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media/audio1" ContentType="audio/x-wav"/>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57" r:id="rId2"/>
  </p:sldMasterIdLst>
  <p:notesMasterIdLst>
    <p:notesMasterId r:id="rId98"/>
  </p:notesMasterIdLst>
  <p:sldIdLst>
    <p:sldId id="256" r:id="rId3"/>
    <p:sldId id="307" r:id="rId4"/>
    <p:sldId id="356" r:id="rId5"/>
    <p:sldId id="372" r:id="rId6"/>
    <p:sldId id="258" r:id="rId7"/>
    <p:sldId id="259" r:id="rId8"/>
    <p:sldId id="373" r:id="rId9"/>
    <p:sldId id="375" r:id="rId10"/>
    <p:sldId id="374" r:id="rId11"/>
    <p:sldId id="260" r:id="rId12"/>
    <p:sldId id="261" r:id="rId13"/>
    <p:sldId id="389" r:id="rId14"/>
    <p:sldId id="262" r:id="rId15"/>
    <p:sldId id="263" r:id="rId16"/>
    <p:sldId id="390" r:id="rId17"/>
    <p:sldId id="264" r:id="rId18"/>
    <p:sldId id="265" r:id="rId19"/>
    <p:sldId id="266" r:id="rId20"/>
    <p:sldId id="267" r:id="rId21"/>
    <p:sldId id="268" r:id="rId22"/>
    <p:sldId id="269" r:id="rId23"/>
    <p:sldId id="271" r:id="rId24"/>
    <p:sldId id="335" r:id="rId25"/>
    <p:sldId id="336" r:id="rId26"/>
    <p:sldId id="357" r:id="rId27"/>
    <p:sldId id="329" r:id="rId28"/>
    <p:sldId id="270" r:id="rId29"/>
    <p:sldId id="388" r:id="rId30"/>
    <p:sldId id="327" r:id="rId31"/>
    <p:sldId id="274" r:id="rId32"/>
    <p:sldId id="272" r:id="rId33"/>
    <p:sldId id="331" r:id="rId34"/>
    <p:sldId id="337" r:id="rId35"/>
    <p:sldId id="358" r:id="rId36"/>
    <p:sldId id="330" r:id="rId37"/>
    <p:sldId id="332" r:id="rId38"/>
    <p:sldId id="333" r:id="rId39"/>
    <p:sldId id="334" r:id="rId40"/>
    <p:sldId id="314" r:id="rId41"/>
    <p:sldId id="359" r:id="rId42"/>
    <p:sldId id="313" r:id="rId43"/>
    <p:sldId id="376" r:id="rId44"/>
    <p:sldId id="360" r:id="rId45"/>
    <p:sldId id="365" r:id="rId46"/>
    <p:sldId id="276" r:id="rId47"/>
    <p:sldId id="278" r:id="rId48"/>
    <p:sldId id="280" r:id="rId49"/>
    <p:sldId id="281" r:id="rId50"/>
    <p:sldId id="282" r:id="rId51"/>
    <p:sldId id="283" r:id="rId52"/>
    <p:sldId id="311" r:id="rId53"/>
    <p:sldId id="310" r:id="rId54"/>
    <p:sldId id="315" r:id="rId55"/>
    <p:sldId id="284" r:id="rId56"/>
    <p:sldId id="287" r:id="rId57"/>
    <p:sldId id="288" r:id="rId58"/>
    <p:sldId id="289" r:id="rId59"/>
    <p:sldId id="291" r:id="rId60"/>
    <p:sldId id="290" r:id="rId61"/>
    <p:sldId id="292" r:id="rId62"/>
    <p:sldId id="361" r:id="rId63"/>
    <p:sldId id="300" r:id="rId64"/>
    <p:sldId id="301" r:id="rId65"/>
    <p:sldId id="316" r:id="rId66"/>
    <p:sldId id="318" r:id="rId67"/>
    <p:sldId id="363" r:id="rId68"/>
    <p:sldId id="338" r:id="rId69"/>
    <p:sldId id="377" r:id="rId70"/>
    <p:sldId id="378" r:id="rId71"/>
    <p:sldId id="379" r:id="rId72"/>
    <p:sldId id="380" r:id="rId73"/>
    <p:sldId id="381" r:id="rId74"/>
    <p:sldId id="382" r:id="rId75"/>
    <p:sldId id="383" r:id="rId76"/>
    <p:sldId id="340" r:id="rId77"/>
    <p:sldId id="384" r:id="rId78"/>
    <p:sldId id="339" r:id="rId79"/>
    <p:sldId id="343" r:id="rId80"/>
    <p:sldId id="387" r:id="rId81"/>
    <p:sldId id="341" r:id="rId82"/>
    <p:sldId id="342" r:id="rId83"/>
    <p:sldId id="346" r:id="rId84"/>
    <p:sldId id="385" r:id="rId85"/>
    <p:sldId id="386" r:id="rId86"/>
    <p:sldId id="364" r:id="rId87"/>
    <p:sldId id="344" r:id="rId88"/>
    <p:sldId id="345" r:id="rId89"/>
    <p:sldId id="347" r:id="rId90"/>
    <p:sldId id="348" r:id="rId91"/>
    <p:sldId id="349" r:id="rId92"/>
    <p:sldId id="350" r:id="rId93"/>
    <p:sldId id="351" r:id="rId94"/>
    <p:sldId id="352" r:id="rId95"/>
    <p:sldId id="366" r:id="rId96"/>
    <p:sldId id="353" r:id="rId9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黑体" pitchFamily="2" charset="-122"/>
        <a:cs typeface="+mn-cs"/>
      </a:defRPr>
    </a:lvl1pPr>
    <a:lvl2pPr marL="457200" algn="l" rtl="0" fontAlgn="base">
      <a:spcBef>
        <a:spcPct val="0"/>
      </a:spcBef>
      <a:spcAft>
        <a:spcPct val="0"/>
      </a:spcAft>
      <a:defRPr kern="1200">
        <a:solidFill>
          <a:schemeClr val="tx1"/>
        </a:solidFill>
        <a:latin typeface="Arial" charset="0"/>
        <a:ea typeface="黑体" pitchFamily="2" charset="-122"/>
        <a:cs typeface="+mn-cs"/>
      </a:defRPr>
    </a:lvl2pPr>
    <a:lvl3pPr marL="914400" algn="l" rtl="0" fontAlgn="base">
      <a:spcBef>
        <a:spcPct val="0"/>
      </a:spcBef>
      <a:spcAft>
        <a:spcPct val="0"/>
      </a:spcAft>
      <a:defRPr kern="1200">
        <a:solidFill>
          <a:schemeClr val="tx1"/>
        </a:solidFill>
        <a:latin typeface="Arial" charset="0"/>
        <a:ea typeface="黑体" pitchFamily="2" charset="-122"/>
        <a:cs typeface="+mn-cs"/>
      </a:defRPr>
    </a:lvl3pPr>
    <a:lvl4pPr marL="1371600" algn="l" rtl="0" fontAlgn="base">
      <a:spcBef>
        <a:spcPct val="0"/>
      </a:spcBef>
      <a:spcAft>
        <a:spcPct val="0"/>
      </a:spcAft>
      <a:defRPr kern="1200">
        <a:solidFill>
          <a:schemeClr val="tx1"/>
        </a:solidFill>
        <a:latin typeface="Arial" charset="0"/>
        <a:ea typeface="黑体" pitchFamily="2" charset="-122"/>
        <a:cs typeface="+mn-cs"/>
      </a:defRPr>
    </a:lvl4pPr>
    <a:lvl5pPr marL="1828800" algn="l"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0FF1"/>
    <a:srgbClr val="FF0000"/>
    <a:srgbClr val="FFFF99"/>
    <a:srgbClr val="CC99FF"/>
    <a:srgbClr val="6600FF"/>
    <a:srgbClr val="9966FF"/>
    <a:srgbClr val="FF66FF"/>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7" autoAdjust="0"/>
    <p:restoredTop sz="94685" autoAdjust="0"/>
  </p:normalViewPr>
  <p:slideViewPr>
    <p:cSldViewPr>
      <p:cViewPr varScale="1">
        <p:scale>
          <a:sx n="81" d="100"/>
          <a:sy n="81" d="100"/>
        </p:scale>
        <p:origin x="-156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7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wmf"/><Relationship Id="rId1"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w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wmf"/><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99C3CFB-A2A1-4F88-B662-006544ED1F9B}" type="datetimeFigureOut">
              <a:rPr lang="zh-CN" altLang="en-US"/>
              <a:pPr>
                <a:defRPr/>
              </a:pPr>
              <a:t>2016-3-4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E07024B-ED5B-4C82-A5B5-F0C41411308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6ABF9F-75C0-41B6-A79B-185835FA1EE5}" type="slidenum">
              <a:rPr lang="zh-CN" altLang="en-US" smtClean="0"/>
              <a:pPr/>
              <a:t>74</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2708275"/>
            <a:ext cx="9183688"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mn-ea"/>
              </a:endParaRPr>
            </a:p>
          </p:txBody>
        </p:sp>
      </p:grpSp>
      <p:sp>
        <p:nvSpPr>
          <p:cNvPr id="165890" name="Rectangle 3"/>
          <p:cNvSpPr>
            <a:spLocks noGrp="1" noChangeArrowheads="1"/>
          </p:cNvSpPr>
          <p:nvPr>
            <p:ph type="subTitle" idx="1"/>
          </p:nvPr>
        </p:nvSpPr>
        <p:spPr>
          <a:xfrm>
            <a:off x="2195513" y="4365625"/>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65891" name="Rectangle 2"/>
          <p:cNvSpPr>
            <a:spLocks noGrp="1" noChangeArrowheads="1"/>
          </p:cNvSpPr>
          <p:nvPr>
            <p:ph type="ctrTitle"/>
          </p:nvPr>
        </p:nvSpPr>
        <p:spPr>
          <a:xfrm>
            <a:off x="900113" y="1196975"/>
            <a:ext cx="77724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79438"/>
            <a:ext cx="2057400" cy="5900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79438"/>
            <a:ext cx="6019800" cy="5900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2708275"/>
            <a:ext cx="9183688"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mn-ea"/>
              </a:endParaRPr>
            </a:p>
          </p:txBody>
        </p:sp>
      </p:grpSp>
      <p:sp>
        <p:nvSpPr>
          <p:cNvPr id="168962" name="Rectangle 3"/>
          <p:cNvSpPr>
            <a:spLocks noGrp="1" noChangeArrowheads="1"/>
          </p:cNvSpPr>
          <p:nvPr>
            <p:ph type="subTitle" idx="1"/>
          </p:nvPr>
        </p:nvSpPr>
        <p:spPr>
          <a:xfrm>
            <a:off x="2195513" y="4365625"/>
            <a:ext cx="6400800" cy="1752600"/>
          </a:xfrm>
        </p:spPr>
        <p:txBody>
          <a:bodyPr/>
          <a:lstStyle>
            <a:lvl1pPr marL="0" indent="0" algn="r">
              <a:buFont typeface="Wingdings" pitchFamily="2" charset="2"/>
              <a:buNone/>
              <a:defRPr sz="3200"/>
            </a:lvl1pPr>
          </a:lstStyle>
          <a:p>
            <a:r>
              <a:rPr lang="zh-CN" altLang="en-US"/>
              <a:t>单击此处编辑母版副标题样式</a:t>
            </a:r>
          </a:p>
        </p:txBody>
      </p:sp>
      <p:sp>
        <p:nvSpPr>
          <p:cNvPr id="168963" name="Rectangle 2"/>
          <p:cNvSpPr>
            <a:spLocks noGrp="1" noChangeArrowheads="1"/>
          </p:cNvSpPr>
          <p:nvPr>
            <p:ph type="ctrTitle"/>
          </p:nvPr>
        </p:nvSpPr>
        <p:spPr>
          <a:xfrm>
            <a:off x="900113" y="1196975"/>
            <a:ext cx="77724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79438"/>
            <a:ext cx="2057400" cy="5900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79438"/>
            <a:ext cx="6019800" cy="5900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43025"/>
            <a:ext cx="4038600" cy="5137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343025"/>
            <a:ext cx="4038600" cy="2492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87800"/>
            <a:ext cx="4038600" cy="2492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43025"/>
            <a:ext cx="4038600" cy="5137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3025"/>
            <a:ext cx="4038600" cy="5137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79438"/>
            <a:ext cx="8229600" cy="5900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343025"/>
            <a:ext cx="8229600" cy="5137150"/>
          </a:xfrm>
        </p:spPr>
        <p:txBody>
          <a:bodyPr/>
          <a:lstStyle/>
          <a:p>
            <a:pPr lvl="0"/>
            <a:endParaRPr lang="zh-CN" altLang="en-US" noProof="0"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579438"/>
            <a:ext cx="7848600" cy="563562"/>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343025"/>
            <a:ext cx="4038600" cy="2492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343025"/>
            <a:ext cx="4038600" cy="2492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87800"/>
            <a:ext cx="4038600" cy="2492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87800"/>
            <a:ext cx="4038600" cy="2492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0" y="360363"/>
            <a:ext cx="9148763"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a:ea typeface="+mn-ea"/>
            </a:endParaRPr>
          </a:p>
        </p:txBody>
      </p:sp>
      <p:sp>
        <p:nvSpPr>
          <p:cNvPr id="1027" name="Freeform 15" descr="01b_img(Global Digtal Desigm(imageState)"/>
          <p:cNvSpPr>
            <a:spLocks/>
          </p:cNvSpPr>
          <p:nvPr/>
        </p:nvSpPr>
        <p:spPr bwMode="gray">
          <a:xfrm>
            <a:off x="-9525" y="336550"/>
            <a:ext cx="91821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4" cstate="print"/>
            <a:srcRect/>
            <a:stretch>
              <a:fillRect/>
            </a:stretch>
          </a:blipFill>
          <a:ln w="9525">
            <a:noFill/>
            <a:round/>
            <a:headEnd/>
            <a:tailEnd/>
          </a:ln>
          <a:effectLst/>
        </p:spPr>
        <p:txBody>
          <a:bodyPr/>
          <a:lstStyle/>
          <a:p>
            <a:pPr>
              <a:defRPr/>
            </a:pPr>
            <a:endParaRPr lang="zh-CN" altLang="en-US">
              <a:ea typeface="+mn-ea"/>
            </a:endParaRPr>
          </a:p>
        </p:txBody>
      </p:sp>
      <p:sp>
        <p:nvSpPr>
          <p:cNvPr id="44036"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037"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69"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iming>
    <p:tnLst>
      <p:par>
        <p:cTn id="1" dur="indefinite" restart="never" nodeType="tmRoot"/>
      </p:par>
    </p:tnLst>
  </p:timing>
  <p:hf sldNum="0" hdr="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ea typeface="黑体" pitchFamily="2" charset="-122"/>
        </a:defRPr>
      </a:lvl2pPr>
      <a:lvl3pPr algn="ctr" rtl="0" eaLnBrk="0" fontAlgn="base" hangingPunct="0">
        <a:spcBef>
          <a:spcPct val="0"/>
        </a:spcBef>
        <a:spcAft>
          <a:spcPct val="0"/>
        </a:spcAft>
        <a:defRPr sz="3200">
          <a:solidFill>
            <a:schemeClr val="bg1"/>
          </a:solidFill>
          <a:latin typeface="Verdana" pitchFamily="34" charset="0"/>
          <a:ea typeface="黑体" pitchFamily="2" charset="-122"/>
        </a:defRPr>
      </a:lvl3pPr>
      <a:lvl4pPr algn="ctr" rtl="0" eaLnBrk="0" fontAlgn="base" hangingPunct="0">
        <a:spcBef>
          <a:spcPct val="0"/>
        </a:spcBef>
        <a:spcAft>
          <a:spcPct val="0"/>
        </a:spcAft>
        <a:defRPr sz="3200">
          <a:solidFill>
            <a:schemeClr val="bg1"/>
          </a:solidFill>
          <a:latin typeface="Verdana" pitchFamily="34" charset="0"/>
          <a:ea typeface="黑体" pitchFamily="2" charset="-122"/>
        </a:defRPr>
      </a:lvl4pPr>
      <a:lvl5pPr algn="ctr" rtl="0" eaLnBrk="0" fontAlgn="base" hangingPunct="0">
        <a:spcBef>
          <a:spcPct val="0"/>
        </a:spcBef>
        <a:spcAft>
          <a:spcPct val="0"/>
        </a:spcAft>
        <a:defRPr sz="3200">
          <a:solidFill>
            <a:schemeClr val="bg1"/>
          </a:solidFill>
          <a:latin typeface="Verdana" pitchFamily="34" charset="0"/>
          <a:ea typeface="黑体" pitchFamily="2" charset="-122"/>
        </a:defRPr>
      </a:lvl5pPr>
      <a:lvl6pPr marL="457200" algn="ctr" rtl="0" fontAlgn="base">
        <a:spcBef>
          <a:spcPct val="0"/>
        </a:spcBef>
        <a:spcAft>
          <a:spcPct val="0"/>
        </a:spcAft>
        <a:defRPr sz="3200">
          <a:solidFill>
            <a:schemeClr val="bg1"/>
          </a:solidFill>
          <a:latin typeface="Verdana" pitchFamily="34" charset="0"/>
          <a:ea typeface="黑体" pitchFamily="2" charset="-122"/>
        </a:defRPr>
      </a:lvl6pPr>
      <a:lvl7pPr marL="914400" algn="ctr" rtl="0" fontAlgn="base">
        <a:spcBef>
          <a:spcPct val="0"/>
        </a:spcBef>
        <a:spcAft>
          <a:spcPct val="0"/>
        </a:spcAft>
        <a:defRPr sz="3200">
          <a:solidFill>
            <a:schemeClr val="bg1"/>
          </a:solidFill>
          <a:latin typeface="Verdana" pitchFamily="34" charset="0"/>
          <a:ea typeface="黑体" pitchFamily="2" charset="-122"/>
        </a:defRPr>
      </a:lvl7pPr>
      <a:lvl8pPr marL="1371600" algn="ctr" rtl="0" fontAlgn="base">
        <a:spcBef>
          <a:spcPct val="0"/>
        </a:spcBef>
        <a:spcAft>
          <a:spcPct val="0"/>
        </a:spcAft>
        <a:defRPr sz="3200">
          <a:solidFill>
            <a:schemeClr val="bg1"/>
          </a:solidFill>
          <a:latin typeface="Verdana" pitchFamily="34" charset="0"/>
          <a:ea typeface="黑体" pitchFamily="2" charset="-122"/>
        </a:defRPr>
      </a:lvl8pPr>
      <a:lvl9pPr marL="1828800" algn="ctr" rtl="0" fontAlgn="base">
        <a:spcBef>
          <a:spcPct val="0"/>
        </a:spcBef>
        <a:spcAft>
          <a:spcPct val="0"/>
        </a:spcAft>
        <a:defRPr sz="3200">
          <a:solidFill>
            <a:schemeClr val="bg1"/>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0" y="360363"/>
            <a:ext cx="9148763"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a:ea typeface="+mn-ea"/>
            </a:endParaRPr>
          </a:p>
        </p:txBody>
      </p:sp>
      <p:sp>
        <p:nvSpPr>
          <p:cNvPr id="1027" name="Freeform 15" descr="01b_img(Global Digtal Desigm(imageState)"/>
          <p:cNvSpPr>
            <a:spLocks/>
          </p:cNvSpPr>
          <p:nvPr/>
        </p:nvSpPr>
        <p:spPr bwMode="gray">
          <a:xfrm>
            <a:off x="-9525" y="336550"/>
            <a:ext cx="91821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9" cstate="print"/>
            <a:srcRect/>
            <a:stretch>
              <a:fillRect/>
            </a:stretch>
          </a:blipFill>
          <a:ln w="9525">
            <a:noFill/>
            <a:round/>
            <a:headEnd/>
            <a:tailEnd/>
          </a:ln>
          <a:effectLst/>
        </p:spPr>
        <p:txBody>
          <a:bodyPr/>
          <a:lstStyle/>
          <a:p>
            <a:pPr>
              <a:defRPr/>
            </a:pPr>
            <a:endParaRPr lang="zh-CN" altLang="en-US">
              <a:ea typeface="+mn-ea"/>
            </a:endParaRPr>
          </a:p>
        </p:txBody>
      </p:sp>
      <p:sp>
        <p:nvSpPr>
          <p:cNvPr id="45060"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5061"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70"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iming>
    <p:tnLst>
      <p:par>
        <p:cTn id="1" dur="indefinite" restart="never" nodeType="tmRoot"/>
      </p:par>
    </p:tnLst>
  </p:timing>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fontAlgn="base">
        <a:spcBef>
          <a:spcPct val="0"/>
        </a:spcBef>
        <a:spcAft>
          <a:spcPct val="0"/>
        </a:spcAft>
        <a:defRPr sz="3200" b="1">
          <a:solidFill>
            <a:schemeClr val="bg1"/>
          </a:solidFill>
          <a:latin typeface="Verdana" pitchFamily="34" charset="0"/>
          <a:ea typeface="黑体" pitchFamily="2" charset="-122"/>
        </a:defRPr>
      </a:lvl6pPr>
      <a:lvl7pPr marL="914400" algn="ctr" rtl="0" fontAlgn="base">
        <a:spcBef>
          <a:spcPct val="0"/>
        </a:spcBef>
        <a:spcAft>
          <a:spcPct val="0"/>
        </a:spcAft>
        <a:defRPr sz="3200" b="1">
          <a:solidFill>
            <a:schemeClr val="bg1"/>
          </a:solidFill>
          <a:latin typeface="Verdana" pitchFamily="34" charset="0"/>
          <a:ea typeface="黑体" pitchFamily="2" charset="-122"/>
        </a:defRPr>
      </a:lvl7pPr>
      <a:lvl8pPr marL="1371600" algn="ctr" rtl="0" fontAlgn="base">
        <a:spcBef>
          <a:spcPct val="0"/>
        </a:spcBef>
        <a:spcAft>
          <a:spcPct val="0"/>
        </a:spcAft>
        <a:defRPr sz="3200" b="1">
          <a:solidFill>
            <a:schemeClr val="bg1"/>
          </a:solidFill>
          <a:latin typeface="Verdana" pitchFamily="34" charset="0"/>
          <a:ea typeface="黑体" pitchFamily="2" charset="-122"/>
        </a:defRPr>
      </a:lvl8pPr>
      <a:lvl9pPr marL="1828800" algn="ctr" rtl="0" fontAlgn="base">
        <a:spcBef>
          <a:spcPct val="0"/>
        </a:spcBef>
        <a:spcAft>
          <a:spcPct val="0"/>
        </a:spcAft>
        <a:defRPr sz="3200" b="1">
          <a:solidFill>
            <a:schemeClr val="bg1"/>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fontAlgn="base">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fontAlgn="base">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fontAlgn="base">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fontAlgn="base">
        <a:spcBef>
          <a:spcPct val="20000"/>
        </a:spcBef>
        <a:spcAft>
          <a:spcPct val="0"/>
        </a:spcAft>
        <a:buClr>
          <a:schemeClr val="accent2"/>
        </a:buClr>
        <a:buFont typeface="Wingdings" pitchFamily="2" charset="2"/>
        <a:buChar char="l"/>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3.xml"/><Relationship Id="rId1" Type="http://schemas.openxmlformats.org/officeDocument/2006/relationships/vmlDrawing" Target="../drawings/vmlDrawing2.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3.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9.bin"/><Relationship Id="rId2" Type="http://schemas.openxmlformats.org/officeDocument/2006/relationships/slideLayout" Target="../slideLayouts/slideLayout23.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4.xml"/><Relationship Id="rId1" Type="http://schemas.openxmlformats.org/officeDocument/2006/relationships/vmlDrawing" Target="../drawings/vmlDrawing7.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4.xml"/><Relationship Id="rId1" Type="http://schemas.openxmlformats.org/officeDocument/2006/relationships/vmlDrawing" Target="../drawings/vmlDrawing8.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oleObject" Target="../embeddings/oleObject3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1.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5.xml"/><Relationship Id="rId1" Type="http://schemas.openxmlformats.org/officeDocument/2006/relationships/vmlDrawing" Target="../drawings/vmlDrawing14.vml"/><Relationship Id="rId5" Type="http://schemas.openxmlformats.org/officeDocument/2006/relationships/oleObject" Target="../embeddings/oleObject38.bin"/><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42.bin"/><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oleObject" Target="../embeddings/oleObject5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3.xml"/><Relationship Id="rId1" Type="http://schemas.openxmlformats.org/officeDocument/2006/relationships/vmlDrawing" Target="../drawings/vmlDrawing20.vml"/><Relationship Id="rId4" Type="http://schemas.openxmlformats.org/officeDocument/2006/relationships/oleObject" Target="../embeddings/oleObject54.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4.xml"/><Relationship Id="rId1" Type="http://schemas.openxmlformats.org/officeDocument/2006/relationships/vmlDrawing" Target="../drawings/vmlDrawing21.vml"/><Relationship Id="rId4" Type="http://schemas.openxmlformats.org/officeDocument/2006/relationships/oleObject" Target="../embeddings/oleObject56.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3.xml"/><Relationship Id="rId1" Type="http://schemas.openxmlformats.org/officeDocument/2006/relationships/vmlDrawing" Target="../drawings/vmlDrawing22.vml"/><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3.xml"/><Relationship Id="rId1" Type="http://schemas.openxmlformats.org/officeDocument/2006/relationships/vmlDrawing" Target="../drawings/vmlDrawing23.vml"/><Relationship Id="rId4" Type="http://schemas.openxmlformats.org/officeDocument/2006/relationships/oleObject" Target="../embeddings/oleObject61.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oleObject" Target="../embeddings/oleObject63.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oleObject" Target="../embeddings/oleObject64.bin"/><Relationship Id="rId7" Type="http://schemas.openxmlformats.org/officeDocument/2006/relationships/image" Target="../media/image79.png"/><Relationship Id="rId2" Type="http://schemas.openxmlformats.org/officeDocument/2006/relationships/slideLayout" Target="../slideLayouts/slideLayout24.xml"/><Relationship Id="rId1" Type="http://schemas.openxmlformats.org/officeDocument/2006/relationships/vmlDrawing" Target="../drawings/vmlDrawing25.vml"/><Relationship Id="rId6" Type="http://schemas.openxmlformats.org/officeDocument/2006/relationships/image" Target="../media/image78.png"/><Relationship Id="rId5" Type="http://schemas.openxmlformats.org/officeDocument/2006/relationships/oleObject" Target="../embeddings/oleObject66.bin"/><Relationship Id="rId4" Type="http://schemas.openxmlformats.org/officeDocument/2006/relationships/oleObject" Target="../embeddings/oleObject65.bin"/></Relationships>
</file>

<file path=ppt/slides/_rels/slide6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oleObject" Target="../embeddings/oleObject67.bin"/><Relationship Id="rId7" Type="http://schemas.openxmlformats.org/officeDocument/2006/relationships/image" Target="../media/image85.png"/><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84.png"/><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4.xml"/><Relationship Id="rId1" Type="http://schemas.openxmlformats.org/officeDocument/2006/relationships/vmlDrawing" Target="../drawings/vmlDrawing27.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3.xml"/><Relationship Id="rId1" Type="http://schemas.openxmlformats.org/officeDocument/2006/relationships/vmlDrawing" Target="../drawings/vmlDrawing28.vml"/><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3.xml"/><Relationship Id="rId1" Type="http://schemas.openxmlformats.org/officeDocument/2006/relationships/vmlDrawing" Target="../drawings/vmlDrawing29.v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30.vml"/><Relationship Id="rId5" Type="http://schemas.openxmlformats.org/officeDocument/2006/relationships/oleObject" Target="../embeddings/oleObject77.bin"/><Relationship Id="rId4" Type="http://schemas.openxmlformats.org/officeDocument/2006/relationships/audio" Target="../media/audio1"/></Relationships>
</file>

<file path=ppt/slides/_rels/slide7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3.xml"/><Relationship Id="rId1" Type="http://schemas.openxmlformats.org/officeDocument/2006/relationships/vmlDrawing" Target="../drawings/vmlDrawing31.vml"/><Relationship Id="rId4" Type="http://schemas.openxmlformats.org/officeDocument/2006/relationships/oleObject" Target="../embeddings/oleObject79.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6.xml"/><Relationship Id="rId1" Type="http://schemas.openxmlformats.org/officeDocument/2006/relationships/vmlDrawing" Target="../drawings/vmlDrawing32.vml"/><Relationship Id="rId4" Type="http://schemas.openxmlformats.org/officeDocument/2006/relationships/oleObject" Target="../embeddings/oleObject8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3.xml"/><Relationship Id="rId1" Type="http://schemas.openxmlformats.org/officeDocument/2006/relationships/vmlDrawing" Target="../drawings/vmlDrawing33.vml"/><Relationship Id="rId4" Type="http://schemas.openxmlformats.org/officeDocument/2006/relationships/oleObject" Target="../embeddings/oleObject83.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3.xml"/><Relationship Id="rId1" Type="http://schemas.openxmlformats.org/officeDocument/2006/relationships/vmlDrawing" Target="../drawings/vmlDrawing34.vml"/><Relationship Id="rId4" Type="http://schemas.openxmlformats.org/officeDocument/2006/relationships/oleObject" Target="../embeddings/oleObject85.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13.xml"/><Relationship Id="rId1" Type="http://schemas.openxmlformats.org/officeDocument/2006/relationships/vmlDrawing" Target="../drawings/vmlDrawing35.vml"/><Relationship Id="rId4" Type="http://schemas.openxmlformats.org/officeDocument/2006/relationships/oleObject" Target="../embeddings/oleObject87.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7.xml"/><Relationship Id="rId1" Type="http://schemas.openxmlformats.org/officeDocument/2006/relationships/vmlDrawing" Target="../drawings/vmlDrawing36.vml"/><Relationship Id="rId4" Type="http://schemas.openxmlformats.org/officeDocument/2006/relationships/oleObject" Target="../embeddings/oleObject89.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4.xml"/><Relationship Id="rId1" Type="http://schemas.openxmlformats.org/officeDocument/2006/relationships/vmlDrawing" Target="../drawings/vmlDrawing37.vml"/><Relationship Id="rId4" Type="http://schemas.openxmlformats.org/officeDocument/2006/relationships/oleObject" Target="../embeddings/oleObject91.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3.xml"/><Relationship Id="rId1" Type="http://schemas.openxmlformats.org/officeDocument/2006/relationships/vmlDrawing" Target="../drawings/vmlDrawing39.vml"/><Relationship Id="rId4" Type="http://schemas.openxmlformats.org/officeDocument/2006/relationships/oleObject" Target="../embeddings/oleObject97.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13.xml"/><Relationship Id="rId1" Type="http://schemas.openxmlformats.org/officeDocument/2006/relationships/vmlDrawing" Target="../drawings/vmlDrawing40.vml"/><Relationship Id="rId4" Type="http://schemas.openxmlformats.org/officeDocument/2006/relationships/oleObject" Target="../embeddings/oleObject9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3.xml"/><Relationship Id="rId1" Type="http://schemas.openxmlformats.org/officeDocument/2006/relationships/vmlDrawing" Target="../drawings/vmlDrawing41.vml"/><Relationship Id="rId5" Type="http://schemas.openxmlformats.org/officeDocument/2006/relationships/oleObject" Target="../embeddings/oleObject102.bin"/><Relationship Id="rId4" Type="http://schemas.openxmlformats.org/officeDocument/2006/relationships/oleObject" Target="../embeddings/oleObject101.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13.xml"/><Relationship Id="rId1" Type="http://schemas.openxmlformats.org/officeDocument/2006/relationships/vmlDrawing" Target="../drawings/vmlDrawing42.vml"/><Relationship Id="rId4" Type="http://schemas.openxmlformats.org/officeDocument/2006/relationships/oleObject" Target="../embeddings/oleObject104.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p:txBody>
          <a:bodyPr/>
          <a:lstStyle/>
          <a:p>
            <a:pPr eaLnBrk="1" hangingPunct="1"/>
            <a:r>
              <a:rPr lang="zh-CN" altLang="en-US" sz="3600" smtClean="0">
                <a:latin typeface="Times New Roman" charset="0"/>
              </a:rPr>
              <a:t>第</a:t>
            </a:r>
            <a:r>
              <a:rPr lang="en-US" altLang="zh-CN" sz="3600" smtClean="0">
                <a:latin typeface="Times New Roman" charset="0"/>
              </a:rPr>
              <a:t>2</a:t>
            </a:r>
            <a:r>
              <a:rPr lang="zh-CN" altLang="en-US" sz="3600" smtClean="0">
                <a:latin typeface="Times New Roman" charset="0"/>
              </a:rPr>
              <a:t>章 布尔开关代数</a:t>
            </a:r>
          </a:p>
        </p:txBody>
      </p:sp>
      <p:sp>
        <p:nvSpPr>
          <p:cNvPr id="2051" name="Rectangle 3"/>
          <p:cNvSpPr>
            <a:spLocks noGrp="1" noChangeArrowheads="1"/>
          </p:cNvSpPr>
          <p:nvPr>
            <p:ph type="subTitle" idx="1"/>
          </p:nvPr>
        </p:nvSpPr>
        <p:spPr>
          <a:xfrm>
            <a:off x="468313" y="4268788"/>
            <a:ext cx="8424862" cy="1752600"/>
          </a:xfrm>
        </p:spPr>
        <p:txBody>
          <a:bodyPr/>
          <a:lstStyle/>
          <a:p>
            <a:pPr eaLnBrk="1" hangingPunct="1">
              <a:defRPr/>
            </a:pPr>
            <a:r>
              <a:rPr lang="en-US" altLang="zh-CN" dirty="0" smtClean="0">
                <a:latin typeface="Times New Roman" pitchFamily="18" charset="0"/>
              </a:rPr>
              <a:t>Chapter 2:  Boolean Switching Algebra</a:t>
            </a:r>
          </a:p>
          <a:p>
            <a:pPr eaLnBrk="1" hangingPunct="1">
              <a:defRPr/>
            </a:pPr>
            <a:endParaRPr lang="en-US" altLang="zh-CN" dirty="0" smtClean="0">
              <a:latin typeface="Times New Roman" pitchFamily="18" charset="0"/>
            </a:endParaRPr>
          </a:p>
          <a:p>
            <a:pPr eaLnBrk="1" hangingPunct="1">
              <a:defRPr/>
            </a:pPr>
            <a:r>
              <a:rPr lang="zh-CN" altLang="en-US" dirty="0" smtClean="0">
                <a:effectLst>
                  <a:outerShdw blurRad="38100" dist="38100" dir="2700000" algn="tl">
                    <a:srgbClr val="C0C0C0"/>
                  </a:outerShdw>
                </a:effectLst>
                <a:latin typeface="宋体" pitchFamily="2" charset="-122"/>
                <a:ea typeface="宋体" pitchFamily="2" charset="-122"/>
              </a:rPr>
              <a:t>计算机学院    潘薇</a:t>
            </a:r>
            <a:endParaRPr lang="en-US" altLang="zh-CN" dirty="0" smtClean="0">
              <a:effectLst>
                <a:outerShdw blurRad="38100" dist="38100" dir="2700000" algn="tl">
                  <a:srgbClr val="C0C0C0"/>
                </a:outerShdw>
              </a:effectLst>
              <a:latin typeface="宋体" pitchFamily="2" charset="-122"/>
              <a:ea typeface="宋体" pitchFamily="2" charset="-122"/>
            </a:endParaRPr>
          </a:p>
          <a:p>
            <a:pPr eaLnBrk="1" hangingPunct="1">
              <a:defRPr/>
            </a:pPr>
            <a:endParaRPr lang="en-US" altLang="zh-CN" dirty="0" smtClean="0">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基本逻辑运算</a:t>
            </a:r>
            <a:r>
              <a:rPr lang="en-US" altLang="zh-CN" smtClean="0"/>
              <a:t>——</a:t>
            </a:r>
            <a:r>
              <a:rPr lang="zh-CN" altLang="en-US" smtClean="0"/>
              <a:t>或（</a:t>
            </a:r>
            <a:r>
              <a:rPr lang="en-US" altLang="zh-CN" smtClean="0"/>
              <a:t>OR</a:t>
            </a:r>
            <a:r>
              <a:rPr lang="zh-CN" altLang="en-US" smtClean="0"/>
              <a:t>）</a:t>
            </a:r>
          </a:p>
        </p:txBody>
      </p:sp>
      <p:sp>
        <p:nvSpPr>
          <p:cNvPr id="57347" name="Rectangle 3"/>
          <p:cNvSpPr>
            <a:spLocks noGrp="1" noChangeArrowheads="1"/>
          </p:cNvSpPr>
          <p:nvPr>
            <p:ph type="body" idx="1"/>
          </p:nvPr>
        </p:nvSpPr>
        <p:spPr>
          <a:xfrm>
            <a:off x="395288" y="1700213"/>
            <a:ext cx="8415337" cy="4114800"/>
          </a:xfrm>
        </p:spPr>
        <p:txBody>
          <a:bodyPr/>
          <a:lstStyle/>
          <a:p>
            <a:pPr eaLnBrk="1" hangingPunct="1"/>
            <a:r>
              <a:rPr lang="zh-CN" altLang="en-US" smtClean="0"/>
              <a:t>如果决定某一事件发生的多个条件中，</a:t>
            </a:r>
            <a:r>
              <a:rPr lang="zh-CN" altLang="en-US" smtClean="0">
                <a:solidFill>
                  <a:srgbClr val="FF0000"/>
                </a:solidFill>
              </a:rPr>
              <a:t>只要有一个或者一个以上条件成立，</a:t>
            </a:r>
            <a:r>
              <a:rPr lang="zh-CN" altLang="en-US" smtClean="0"/>
              <a:t>事件就可以发生，则这种因果关系称之为“</a:t>
            </a:r>
            <a:r>
              <a:rPr lang="zh-CN" altLang="en-US" smtClean="0">
                <a:solidFill>
                  <a:srgbClr val="FF0000"/>
                </a:solidFill>
              </a:rPr>
              <a:t>或</a:t>
            </a:r>
            <a:r>
              <a:rPr lang="zh-CN" altLang="en-US" smtClean="0"/>
              <a:t>”逻辑。</a:t>
            </a:r>
          </a:p>
          <a:p>
            <a:pPr eaLnBrk="1" hangingPunct="1"/>
            <a:r>
              <a:rPr lang="zh-CN" altLang="en-US" smtClean="0"/>
              <a:t>运算符号：</a:t>
            </a:r>
            <a:r>
              <a:rPr lang="en-US" altLang="zh-CN" smtClean="0"/>
              <a:t>+</a:t>
            </a:r>
            <a:r>
              <a:rPr lang="zh-CN" altLang="en-US" smtClean="0"/>
              <a:t>、</a:t>
            </a:r>
            <a:r>
              <a:rPr lang="zh-CN" altLang="en-US" smtClean="0">
                <a:latin typeface="宋体" pitchFamily="2" charset="-122"/>
              </a:rPr>
              <a:t>∨。</a:t>
            </a:r>
          </a:p>
        </p:txBody>
      </p:sp>
      <p:pic>
        <p:nvPicPr>
          <p:cNvPr id="15364" name="Picture 4"/>
          <p:cNvPicPr>
            <a:picLocks noChangeAspect="1" noChangeArrowheads="1"/>
          </p:cNvPicPr>
          <p:nvPr/>
        </p:nvPicPr>
        <p:blipFill>
          <a:blip r:embed="rId2"/>
          <a:srcRect/>
          <a:stretch>
            <a:fillRect/>
          </a:stretch>
        </p:blipFill>
        <p:spPr bwMode="auto">
          <a:xfrm>
            <a:off x="1116013" y="4221163"/>
            <a:ext cx="3267075" cy="1698625"/>
          </a:xfrm>
          <a:prstGeom prst="rect">
            <a:avLst/>
          </a:prstGeom>
          <a:noFill/>
          <a:ln w="9525">
            <a:noFill/>
            <a:miter lim="800000"/>
            <a:headEnd/>
            <a:tailEnd/>
          </a:ln>
        </p:spPr>
      </p:pic>
      <p:pic>
        <p:nvPicPr>
          <p:cNvPr id="15365" name="Picture 5"/>
          <p:cNvPicPr>
            <a:picLocks noChangeAspect="1" noChangeArrowheads="1"/>
          </p:cNvPicPr>
          <p:nvPr/>
        </p:nvPicPr>
        <p:blipFill>
          <a:blip r:embed="rId3"/>
          <a:srcRect/>
          <a:stretch>
            <a:fillRect/>
          </a:stretch>
        </p:blipFill>
        <p:spPr bwMode="auto">
          <a:xfrm>
            <a:off x="5076825" y="3789363"/>
            <a:ext cx="3333750" cy="2522537"/>
          </a:xfrm>
          <a:prstGeom prst="rect">
            <a:avLst/>
          </a:prstGeom>
          <a:noFill/>
          <a:ln w="9525">
            <a:noFill/>
            <a:miter lim="800000"/>
            <a:headEnd/>
            <a:tailEnd/>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linds(horizontal)">
                                      <p:cBhvr>
                                        <p:cTn id="12"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zh-CN" altLang="en-US" dirty="0" smtClean="0"/>
              <a:t>或运算</a:t>
            </a:r>
            <a:r>
              <a:rPr lang="en-US" altLang="zh-CN" dirty="0" smtClean="0"/>
              <a:t>——</a:t>
            </a:r>
            <a:r>
              <a:rPr lang="zh-CN" altLang="en-US" dirty="0" smtClean="0"/>
              <a:t>或门</a:t>
            </a:r>
          </a:p>
        </p:txBody>
      </p:sp>
      <p:graphicFrame>
        <p:nvGraphicFramePr>
          <p:cNvPr id="16388" name="Object 4"/>
          <p:cNvGraphicFramePr>
            <a:graphicFrameLocks noChangeAspect="1"/>
          </p:cNvGraphicFramePr>
          <p:nvPr>
            <p:ph sz="quarter" idx="2"/>
          </p:nvPr>
        </p:nvGraphicFramePr>
        <p:xfrm>
          <a:off x="5557838" y="1412875"/>
          <a:ext cx="2878137" cy="3311525"/>
        </p:xfrm>
        <a:graphic>
          <a:graphicData uri="http://schemas.openxmlformats.org/presentationml/2006/ole">
            <p:oleObj spid="_x0000_s1026" name="Visio" r:id="rId3" imgW="3027045" imgH="3481626" progId="Visio.Drawing.11">
              <p:embed/>
            </p:oleObj>
          </a:graphicData>
        </a:graphic>
      </p:graphicFrame>
      <p:grpSp>
        <p:nvGrpSpPr>
          <p:cNvPr id="2" name="Group 9"/>
          <p:cNvGrpSpPr>
            <a:grpSpLocks/>
          </p:cNvGrpSpPr>
          <p:nvPr/>
        </p:nvGrpSpPr>
        <p:grpSpPr bwMode="auto">
          <a:xfrm>
            <a:off x="4859338" y="4941888"/>
            <a:ext cx="4127500" cy="1755775"/>
            <a:chOff x="2400" y="960"/>
            <a:chExt cx="3360" cy="1344"/>
          </a:xfrm>
        </p:grpSpPr>
        <p:sp>
          <p:nvSpPr>
            <p:cNvPr id="1032" name="AutoShape 10"/>
            <p:cNvSpPr>
              <a:spLocks noChangeArrowheads="1"/>
            </p:cNvSpPr>
            <p:nvPr/>
          </p:nvSpPr>
          <p:spPr bwMode="gray">
            <a:xfrm>
              <a:off x="2400" y="960"/>
              <a:ext cx="3360" cy="1344"/>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headEnd/>
              <a:tailEnd/>
            </a:ln>
          </p:spPr>
          <p:txBody>
            <a:bodyPr wrap="none" anchor="ctr"/>
            <a:lstStyle/>
            <a:p>
              <a:pPr algn="ctr" eaLnBrk="0" hangingPunct="0"/>
              <a:endParaRPr lang="zh-CN" altLang="zh-CN">
                <a:solidFill>
                  <a:schemeClr val="bg1"/>
                </a:solidFill>
                <a:ea typeface="宋体" pitchFamily="2" charset="-122"/>
              </a:endParaRPr>
            </a:p>
          </p:txBody>
        </p:sp>
        <p:grpSp>
          <p:nvGrpSpPr>
            <p:cNvPr id="1033" name="Group 11"/>
            <p:cNvGrpSpPr>
              <a:grpSpLocks/>
            </p:cNvGrpSpPr>
            <p:nvPr/>
          </p:nvGrpSpPr>
          <p:grpSpPr bwMode="auto">
            <a:xfrm>
              <a:off x="2539" y="1152"/>
              <a:ext cx="3221" cy="1097"/>
              <a:chOff x="2426" y="1253"/>
              <a:chExt cx="3221" cy="1097"/>
            </a:xfrm>
          </p:grpSpPr>
          <p:grpSp>
            <p:nvGrpSpPr>
              <p:cNvPr id="1034" name="Group 12"/>
              <p:cNvGrpSpPr>
                <a:grpSpLocks/>
              </p:cNvGrpSpPr>
              <p:nvPr/>
            </p:nvGrpSpPr>
            <p:grpSpPr bwMode="auto">
              <a:xfrm>
                <a:off x="2426" y="1253"/>
                <a:ext cx="1544" cy="771"/>
                <a:chOff x="1518" y="1570"/>
                <a:chExt cx="1544" cy="771"/>
              </a:xfrm>
            </p:grpSpPr>
            <p:sp>
              <p:nvSpPr>
                <p:cNvPr id="1046" name="Rectangle 13"/>
                <p:cNvSpPr>
                  <a:spLocks noChangeArrowheads="1"/>
                </p:cNvSpPr>
                <p:nvPr/>
              </p:nvSpPr>
              <p:spPr bwMode="auto">
                <a:xfrm>
                  <a:off x="2064" y="1570"/>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1047" name="Line 14"/>
                <p:cNvSpPr>
                  <a:spLocks noChangeShapeType="1"/>
                </p:cNvSpPr>
                <p:nvPr/>
              </p:nvSpPr>
              <p:spPr bwMode="auto">
                <a:xfrm>
                  <a:off x="2517" y="1752"/>
                  <a:ext cx="317" cy="0"/>
                </a:xfrm>
                <a:prstGeom prst="line">
                  <a:avLst/>
                </a:prstGeom>
                <a:noFill/>
                <a:ln w="34925">
                  <a:solidFill>
                    <a:schemeClr val="tx1"/>
                  </a:solidFill>
                  <a:round/>
                  <a:headEnd/>
                  <a:tailEnd/>
                </a:ln>
              </p:spPr>
              <p:txBody>
                <a:bodyPr/>
                <a:lstStyle/>
                <a:p>
                  <a:endParaRPr lang="zh-CN" altLang="en-US"/>
                </a:p>
              </p:txBody>
            </p:sp>
            <p:sp>
              <p:nvSpPr>
                <p:cNvPr id="1048" name="Line 15"/>
                <p:cNvSpPr>
                  <a:spLocks noChangeShapeType="1"/>
                </p:cNvSpPr>
                <p:nvPr/>
              </p:nvSpPr>
              <p:spPr bwMode="auto">
                <a:xfrm>
                  <a:off x="1747" y="1752"/>
                  <a:ext cx="317" cy="0"/>
                </a:xfrm>
                <a:prstGeom prst="line">
                  <a:avLst/>
                </a:prstGeom>
                <a:noFill/>
                <a:ln w="34925">
                  <a:solidFill>
                    <a:schemeClr val="tx1"/>
                  </a:solidFill>
                  <a:round/>
                  <a:headEnd/>
                  <a:tailEnd/>
                </a:ln>
              </p:spPr>
              <p:txBody>
                <a:bodyPr/>
                <a:lstStyle/>
                <a:p>
                  <a:endParaRPr lang="zh-CN" altLang="en-US"/>
                </a:p>
              </p:txBody>
            </p:sp>
            <p:sp>
              <p:nvSpPr>
                <p:cNvPr id="1049" name="Line 16"/>
                <p:cNvSpPr>
                  <a:spLocks noChangeShapeType="1"/>
                </p:cNvSpPr>
                <p:nvPr/>
              </p:nvSpPr>
              <p:spPr bwMode="auto">
                <a:xfrm>
                  <a:off x="1747" y="2160"/>
                  <a:ext cx="317" cy="0"/>
                </a:xfrm>
                <a:prstGeom prst="line">
                  <a:avLst/>
                </a:prstGeom>
                <a:noFill/>
                <a:ln w="34925">
                  <a:solidFill>
                    <a:schemeClr val="tx1"/>
                  </a:solidFill>
                  <a:round/>
                  <a:headEnd/>
                  <a:tailEnd/>
                </a:ln>
              </p:spPr>
              <p:txBody>
                <a:bodyPr/>
                <a:lstStyle/>
                <a:p>
                  <a:endParaRPr lang="zh-CN" altLang="en-US"/>
                </a:p>
              </p:txBody>
            </p:sp>
            <p:sp>
              <p:nvSpPr>
                <p:cNvPr id="1050" name="Text Box 17"/>
                <p:cNvSpPr txBox="1">
                  <a:spLocks noChangeArrowheads="1"/>
                </p:cNvSpPr>
                <p:nvPr/>
              </p:nvSpPr>
              <p:spPr bwMode="auto">
                <a:xfrm>
                  <a:off x="1518" y="1616"/>
                  <a:ext cx="273" cy="28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X</a:t>
                  </a:r>
                </a:p>
              </p:txBody>
            </p:sp>
            <p:sp>
              <p:nvSpPr>
                <p:cNvPr id="1051" name="Text Box 18"/>
                <p:cNvSpPr txBox="1">
                  <a:spLocks noChangeArrowheads="1"/>
                </p:cNvSpPr>
                <p:nvPr/>
              </p:nvSpPr>
              <p:spPr bwMode="auto">
                <a:xfrm>
                  <a:off x="1518" y="2024"/>
                  <a:ext cx="273" cy="28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Y</a:t>
                  </a:r>
                </a:p>
              </p:txBody>
            </p:sp>
            <p:sp>
              <p:nvSpPr>
                <p:cNvPr id="1052" name="Text Box 19"/>
                <p:cNvSpPr txBox="1">
                  <a:spLocks noChangeArrowheads="1"/>
                </p:cNvSpPr>
                <p:nvPr/>
              </p:nvSpPr>
              <p:spPr bwMode="auto">
                <a:xfrm>
                  <a:off x="2789" y="1611"/>
                  <a:ext cx="273" cy="28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Z</a:t>
                  </a:r>
                </a:p>
              </p:txBody>
            </p:sp>
          </p:grpSp>
          <p:sp>
            <p:nvSpPr>
              <p:cNvPr id="1035" name="Text Box 20"/>
              <p:cNvSpPr txBox="1">
                <a:spLocks noChangeArrowheads="1"/>
              </p:cNvSpPr>
              <p:nvPr/>
            </p:nvSpPr>
            <p:spPr bwMode="auto">
              <a:xfrm>
                <a:off x="2971" y="1299"/>
                <a:ext cx="317" cy="304"/>
              </a:xfrm>
              <a:prstGeom prst="rect">
                <a:avLst/>
              </a:prstGeom>
              <a:noFill/>
              <a:ln w="34925" algn="ctr">
                <a:noFill/>
                <a:miter lim="800000"/>
                <a:headEnd/>
                <a:tailEnd/>
              </a:ln>
            </p:spPr>
            <p:txBody>
              <a:bodyPr>
                <a:spAutoFit/>
              </a:bodyPr>
              <a:lstStyle/>
              <a:p>
                <a:pPr algn="ctr">
                  <a:spcBef>
                    <a:spcPct val="50000"/>
                  </a:spcBef>
                </a:pPr>
                <a:r>
                  <a:rPr lang="en-US" altLang="zh-CN" sz="2000" b="1">
                    <a:ea typeface="宋体" pitchFamily="2" charset="-122"/>
                    <a:cs typeface="Arial" charset="0"/>
                  </a:rPr>
                  <a:t>+</a:t>
                </a:r>
              </a:p>
            </p:txBody>
          </p:sp>
          <p:sp>
            <p:nvSpPr>
              <p:cNvPr id="1036" name="Text Box 21"/>
              <p:cNvSpPr txBox="1">
                <a:spLocks noChangeArrowheads="1"/>
              </p:cNvSpPr>
              <p:nvPr/>
            </p:nvSpPr>
            <p:spPr bwMode="auto">
              <a:xfrm>
                <a:off x="3470" y="2069"/>
                <a:ext cx="1133" cy="281"/>
              </a:xfrm>
              <a:prstGeom prst="rect">
                <a:avLst/>
              </a:prstGeom>
              <a:noFill/>
              <a:ln w="9525" algn="ctr">
                <a:noFill/>
                <a:miter lim="800000"/>
                <a:headEnd/>
                <a:tailEnd/>
              </a:ln>
            </p:spPr>
            <p:txBody>
              <a:bodyPr>
                <a:spAutoFit/>
              </a:bodyPr>
              <a:lstStyle/>
              <a:p>
                <a:pPr algn="ctr">
                  <a:spcBef>
                    <a:spcPct val="50000"/>
                  </a:spcBef>
                </a:pPr>
                <a:r>
                  <a:rPr lang="en-US" altLang="zh-CN">
                    <a:ea typeface="宋体" pitchFamily="2" charset="-122"/>
                  </a:rPr>
                  <a:t>Z=X+Y</a:t>
                </a:r>
              </a:p>
            </p:txBody>
          </p:sp>
          <p:grpSp>
            <p:nvGrpSpPr>
              <p:cNvPr id="1037" name="Group 22"/>
              <p:cNvGrpSpPr>
                <a:grpSpLocks/>
              </p:cNvGrpSpPr>
              <p:nvPr/>
            </p:nvGrpSpPr>
            <p:grpSpPr bwMode="auto">
              <a:xfrm>
                <a:off x="4103" y="1253"/>
                <a:ext cx="1544" cy="771"/>
                <a:chOff x="1518" y="1570"/>
                <a:chExt cx="1544" cy="771"/>
              </a:xfrm>
            </p:grpSpPr>
            <p:sp>
              <p:nvSpPr>
                <p:cNvPr id="1039" name="Rectangle 23"/>
                <p:cNvSpPr>
                  <a:spLocks noChangeArrowheads="1"/>
                </p:cNvSpPr>
                <p:nvPr/>
              </p:nvSpPr>
              <p:spPr bwMode="auto">
                <a:xfrm>
                  <a:off x="2064" y="1570"/>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1040" name="Line 24"/>
                <p:cNvSpPr>
                  <a:spLocks noChangeShapeType="1"/>
                </p:cNvSpPr>
                <p:nvPr/>
              </p:nvSpPr>
              <p:spPr bwMode="auto">
                <a:xfrm>
                  <a:off x="2517" y="1752"/>
                  <a:ext cx="317" cy="0"/>
                </a:xfrm>
                <a:prstGeom prst="line">
                  <a:avLst/>
                </a:prstGeom>
                <a:noFill/>
                <a:ln w="34925">
                  <a:solidFill>
                    <a:schemeClr val="tx1"/>
                  </a:solidFill>
                  <a:round/>
                  <a:headEnd/>
                  <a:tailEnd/>
                </a:ln>
              </p:spPr>
              <p:txBody>
                <a:bodyPr/>
                <a:lstStyle/>
                <a:p>
                  <a:endParaRPr lang="zh-CN" altLang="en-US"/>
                </a:p>
              </p:txBody>
            </p:sp>
            <p:sp>
              <p:nvSpPr>
                <p:cNvPr id="1041" name="Line 25"/>
                <p:cNvSpPr>
                  <a:spLocks noChangeShapeType="1"/>
                </p:cNvSpPr>
                <p:nvPr/>
              </p:nvSpPr>
              <p:spPr bwMode="auto">
                <a:xfrm>
                  <a:off x="1747" y="1752"/>
                  <a:ext cx="317" cy="0"/>
                </a:xfrm>
                <a:prstGeom prst="line">
                  <a:avLst/>
                </a:prstGeom>
                <a:noFill/>
                <a:ln w="34925">
                  <a:solidFill>
                    <a:schemeClr val="tx1"/>
                  </a:solidFill>
                  <a:round/>
                  <a:headEnd/>
                  <a:tailEnd/>
                </a:ln>
              </p:spPr>
              <p:txBody>
                <a:bodyPr/>
                <a:lstStyle/>
                <a:p>
                  <a:endParaRPr lang="zh-CN" altLang="en-US"/>
                </a:p>
              </p:txBody>
            </p:sp>
            <p:sp>
              <p:nvSpPr>
                <p:cNvPr id="1042" name="Line 26"/>
                <p:cNvSpPr>
                  <a:spLocks noChangeShapeType="1"/>
                </p:cNvSpPr>
                <p:nvPr/>
              </p:nvSpPr>
              <p:spPr bwMode="auto">
                <a:xfrm>
                  <a:off x="1747" y="2160"/>
                  <a:ext cx="317" cy="0"/>
                </a:xfrm>
                <a:prstGeom prst="line">
                  <a:avLst/>
                </a:prstGeom>
                <a:noFill/>
                <a:ln w="34925">
                  <a:solidFill>
                    <a:schemeClr val="tx1"/>
                  </a:solidFill>
                  <a:round/>
                  <a:headEnd/>
                  <a:tailEnd/>
                </a:ln>
              </p:spPr>
              <p:txBody>
                <a:bodyPr/>
                <a:lstStyle/>
                <a:p>
                  <a:endParaRPr lang="zh-CN" altLang="en-US"/>
                </a:p>
              </p:txBody>
            </p:sp>
            <p:sp>
              <p:nvSpPr>
                <p:cNvPr id="1043" name="Text Box 27"/>
                <p:cNvSpPr txBox="1">
                  <a:spLocks noChangeArrowheads="1"/>
                </p:cNvSpPr>
                <p:nvPr/>
              </p:nvSpPr>
              <p:spPr bwMode="auto">
                <a:xfrm>
                  <a:off x="1518" y="1615"/>
                  <a:ext cx="273" cy="280"/>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X</a:t>
                  </a:r>
                </a:p>
              </p:txBody>
            </p:sp>
            <p:sp>
              <p:nvSpPr>
                <p:cNvPr id="1044" name="Text Box 28"/>
                <p:cNvSpPr txBox="1">
                  <a:spLocks noChangeArrowheads="1"/>
                </p:cNvSpPr>
                <p:nvPr/>
              </p:nvSpPr>
              <p:spPr bwMode="auto">
                <a:xfrm>
                  <a:off x="1518" y="2024"/>
                  <a:ext cx="273" cy="28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Y</a:t>
                  </a:r>
                </a:p>
              </p:txBody>
            </p:sp>
            <p:sp>
              <p:nvSpPr>
                <p:cNvPr id="1045" name="Text Box 29"/>
                <p:cNvSpPr txBox="1">
                  <a:spLocks noChangeArrowheads="1"/>
                </p:cNvSpPr>
                <p:nvPr/>
              </p:nvSpPr>
              <p:spPr bwMode="auto">
                <a:xfrm>
                  <a:off x="2789" y="1611"/>
                  <a:ext cx="273" cy="28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Z</a:t>
                  </a:r>
                </a:p>
              </p:txBody>
            </p:sp>
          </p:grpSp>
          <p:sp>
            <p:nvSpPr>
              <p:cNvPr id="1038" name="Text Box 30"/>
              <p:cNvSpPr txBox="1">
                <a:spLocks noChangeArrowheads="1"/>
              </p:cNvSpPr>
              <p:nvPr/>
            </p:nvSpPr>
            <p:spPr bwMode="auto">
              <a:xfrm>
                <a:off x="4649" y="1344"/>
                <a:ext cx="363" cy="445"/>
              </a:xfrm>
              <a:prstGeom prst="rect">
                <a:avLst/>
              </a:prstGeom>
              <a:noFill/>
              <a:ln w="9525" algn="ctr">
                <a:noFill/>
                <a:miter lim="800000"/>
                <a:headEnd/>
                <a:tailEnd/>
              </a:ln>
            </p:spPr>
            <p:txBody>
              <a:bodyPr>
                <a:spAutoFit/>
              </a:bodyPr>
              <a:lstStyle/>
              <a:p>
                <a:pPr algn="ctr">
                  <a:spcBef>
                    <a:spcPct val="50000"/>
                  </a:spcBef>
                </a:pPr>
                <a:r>
                  <a:rPr lang="en-US" altLang="zh-CN" sz="1600">
                    <a:latin typeface="Times New Roman" charset="0"/>
                    <a:ea typeface="宋体" pitchFamily="2" charset="-122"/>
                  </a:rPr>
                  <a:t>≥</a:t>
                </a:r>
                <a:r>
                  <a:rPr lang="en-US" altLang="zh-CN" sz="1600" b="1">
                    <a:ea typeface="宋体" pitchFamily="2" charset="-122"/>
                  </a:rPr>
                  <a:t>1</a:t>
                </a:r>
              </a:p>
            </p:txBody>
          </p:sp>
        </p:grpSp>
      </p:grpSp>
      <p:graphicFrame>
        <p:nvGraphicFramePr>
          <p:cNvPr id="1027" name="Object 31"/>
          <p:cNvGraphicFramePr>
            <a:graphicFrameLocks noChangeAspect="1"/>
          </p:cNvGraphicFramePr>
          <p:nvPr>
            <p:ph sz="quarter" idx="3"/>
          </p:nvPr>
        </p:nvGraphicFramePr>
        <p:xfrm>
          <a:off x="1116013" y="3644900"/>
          <a:ext cx="2998787" cy="2579688"/>
        </p:xfrm>
        <a:graphic>
          <a:graphicData uri="http://schemas.openxmlformats.org/presentationml/2006/ole">
            <p:oleObj spid="_x0000_s1027" name="公式" r:id="rId4" imgW="1218960" imgH="888840" progId="Equation.3">
              <p:embed/>
            </p:oleObj>
          </a:graphicData>
        </a:graphic>
      </p:graphicFrame>
      <p:sp>
        <p:nvSpPr>
          <p:cNvPr id="1031" name="Rectangle 34"/>
          <p:cNvSpPr>
            <a:spLocks noGrp="1" noChangeArrowheads="1"/>
          </p:cNvSpPr>
          <p:nvPr>
            <p:ph type="body" idx="1"/>
          </p:nvPr>
        </p:nvSpPr>
        <p:spPr>
          <a:xfrm>
            <a:off x="755650" y="1844675"/>
            <a:ext cx="4105275" cy="4114800"/>
          </a:xfrm>
          <a:noFill/>
        </p:spPr>
        <p:txBody>
          <a:bodyPr/>
          <a:lstStyle/>
          <a:p>
            <a:pPr eaLnBrk="1" hangingPunct="1"/>
            <a:r>
              <a:rPr lang="zh-CN" altLang="en-US" smtClean="0"/>
              <a:t>表达式</a:t>
            </a:r>
          </a:p>
          <a:p>
            <a:pPr eaLnBrk="1" hangingPunct="1"/>
            <a:endParaRPr lang="zh-CN" altLang="en-US" smtClean="0"/>
          </a:p>
          <a:p>
            <a:pPr eaLnBrk="1" hangingPunct="1"/>
            <a:r>
              <a:rPr lang="zh-CN" altLang="en-US" smtClean="0"/>
              <a:t>运算规则</a:t>
            </a:r>
          </a:p>
        </p:txBody>
      </p:sp>
      <p:graphicFrame>
        <p:nvGraphicFramePr>
          <p:cNvPr id="1028" name="Object 35"/>
          <p:cNvGraphicFramePr>
            <a:graphicFrameLocks noChangeAspect="1"/>
          </p:cNvGraphicFramePr>
          <p:nvPr/>
        </p:nvGraphicFramePr>
        <p:xfrm>
          <a:off x="1751013" y="2492375"/>
          <a:ext cx="1668462" cy="487363"/>
        </p:xfrm>
        <a:graphic>
          <a:graphicData uri="http://schemas.openxmlformats.org/presentationml/2006/ole">
            <p:oleObj spid="_x0000_s1028" name="公式" r:id="rId5" imgW="609480" imgH="177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heckerboard(across)">
                                      <p:cBhvr>
                                        <p:cTn id="7" dur="10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或运算</a:t>
            </a:r>
            <a:r>
              <a:rPr lang="en-US" altLang="zh-CN" dirty="0" smtClean="0"/>
              <a:t>——</a:t>
            </a:r>
            <a:r>
              <a:rPr lang="zh-CN" altLang="en-US" dirty="0" smtClean="0"/>
              <a:t>或门</a:t>
            </a:r>
            <a:endParaRPr lang="zh-CN" altLang="en-US" dirty="0"/>
          </a:p>
        </p:txBody>
      </p:sp>
      <p:pic>
        <p:nvPicPr>
          <p:cNvPr id="3" name="Picture 8"/>
          <p:cNvPicPr>
            <a:picLocks noChangeAspect="1" noChangeArrowheads="1"/>
          </p:cNvPicPr>
          <p:nvPr/>
        </p:nvPicPr>
        <p:blipFill>
          <a:blip r:embed="rId2"/>
          <a:srcRect/>
          <a:stretch>
            <a:fillRect/>
          </a:stretch>
        </p:blipFill>
        <p:spPr bwMode="auto">
          <a:xfrm>
            <a:off x="1500166" y="1928802"/>
            <a:ext cx="5848350" cy="40671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基本逻辑运算</a:t>
            </a:r>
            <a:r>
              <a:rPr lang="en-US" altLang="zh-CN" smtClean="0"/>
              <a:t>——</a:t>
            </a:r>
            <a:r>
              <a:rPr lang="zh-CN" altLang="en-US" smtClean="0"/>
              <a:t>与（</a:t>
            </a:r>
            <a:r>
              <a:rPr lang="en-US" altLang="zh-CN" smtClean="0"/>
              <a:t>AND</a:t>
            </a:r>
            <a:r>
              <a:rPr lang="zh-CN" altLang="en-US" smtClean="0"/>
              <a:t>）</a:t>
            </a:r>
          </a:p>
        </p:txBody>
      </p:sp>
      <p:sp>
        <p:nvSpPr>
          <p:cNvPr id="58371" name="Rectangle 3"/>
          <p:cNvSpPr>
            <a:spLocks noGrp="1" noChangeArrowheads="1"/>
          </p:cNvSpPr>
          <p:nvPr>
            <p:ph type="body" idx="1"/>
          </p:nvPr>
        </p:nvSpPr>
        <p:spPr>
          <a:xfrm>
            <a:off x="468313" y="1700213"/>
            <a:ext cx="8270875" cy="4114800"/>
          </a:xfrm>
        </p:spPr>
        <p:txBody>
          <a:bodyPr/>
          <a:lstStyle/>
          <a:p>
            <a:pPr eaLnBrk="1" hangingPunct="1"/>
            <a:r>
              <a:rPr lang="zh-CN" altLang="en-US" smtClean="0"/>
              <a:t>如果决定某一事件发生的</a:t>
            </a:r>
            <a:r>
              <a:rPr lang="zh-CN" altLang="en-US" smtClean="0">
                <a:solidFill>
                  <a:srgbClr val="FF0000"/>
                </a:solidFill>
              </a:rPr>
              <a:t>多个条件必须同时具备</a:t>
            </a:r>
            <a:r>
              <a:rPr lang="zh-CN" altLang="en-US" smtClean="0"/>
              <a:t>，事件才能发生，则这种因果关系称之为“</a:t>
            </a:r>
            <a:r>
              <a:rPr lang="zh-CN" altLang="en-US" smtClean="0">
                <a:solidFill>
                  <a:srgbClr val="FF0000"/>
                </a:solidFill>
              </a:rPr>
              <a:t>与</a:t>
            </a:r>
            <a:r>
              <a:rPr lang="zh-CN" altLang="en-US" smtClean="0"/>
              <a:t>”逻辑。</a:t>
            </a:r>
          </a:p>
          <a:p>
            <a:pPr eaLnBrk="1" hangingPunct="1"/>
            <a:r>
              <a:rPr lang="zh-CN" altLang="en-US" smtClean="0"/>
              <a:t>运算符号：</a:t>
            </a:r>
            <a:r>
              <a:rPr lang="en-US" altLang="zh-CN" smtClean="0"/>
              <a:t>·</a:t>
            </a:r>
            <a:r>
              <a:rPr lang="zh-CN" altLang="en-US" smtClean="0"/>
              <a:t>，*，</a:t>
            </a:r>
            <a:r>
              <a:rPr lang="en-US" altLang="zh-CN" smtClean="0"/>
              <a:t>×</a:t>
            </a:r>
            <a:r>
              <a:rPr lang="zh-CN" altLang="en-US" smtClean="0"/>
              <a:t>，</a:t>
            </a:r>
            <a:r>
              <a:rPr lang="zh-CN" altLang="en-US" smtClean="0">
                <a:latin typeface="宋体" pitchFamily="2" charset="-122"/>
              </a:rPr>
              <a:t>∧，</a:t>
            </a:r>
            <a:r>
              <a:rPr lang="zh-CN" altLang="en-US" smtClean="0"/>
              <a:t>空。</a:t>
            </a:r>
          </a:p>
        </p:txBody>
      </p:sp>
      <p:pic>
        <p:nvPicPr>
          <p:cNvPr id="18436" name="Picture 4"/>
          <p:cNvPicPr>
            <a:picLocks noChangeAspect="1" noChangeArrowheads="1"/>
          </p:cNvPicPr>
          <p:nvPr/>
        </p:nvPicPr>
        <p:blipFill>
          <a:blip r:embed="rId2"/>
          <a:srcRect/>
          <a:stretch>
            <a:fillRect/>
          </a:stretch>
        </p:blipFill>
        <p:spPr bwMode="auto">
          <a:xfrm>
            <a:off x="944563" y="4254500"/>
            <a:ext cx="3124200" cy="1673225"/>
          </a:xfrm>
          <a:prstGeom prst="rect">
            <a:avLst/>
          </a:prstGeom>
          <a:noFill/>
          <a:ln w="9525">
            <a:noFill/>
            <a:miter lim="800000"/>
            <a:headEnd/>
            <a:tailEnd/>
          </a:ln>
        </p:spPr>
      </p:pic>
      <p:pic>
        <p:nvPicPr>
          <p:cNvPr id="18437" name="Picture 5"/>
          <p:cNvPicPr>
            <a:picLocks noChangeAspect="1" noChangeArrowheads="1"/>
          </p:cNvPicPr>
          <p:nvPr/>
        </p:nvPicPr>
        <p:blipFill>
          <a:blip r:embed="rId3"/>
          <a:srcRect/>
          <a:stretch>
            <a:fillRect/>
          </a:stretch>
        </p:blipFill>
        <p:spPr bwMode="auto">
          <a:xfrm>
            <a:off x="4860925" y="3903663"/>
            <a:ext cx="3243263" cy="243840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heckerboard(across)">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8437"/>
                                        </p:tgtEl>
                                        <p:attrNameLst>
                                          <p:attrName>style.visibility</p:attrName>
                                        </p:attrNameLst>
                                      </p:cBhvr>
                                      <p:to>
                                        <p:strVal val="visible"/>
                                      </p:to>
                                    </p:set>
                                    <p:anim calcmode="lin" valueType="num">
                                      <p:cBhvr>
                                        <p:cTn id="12" dur="1000" fill="hold"/>
                                        <p:tgtEl>
                                          <p:spTgt spid="18437"/>
                                        </p:tgtEl>
                                        <p:attrNameLst>
                                          <p:attrName>ppt_w</p:attrName>
                                        </p:attrNameLst>
                                      </p:cBhvr>
                                      <p:tavLst>
                                        <p:tav tm="0">
                                          <p:val>
                                            <p:strVal val="#ppt_w*0.70"/>
                                          </p:val>
                                        </p:tav>
                                        <p:tav tm="100000">
                                          <p:val>
                                            <p:strVal val="#ppt_w"/>
                                          </p:val>
                                        </p:tav>
                                      </p:tavLst>
                                    </p:anim>
                                    <p:anim calcmode="lin" valueType="num">
                                      <p:cBhvr>
                                        <p:cTn id="13" dur="1000" fill="hold"/>
                                        <p:tgtEl>
                                          <p:spTgt spid="18437"/>
                                        </p:tgtEl>
                                        <p:attrNameLst>
                                          <p:attrName>ppt_h</p:attrName>
                                        </p:attrNameLst>
                                      </p:cBhvr>
                                      <p:tavLst>
                                        <p:tav tm="0">
                                          <p:val>
                                            <p:strVal val="#ppt_h"/>
                                          </p:val>
                                        </p:tav>
                                        <p:tav tm="100000">
                                          <p:val>
                                            <p:strVal val="#ppt_h"/>
                                          </p:val>
                                        </p:tav>
                                      </p:tavLst>
                                    </p:anim>
                                    <p:animEffect transition="in" filter="fade">
                                      <p:cBhvr>
                                        <p:cTn id="14" dur="10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2"/>
          <p:cNvSpPr>
            <a:spLocks noGrp="1" noChangeArrowheads="1"/>
          </p:cNvSpPr>
          <p:nvPr>
            <p:ph type="body" idx="1"/>
          </p:nvPr>
        </p:nvSpPr>
        <p:spPr>
          <a:xfrm>
            <a:off x="755650" y="1484313"/>
            <a:ext cx="4105275" cy="4114800"/>
          </a:xfrm>
          <a:noFill/>
        </p:spPr>
        <p:txBody>
          <a:bodyPr/>
          <a:lstStyle/>
          <a:p>
            <a:pPr eaLnBrk="1" hangingPunct="1"/>
            <a:r>
              <a:rPr lang="zh-CN" altLang="en-US" smtClean="0"/>
              <a:t>表达式</a:t>
            </a:r>
          </a:p>
          <a:p>
            <a:pPr eaLnBrk="1" hangingPunct="1"/>
            <a:endParaRPr lang="zh-CN" altLang="en-US" smtClean="0"/>
          </a:p>
          <a:p>
            <a:pPr eaLnBrk="1" hangingPunct="1"/>
            <a:endParaRPr lang="zh-CN" altLang="en-US" smtClean="0"/>
          </a:p>
          <a:p>
            <a:pPr eaLnBrk="1" hangingPunct="1"/>
            <a:r>
              <a:rPr lang="zh-CN" altLang="en-US" smtClean="0"/>
              <a:t>运算规则</a:t>
            </a:r>
          </a:p>
        </p:txBody>
      </p:sp>
      <p:grpSp>
        <p:nvGrpSpPr>
          <p:cNvPr id="2" name="Group 4"/>
          <p:cNvGrpSpPr>
            <a:grpSpLocks/>
          </p:cNvGrpSpPr>
          <p:nvPr/>
        </p:nvGrpSpPr>
        <p:grpSpPr bwMode="auto">
          <a:xfrm>
            <a:off x="5508625" y="908050"/>
            <a:ext cx="3455988" cy="3695700"/>
            <a:chOff x="3072" y="816"/>
            <a:chExt cx="2016" cy="2220"/>
          </a:xfrm>
        </p:grpSpPr>
        <p:graphicFrame>
          <p:nvGraphicFramePr>
            <p:cNvPr id="2052" name="Object 5"/>
            <p:cNvGraphicFramePr>
              <a:graphicFrameLocks noChangeAspect="1"/>
            </p:cNvGraphicFramePr>
            <p:nvPr/>
          </p:nvGraphicFramePr>
          <p:xfrm>
            <a:off x="3264" y="1200"/>
            <a:ext cx="1612" cy="1836"/>
          </p:xfrm>
          <a:graphic>
            <a:graphicData uri="http://schemas.openxmlformats.org/presentationml/2006/ole">
              <p:oleObj spid="_x0000_s2052" name="Visio" r:id="rId3" imgW="3027045" imgH="3447574" progId="Visio.Drawing.11">
                <p:embed/>
              </p:oleObj>
            </a:graphicData>
          </a:graphic>
        </p:graphicFrame>
        <p:sp>
          <p:nvSpPr>
            <p:cNvPr id="2069" name="Rectangle 6"/>
            <p:cNvSpPr>
              <a:spLocks noChangeArrowheads="1"/>
            </p:cNvSpPr>
            <p:nvPr/>
          </p:nvSpPr>
          <p:spPr bwMode="auto">
            <a:xfrm>
              <a:off x="3072" y="816"/>
              <a:ext cx="2016" cy="384"/>
            </a:xfrm>
            <a:prstGeom prst="rect">
              <a:avLst/>
            </a:prstGeom>
            <a:noFill/>
            <a:ln w="9525">
              <a:noFill/>
              <a:miter lim="800000"/>
              <a:headEnd/>
              <a:tailEnd/>
            </a:ln>
          </p:spPr>
          <p:txBody>
            <a:bodyPr/>
            <a:lstStyle/>
            <a:p>
              <a:pPr marL="342900" indent="-342900">
                <a:lnSpc>
                  <a:spcPct val="120000"/>
                </a:lnSpc>
                <a:spcBef>
                  <a:spcPct val="20000"/>
                </a:spcBef>
                <a:buClr>
                  <a:schemeClr val="hlink"/>
                </a:buClr>
                <a:buFont typeface="Wingdings" pitchFamily="2" charset="2"/>
                <a:buNone/>
              </a:pPr>
              <a:endParaRPr lang="zh-CN" altLang="zh-CN" sz="2000" b="1">
                <a:latin typeface="Times New Roman" charset="0"/>
              </a:endParaRPr>
            </a:p>
          </p:txBody>
        </p:sp>
      </p:grpSp>
      <p:sp>
        <p:nvSpPr>
          <p:cNvPr id="2055" name="Rectangle 2"/>
          <p:cNvSpPr>
            <a:spLocks noGrp="1" noChangeArrowheads="1"/>
          </p:cNvSpPr>
          <p:nvPr>
            <p:ph type="title"/>
          </p:nvPr>
        </p:nvSpPr>
        <p:spPr/>
        <p:txBody>
          <a:bodyPr/>
          <a:lstStyle/>
          <a:p>
            <a:pPr eaLnBrk="1" hangingPunct="1"/>
            <a:r>
              <a:rPr lang="zh-CN" altLang="en-US" dirty="0" smtClean="0"/>
              <a:t>与运算</a:t>
            </a:r>
            <a:r>
              <a:rPr lang="en-US" altLang="zh-CN" dirty="0" smtClean="0"/>
              <a:t>——</a:t>
            </a:r>
            <a:r>
              <a:rPr lang="zh-CN" altLang="en-US" dirty="0" smtClean="0"/>
              <a:t>与门</a:t>
            </a:r>
          </a:p>
        </p:txBody>
      </p:sp>
      <p:graphicFrame>
        <p:nvGraphicFramePr>
          <p:cNvPr id="2050" name="Object 21"/>
          <p:cNvGraphicFramePr>
            <a:graphicFrameLocks noChangeAspect="1"/>
          </p:cNvGraphicFramePr>
          <p:nvPr>
            <p:ph sz="quarter" idx="2"/>
          </p:nvPr>
        </p:nvGraphicFramePr>
        <p:xfrm>
          <a:off x="919163" y="3735388"/>
          <a:ext cx="3051175" cy="2679700"/>
        </p:xfrm>
        <a:graphic>
          <a:graphicData uri="http://schemas.openxmlformats.org/presentationml/2006/ole">
            <p:oleObj spid="_x0000_s2050" name="公式" r:id="rId4" imgW="1193760" imgH="888840" progId="Equation.3">
              <p:embed/>
            </p:oleObj>
          </a:graphicData>
        </a:graphic>
      </p:graphicFrame>
      <p:grpSp>
        <p:nvGrpSpPr>
          <p:cNvPr id="3" name="Group 8"/>
          <p:cNvGrpSpPr>
            <a:grpSpLocks/>
          </p:cNvGrpSpPr>
          <p:nvPr/>
        </p:nvGrpSpPr>
        <p:grpSpPr bwMode="auto">
          <a:xfrm>
            <a:off x="5867400" y="4941888"/>
            <a:ext cx="2608263" cy="1773237"/>
            <a:chOff x="528" y="912"/>
            <a:chExt cx="1824" cy="1392"/>
          </a:xfrm>
        </p:grpSpPr>
        <p:sp>
          <p:nvSpPr>
            <p:cNvPr id="19465" name="AutoShape 9"/>
            <p:cNvSpPr>
              <a:spLocks noChangeArrowheads="1"/>
            </p:cNvSpPr>
            <p:nvPr/>
          </p:nvSpPr>
          <p:spPr bwMode="gray">
            <a:xfrm>
              <a:off x="528" y="912"/>
              <a:ext cx="1824" cy="1392"/>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eaLnBrk="0" hangingPunct="0">
                <a:defRPr/>
              </a:pPr>
              <a:endParaRPr lang="zh-CN" altLang="zh-CN" b="1">
                <a:solidFill>
                  <a:schemeClr val="bg1"/>
                </a:solidFill>
                <a:ea typeface="宋体" pitchFamily="2" charset="-122"/>
              </a:endParaRPr>
            </a:p>
          </p:txBody>
        </p:sp>
        <p:grpSp>
          <p:nvGrpSpPr>
            <p:cNvPr id="2058" name="Group 10"/>
            <p:cNvGrpSpPr>
              <a:grpSpLocks/>
            </p:cNvGrpSpPr>
            <p:nvPr/>
          </p:nvGrpSpPr>
          <p:grpSpPr bwMode="auto">
            <a:xfrm>
              <a:off x="720" y="1104"/>
              <a:ext cx="1544" cy="1145"/>
              <a:chOff x="793" y="1253"/>
              <a:chExt cx="1544" cy="1145"/>
            </a:xfrm>
          </p:grpSpPr>
          <p:grpSp>
            <p:nvGrpSpPr>
              <p:cNvPr id="2059" name="Group 11"/>
              <p:cNvGrpSpPr>
                <a:grpSpLocks/>
              </p:cNvGrpSpPr>
              <p:nvPr/>
            </p:nvGrpSpPr>
            <p:grpSpPr bwMode="auto">
              <a:xfrm>
                <a:off x="793" y="1253"/>
                <a:ext cx="1544" cy="771"/>
                <a:chOff x="1518" y="1570"/>
                <a:chExt cx="1544" cy="771"/>
              </a:xfrm>
            </p:grpSpPr>
            <p:sp>
              <p:nvSpPr>
                <p:cNvPr id="2062" name="Rectangle 12"/>
                <p:cNvSpPr>
                  <a:spLocks noChangeArrowheads="1"/>
                </p:cNvSpPr>
                <p:nvPr/>
              </p:nvSpPr>
              <p:spPr bwMode="auto">
                <a:xfrm>
                  <a:off x="2064" y="1570"/>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2063" name="Line 13"/>
                <p:cNvSpPr>
                  <a:spLocks noChangeShapeType="1"/>
                </p:cNvSpPr>
                <p:nvPr/>
              </p:nvSpPr>
              <p:spPr bwMode="auto">
                <a:xfrm>
                  <a:off x="2517" y="1752"/>
                  <a:ext cx="317" cy="0"/>
                </a:xfrm>
                <a:prstGeom prst="line">
                  <a:avLst/>
                </a:prstGeom>
                <a:noFill/>
                <a:ln w="34925">
                  <a:solidFill>
                    <a:schemeClr val="tx1"/>
                  </a:solidFill>
                  <a:round/>
                  <a:headEnd/>
                  <a:tailEnd/>
                </a:ln>
              </p:spPr>
              <p:txBody>
                <a:bodyPr/>
                <a:lstStyle/>
                <a:p>
                  <a:endParaRPr lang="zh-CN" altLang="en-US"/>
                </a:p>
              </p:txBody>
            </p:sp>
            <p:sp>
              <p:nvSpPr>
                <p:cNvPr id="2064" name="Line 14"/>
                <p:cNvSpPr>
                  <a:spLocks noChangeShapeType="1"/>
                </p:cNvSpPr>
                <p:nvPr/>
              </p:nvSpPr>
              <p:spPr bwMode="auto">
                <a:xfrm>
                  <a:off x="1747" y="1752"/>
                  <a:ext cx="317" cy="0"/>
                </a:xfrm>
                <a:prstGeom prst="line">
                  <a:avLst/>
                </a:prstGeom>
                <a:noFill/>
                <a:ln w="34925">
                  <a:solidFill>
                    <a:schemeClr val="tx1"/>
                  </a:solidFill>
                  <a:round/>
                  <a:headEnd/>
                  <a:tailEnd/>
                </a:ln>
              </p:spPr>
              <p:txBody>
                <a:bodyPr/>
                <a:lstStyle/>
                <a:p>
                  <a:endParaRPr lang="zh-CN" altLang="en-US"/>
                </a:p>
              </p:txBody>
            </p:sp>
            <p:sp>
              <p:nvSpPr>
                <p:cNvPr id="2065" name="Line 15"/>
                <p:cNvSpPr>
                  <a:spLocks noChangeShapeType="1"/>
                </p:cNvSpPr>
                <p:nvPr/>
              </p:nvSpPr>
              <p:spPr bwMode="auto">
                <a:xfrm>
                  <a:off x="1747" y="2160"/>
                  <a:ext cx="317" cy="0"/>
                </a:xfrm>
                <a:prstGeom prst="line">
                  <a:avLst/>
                </a:prstGeom>
                <a:noFill/>
                <a:ln w="34925">
                  <a:solidFill>
                    <a:schemeClr val="tx1"/>
                  </a:solidFill>
                  <a:round/>
                  <a:headEnd/>
                  <a:tailEnd/>
                </a:ln>
              </p:spPr>
              <p:txBody>
                <a:bodyPr/>
                <a:lstStyle/>
                <a:p>
                  <a:endParaRPr lang="zh-CN" altLang="en-US"/>
                </a:p>
              </p:txBody>
            </p:sp>
            <p:sp>
              <p:nvSpPr>
                <p:cNvPr id="2066" name="Text Box 16"/>
                <p:cNvSpPr txBox="1">
                  <a:spLocks noChangeArrowheads="1"/>
                </p:cNvSpPr>
                <p:nvPr/>
              </p:nvSpPr>
              <p:spPr bwMode="auto">
                <a:xfrm>
                  <a:off x="1518" y="1616"/>
                  <a:ext cx="273" cy="288"/>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X</a:t>
                  </a:r>
                </a:p>
              </p:txBody>
            </p:sp>
            <p:sp>
              <p:nvSpPr>
                <p:cNvPr id="2067" name="Text Box 17"/>
                <p:cNvSpPr txBox="1">
                  <a:spLocks noChangeArrowheads="1"/>
                </p:cNvSpPr>
                <p:nvPr/>
              </p:nvSpPr>
              <p:spPr bwMode="auto">
                <a:xfrm>
                  <a:off x="1518" y="2023"/>
                  <a:ext cx="273" cy="288"/>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Y</a:t>
                  </a:r>
                </a:p>
              </p:txBody>
            </p:sp>
            <p:sp>
              <p:nvSpPr>
                <p:cNvPr id="2068" name="Text Box 18"/>
                <p:cNvSpPr txBox="1">
                  <a:spLocks noChangeArrowheads="1"/>
                </p:cNvSpPr>
                <p:nvPr/>
              </p:nvSpPr>
              <p:spPr bwMode="auto">
                <a:xfrm>
                  <a:off x="2789" y="1611"/>
                  <a:ext cx="273" cy="288"/>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Z</a:t>
                  </a:r>
                </a:p>
              </p:txBody>
            </p:sp>
          </p:grpSp>
          <p:sp>
            <p:nvSpPr>
              <p:cNvPr id="2060" name="Text Box 19"/>
              <p:cNvSpPr txBox="1">
                <a:spLocks noChangeArrowheads="1"/>
              </p:cNvSpPr>
              <p:nvPr/>
            </p:nvSpPr>
            <p:spPr bwMode="auto">
              <a:xfrm>
                <a:off x="1338" y="1298"/>
                <a:ext cx="317" cy="311"/>
              </a:xfrm>
              <a:prstGeom prst="rect">
                <a:avLst/>
              </a:prstGeom>
              <a:noFill/>
              <a:ln w="34925" algn="ctr">
                <a:noFill/>
                <a:miter lim="800000"/>
                <a:headEnd/>
                <a:tailEnd/>
              </a:ln>
            </p:spPr>
            <p:txBody>
              <a:bodyPr>
                <a:spAutoFit/>
              </a:bodyPr>
              <a:lstStyle/>
              <a:p>
                <a:pPr algn="ctr">
                  <a:spcBef>
                    <a:spcPct val="50000"/>
                  </a:spcBef>
                </a:pPr>
                <a:r>
                  <a:rPr lang="en-US" altLang="zh-CN" sz="2000" b="1">
                    <a:ea typeface="宋体" pitchFamily="2" charset="-122"/>
                    <a:cs typeface="Arial" charset="0"/>
                  </a:rPr>
                  <a:t>&amp;</a:t>
                </a:r>
              </a:p>
            </p:txBody>
          </p:sp>
          <p:sp>
            <p:nvSpPr>
              <p:cNvPr id="2061" name="Text Box 20"/>
              <p:cNvSpPr txBox="1">
                <a:spLocks noChangeArrowheads="1"/>
              </p:cNvSpPr>
              <p:nvPr/>
            </p:nvSpPr>
            <p:spPr bwMode="auto">
              <a:xfrm>
                <a:off x="975" y="2110"/>
                <a:ext cx="1133" cy="288"/>
              </a:xfrm>
              <a:prstGeom prst="rect">
                <a:avLst/>
              </a:prstGeom>
              <a:noFill/>
              <a:ln w="9525" algn="ctr">
                <a:noFill/>
                <a:miter lim="800000"/>
                <a:headEnd/>
                <a:tailEnd/>
              </a:ln>
            </p:spPr>
            <p:txBody>
              <a:bodyPr>
                <a:spAutoFit/>
              </a:bodyPr>
              <a:lstStyle/>
              <a:p>
                <a:pPr algn="ctr">
                  <a:spcBef>
                    <a:spcPct val="50000"/>
                  </a:spcBef>
                </a:pPr>
                <a:r>
                  <a:rPr lang="en-US" altLang="zh-CN" b="1">
                    <a:ea typeface="宋体" pitchFamily="2" charset="-122"/>
                  </a:rPr>
                  <a:t>Z=XY</a:t>
                </a:r>
              </a:p>
            </p:txBody>
          </p:sp>
        </p:grpSp>
      </p:grpSp>
      <p:graphicFrame>
        <p:nvGraphicFramePr>
          <p:cNvPr id="2051" name="Object 29"/>
          <p:cNvGraphicFramePr>
            <a:graphicFrameLocks noChangeAspect="1"/>
          </p:cNvGraphicFramePr>
          <p:nvPr>
            <p:ph sz="quarter" idx="3"/>
          </p:nvPr>
        </p:nvGraphicFramePr>
        <p:xfrm>
          <a:off x="900113" y="2276475"/>
          <a:ext cx="3201987" cy="565150"/>
        </p:xfrm>
        <a:graphic>
          <a:graphicData uri="http://schemas.openxmlformats.org/presentationml/2006/ole">
            <p:oleObj spid="_x0000_s2051" name="公式" r:id="rId5" imgW="1104840" imgH="1648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与运算</a:t>
            </a:r>
            <a:r>
              <a:rPr lang="en-US" altLang="zh-CN" dirty="0" smtClean="0"/>
              <a:t>——</a:t>
            </a:r>
            <a:r>
              <a:rPr lang="zh-CN" altLang="en-US" dirty="0" smtClean="0"/>
              <a:t>与门</a:t>
            </a:r>
            <a:endParaRPr lang="zh-CN" altLang="en-US" dirty="0"/>
          </a:p>
        </p:txBody>
      </p:sp>
      <p:pic>
        <p:nvPicPr>
          <p:cNvPr id="3" name="Picture 5"/>
          <p:cNvPicPr>
            <a:picLocks noChangeAspect="1" noChangeArrowheads="1"/>
          </p:cNvPicPr>
          <p:nvPr/>
        </p:nvPicPr>
        <p:blipFill>
          <a:blip r:embed="rId2"/>
          <a:srcRect/>
          <a:stretch>
            <a:fillRect/>
          </a:stretch>
        </p:blipFill>
        <p:spPr bwMode="auto">
          <a:xfrm>
            <a:off x="1452563" y="1466850"/>
            <a:ext cx="6238875" cy="39243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mtClean="0"/>
              <a:t>基本逻辑运算</a:t>
            </a:r>
            <a:r>
              <a:rPr lang="en-US" altLang="zh-CN" smtClean="0"/>
              <a:t>——</a:t>
            </a:r>
            <a:r>
              <a:rPr lang="zh-CN" altLang="en-US" smtClean="0"/>
              <a:t>非（</a:t>
            </a:r>
            <a:r>
              <a:rPr lang="en-US" altLang="zh-CN" smtClean="0"/>
              <a:t>NOT</a:t>
            </a:r>
            <a:r>
              <a:rPr lang="zh-CN" altLang="en-US" smtClean="0"/>
              <a:t>）</a:t>
            </a:r>
          </a:p>
        </p:txBody>
      </p:sp>
      <p:sp>
        <p:nvSpPr>
          <p:cNvPr id="3076" name="Rectangle 3"/>
          <p:cNvSpPr>
            <a:spLocks noGrp="1" noChangeArrowheads="1"/>
          </p:cNvSpPr>
          <p:nvPr>
            <p:ph type="body" idx="1"/>
          </p:nvPr>
        </p:nvSpPr>
        <p:spPr>
          <a:xfrm>
            <a:off x="539750" y="1844675"/>
            <a:ext cx="8199438" cy="4114800"/>
          </a:xfrm>
        </p:spPr>
        <p:txBody>
          <a:bodyPr/>
          <a:lstStyle/>
          <a:p>
            <a:pPr eaLnBrk="1" hangingPunct="1"/>
            <a:r>
              <a:rPr lang="zh-CN" altLang="en-US" smtClean="0"/>
              <a:t>如果某一</a:t>
            </a:r>
            <a:r>
              <a:rPr lang="zh-CN" altLang="en-US" smtClean="0">
                <a:solidFill>
                  <a:srgbClr val="FF0000"/>
                </a:solidFill>
              </a:rPr>
              <a:t>事件的发生取决于条件的否定</a:t>
            </a:r>
            <a:r>
              <a:rPr lang="zh-CN" altLang="en-US" smtClean="0"/>
              <a:t>，即事件与条件之间构成矛盾，则这种因果关系称为“</a:t>
            </a:r>
            <a:r>
              <a:rPr lang="zh-CN" altLang="en-US" smtClean="0">
                <a:solidFill>
                  <a:srgbClr val="FF0000"/>
                </a:solidFill>
              </a:rPr>
              <a:t>非</a:t>
            </a:r>
            <a:r>
              <a:rPr lang="zh-CN" altLang="en-US" smtClean="0"/>
              <a:t>”逻辑。</a:t>
            </a:r>
          </a:p>
          <a:p>
            <a:pPr eaLnBrk="1" hangingPunct="1"/>
            <a:r>
              <a:rPr lang="zh-CN" altLang="en-US" smtClean="0"/>
              <a:t>运算符号：’，</a:t>
            </a:r>
            <a:r>
              <a:rPr lang="zh-CN" altLang="en-US" smtClean="0">
                <a:latin typeface="宋体" pitchFamily="2" charset="-122"/>
              </a:rPr>
              <a:t>▔。</a:t>
            </a:r>
          </a:p>
        </p:txBody>
      </p:sp>
      <p:pic>
        <p:nvPicPr>
          <p:cNvPr id="20484" name="Picture 4"/>
          <p:cNvPicPr>
            <a:picLocks noChangeAspect="1" noChangeArrowheads="1"/>
          </p:cNvPicPr>
          <p:nvPr/>
        </p:nvPicPr>
        <p:blipFill>
          <a:blip r:embed="rId3"/>
          <a:srcRect/>
          <a:stretch>
            <a:fillRect/>
          </a:stretch>
        </p:blipFill>
        <p:spPr bwMode="auto">
          <a:xfrm>
            <a:off x="1116013" y="4335463"/>
            <a:ext cx="3228975" cy="1468437"/>
          </a:xfrm>
          <a:prstGeom prst="rect">
            <a:avLst/>
          </a:prstGeom>
          <a:noFill/>
          <a:ln w="9525">
            <a:noFill/>
            <a:miter lim="800000"/>
            <a:headEnd/>
            <a:tailEnd/>
          </a:ln>
        </p:spPr>
      </p:pic>
      <p:grpSp>
        <p:nvGrpSpPr>
          <p:cNvPr id="2" name="Group 5"/>
          <p:cNvGrpSpPr>
            <a:grpSpLocks/>
          </p:cNvGrpSpPr>
          <p:nvPr/>
        </p:nvGrpSpPr>
        <p:grpSpPr bwMode="auto">
          <a:xfrm>
            <a:off x="4787900" y="3543300"/>
            <a:ext cx="3289300" cy="2193925"/>
            <a:chOff x="3984" y="2496"/>
            <a:chExt cx="1488" cy="1207"/>
          </a:xfrm>
        </p:grpSpPr>
        <p:sp>
          <p:nvSpPr>
            <p:cNvPr id="3079" name="Rectangle 6"/>
            <p:cNvSpPr>
              <a:spLocks noChangeArrowheads="1"/>
            </p:cNvSpPr>
            <p:nvPr/>
          </p:nvSpPr>
          <p:spPr bwMode="auto">
            <a:xfrm>
              <a:off x="4416" y="2496"/>
              <a:ext cx="720" cy="240"/>
            </a:xfrm>
            <a:prstGeom prst="rect">
              <a:avLst/>
            </a:prstGeom>
            <a:noFill/>
            <a:ln w="9525">
              <a:noFill/>
              <a:miter lim="800000"/>
              <a:headEnd/>
              <a:tailEnd/>
            </a:ln>
          </p:spPr>
          <p:txBody>
            <a:bodyPr/>
            <a:lstStyle/>
            <a:p>
              <a:pPr marL="342900" indent="-342900">
                <a:spcBef>
                  <a:spcPct val="20000"/>
                </a:spcBef>
                <a:buClr>
                  <a:schemeClr val="hlink"/>
                </a:buClr>
                <a:buFont typeface="Wingdings" pitchFamily="2" charset="2"/>
                <a:buNone/>
              </a:pPr>
              <a:endParaRPr lang="zh-CN" altLang="zh-CN" sz="2000" b="1">
                <a:latin typeface="Times New Roman" charset="0"/>
              </a:endParaRPr>
            </a:p>
          </p:txBody>
        </p:sp>
        <p:graphicFrame>
          <p:nvGraphicFramePr>
            <p:cNvPr id="3074" name="Object 7"/>
            <p:cNvGraphicFramePr>
              <a:graphicFrameLocks noChangeAspect="1"/>
            </p:cNvGraphicFramePr>
            <p:nvPr/>
          </p:nvGraphicFramePr>
          <p:xfrm>
            <a:off x="3984" y="2928"/>
            <a:ext cx="1488" cy="775"/>
          </p:xfrm>
          <a:graphic>
            <a:graphicData uri="http://schemas.openxmlformats.org/presentationml/2006/ole">
              <p:oleObj spid="_x0000_s3074" name="Visio" r:id="rId4" imgW="1879759" imgH="979884" progId="Visio.Drawing.11">
                <p:embed/>
              </p:oleObj>
            </a:graphicData>
          </a:graphic>
        </p:graphicFrame>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1000" fill="hold"/>
                                        <p:tgtEl>
                                          <p:spTgt spid="20484"/>
                                        </p:tgtEl>
                                        <p:attrNameLst>
                                          <p:attrName>ppt_w</p:attrName>
                                        </p:attrNameLst>
                                      </p:cBhvr>
                                      <p:tavLst>
                                        <p:tav tm="0">
                                          <p:val>
                                            <p:strVal val="#ppt_w*0.70"/>
                                          </p:val>
                                        </p:tav>
                                        <p:tav tm="100000">
                                          <p:val>
                                            <p:strVal val="#ppt_w"/>
                                          </p:val>
                                        </p:tav>
                                      </p:tavLst>
                                    </p:anim>
                                    <p:anim calcmode="lin" valueType="num">
                                      <p:cBhvr>
                                        <p:cTn id="8" dur="1000" fill="hold"/>
                                        <p:tgtEl>
                                          <p:spTgt spid="20484"/>
                                        </p:tgtEl>
                                        <p:attrNameLst>
                                          <p:attrName>ppt_h</p:attrName>
                                        </p:attrNameLst>
                                      </p:cBhvr>
                                      <p:tavLst>
                                        <p:tav tm="0">
                                          <p:val>
                                            <p:strVal val="#ppt_h"/>
                                          </p:val>
                                        </p:tav>
                                        <p:tav tm="100000">
                                          <p:val>
                                            <p:strVal val="#ppt_h"/>
                                          </p:val>
                                        </p:tav>
                                      </p:tavLst>
                                    </p:anim>
                                    <p:animEffect transition="in" filter="fade">
                                      <p:cBhvr>
                                        <p:cTn id="9" dur="1000"/>
                                        <p:tgtEl>
                                          <p:spTgt spid="20484"/>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heckerboard(across)">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zh-CN" altLang="en-US" smtClean="0"/>
              <a:t>非运算</a:t>
            </a:r>
            <a:r>
              <a:rPr lang="en-US" altLang="zh-CN" smtClean="0"/>
              <a:t>——</a:t>
            </a:r>
            <a:r>
              <a:rPr lang="zh-CN" altLang="en-US" smtClean="0"/>
              <a:t>非门</a:t>
            </a:r>
          </a:p>
        </p:txBody>
      </p:sp>
      <p:sp>
        <p:nvSpPr>
          <p:cNvPr id="4102" name="Rectangle 3"/>
          <p:cNvSpPr>
            <a:spLocks noGrp="1" noChangeArrowheads="1"/>
          </p:cNvSpPr>
          <p:nvPr>
            <p:ph type="body" idx="1"/>
          </p:nvPr>
        </p:nvSpPr>
        <p:spPr>
          <a:xfrm>
            <a:off x="755650" y="1557338"/>
            <a:ext cx="4105275" cy="4114800"/>
          </a:xfrm>
        </p:spPr>
        <p:txBody>
          <a:bodyPr/>
          <a:lstStyle/>
          <a:p>
            <a:pPr eaLnBrk="1" hangingPunct="1">
              <a:lnSpc>
                <a:spcPct val="140000"/>
              </a:lnSpc>
            </a:pPr>
            <a:r>
              <a:rPr lang="zh-CN" altLang="en-US" smtClean="0">
                <a:latin typeface="Times New Roman" charset="0"/>
              </a:rPr>
              <a:t>表达式</a:t>
            </a:r>
          </a:p>
          <a:p>
            <a:pPr eaLnBrk="1" hangingPunct="1">
              <a:lnSpc>
                <a:spcPct val="140000"/>
              </a:lnSpc>
              <a:buFont typeface="Wingdings" pitchFamily="2" charset="2"/>
              <a:buNone/>
            </a:pPr>
            <a:r>
              <a:rPr lang="zh-CN" altLang="en-US" smtClean="0">
                <a:latin typeface="Times New Roman" charset="0"/>
              </a:rPr>
              <a:t> </a:t>
            </a:r>
          </a:p>
          <a:p>
            <a:pPr eaLnBrk="1" hangingPunct="1">
              <a:lnSpc>
                <a:spcPct val="140000"/>
              </a:lnSpc>
            </a:pPr>
            <a:r>
              <a:rPr lang="zh-CN" altLang="en-US" smtClean="0">
                <a:latin typeface="Times New Roman" charset="0"/>
              </a:rPr>
              <a:t>运算规则</a:t>
            </a:r>
          </a:p>
        </p:txBody>
      </p:sp>
      <p:graphicFrame>
        <p:nvGraphicFramePr>
          <p:cNvPr id="4098" name="Object 4"/>
          <p:cNvGraphicFramePr>
            <a:graphicFrameLocks noChangeAspect="1"/>
          </p:cNvGraphicFramePr>
          <p:nvPr/>
        </p:nvGraphicFramePr>
        <p:xfrm>
          <a:off x="1382713" y="2276475"/>
          <a:ext cx="3138487" cy="763588"/>
        </p:xfrm>
        <a:graphic>
          <a:graphicData uri="http://schemas.openxmlformats.org/presentationml/2006/ole">
            <p:oleObj spid="_x0000_s4098" name="公式" r:id="rId3" imgW="990360" imgH="241200" progId="Equation.3">
              <p:embed/>
            </p:oleObj>
          </a:graphicData>
        </a:graphic>
      </p:graphicFrame>
      <p:graphicFrame>
        <p:nvGraphicFramePr>
          <p:cNvPr id="4099" name="Object 5"/>
          <p:cNvGraphicFramePr>
            <a:graphicFrameLocks noChangeAspect="1"/>
          </p:cNvGraphicFramePr>
          <p:nvPr/>
        </p:nvGraphicFramePr>
        <p:xfrm>
          <a:off x="1476375" y="3933825"/>
          <a:ext cx="1036638" cy="2187575"/>
        </p:xfrm>
        <a:graphic>
          <a:graphicData uri="http://schemas.openxmlformats.org/presentationml/2006/ole">
            <p:oleObj spid="_x0000_s4099" name="公式" r:id="rId4" imgW="355320" imgH="749160" progId="Equation.3">
              <p:embed/>
            </p:oleObj>
          </a:graphicData>
        </a:graphic>
      </p:graphicFrame>
      <p:grpSp>
        <p:nvGrpSpPr>
          <p:cNvPr id="2" name="Group 6"/>
          <p:cNvGrpSpPr>
            <a:grpSpLocks/>
          </p:cNvGrpSpPr>
          <p:nvPr/>
        </p:nvGrpSpPr>
        <p:grpSpPr bwMode="auto">
          <a:xfrm>
            <a:off x="5159375" y="1412875"/>
            <a:ext cx="2581275" cy="2438400"/>
            <a:chOff x="3072" y="816"/>
            <a:chExt cx="2016" cy="1834"/>
          </a:xfrm>
        </p:grpSpPr>
        <p:sp>
          <p:nvSpPr>
            <p:cNvPr id="4119" name="Rectangle 7"/>
            <p:cNvSpPr>
              <a:spLocks noChangeArrowheads="1"/>
            </p:cNvSpPr>
            <p:nvPr/>
          </p:nvSpPr>
          <p:spPr bwMode="auto">
            <a:xfrm>
              <a:off x="3072" y="816"/>
              <a:ext cx="2016" cy="384"/>
            </a:xfrm>
            <a:prstGeom prst="rect">
              <a:avLst/>
            </a:prstGeom>
            <a:noFill/>
            <a:ln w="9525">
              <a:noFill/>
              <a:miter lim="800000"/>
              <a:headEnd/>
              <a:tailEnd/>
            </a:ln>
          </p:spPr>
          <p:txBody>
            <a:bodyPr/>
            <a:lstStyle/>
            <a:p>
              <a:pPr marL="342900" indent="-342900">
                <a:lnSpc>
                  <a:spcPct val="120000"/>
                </a:lnSpc>
                <a:spcBef>
                  <a:spcPct val="20000"/>
                </a:spcBef>
                <a:buClr>
                  <a:schemeClr val="hlink"/>
                </a:buClr>
                <a:buFont typeface="Wingdings" pitchFamily="2" charset="2"/>
                <a:buNone/>
              </a:pPr>
              <a:endParaRPr lang="zh-CN" altLang="zh-CN" sz="2000" b="1">
                <a:latin typeface="Times New Roman" charset="0"/>
              </a:endParaRPr>
            </a:p>
          </p:txBody>
        </p:sp>
        <p:graphicFrame>
          <p:nvGraphicFramePr>
            <p:cNvPr id="4100" name="Object 8"/>
            <p:cNvGraphicFramePr>
              <a:graphicFrameLocks noChangeAspect="1"/>
            </p:cNvGraphicFramePr>
            <p:nvPr/>
          </p:nvGraphicFramePr>
          <p:xfrm>
            <a:off x="3312" y="1419"/>
            <a:ext cx="1536" cy="1231"/>
          </p:xfrm>
          <a:graphic>
            <a:graphicData uri="http://schemas.openxmlformats.org/presentationml/2006/ole">
              <p:oleObj spid="_x0000_s4100" name="Visio" r:id="rId5" imgW="2798683" imgH="2243852" progId="Visio.Drawing.11">
                <p:embed/>
              </p:oleObj>
            </a:graphicData>
          </a:graphic>
        </p:graphicFrame>
      </p:grpSp>
      <p:grpSp>
        <p:nvGrpSpPr>
          <p:cNvPr id="3" name="Group 12"/>
          <p:cNvGrpSpPr>
            <a:grpSpLocks/>
          </p:cNvGrpSpPr>
          <p:nvPr/>
        </p:nvGrpSpPr>
        <p:grpSpPr bwMode="auto">
          <a:xfrm>
            <a:off x="4067175" y="4510088"/>
            <a:ext cx="4651375" cy="1511300"/>
            <a:chOff x="1008" y="2496"/>
            <a:chExt cx="3792" cy="1200"/>
          </a:xfrm>
        </p:grpSpPr>
        <p:sp>
          <p:nvSpPr>
            <p:cNvPr id="21517" name="AutoShape 13"/>
            <p:cNvSpPr>
              <a:spLocks noChangeArrowheads="1"/>
            </p:cNvSpPr>
            <p:nvPr/>
          </p:nvSpPr>
          <p:spPr bwMode="gray">
            <a:xfrm>
              <a:off x="1008" y="2496"/>
              <a:ext cx="3792" cy="12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pPr algn="ctr" eaLnBrk="0" hangingPunct="0">
                <a:defRPr/>
              </a:pPr>
              <a:endParaRPr lang="zh-CN" altLang="zh-CN" b="1">
                <a:solidFill>
                  <a:schemeClr val="bg1"/>
                </a:solidFill>
                <a:ea typeface="宋体" pitchFamily="2" charset="-122"/>
              </a:endParaRPr>
            </a:p>
          </p:txBody>
        </p:sp>
        <p:grpSp>
          <p:nvGrpSpPr>
            <p:cNvPr id="4106" name="Group 14"/>
            <p:cNvGrpSpPr>
              <a:grpSpLocks/>
            </p:cNvGrpSpPr>
            <p:nvPr/>
          </p:nvGrpSpPr>
          <p:grpSpPr bwMode="auto">
            <a:xfrm>
              <a:off x="1056" y="2688"/>
              <a:ext cx="3719" cy="840"/>
              <a:chOff x="1474" y="2614"/>
              <a:chExt cx="3719" cy="840"/>
            </a:xfrm>
          </p:grpSpPr>
          <p:sp>
            <p:nvSpPr>
              <p:cNvPr id="4107" name="Rectangle 15"/>
              <p:cNvSpPr>
                <a:spLocks noChangeArrowheads="1"/>
              </p:cNvSpPr>
              <p:nvPr/>
            </p:nvSpPr>
            <p:spPr bwMode="auto">
              <a:xfrm>
                <a:off x="2020" y="2648"/>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4108" name="Line 16"/>
              <p:cNvSpPr>
                <a:spLocks noChangeShapeType="1"/>
              </p:cNvSpPr>
              <p:nvPr/>
            </p:nvSpPr>
            <p:spPr bwMode="auto">
              <a:xfrm>
                <a:off x="2564" y="3011"/>
                <a:ext cx="317" cy="0"/>
              </a:xfrm>
              <a:prstGeom prst="line">
                <a:avLst/>
              </a:prstGeom>
              <a:noFill/>
              <a:ln w="34925">
                <a:solidFill>
                  <a:schemeClr val="tx1"/>
                </a:solidFill>
                <a:round/>
                <a:headEnd/>
                <a:tailEnd/>
              </a:ln>
            </p:spPr>
            <p:txBody>
              <a:bodyPr/>
              <a:lstStyle/>
              <a:p>
                <a:endParaRPr lang="zh-CN" altLang="en-US"/>
              </a:p>
            </p:txBody>
          </p:sp>
          <p:sp>
            <p:nvSpPr>
              <p:cNvPr id="4109" name="Line 17"/>
              <p:cNvSpPr>
                <a:spLocks noChangeShapeType="1"/>
              </p:cNvSpPr>
              <p:nvPr/>
            </p:nvSpPr>
            <p:spPr bwMode="auto">
              <a:xfrm>
                <a:off x="1703" y="3056"/>
                <a:ext cx="317" cy="0"/>
              </a:xfrm>
              <a:prstGeom prst="line">
                <a:avLst/>
              </a:prstGeom>
              <a:noFill/>
              <a:ln w="34925">
                <a:solidFill>
                  <a:schemeClr val="tx1"/>
                </a:solidFill>
                <a:round/>
                <a:headEnd/>
                <a:tailEnd/>
              </a:ln>
            </p:spPr>
            <p:txBody>
              <a:bodyPr/>
              <a:lstStyle/>
              <a:p>
                <a:endParaRPr lang="zh-CN" altLang="en-US"/>
              </a:p>
            </p:txBody>
          </p:sp>
          <p:sp>
            <p:nvSpPr>
              <p:cNvPr id="4110" name="Text Box 18"/>
              <p:cNvSpPr txBox="1">
                <a:spLocks noChangeArrowheads="1"/>
              </p:cNvSpPr>
              <p:nvPr/>
            </p:nvSpPr>
            <p:spPr bwMode="auto">
              <a:xfrm>
                <a:off x="1474" y="2916"/>
                <a:ext cx="273" cy="291"/>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X</a:t>
                </a:r>
              </a:p>
            </p:txBody>
          </p:sp>
          <p:sp>
            <p:nvSpPr>
              <p:cNvPr id="4111" name="Text Box 19"/>
              <p:cNvSpPr txBox="1">
                <a:spLocks noChangeArrowheads="1"/>
              </p:cNvSpPr>
              <p:nvPr/>
            </p:nvSpPr>
            <p:spPr bwMode="auto">
              <a:xfrm>
                <a:off x="2881" y="2784"/>
                <a:ext cx="588" cy="460"/>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X</a:t>
                </a:r>
                <a:r>
                  <a:rPr lang="he-IL" altLang="zh-CN" sz="3200" b="1">
                    <a:ea typeface="宋体" pitchFamily="2" charset="-122"/>
                    <a:cs typeface="Arial" charset="0"/>
                  </a:rPr>
                  <a:t>׳</a:t>
                </a:r>
              </a:p>
            </p:txBody>
          </p:sp>
          <p:sp>
            <p:nvSpPr>
              <p:cNvPr id="4112" name="Rectangle 20"/>
              <p:cNvSpPr>
                <a:spLocks noChangeArrowheads="1"/>
              </p:cNvSpPr>
              <p:nvPr/>
            </p:nvSpPr>
            <p:spPr bwMode="auto">
              <a:xfrm>
                <a:off x="4152" y="2614"/>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4113" name="Line 21"/>
              <p:cNvSpPr>
                <a:spLocks noChangeShapeType="1"/>
              </p:cNvSpPr>
              <p:nvPr/>
            </p:nvSpPr>
            <p:spPr bwMode="auto">
              <a:xfrm>
                <a:off x="4605" y="2977"/>
                <a:ext cx="317" cy="0"/>
              </a:xfrm>
              <a:prstGeom prst="line">
                <a:avLst/>
              </a:prstGeom>
              <a:noFill/>
              <a:ln w="34925">
                <a:solidFill>
                  <a:schemeClr val="tx1"/>
                </a:solidFill>
                <a:round/>
                <a:headEnd/>
                <a:tailEnd/>
              </a:ln>
            </p:spPr>
            <p:txBody>
              <a:bodyPr/>
              <a:lstStyle/>
              <a:p>
                <a:endParaRPr lang="zh-CN" altLang="en-US"/>
              </a:p>
            </p:txBody>
          </p:sp>
          <p:sp>
            <p:nvSpPr>
              <p:cNvPr id="4114" name="Line 22"/>
              <p:cNvSpPr>
                <a:spLocks noChangeShapeType="1"/>
              </p:cNvSpPr>
              <p:nvPr/>
            </p:nvSpPr>
            <p:spPr bwMode="auto">
              <a:xfrm>
                <a:off x="3742" y="2977"/>
                <a:ext cx="317" cy="0"/>
              </a:xfrm>
              <a:prstGeom prst="line">
                <a:avLst/>
              </a:prstGeom>
              <a:noFill/>
              <a:ln w="34925">
                <a:solidFill>
                  <a:schemeClr val="tx1"/>
                </a:solidFill>
                <a:round/>
                <a:headEnd/>
                <a:tailEnd/>
              </a:ln>
            </p:spPr>
            <p:txBody>
              <a:bodyPr/>
              <a:lstStyle/>
              <a:p>
                <a:endParaRPr lang="zh-CN" altLang="en-US"/>
              </a:p>
            </p:txBody>
          </p:sp>
          <p:sp>
            <p:nvSpPr>
              <p:cNvPr id="4115" name="Text Box 23"/>
              <p:cNvSpPr txBox="1">
                <a:spLocks noChangeArrowheads="1"/>
              </p:cNvSpPr>
              <p:nvPr/>
            </p:nvSpPr>
            <p:spPr bwMode="auto">
              <a:xfrm>
                <a:off x="4920" y="2836"/>
                <a:ext cx="273" cy="618"/>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X</a:t>
                </a:r>
              </a:p>
              <a:p>
                <a:pPr algn="ctr">
                  <a:spcBef>
                    <a:spcPct val="50000"/>
                  </a:spcBef>
                </a:pPr>
                <a:endParaRPr lang="en-US" altLang="zh-CN" b="1">
                  <a:ea typeface="宋体" pitchFamily="2" charset="-122"/>
                </a:endParaRPr>
              </a:p>
            </p:txBody>
          </p:sp>
          <p:sp>
            <p:nvSpPr>
              <p:cNvPr id="4116" name="Oval 24"/>
              <p:cNvSpPr>
                <a:spLocks noChangeArrowheads="1"/>
              </p:cNvSpPr>
              <p:nvPr/>
            </p:nvSpPr>
            <p:spPr bwMode="auto">
              <a:xfrm>
                <a:off x="2472" y="2965"/>
                <a:ext cx="91" cy="91"/>
              </a:xfrm>
              <a:prstGeom prst="ellipse">
                <a:avLst/>
              </a:prstGeom>
              <a:solidFill>
                <a:srgbClr val="FFFFFF"/>
              </a:solidFill>
              <a:ln w="34925" algn="ctr">
                <a:solidFill>
                  <a:schemeClr val="tx1"/>
                </a:solidFill>
                <a:round/>
                <a:headEnd/>
                <a:tailEnd/>
              </a:ln>
            </p:spPr>
            <p:txBody>
              <a:bodyPr wrap="none" anchor="ctr"/>
              <a:lstStyle/>
              <a:p>
                <a:endParaRPr lang="zh-CN" altLang="en-US"/>
              </a:p>
            </p:txBody>
          </p:sp>
          <p:sp>
            <p:nvSpPr>
              <p:cNvPr id="4117" name="Oval 25"/>
              <p:cNvSpPr>
                <a:spLocks noChangeArrowheads="1"/>
              </p:cNvSpPr>
              <p:nvPr/>
            </p:nvSpPr>
            <p:spPr bwMode="auto">
              <a:xfrm>
                <a:off x="4059" y="2931"/>
                <a:ext cx="91" cy="91"/>
              </a:xfrm>
              <a:prstGeom prst="ellipse">
                <a:avLst/>
              </a:prstGeom>
              <a:solidFill>
                <a:srgbClr val="FFFFFF"/>
              </a:solidFill>
              <a:ln w="34925" algn="ctr">
                <a:solidFill>
                  <a:schemeClr val="tx1"/>
                </a:solidFill>
                <a:round/>
                <a:headEnd/>
                <a:tailEnd/>
              </a:ln>
            </p:spPr>
            <p:txBody>
              <a:bodyPr wrap="none" anchor="ctr"/>
              <a:lstStyle/>
              <a:p>
                <a:endParaRPr lang="zh-CN" altLang="en-US"/>
              </a:p>
            </p:txBody>
          </p:sp>
          <p:sp>
            <p:nvSpPr>
              <p:cNvPr id="4118" name="Text Box 26"/>
              <p:cNvSpPr txBox="1">
                <a:spLocks noChangeArrowheads="1"/>
              </p:cNvSpPr>
              <p:nvPr/>
            </p:nvSpPr>
            <p:spPr bwMode="auto">
              <a:xfrm>
                <a:off x="3334" y="2793"/>
                <a:ext cx="590" cy="460"/>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X</a:t>
                </a:r>
                <a:r>
                  <a:rPr lang="he-IL" altLang="zh-CN" sz="3200" b="1">
                    <a:ea typeface="宋体" pitchFamily="2" charset="-122"/>
                    <a:cs typeface="Arial" charset="0"/>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zh-CN" altLang="en-US" smtClean="0"/>
              <a:t>其他通用的逻辑运算</a:t>
            </a:r>
          </a:p>
        </p:txBody>
      </p:sp>
      <p:sp>
        <p:nvSpPr>
          <p:cNvPr id="5127" name="Rectangle 3"/>
          <p:cNvSpPr>
            <a:spLocks noGrp="1" noChangeArrowheads="1"/>
          </p:cNvSpPr>
          <p:nvPr>
            <p:ph type="body" sz="half" idx="1"/>
          </p:nvPr>
        </p:nvSpPr>
        <p:spPr>
          <a:xfrm>
            <a:off x="900113" y="1628775"/>
            <a:ext cx="3284537" cy="4176713"/>
          </a:xfrm>
        </p:spPr>
        <p:txBody>
          <a:bodyPr/>
          <a:lstStyle/>
          <a:p>
            <a:pPr eaLnBrk="1" hangingPunct="1"/>
            <a:r>
              <a:rPr lang="zh-CN" altLang="en-US" sz="2400" smtClean="0">
                <a:latin typeface="宋体" pitchFamily="2" charset="-122"/>
              </a:rPr>
              <a:t>与非（</a:t>
            </a:r>
            <a:r>
              <a:rPr lang="en-US" altLang="zh-CN" sz="2400" smtClean="0">
                <a:latin typeface="宋体" pitchFamily="2" charset="-122"/>
              </a:rPr>
              <a:t>NAND</a:t>
            </a:r>
            <a:r>
              <a:rPr lang="zh-CN" altLang="en-US" sz="2400" smtClean="0">
                <a:latin typeface="宋体" pitchFamily="2" charset="-122"/>
              </a:rPr>
              <a:t>） </a:t>
            </a:r>
            <a:endParaRPr lang="zh-CN" altLang="en-US" sz="2400" smtClean="0"/>
          </a:p>
          <a:p>
            <a:pPr eaLnBrk="1" hangingPunct="1"/>
            <a:endParaRPr lang="zh-CN" altLang="en-US" sz="2400" smtClean="0">
              <a:latin typeface="宋体" pitchFamily="2" charset="-122"/>
            </a:endParaRPr>
          </a:p>
          <a:p>
            <a:pPr eaLnBrk="1" hangingPunct="1"/>
            <a:r>
              <a:rPr lang="zh-CN" altLang="en-US" sz="2400" smtClean="0">
                <a:latin typeface="宋体" pitchFamily="2" charset="-122"/>
              </a:rPr>
              <a:t>或非（</a:t>
            </a:r>
            <a:r>
              <a:rPr lang="en-US" altLang="zh-CN" sz="2400" smtClean="0">
                <a:latin typeface="宋体" pitchFamily="2" charset="-122"/>
              </a:rPr>
              <a:t>NOR</a:t>
            </a:r>
            <a:r>
              <a:rPr lang="zh-CN" altLang="en-US" sz="2400" smtClean="0">
                <a:latin typeface="宋体" pitchFamily="2" charset="-122"/>
              </a:rPr>
              <a:t>）   </a:t>
            </a:r>
          </a:p>
          <a:p>
            <a:pPr lvl="1" eaLnBrk="1" hangingPunct="1"/>
            <a:endParaRPr lang="zh-CN" altLang="en-US" smtClean="0">
              <a:latin typeface="宋体" pitchFamily="2" charset="-122"/>
            </a:endParaRPr>
          </a:p>
          <a:p>
            <a:pPr eaLnBrk="1" hangingPunct="1"/>
            <a:r>
              <a:rPr lang="zh-CN" altLang="en-US" sz="2400" smtClean="0">
                <a:latin typeface="宋体" pitchFamily="2" charset="-122"/>
              </a:rPr>
              <a:t>异或（</a:t>
            </a:r>
            <a:r>
              <a:rPr lang="en-US" altLang="zh-CN" sz="2400" smtClean="0">
                <a:latin typeface="宋体" pitchFamily="2" charset="-122"/>
              </a:rPr>
              <a:t>XOR</a:t>
            </a:r>
            <a:r>
              <a:rPr lang="zh-CN" altLang="en-US" sz="2400" smtClean="0">
                <a:latin typeface="宋体" pitchFamily="2" charset="-122"/>
              </a:rPr>
              <a:t>）    </a:t>
            </a:r>
          </a:p>
          <a:p>
            <a:pPr lvl="1" eaLnBrk="1" hangingPunct="1"/>
            <a:endParaRPr lang="zh-CN" altLang="en-US" smtClean="0">
              <a:latin typeface="宋体" pitchFamily="2" charset="-122"/>
            </a:endParaRPr>
          </a:p>
          <a:p>
            <a:pPr eaLnBrk="1" hangingPunct="1"/>
            <a:r>
              <a:rPr lang="zh-CN" altLang="en-US" sz="2400" smtClean="0">
                <a:latin typeface="宋体" pitchFamily="2" charset="-122"/>
              </a:rPr>
              <a:t>异或非（</a:t>
            </a:r>
            <a:r>
              <a:rPr lang="en-US" altLang="zh-CN" sz="2400" smtClean="0">
                <a:latin typeface="宋体" pitchFamily="2" charset="-122"/>
              </a:rPr>
              <a:t>XNOR</a:t>
            </a:r>
            <a:r>
              <a:rPr lang="zh-CN" altLang="en-US" sz="2400" smtClean="0">
                <a:latin typeface="宋体" pitchFamily="2" charset="-122"/>
              </a:rPr>
              <a:t>）</a:t>
            </a:r>
          </a:p>
        </p:txBody>
      </p:sp>
      <p:graphicFrame>
        <p:nvGraphicFramePr>
          <p:cNvPr id="5122" name="Object 6"/>
          <p:cNvGraphicFramePr>
            <a:graphicFrameLocks noChangeAspect="1"/>
          </p:cNvGraphicFramePr>
          <p:nvPr>
            <p:ph sz="quarter" idx="2"/>
          </p:nvPr>
        </p:nvGraphicFramePr>
        <p:xfrm>
          <a:off x="4622800" y="3662363"/>
          <a:ext cx="1533525" cy="630237"/>
        </p:xfrm>
        <a:graphic>
          <a:graphicData uri="http://schemas.openxmlformats.org/presentationml/2006/ole">
            <p:oleObj spid="_x0000_s5122" name="公式" r:id="rId3" imgW="583920" imgH="203040" progId="Equation.3">
              <p:embed/>
            </p:oleObj>
          </a:graphicData>
        </a:graphic>
      </p:graphicFrame>
      <p:graphicFrame>
        <p:nvGraphicFramePr>
          <p:cNvPr id="5123" name="Object 8"/>
          <p:cNvGraphicFramePr>
            <a:graphicFrameLocks noChangeAspect="1"/>
          </p:cNvGraphicFramePr>
          <p:nvPr>
            <p:ph sz="quarter" idx="3"/>
          </p:nvPr>
        </p:nvGraphicFramePr>
        <p:xfrm>
          <a:off x="4618038" y="4573588"/>
          <a:ext cx="2617787" cy="742950"/>
        </p:xfrm>
        <a:graphic>
          <a:graphicData uri="http://schemas.openxmlformats.org/presentationml/2006/ole">
            <p:oleObj spid="_x0000_s5123" name="公式" r:id="rId4" imgW="1002960" imgH="241200" progId="Equation.3">
              <p:embed/>
            </p:oleObj>
          </a:graphicData>
        </a:graphic>
      </p:graphicFrame>
      <p:graphicFrame>
        <p:nvGraphicFramePr>
          <p:cNvPr id="5124" name="Object 10"/>
          <p:cNvGraphicFramePr>
            <a:graphicFrameLocks noChangeAspect="1"/>
          </p:cNvGraphicFramePr>
          <p:nvPr/>
        </p:nvGraphicFramePr>
        <p:xfrm>
          <a:off x="4645025" y="2492375"/>
          <a:ext cx="1798638" cy="774700"/>
        </p:xfrm>
        <a:graphic>
          <a:graphicData uri="http://schemas.openxmlformats.org/presentationml/2006/ole">
            <p:oleObj spid="_x0000_s5124" name="公式" r:id="rId5" imgW="558720" imgH="241200" progId="Equation.3">
              <p:embed/>
            </p:oleObj>
          </a:graphicData>
        </a:graphic>
      </p:graphicFrame>
      <p:graphicFrame>
        <p:nvGraphicFramePr>
          <p:cNvPr id="5125" name="Object 11"/>
          <p:cNvGraphicFramePr>
            <a:graphicFrameLocks noChangeAspect="1"/>
          </p:cNvGraphicFramePr>
          <p:nvPr/>
        </p:nvGraphicFramePr>
        <p:xfrm>
          <a:off x="4643438" y="1484313"/>
          <a:ext cx="1296987" cy="769937"/>
        </p:xfrm>
        <a:graphic>
          <a:graphicData uri="http://schemas.openxmlformats.org/presentationml/2006/ole">
            <p:oleObj spid="_x0000_s5125" name="公式" r:id="rId6" imgW="406080" imgH="241200" progId="Equation.3">
              <p:embed/>
            </p:oleObj>
          </a:graphicData>
        </a:graphic>
      </p:graphicFrame>
    </p:spTree>
  </p:cSld>
  <p:clrMapOvr>
    <a:masterClrMapping/>
  </p:clrMapOvr>
  <p:transition>
    <p:pull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2"/>
          <p:cNvSpPr>
            <a:spLocks noGrp="1" noChangeArrowheads="1"/>
          </p:cNvSpPr>
          <p:nvPr>
            <p:ph type="title"/>
          </p:nvPr>
        </p:nvSpPr>
        <p:spPr/>
        <p:txBody>
          <a:bodyPr/>
          <a:lstStyle/>
          <a:p>
            <a:pPr eaLnBrk="1" hangingPunct="1"/>
            <a:r>
              <a:rPr lang="zh-CN" altLang="en-US" smtClean="0"/>
              <a:t>与非</a:t>
            </a:r>
          </a:p>
        </p:txBody>
      </p:sp>
      <p:sp>
        <p:nvSpPr>
          <p:cNvPr id="6153" name="Rectangle 4"/>
          <p:cNvSpPr>
            <a:spLocks noGrp="1" noChangeArrowheads="1"/>
          </p:cNvSpPr>
          <p:nvPr>
            <p:ph type="body" sz="half" idx="1"/>
          </p:nvPr>
        </p:nvSpPr>
        <p:spPr>
          <a:xfrm>
            <a:off x="762000" y="1924050"/>
            <a:ext cx="3810000" cy="619125"/>
          </a:xfrm>
          <a:noFill/>
        </p:spPr>
        <p:txBody>
          <a:bodyPr/>
          <a:lstStyle/>
          <a:p>
            <a:pPr eaLnBrk="1" hangingPunct="1"/>
            <a:r>
              <a:rPr lang="zh-CN" altLang="en-US" sz="2400" smtClean="0"/>
              <a:t>表达式</a:t>
            </a:r>
          </a:p>
        </p:txBody>
      </p:sp>
      <p:graphicFrame>
        <p:nvGraphicFramePr>
          <p:cNvPr id="24581" name="Object 5"/>
          <p:cNvGraphicFramePr>
            <a:graphicFrameLocks noChangeAspect="1"/>
          </p:cNvGraphicFramePr>
          <p:nvPr>
            <p:ph sz="quarter" idx="2"/>
          </p:nvPr>
        </p:nvGraphicFramePr>
        <p:xfrm>
          <a:off x="971550" y="3284538"/>
          <a:ext cx="3024188" cy="2271712"/>
        </p:xfrm>
        <a:graphic>
          <a:graphicData uri="http://schemas.openxmlformats.org/presentationml/2006/ole">
            <p:oleObj spid="_x0000_s6146" name="Visio" r:id="rId3" imgW="1870472" imgH="1404938" progId="Visio.Drawing.11">
              <p:embed/>
            </p:oleObj>
          </a:graphicData>
        </a:graphic>
      </p:graphicFrame>
      <p:graphicFrame>
        <p:nvGraphicFramePr>
          <p:cNvPr id="24583" name="Object 7"/>
          <p:cNvGraphicFramePr>
            <a:graphicFrameLocks noChangeAspect="1"/>
          </p:cNvGraphicFramePr>
          <p:nvPr>
            <p:ph sz="quarter" idx="3"/>
          </p:nvPr>
        </p:nvGraphicFramePr>
        <p:xfrm>
          <a:off x="5003800" y="1601788"/>
          <a:ext cx="3810000" cy="1035050"/>
        </p:xfrm>
        <a:graphic>
          <a:graphicData uri="http://schemas.openxmlformats.org/presentationml/2006/ole">
            <p:oleObj spid="_x0000_s6147" name="Visio" r:id="rId4" imgW="4517946" imgH="1227534" progId="Visio.Drawing.11">
              <p:embed/>
            </p:oleObj>
          </a:graphicData>
        </a:graphic>
      </p:graphicFrame>
      <p:grpSp>
        <p:nvGrpSpPr>
          <p:cNvPr id="6154" name="Group 41"/>
          <p:cNvGrpSpPr>
            <a:grpSpLocks/>
          </p:cNvGrpSpPr>
          <p:nvPr/>
        </p:nvGrpSpPr>
        <p:grpSpPr bwMode="auto">
          <a:xfrm>
            <a:off x="5508625" y="3057525"/>
            <a:ext cx="2874963" cy="1163638"/>
            <a:chOff x="3470" y="1926"/>
            <a:chExt cx="1811" cy="642"/>
          </a:xfrm>
        </p:grpSpPr>
        <p:sp>
          <p:nvSpPr>
            <p:cNvPr id="6170" name="Rectangle 10"/>
            <p:cNvSpPr>
              <a:spLocks noChangeArrowheads="1"/>
            </p:cNvSpPr>
            <p:nvPr/>
          </p:nvSpPr>
          <p:spPr bwMode="auto">
            <a:xfrm>
              <a:off x="3470" y="1926"/>
              <a:ext cx="1811" cy="642"/>
            </a:xfrm>
            <a:prstGeom prst="rect">
              <a:avLst/>
            </a:prstGeom>
            <a:solidFill>
              <a:srgbClr val="FFFF99"/>
            </a:solidFill>
            <a:ln w="9525">
              <a:solidFill>
                <a:schemeClr val="tx1"/>
              </a:solidFill>
              <a:miter lim="800000"/>
              <a:headEnd/>
              <a:tailEnd/>
            </a:ln>
          </p:spPr>
          <p:txBody>
            <a:bodyPr wrap="none" anchor="ctr"/>
            <a:lstStyle/>
            <a:p>
              <a:endParaRPr lang="zh-CN" altLang="en-US"/>
            </a:p>
          </p:txBody>
        </p:sp>
        <p:graphicFrame>
          <p:nvGraphicFramePr>
            <p:cNvPr id="6149" name="Object 11"/>
            <p:cNvGraphicFramePr>
              <a:graphicFrameLocks noChangeAspect="1"/>
            </p:cNvGraphicFramePr>
            <p:nvPr/>
          </p:nvGraphicFramePr>
          <p:xfrm>
            <a:off x="3651" y="1994"/>
            <a:ext cx="1565" cy="323"/>
          </p:xfrm>
          <a:graphic>
            <a:graphicData uri="http://schemas.openxmlformats.org/presentationml/2006/ole">
              <p:oleObj spid="_x0000_s6149" name="Visio" r:id="rId5" imgW="3042047" imgH="860822" progId="Visio.Drawing.11">
                <p:embed/>
              </p:oleObj>
            </a:graphicData>
          </a:graphic>
        </p:graphicFrame>
        <p:graphicFrame>
          <p:nvGraphicFramePr>
            <p:cNvPr id="6150" name="Object 12"/>
            <p:cNvGraphicFramePr>
              <a:graphicFrameLocks noChangeAspect="1"/>
            </p:cNvGraphicFramePr>
            <p:nvPr/>
          </p:nvGraphicFramePr>
          <p:xfrm>
            <a:off x="3921" y="2389"/>
            <a:ext cx="630" cy="80"/>
          </p:xfrm>
          <a:graphic>
            <a:graphicData uri="http://schemas.openxmlformats.org/presentationml/2006/ole">
              <p:oleObj spid="_x0000_s6150" name="Visio" r:id="rId6" imgW="1260396" imgH="234315" progId="Visio.Drawing.11">
                <p:embed/>
              </p:oleObj>
            </a:graphicData>
          </a:graphic>
        </p:graphicFrame>
        <p:graphicFrame>
          <p:nvGraphicFramePr>
            <p:cNvPr id="6151" name="Object 13"/>
            <p:cNvGraphicFramePr>
              <a:graphicFrameLocks noChangeAspect="1"/>
            </p:cNvGraphicFramePr>
            <p:nvPr/>
          </p:nvGraphicFramePr>
          <p:xfrm>
            <a:off x="4416" y="2382"/>
            <a:ext cx="108" cy="13"/>
          </p:xfrm>
          <a:graphic>
            <a:graphicData uri="http://schemas.openxmlformats.org/presentationml/2006/ole">
              <p:oleObj spid="_x0000_s6151" name="Visio" r:id="rId7" imgW="217646" imgH="37624" progId="Visio.Drawing.11">
                <p:embed/>
              </p:oleObj>
            </a:graphicData>
          </a:graphic>
        </p:graphicFrame>
      </p:grpSp>
      <p:grpSp>
        <p:nvGrpSpPr>
          <p:cNvPr id="3" name="Group 16"/>
          <p:cNvGrpSpPr>
            <a:grpSpLocks/>
          </p:cNvGrpSpPr>
          <p:nvPr/>
        </p:nvGrpSpPr>
        <p:grpSpPr bwMode="auto">
          <a:xfrm>
            <a:off x="5724525" y="4508500"/>
            <a:ext cx="2590800" cy="2032000"/>
            <a:chOff x="480" y="864"/>
            <a:chExt cx="1632" cy="1280"/>
          </a:xfrm>
        </p:grpSpPr>
        <p:sp>
          <p:nvSpPr>
            <p:cNvPr id="24593" name="AutoShape 17"/>
            <p:cNvSpPr>
              <a:spLocks noChangeArrowheads="1"/>
            </p:cNvSpPr>
            <p:nvPr/>
          </p:nvSpPr>
          <p:spPr bwMode="gray">
            <a:xfrm>
              <a:off x="480" y="864"/>
              <a:ext cx="1632" cy="1248"/>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p:spPr>
          <p:txBody>
            <a:bodyPr wrap="none" anchor="ctr"/>
            <a:lstStyle/>
            <a:p>
              <a:pPr algn="ctr" eaLnBrk="0" hangingPunct="0">
                <a:defRPr/>
              </a:pPr>
              <a:endParaRPr lang="zh-CN" altLang="zh-CN" b="1">
                <a:solidFill>
                  <a:schemeClr val="bg1"/>
                </a:solidFill>
                <a:ea typeface="宋体" pitchFamily="2" charset="-122"/>
              </a:endParaRPr>
            </a:p>
          </p:txBody>
        </p:sp>
        <p:grpSp>
          <p:nvGrpSpPr>
            <p:cNvPr id="6157" name="Group 18"/>
            <p:cNvGrpSpPr>
              <a:grpSpLocks/>
            </p:cNvGrpSpPr>
            <p:nvPr/>
          </p:nvGrpSpPr>
          <p:grpSpPr bwMode="auto">
            <a:xfrm>
              <a:off x="480" y="1056"/>
              <a:ext cx="1544" cy="1088"/>
              <a:chOff x="1113" y="1389"/>
              <a:chExt cx="1544" cy="1088"/>
            </a:xfrm>
          </p:grpSpPr>
          <p:grpSp>
            <p:nvGrpSpPr>
              <p:cNvPr id="6158" name="Group 19"/>
              <p:cNvGrpSpPr>
                <a:grpSpLocks/>
              </p:cNvGrpSpPr>
              <p:nvPr/>
            </p:nvGrpSpPr>
            <p:grpSpPr bwMode="auto">
              <a:xfrm>
                <a:off x="1113" y="1389"/>
                <a:ext cx="1544" cy="771"/>
                <a:chOff x="1518" y="1570"/>
                <a:chExt cx="1544" cy="771"/>
              </a:xfrm>
            </p:grpSpPr>
            <p:sp>
              <p:nvSpPr>
                <p:cNvPr id="6163" name="Rectangle 20"/>
                <p:cNvSpPr>
                  <a:spLocks noChangeArrowheads="1"/>
                </p:cNvSpPr>
                <p:nvPr/>
              </p:nvSpPr>
              <p:spPr bwMode="auto">
                <a:xfrm>
                  <a:off x="2064" y="1570"/>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6164" name="Line 21"/>
                <p:cNvSpPr>
                  <a:spLocks noChangeShapeType="1"/>
                </p:cNvSpPr>
                <p:nvPr/>
              </p:nvSpPr>
              <p:spPr bwMode="auto">
                <a:xfrm>
                  <a:off x="2517" y="1752"/>
                  <a:ext cx="317" cy="0"/>
                </a:xfrm>
                <a:prstGeom prst="line">
                  <a:avLst/>
                </a:prstGeom>
                <a:noFill/>
                <a:ln w="34925">
                  <a:solidFill>
                    <a:schemeClr val="tx1"/>
                  </a:solidFill>
                  <a:round/>
                  <a:headEnd/>
                  <a:tailEnd/>
                </a:ln>
              </p:spPr>
              <p:txBody>
                <a:bodyPr/>
                <a:lstStyle/>
                <a:p>
                  <a:endParaRPr lang="zh-CN" altLang="en-US"/>
                </a:p>
              </p:txBody>
            </p:sp>
            <p:sp>
              <p:nvSpPr>
                <p:cNvPr id="6165" name="Line 22"/>
                <p:cNvSpPr>
                  <a:spLocks noChangeShapeType="1"/>
                </p:cNvSpPr>
                <p:nvPr/>
              </p:nvSpPr>
              <p:spPr bwMode="auto">
                <a:xfrm>
                  <a:off x="1747" y="1752"/>
                  <a:ext cx="317" cy="0"/>
                </a:xfrm>
                <a:prstGeom prst="line">
                  <a:avLst/>
                </a:prstGeom>
                <a:noFill/>
                <a:ln w="34925">
                  <a:solidFill>
                    <a:schemeClr val="tx1"/>
                  </a:solidFill>
                  <a:round/>
                  <a:headEnd/>
                  <a:tailEnd/>
                </a:ln>
              </p:spPr>
              <p:txBody>
                <a:bodyPr/>
                <a:lstStyle/>
                <a:p>
                  <a:endParaRPr lang="zh-CN" altLang="en-US"/>
                </a:p>
              </p:txBody>
            </p:sp>
            <p:sp>
              <p:nvSpPr>
                <p:cNvPr id="6166" name="Line 23"/>
                <p:cNvSpPr>
                  <a:spLocks noChangeShapeType="1"/>
                </p:cNvSpPr>
                <p:nvPr/>
              </p:nvSpPr>
              <p:spPr bwMode="auto">
                <a:xfrm>
                  <a:off x="1747" y="2160"/>
                  <a:ext cx="317" cy="0"/>
                </a:xfrm>
                <a:prstGeom prst="line">
                  <a:avLst/>
                </a:prstGeom>
                <a:noFill/>
                <a:ln w="34925">
                  <a:solidFill>
                    <a:schemeClr val="tx1"/>
                  </a:solidFill>
                  <a:round/>
                  <a:headEnd/>
                  <a:tailEnd/>
                </a:ln>
              </p:spPr>
              <p:txBody>
                <a:bodyPr/>
                <a:lstStyle/>
                <a:p>
                  <a:endParaRPr lang="zh-CN" altLang="en-US"/>
                </a:p>
              </p:txBody>
            </p:sp>
            <p:sp>
              <p:nvSpPr>
                <p:cNvPr id="6167" name="Text Box 24"/>
                <p:cNvSpPr txBox="1">
                  <a:spLocks noChangeArrowheads="1"/>
                </p:cNvSpPr>
                <p:nvPr/>
              </p:nvSpPr>
              <p:spPr bwMode="auto">
                <a:xfrm>
                  <a:off x="1518" y="1616"/>
                  <a:ext cx="273" cy="231"/>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X</a:t>
                  </a:r>
                </a:p>
              </p:txBody>
            </p:sp>
            <p:sp>
              <p:nvSpPr>
                <p:cNvPr id="6168" name="Text Box 25"/>
                <p:cNvSpPr txBox="1">
                  <a:spLocks noChangeArrowheads="1"/>
                </p:cNvSpPr>
                <p:nvPr/>
              </p:nvSpPr>
              <p:spPr bwMode="auto">
                <a:xfrm>
                  <a:off x="1518" y="2024"/>
                  <a:ext cx="273" cy="231"/>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Y</a:t>
                  </a:r>
                </a:p>
              </p:txBody>
            </p:sp>
            <p:sp>
              <p:nvSpPr>
                <p:cNvPr id="6169" name="Text Box 26"/>
                <p:cNvSpPr txBox="1">
                  <a:spLocks noChangeArrowheads="1"/>
                </p:cNvSpPr>
                <p:nvPr/>
              </p:nvSpPr>
              <p:spPr bwMode="auto">
                <a:xfrm>
                  <a:off x="2789" y="1611"/>
                  <a:ext cx="273" cy="231"/>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Z</a:t>
                  </a:r>
                </a:p>
              </p:txBody>
            </p:sp>
          </p:grpSp>
          <p:sp>
            <p:nvSpPr>
              <p:cNvPr id="6159" name="Text Box 27"/>
              <p:cNvSpPr txBox="1">
                <a:spLocks noChangeArrowheads="1"/>
              </p:cNvSpPr>
              <p:nvPr/>
            </p:nvSpPr>
            <p:spPr bwMode="auto">
              <a:xfrm>
                <a:off x="1703" y="1434"/>
                <a:ext cx="317" cy="250"/>
              </a:xfrm>
              <a:prstGeom prst="rect">
                <a:avLst/>
              </a:prstGeom>
              <a:noFill/>
              <a:ln w="34925" algn="ctr">
                <a:noFill/>
                <a:miter lim="800000"/>
                <a:headEnd/>
                <a:tailEnd/>
              </a:ln>
            </p:spPr>
            <p:txBody>
              <a:bodyPr>
                <a:spAutoFit/>
              </a:bodyPr>
              <a:lstStyle/>
              <a:p>
                <a:pPr algn="ctr">
                  <a:spcBef>
                    <a:spcPct val="50000"/>
                  </a:spcBef>
                </a:pPr>
                <a:r>
                  <a:rPr lang="en-US" altLang="zh-CN" sz="2000" b="1">
                    <a:ea typeface="宋体" pitchFamily="2" charset="-122"/>
                    <a:cs typeface="Arial" charset="0"/>
                  </a:rPr>
                  <a:t>&amp;</a:t>
                </a:r>
              </a:p>
            </p:txBody>
          </p:sp>
          <p:sp>
            <p:nvSpPr>
              <p:cNvPr id="6160" name="Text Box 28"/>
              <p:cNvSpPr txBox="1">
                <a:spLocks noChangeArrowheads="1"/>
              </p:cNvSpPr>
              <p:nvPr/>
            </p:nvSpPr>
            <p:spPr bwMode="auto">
              <a:xfrm>
                <a:off x="1341" y="2246"/>
                <a:ext cx="1133" cy="231"/>
              </a:xfrm>
              <a:prstGeom prst="rect">
                <a:avLst/>
              </a:prstGeom>
              <a:noFill/>
              <a:ln w="9525" algn="ctr">
                <a:noFill/>
                <a:miter lim="800000"/>
                <a:headEnd/>
                <a:tailEnd/>
              </a:ln>
            </p:spPr>
            <p:txBody>
              <a:bodyPr>
                <a:spAutoFit/>
              </a:bodyPr>
              <a:lstStyle/>
              <a:p>
                <a:pPr algn="ctr">
                  <a:spcBef>
                    <a:spcPct val="50000"/>
                  </a:spcBef>
                </a:pPr>
                <a:r>
                  <a:rPr lang="en-US" altLang="zh-CN" b="1">
                    <a:ea typeface="宋体" pitchFamily="2" charset="-122"/>
                  </a:rPr>
                  <a:t>Z=XY</a:t>
                </a:r>
              </a:p>
            </p:txBody>
          </p:sp>
          <p:sp>
            <p:nvSpPr>
              <p:cNvPr id="6161" name="Oval 29"/>
              <p:cNvSpPr>
                <a:spLocks noChangeArrowheads="1"/>
              </p:cNvSpPr>
              <p:nvPr/>
            </p:nvSpPr>
            <p:spPr bwMode="auto">
              <a:xfrm>
                <a:off x="2111" y="1525"/>
                <a:ext cx="91" cy="91"/>
              </a:xfrm>
              <a:prstGeom prst="ellipse">
                <a:avLst/>
              </a:prstGeom>
              <a:solidFill>
                <a:srgbClr val="FFFFFF"/>
              </a:solidFill>
              <a:ln w="34925" algn="ctr">
                <a:solidFill>
                  <a:schemeClr val="tx1"/>
                </a:solidFill>
                <a:round/>
                <a:headEnd/>
                <a:tailEnd/>
              </a:ln>
            </p:spPr>
            <p:txBody>
              <a:bodyPr wrap="none" anchor="ctr"/>
              <a:lstStyle/>
              <a:p>
                <a:endParaRPr lang="zh-CN" altLang="en-US"/>
              </a:p>
            </p:txBody>
          </p:sp>
          <p:sp>
            <p:nvSpPr>
              <p:cNvPr id="6162" name="Line 30"/>
              <p:cNvSpPr>
                <a:spLocks noChangeShapeType="1"/>
              </p:cNvSpPr>
              <p:nvPr/>
            </p:nvSpPr>
            <p:spPr bwMode="auto">
              <a:xfrm>
                <a:off x="1882" y="2251"/>
                <a:ext cx="227" cy="0"/>
              </a:xfrm>
              <a:prstGeom prst="line">
                <a:avLst/>
              </a:prstGeom>
              <a:noFill/>
              <a:ln w="9525">
                <a:solidFill>
                  <a:schemeClr val="tx1"/>
                </a:solidFill>
                <a:round/>
                <a:headEnd/>
                <a:tailEnd/>
              </a:ln>
            </p:spPr>
            <p:txBody>
              <a:bodyPr/>
              <a:lstStyle/>
              <a:p>
                <a:endParaRPr lang="zh-CN" altLang="en-US"/>
              </a:p>
            </p:txBody>
          </p:sp>
        </p:grpSp>
      </p:grpSp>
      <p:graphicFrame>
        <p:nvGraphicFramePr>
          <p:cNvPr id="6148" name="Object 40"/>
          <p:cNvGraphicFramePr>
            <a:graphicFrameLocks noChangeAspect="1"/>
          </p:cNvGraphicFramePr>
          <p:nvPr/>
        </p:nvGraphicFramePr>
        <p:xfrm>
          <a:off x="2700338" y="1773238"/>
          <a:ext cx="1296987" cy="769937"/>
        </p:xfrm>
        <a:graphic>
          <a:graphicData uri="http://schemas.openxmlformats.org/presentationml/2006/ole">
            <p:oleObj spid="_x0000_s6148" name="公式" r:id="rId8" imgW="406080" imgH="241200" progId="Equation.3">
              <p:embed/>
            </p:oleObj>
          </a:graphicData>
        </a:graphic>
      </p:graphicFrame>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blinds(horizontal)">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blinds(horizontal)">
                                      <p:cBhvr>
                                        <p:cTn id="12" dur="500"/>
                                        <p:tgtEl>
                                          <p:spTgt spid="245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主要内容</a:t>
            </a:r>
          </a:p>
        </p:txBody>
      </p:sp>
      <p:sp>
        <p:nvSpPr>
          <p:cNvPr id="49155" name="Rectangle 3"/>
          <p:cNvSpPr>
            <a:spLocks noGrp="1" noChangeArrowheads="1"/>
          </p:cNvSpPr>
          <p:nvPr>
            <p:ph type="body" idx="1"/>
          </p:nvPr>
        </p:nvSpPr>
        <p:spPr>
          <a:xfrm>
            <a:off x="1908175" y="1412875"/>
            <a:ext cx="6178550" cy="5067300"/>
          </a:xfrm>
        </p:spPr>
        <p:txBody>
          <a:bodyPr/>
          <a:lstStyle/>
          <a:p>
            <a:pPr eaLnBrk="1" hangingPunct="1">
              <a:buFont typeface="Wingdings" pitchFamily="2" charset="2"/>
              <a:buNone/>
            </a:pPr>
            <a:endParaRPr lang="en-US" altLang="zh-CN" smtClean="0"/>
          </a:p>
          <a:p>
            <a:pPr eaLnBrk="1" hangingPunct="1"/>
            <a:r>
              <a:rPr lang="zh-CN" altLang="en-US" smtClean="0">
                <a:latin typeface="Times New Roman" charset="0"/>
              </a:rPr>
              <a:t>布尔代数</a:t>
            </a:r>
            <a:r>
              <a:rPr lang="zh-CN" altLang="en-US" smtClean="0"/>
              <a:t>的基本概念</a:t>
            </a:r>
          </a:p>
          <a:p>
            <a:pPr eaLnBrk="1" hangingPunct="1"/>
            <a:r>
              <a:rPr lang="zh-CN" altLang="en-US" smtClean="0"/>
              <a:t>逻辑问题的分析方法</a:t>
            </a:r>
          </a:p>
          <a:p>
            <a:pPr eaLnBrk="1" hangingPunct="1"/>
            <a:r>
              <a:rPr lang="zh-CN" altLang="en-US" smtClean="0">
                <a:latin typeface="Times New Roman" charset="0"/>
              </a:rPr>
              <a:t>布尔代数</a:t>
            </a:r>
            <a:r>
              <a:rPr lang="zh-CN" altLang="en-US" smtClean="0"/>
              <a:t>的基本定理及规则</a:t>
            </a:r>
          </a:p>
          <a:p>
            <a:pPr eaLnBrk="1" hangingPunct="1"/>
            <a:r>
              <a:rPr lang="zh-CN" altLang="en-US" smtClean="0"/>
              <a:t>功能完全操作集</a:t>
            </a:r>
          </a:p>
          <a:p>
            <a:pPr eaLnBrk="1" hangingPunct="1"/>
            <a:r>
              <a:rPr lang="zh-CN" altLang="en-US" smtClean="0"/>
              <a:t>逻辑方程的标准形式</a:t>
            </a:r>
          </a:p>
          <a:p>
            <a:pPr eaLnBrk="1" hangingPunct="1"/>
            <a:r>
              <a:rPr lang="zh-CN" altLang="en-US" smtClean="0"/>
              <a:t>逻辑方程的代数化简</a:t>
            </a:r>
          </a:p>
          <a:p>
            <a:pPr eaLnBrk="1" hangingPunct="1">
              <a:buFont typeface="Wingdings" pitchFamily="2" charset="2"/>
              <a:buNone/>
            </a:pPr>
            <a:endParaRPr lang="en-US" altLang="zh-CN" smtClean="0"/>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p:txBody>
          <a:bodyPr/>
          <a:lstStyle/>
          <a:p>
            <a:pPr eaLnBrk="1" hangingPunct="1"/>
            <a:r>
              <a:rPr lang="zh-CN" altLang="en-US" smtClean="0"/>
              <a:t>或非</a:t>
            </a:r>
          </a:p>
        </p:txBody>
      </p:sp>
      <p:graphicFrame>
        <p:nvGraphicFramePr>
          <p:cNvPr id="25604" name="Object 4"/>
          <p:cNvGraphicFramePr>
            <a:graphicFrameLocks noChangeAspect="1"/>
          </p:cNvGraphicFramePr>
          <p:nvPr>
            <p:ph sz="half" idx="2"/>
          </p:nvPr>
        </p:nvGraphicFramePr>
        <p:xfrm>
          <a:off x="827088" y="3068638"/>
          <a:ext cx="3313112" cy="2495550"/>
        </p:xfrm>
        <a:graphic>
          <a:graphicData uri="http://schemas.openxmlformats.org/presentationml/2006/ole">
            <p:oleObj spid="_x0000_s7170" name="Visio" r:id="rId3" imgW="1885712" imgH="1420178" progId="Visio.Drawing.11">
              <p:embed/>
            </p:oleObj>
          </a:graphicData>
        </a:graphic>
      </p:graphicFrame>
      <p:graphicFrame>
        <p:nvGraphicFramePr>
          <p:cNvPr id="25606" name="Object 6"/>
          <p:cNvGraphicFramePr>
            <a:graphicFrameLocks noChangeAspect="1"/>
          </p:cNvGraphicFramePr>
          <p:nvPr/>
        </p:nvGraphicFramePr>
        <p:xfrm>
          <a:off x="4716463" y="1539875"/>
          <a:ext cx="4038600" cy="1096963"/>
        </p:xfrm>
        <a:graphic>
          <a:graphicData uri="http://schemas.openxmlformats.org/presentationml/2006/ole">
            <p:oleObj spid="_x0000_s7171" name="Visio" r:id="rId4" imgW="4517946" imgH="1227534" progId="Visio.Drawing.11">
              <p:embed/>
            </p:oleObj>
          </a:graphicData>
        </a:graphic>
      </p:graphicFrame>
      <p:grpSp>
        <p:nvGrpSpPr>
          <p:cNvPr id="2" name="Group 7"/>
          <p:cNvGrpSpPr>
            <a:grpSpLocks/>
          </p:cNvGrpSpPr>
          <p:nvPr/>
        </p:nvGrpSpPr>
        <p:grpSpPr bwMode="auto">
          <a:xfrm>
            <a:off x="5076825" y="2895600"/>
            <a:ext cx="3122613" cy="1470025"/>
            <a:chOff x="2971" y="2749"/>
            <a:chExt cx="2279" cy="1179"/>
          </a:xfrm>
        </p:grpSpPr>
        <p:sp>
          <p:nvSpPr>
            <p:cNvPr id="7192" name="Rectangle 8"/>
            <p:cNvSpPr>
              <a:spLocks noChangeArrowheads="1"/>
            </p:cNvSpPr>
            <p:nvPr/>
          </p:nvSpPr>
          <p:spPr bwMode="auto">
            <a:xfrm>
              <a:off x="2971" y="2749"/>
              <a:ext cx="2279" cy="1179"/>
            </a:xfrm>
            <a:prstGeom prst="rect">
              <a:avLst/>
            </a:prstGeom>
            <a:solidFill>
              <a:srgbClr val="FFFF99"/>
            </a:solidFill>
            <a:ln w="9525">
              <a:solidFill>
                <a:schemeClr val="tx1"/>
              </a:solidFill>
              <a:miter lim="800000"/>
              <a:headEnd/>
              <a:tailEnd/>
            </a:ln>
          </p:spPr>
          <p:txBody>
            <a:bodyPr wrap="none" anchor="ctr"/>
            <a:lstStyle/>
            <a:p>
              <a:endParaRPr lang="zh-CN" altLang="en-US"/>
            </a:p>
          </p:txBody>
        </p:sp>
        <p:graphicFrame>
          <p:nvGraphicFramePr>
            <p:cNvPr id="7173" name="Object 9"/>
            <p:cNvGraphicFramePr>
              <a:graphicFrameLocks noChangeAspect="1"/>
            </p:cNvGraphicFramePr>
            <p:nvPr/>
          </p:nvGraphicFramePr>
          <p:xfrm>
            <a:off x="3187" y="2984"/>
            <a:ext cx="1916" cy="764"/>
          </p:xfrm>
          <a:graphic>
            <a:graphicData uri="http://schemas.openxmlformats.org/presentationml/2006/ole">
              <p:oleObj spid="_x0000_s7173" name="Visio" r:id="rId5" imgW="3042047" imgH="1213485" progId="Visio.Drawing.11">
                <p:embed/>
              </p:oleObj>
            </a:graphicData>
          </a:graphic>
        </p:graphicFrame>
      </p:grpSp>
      <p:grpSp>
        <p:nvGrpSpPr>
          <p:cNvPr id="3" name="Group 12"/>
          <p:cNvGrpSpPr>
            <a:grpSpLocks/>
          </p:cNvGrpSpPr>
          <p:nvPr/>
        </p:nvGrpSpPr>
        <p:grpSpPr bwMode="auto">
          <a:xfrm>
            <a:off x="5364163" y="4619625"/>
            <a:ext cx="2667000" cy="1905000"/>
            <a:chOff x="3408" y="1248"/>
            <a:chExt cx="1680" cy="1200"/>
          </a:xfrm>
        </p:grpSpPr>
        <p:sp>
          <p:nvSpPr>
            <p:cNvPr id="25613" name="AutoShape 13"/>
            <p:cNvSpPr>
              <a:spLocks noChangeArrowheads="1"/>
            </p:cNvSpPr>
            <p:nvPr/>
          </p:nvSpPr>
          <p:spPr bwMode="gray">
            <a:xfrm>
              <a:off x="3408" y="1248"/>
              <a:ext cx="1680" cy="12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headEnd/>
              <a:tailEnd/>
            </a:ln>
            <a:effectLst/>
          </p:spPr>
          <p:txBody>
            <a:bodyPr wrap="none" anchor="ctr"/>
            <a:lstStyle/>
            <a:p>
              <a:pPr algn="ctr" eaLnBrk="0" hangingPunct="0">
                <a:defRPr/>
              </a:pPr>
              <a:endParaRPr lang="zh-CN" altLang="zh-CN" b="1">
                <a:solidFill>
                  <a:schemeClr val="bg1"/>
                </a:solidFill>
                <a:ea typeface="宋体" pitchFamily="2" charset="-122"/>
              </a:endParaRPr>
            </a:p>
          </p:txBody>
        </p:sp>
        <p:grpSp>
          <p:nvGrpSpPr>
            <p:cNvPr id="7179" name="Group 14"/>
            <p:cNvGrpSpPr>
              <a:grpSpLocks/>
            </p:cNvGrpSpPr>
            <p:nvPr/>
          </p:nvGrpSpPr>
          <p:grpSpPr bwMode="auto">
            <a:xfrm>
              <a:off x="3456" y="1344"/>
              <a:ext cx="1544" cy="1093"/>
              <a:chOff x="3427" y="1343"/>
              <a:chExt cx="1544" cy="1093"/>
            </a:xfrm>
          </p:grpSpPr>
          <p:grpSp>
            <p:nvGrpSpPr>
              <p:cNvPr id="7180" name="Group 15"/>
              <p:cNvGrpSpPr>
                <a:grpSpLocks/>
              </p:cNvGrpSpPr>
              <p:nvPr/>
            </p:nvGrpSpPr>
            <p:grpSpPr bwMode="auto">
              <a:xfrm>
                <a:off x="3427" y="1343"/>
                <a:ext cx="1544" cy="771"/>
                <a:chOff x="1518" y="1570"/>
                <a:chExt cx="1544" cy="771"/>
              </a:xfrm>
            </p:grpSpPr>
            <p:sp>
              <p:nvSpPr>
                <p:cNvPr id="7185" name="Rectangle 16"/>
                <p:cNvSpPr>
                  <a:spLocks noChangeArrowheads="1"/>
                </p:cNvSpPr>
                <p:nvPr/>
              </p:nvSpPr>
              <p:spPr bwMode="auto">
                <a:xfrm>
                  <a:off x="2064" y="1570"/>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7186" name="Line 17"/>
                <p:cNvSpPr>
                  <a:spLocks noChangeShapeType="1"/>
                </p:cNvSpPr>
                <p:nvPr/>
              </p:nvSpPr>
              <p:spPr bwMode="auto">
                <a:xfrm>
                  <a:off x="2517" y="1752"/>
                  <a:ext cx="317" cy="0"/>
                </a:xfrm>
                <a:prstGeom prst="line">
                  <a:avLst/>
                </a:prstGeom>
                <a:noFill/>
                <a:ln w="34925">
                  <a:solidFill>
                    <a:schemeClr val="tx1"/>
                  </a:solidFill>
                  <a:round/>
                  <a:headEnd/>
                  <a:tailEnd/>
                </a:ln>
              </p:spPr>
              <p:txBody>
                <a:bodyPr/>
                <a:lstStyle/>
                <a:p>
                  <a:endParaRPr lang="zh-CN" altLang="en-US"/>
                </a:p>
              </p:txBody>
            </p:sp>
            <p:sp>
              <p:nvSpPr>
                <p:cNvPr id="7187" name="Line 18"/>
                <p:cNvSpPr>
                  <a:spLocks noChangeShapeType="1"/>
                </p:cNvSpPr>
                <p:nvPr/>
              </p:nvSpPr>
              <p:spPr bwMode="auto">
                <a:xfrm>
                  <a:off x="1747" y="1752"/>
                  <a:ext cx="317" cy="0"/>
                </a:xfrm>
                <a:prstGeom prst="line">
                  <a:avLst/>
                </a:prstGeom>
                <a:noFill/>
                <a:ln w="34925">
                  <a:solidFill>
                    <a:schemeClr val="tx1"/>
                  </a:solidFill>
                  <a:round/>
                  <a:headEnd/>
                  <a:tailEnd/>
                </a:ln>
              </p:spPr>
              <p:txBody>
                <a:bodyPr/>
                <a:lstStyle/>
                <a:p>
                  <a:endParaRPr lang="zh-CN" altLang="en-US"/>
                </a:p>
              </p:txBody>
            </p:sp>
            <p:sp>
              <p:nvSpPr>
                <p:cNvPr id="7188" name="Line 19"/>
                <p:cNvSpPr>
                  <a:spLocks noChangeShapeType="1"/>
                </p:cNvSpPr>
                <p:nvPr/>
              </p:nvSpPr>
              <p:spPr bwMode="auto">
                <a:xfrm>
                  <a:off x="1747" y="2160"/>
                  <a:ext cx="317" cy="0"/>
                </a:xfrm>
                <a:prstGeom prst="line">
                  <a:avLst/>
                </a:prstGeom>
                <a:noFill/>
                <a:ln w="34925">
                  <a:solidFill>
                    <a:schemeClr val="tx1"/>
                  </a:solidFill>
                  <a:round/>
                  <a:headEnd/>
                  <a:tailEnd/>
                </a:ln>
              </p:spPr>
              <p:txBody>
                <a:bodyPr/>
                <a:lstStyle/>
                <a:p>
                  <a:endParaRPr lang="zh-CN" altLang="en-US"/>
                </a:p>
              </p:txBody>
            </p:sp>
            <p:sp>
              <p:nvSpPr>
                <p:cNvPr id="7189" name="Text Box 20"/>
                <p:cNvSpPr txBox="1">
                  <a:spLocks noChangeArrowheads="1"/>
                </p:cNvSpPr>
                <p:nvPr/>
              </p:nvSpPr>
              <p:spPr bwMode="auto">
                <a:xfrm>
                  <a:off x="1518" y="1616"/>
                  <a:ext cx="273" cy="231"/>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X</a:t>
                  </a:r>
                </a:p>
              </p:txBody>
            </p:sp>
            <p:sp>
              <p:nvSpPr>
                <p:cNvPr id="7190" name="Text Box 21"/>
                <p:cNvSpPr txBox="1">
                  <a:spLocks noChangeArrowheads="1"/>
                </p:cNvSpPr>
                <p:nvPr/>
              </p:nvSpPr>
              <p:spPr bwMode="auto">
                <a:xfrm>
                  <a:off x="1518" y="2024"/>
                  <a:ext cx="273" cy="231"/>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Y</a:t>
                  </a:r>
                </a:p>
              </p:txBody>
            </p:sp>
            <p:sp>
              <p:nvSpPr>
                <p:cNvPr id="7191" name="Text Box 22"/>
                <p:cNvSpPr txBox="1">
                  <a:spLocks noChangeArrowheads="1"/>
                </p:cNvSpPr>
                <p:nvPr/>
              </p:nvSpPr>
              <p:spPr bwMode="auto">
                <a:xfrm>
                  <a:off x="2789" y="1611"/>
                  <a:ext cx="273" cy="231"/>
                </a:xfrm>
                <a:prstGeom prst="rect">
                  <a:avLst/>
                </a:prstGeom>
                <a:noFill/>
                <a:ln w="34925" algn="ctr">
                  <a:noFill/>
                  <a:miter lim="800000"/>
                  <a:headEnd/>
                  <a:tailEnd/>
                </a:ln>
              </p:spPr>
              <p:txBody>
                <a:bodyPr>
                  <a:spAutoFit/>
                </a:bodyPr>
                <a:lstStyle/>
                <a:p>
                  <a:pPr algn="ctr">
                    <a:spcBef>
                      <a:spcPct val="50000"/>
                    </a:spcBef>
                  </a:pPr>
                  <a:r>
                    <a:rPr lang="en-US" altLang="zh-CN" b="1">
                      <a:ea typeface="宋体" pitchFamily="2" charset="-122"/>
                    </a:rPr>
                    <a:t>Z</a:t>
                  </a:r>
                </a:p>
              </p:txBody>
            </p:sp>
          </p:grpSp>
          <p:sp>
            <p:nvSpPr>
              <p:cNvPr id="7181" name="Text Box 23"/>
              <p:cNvSpPr txBox="1">
                <a:spLocks noChangeArrowheads="1"/>
              </p:cNvSpPr>
              <p:nvPr/>
            </p:nvSpPr>
            <p:spPr bwMode="auto">
              <a:xfrm>
                <a:off x="3971" y="1434"/>
                <a:ext cx="317" cy="250"/>
              </a:xfrm>
              <a:prstGeom prst="rect">
                <a:avLst/>
              </a:prstGeom>
              <a:noFill/>
              <a:ln w="34925" algn="ctr">
                <a:noFill/>
                <a:miter lim="800000"/>
                <a:headEnd/>
                <a:tailEnd/>
              </a:ln>
            </p:spPr>
            <p:txBody>
              <a:bodyPr>
                <a:spAutoFit/>
              </a:bodyPr>
              <a:lstStyle/>
              <a:p>
                <a:pPr algn="ctr">
                  <a:spcBef>
                    <a:spcPct val="50000"/>
                  </a:spcBef>
                </a:pPr>
                <a:r>
                  <a:rPr lang="en-US" altLang="zh-CN" sz="2000" b="1">
                    <a:ea typeface="宋体" pitchFamily="2" charset="-122"/>
                    <a:cs typeface="Arial" charset="0"/>
                  </a:rPr>
                  <a:t>+</a:t>
                </a:r>
              </a:p>
            </p:txBody>
          </p:sp>
          <p:sp>
            <p:nvSpPr>
              <p:cNvPr id="7182" name="Text Box 24"/>
              <p:cNvSpPr txBox="1">
                <a:spLocks noChangeArrowheads="1"/>
              </p:cNvSpPr>
              <p:nvPr/>
            </p:nvSpPr>
            <p:spPr bwMode="auto">
              <a:xfrm>
                <a:off x="3655" y="2205"/>
                <a:ext cx="1133" cy="231"/>
              </a:xfrm>
              <a:prstGeom prst="rect">
                <a:avLst/>
              </a:prstGeom>
              <a:noFill/>
              <a:ln w="9525" algn="ctr">
                <a:noFill/>
                <a:miter lim="800000"/>
                <a:headEnd/>
                <a:tailEnd/>
              </a:ln>
            </p:spPr>
            <p:txBody>
              <a:bodyPr>
                <a:spAutoFit/>
              </a:bodyPr>
              <a:lstStyle/>
              <a:p>
                <a:pPr algn="ctr">
                  <a:spcBef>
                    <a:spcPct val="50000"/>
                  </a:spcBef>
                </a:pPr>
                <a:r>
                  <a:rPr lang="en-US" altLang="zh-CN" b="1">
                    <a:ea typeface="宋体" pitchFamily="2" charset="-122"/>
                  </a:rPr>
                  <a:t>Z=X+Y</a:t>
                </a:r>
              </a:p>
            </p:txBody>
          </p:sp>
          <p:sp>
            <p:nvSpPr>
              <p:cNvPr id="7183" name="Oval 25"/>
              <p:cNvSpPr>
                <a:spLocks noChangeArrowheads="1"/>
              </p:cNvSpPr>
              <p:nvPr/>
            </p:nvSpPr>
            <p:spPr bwMode="auto">
              <a:xfrm>
                <a:off x="4425" y="1480"/>
                <a:ext cx="91" cy="91"/>
              </a:xfrm>
              <a:prstGeom prst="ellipse">
                <a:avLst/>
              </a:prstGeom>
              <a:solidFill>
                <a:srgbClr val="FFFFFF"/>
              </a:solidFill>
              <a:ln w="34925" algn="ctr">
                <a:solidFill>
                  <a:schemeClr val="tx1"/>
                </a:solidFill>
                <a:round/>
                <a:headEnd/>
                <a:tailEnd/>
              </a:ln>
            </p:spPr>
            <p:txBody>
              <a:bodyPr wrap="none" anchor="ctr"/>
              <a:lstStyle/>
              <a:p>
                <a:endParaRPr lang="zh-CN" altLang="en-US"/>
              </a:p>
            </p:txBody>
          </p:sp>
          <p:sp>
            <p:nvSpPr>
              <p:cNvPr id="7184" name="Line 26"/>
              <p:cNvSpPr>
                <a:spLocks noChangeShapeType="1"/>
              </p:cNvSpPr>
              <p:nvPr/>
            </p:nvSpPr>
            <p:spPr bwMode="auto">
              <a:xfrm>
                <a:off x="4150" y="2205"/>
                <a:ext cx="227" cy="0"/>
              </a:xfrm>
              <a:prstGeom prst="line">
                <a:avLst/>
              </a:prstGeom>
              <a:noFill/>
              <a:ln w="9525">
                <a:solidFill>
                  <a:schemeClr val="tx1"/>
                </a:solidFill>
                <a:round/>
                <a:headEnd/>
                <a:tailEnd/>
              </a:ln>
            </p:spPr>
            <p:txBody>
              <a:bodyPr/>
              <a:lstStyle/>
              <a:p>
                <a:endParaRPr lang="zh-CN" altLang="en-US"/>
              </a:p>
            </p:txBody>
          </p:sp>
        </p:grpSp>
      </p:grpSp>
      <p:sp>
        <p:nvSpPr>
          <p:cNvPr id="7177" name="Rectangle 38"/>
          <p:cNvSpPr>
            <a:spLocks noGrp="1" noChangeArrowheads="1"/>
          </p:cNvSpPr>
          <p:nvPr>
            <p:ph type="body" sz="half" idx="1"/>
          </p:nvPr>
        </p:nvSpPr>
        <p:spPr>
          <a:xfrm>
            <a:off x="762000" y="1801813"/>
            <a:ext cx="3810000" cy="619125"/>
          </a:xfrm>
          <a:noFill/>
        </p:spPr>
        <p:txBody>
          <a:bodyPr/>
          <a:lstStyle/>
          <a:p>
            <a:pPr eaLnBrk="1" hangingPunct="1"/>
            <a:r>
              <a:rPr lang="zh-CN" altLang="en-US" sz="2400" smtClean="0"/>
              <a:t>表达式</a:t>
            </a:r>
          </a:p>
        </p:txBody>
      </p:sp>
      <p:graphicFrame>
        <p:nvGraphicFramePr>
          <p:cNvPr id="7172" name="Object 39"/>
          <p:cNvGraphicFramePr>
            <a:graphicFrameLocks noChangeAspect="1"/>
          </p:cNvGraphicFramePr>
          <p:nvPr/>
        </p:nvGraphicFramePr>
        <p:xfrm>
          <a:off x="2457450" y="1651000"/>
          <a:ext cx="1782763" cy="769938"/>
        </p:xfrm>
        <a:graphic>
          <a:graphicData uri="http://schemas.openxmlformats.org/presentationml/2006/ole">
            <p:oleObj spid="_x0000_s7172" name="公式" r:id="rId6" imgW="558720" imgH="241200" progId="Equation.3">
              <p:embed/>
            </p:oleObj>
          </a:graphicData>
        </a:graphic>
      </p:graphicFrame>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checkerboard(across)">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checkerboard(across)">
                                      <p:cBhvr>
                                        <p:cTn id="12" dur="500"/>
                                        <p:tgtEl>
                                          <p:spTgt spid="25606"/>
                                        </p:tgtEl>
                                      </p:cBhvr>
                                    </p:animEffect>
                                  </p:childTnLst>
                                </p:cTn>
                              </p:par>
                              <p:par>
                                <p:cTn id="13" presetID="5"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zh-CN" altLang="en-US" smtClean="0"/>
              <a:t>异或</a:t>
            </a:r>
          </a:p>
        </p:txBody>
      </p:sp>
      <p:sp>
        <p:nvSpPr>
          <p:cNvPr id="8198" name="Rectangle 3"/>
          <p:cNvSpPr>
            <a:spLocks noGrp="1" noChangeArrowheads="1"/>
          </p:cNvSpPr>
          <p:nvPr>
            <p:ph type="body" sz="half" idx="1"/>
          </p:nvPr>
        </p:nvSpPr>
        <p:spPr>
          <a:xfrm>
            <a:off x="611188" y="1557338"/>
            <a:ext cx="3816350" cy="2087562"/>
          </a:xfrm>
          <a:noFill/>
        </p:spPr>
        <p:txBody>
          <a:bodyPr/>
          <a:lstStyle/>
          <a:p>
            <a:pPr eaLnBrk="1" hangingPunct="1"/>
            <a:r>
              <a:rPr lang="zh-CN" altLang="en-US" sz="2400" smtClean="0"/>
              <a:t>当两个输入变量不一致时输出为真。</a:t>
            </a:r>
          </a:p>
          <a:p>
            <a:pPr eaLnBrk="1" hangingPunct="1"/>
            <a:r>
              <a:rPr lang="zh-CN" altLang="en-US" sz="2400" smtClean="0"/>
              <a:t>表达式</a:t>
            </a:r>
          </a:p>
        </p:txBody>
      </p:sp>
      <p:graphicFrame>
        <p:nvGraphicFramePr>
          <p:cNvPr id="26628" name="Object 4"/>
          <p:cNvGraphicFramePr>
            <a:graphicFrameLocks noChangeAspect="1"/>
          </p:cNvGraphicFramePr>
          <p:nvPr>
            <p:ph sz="half" idx="2"/>
          </p:nvPr>
        </p:nvGraphicFramePr>
        <p:xfrm>
          <a:off x="468313" y="4149725"/>
          <a:ext cx="2952750" cy="2219325"/>
        </p:xfrm>
        <a:graphic>
          <a:graphicData uri="http://schemas.openxmlformats.org/presentationml/2006/ole">
            <p:oleObj spid="_x0000_s8194" name="Visio" r:id="rId3" imgW="1870472" imgH="1404938" progId="Visio.Drawing.11">
              <p:embed/>
            </p:oleObj>
          </a:graphicData>
        </a:graphic>
      </p:graphicFrame>
      <p:grpSp>
        <p:nvGrpSpPr>
          <p:cNvPr id="2" name="Group 6"/>
          <p:cNvGrpSpPr>
            <a:grpSpLocks/>
          </p:cNvGrpSpPr>
          <p:nvPr/>
        </p:nvGrpSpPr>
        <p:grpSpPr bwMode="auto">
          <a:xfrm>
            <a:off x="5219700" y="1917700"/>
            <a:ext cx="3617913" cy="1871663"/>
            <a:chOff x="2971" y="2206"/>
            <a:chExt cx="2279" cy="1179"/>
          </a:xfrm>
        </p:grpSpPr>
        <p:sp>
          <p:nvSpPr>
            <p:cNvPr id="8222" name="Rectangle 7"/>
            <p:cNvSpPr>
              <a:spLocks noChangeArrowheads="1"/>
            </p:cNvSpPr>
            <p:nvPr/>
          </p:nvSpPr>
          <p:spPr bwMode="auto">
            <a:xfrm>
              <a:off x="2971" y="2206"/>
              <a:ext cx="2279" cy="1179"/>
            </a:xfrm>
            <a:prstGeom prst="rect">
              <a:avLst/>
            </a:prstGeom>
            <a:solidFill>
              <a:srgbClr val="FFFF99"/>
            </a:solidFill>
            <a:ln w="9525">
              <a:solidFill>
                <a:schemeClr val="tx1"/>
              </a:solidFill>
              <a:miter lim="800000"/>
              <a:headEnd/>
              <a:tailEnd/>
            </a:ln>
          </p:spPr>
          <p:txBody>
            <a:bodyPr wrap="none" anchor="ctr"/>
            <a:lstStyle/>
            <a:p>
              <a:endParaRPr lang="zh-CN" altLang="en-US"/>
            </a:p>
          </p:txBody>
        </p:sp>
        <p:graphicFrame>
          <p:nvGraphicFramePr>
            <p:cNvPr id="8196" name="Object 8"/>
            <p:cNvGraphicFramePr>
              <a:graphicFrameLocks noChangeAspect="1"/>
            </p:cNvGraphicFramePr>
            <p:nvPr/>
          </p:nvGraphicFramePr>
          <p:xfrm>
            <a:off x="3141" y="2432"/>
            <a:ext cx="2007" cy="794"/>
          </p:xfrm>
          <a:graphic>
            <a:graphicData uri="http://schemas.openxmlformats.org/presentationml/2006/ole">
              <p:oleObj spid="_x0000_s8196" name="Visio" r:id="rId4" imgW="3394948" imgH="1320403" progId="Visio.Drawing.11">
                <p:embed/>
              </p:oleObj>
            </a:graphicData>
          </a:graphic>
        </p:graphicFrame>
      </p:grpSp>
      <p:grpSp>
        <p:nvGrpSpPr>
          <p:cNvPr id="3" name="Group 10"/>
          <p:cNvGrpSpPr>
            <a:grpSpLocks/>
          </p:cNvGrpSpPr>
          <p:nvPr/>
        </p:nvGrpSpPr>
        <p:grpSpPr bwMode="auto">
          <a:xfrm>
            <a:off x="3851275" y="4221163"/>
            <a:ext cx="5105400" cy="2133600"/>
            <a:chOff x="336" y="2400"/>
            <a:chExt cx="3216" cy="1344"/>
          </a:xfrm>
        </p:grpSpPr>
        <p:sp>
          <p:nvSpPr>
            <p:cNvPr id="8201" name="AutoShape 11"/>
            <p:cNvSpPr>
              <a:spLocks noChangeArrowheads="1"/>
            </p:cNvSpPr>
            <p:nvPr/>
          </p:nvSpPr>
          <p:spPr bwMode="gray">
            <a:xfrm>
              <a:off x="336" y="2400"/>
              <a:ext cx="3216" cy="1344"/>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headEnd/>
              <a:tailEnd/>
            </a:ln>
          </p:spPr>
          <p:txBody>
            <a:bodyPr wrap="none" anchor="ctr"/>
            <a:lstStyle/>
            <a:p>
              <a:pPr algn="ctr" eaLnBrk="0" hangingPunct="0"/>
              <a:endParaRPr lang="zh-CN" altLang="zh-CN">
                <a:solidFill>
                  <a:schemeClr val="bg1"/>
                </a:solidFill>
                <a:ea typeface="宋体" pitchFamily="2" charset="-122"/>
              </a:endParaRPr>
            </a:p>
          </p:txBody>
        </p:sp>
        <p:grpSp>
          <p:nvGrpSpPr>
            <p:cNvPr id="8202" name="Group 12"/>
            <p:cNvGrpSpPr>
              <a:grpSpLocks/>
            </p:cNvGrpSpPr>
            <p:nvPr/>
          </p:nvGrpSpPr>
          <p:grpSpPr bwMode="auto">
            <a:xfrm>
              <a:off x="384" y="2551"/>
              <a:ext cx="3130" cy="1145"/>
              <a:chOff x="476" y="2614"/>
              <a:chExt cx="3130" cy="1145"/>
            </a:xfrm>
          </p:grpSpPr>
          <p:grpSp>
            <p:nvGrpSpPr>
              <p:cNvPr id="8203" name="Group 13"/>
              <p:cNvGrpSpPr>
                <a:grpSpLocks/>
              </p:cNvGrpSpPr>
              <p:nvPr/>
            </p:nvGrpSpPr>
            <p:grpSpPr bwMode="auto">
              <a:xfrm>
                <a:off x="476" y="2614"/>
                <a:ext cx="1544" cy="771"/>
                <a:chOff x="1518" y="1570"/>
                <a:chExt cx="1544" cy="771"/>
              </a:xfrm>
            </p:grpSpPr>
            <p:sp>
              <p:nvSpPr>
                <p:cNvPr id="8215" name="Rectangle 14"/>
                <p:cNvSpPr>
                  <a:spLocks noChangeArrowheads="1"/>
                </p:cNvSpPr>
                <p:nvPr/>
              </p:nvSpPr>
              <p:spPr bwMode="auto">
                <a:xfrm>
                  <a:off x="2064" y="1570"/>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8216" name="Line 15"/>
                <p:cNvSpPr>
                  <a:spLocks noChangeShapeType="1"/>
                </p:cNvSpPr>
                <p:nvPr/>
              </p:nvSpPr>
              <p:spPr bwMode="auto">
                <a:xfrm>
                  <a:off x="2517" y="1752"/>
                  <a:ext cx="317" cy="0"/>
                </a:xfrm>
                <a:prstGeom prst="line">
                  <a:avLst/>
                </a:prstGeom>
                <a:noFill/>
                <a:ln w="34925">
                  <a:solidFill>
                    <a:schemeClr val="tx1"/>
                  </a:solidFill>
                  <a:round/>
                  <a:headEnd/>
                  <a:tailEnd/>
                </a:ln>
              </p:spPr>
              <p:txBody>
                <a:bodyPr/>
                <a:lstStyle/>
                <a:p>
                  <a:endParaRPr lang="zh-CN" altLang="en-US"/>
                </a:p>
              </p:txBody>
            </p:sp>
            <p:sp>
              <p:nvSpPr>
                <p:cNvPr id="8217" name="Line 16"/>
                <p:cNvSpPr>
                  <a:spLocks noChangeShapeType="1"/>
                </p:cNvSpPr>
                <p:nvPr/>
              </p:nvSpPr>
              <p:spPr bwMode="auto">
                <a:xfrm>
                  <a:off x="1747" y="1752"/>
                  <a:ext cx="317" cy="0"/>
                </a:xfrm>
                <a:prstGeom prst="line">
                  <a:avLst/>
                </a:prstGeom>
                <a:noFill/>
                <a:ln w="34925">
                  <a:solidFill>
                    <a:schemeClr val="tx1"/>
                  </a:solidFill>
                  <a:round/>
                  <a:headEnd/>
                  <a:tailEnd/>
                </a:ln>
              </p:spPr>
              <p:txBody>
                <a:bodyPr/>
                <a:lstStyle/>
                <a:p>
                  <a:endParaRPr lang="zh-CN" altLang="en-US"/>
                </a:p>
              </p:txBody>
            </p:sp>
            <p:sp>
              <p:nvSpPr>
                <p:cNvPr id="8218" name="Line 17"/>
                <p:cNvSpPr>
                  <a:spLocks noChangeShapeType="1"/>
                </p:cNvSpPr>
                <p:nvPr/>
              </p:nvSpPr>
              <p:spPr bwMode="auto">
                <a:xfrm>
                  <a:off x="1747" y="2160"/>
                  <a:ext cx="317" cy="0"/>
                </a:xfrm>
                <a:prstGeom prst="line">
                  <a:avLst/>
                </a:prstGeom>
                <a:noFill/>
                <a:ln w="34925">
                  <a:solidFill>
                    <a:schemeClr val="tx1"/>
                  </a:solidFill>
                  <a:round/>
                  <a:headEnd/>
                  <a:tailEnd/>
                </a:ln>
              </p:spPr>
              <p:txBody>
                <a:bodyPr/>
                <a:lstStyle/>
                <a:p>
                  <a:endParaRPr lang="zh-CN" altLang="en-US"/>
                </a:p>
              </p:txBody>
            </p:sp>
            <p:sp>
              <p:nvSpPr>
                <p:cNvPr id="8219" name="Text Box 18"/>
                <p:cNvSpPr txBox="1">
                  <a:spLocks noChangeArrowheads="1"/>
                </p:cNvSpPr>
                <p:nvPr/>
              </p:nvSpPr>
              <p:spPr bwMode="auto">
                <a:xfrm>
                  <a:off x="1518" y="1616"/>
                  <a:ext cx="273" cy="23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X</a:t>
                  </a:r>
                </a:p>
              </p:txBody>
            </p:sp>
            <p:sp>
              <p:nvSpPr>
                <p:cNvPr id="8220" name="Text Box 19"/>
                <p:cNvSpPr txBox="1">
                  <a:spLocks noChangeArrowheads="1"/>
                </p:cNvSpPr>
                <p:nvPr/>
              </p:nvSpPr>
              <p:spPr bwMode="auto">
                <a:xfrm>
                  <a:off x="1518" y="2024"/>
                  <a:ext cx="273" cy="23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Y</a:t>
                  </a:r>
                </a:p>
              </p:txBody>
            </p:sp>
            <p:sp>
              <p:nvSpPr>
                <p:cNvPr id="8221" name="Text Box 20"/>
                <p:cNvSpPr txBox="1">
                  <a:spLocks noChangeArrowheads="1"/>
                </p:cNvSpPr>
                <p:nvPr/>
              </p:nvSpPr>
              <p:spPr bwMode="auto">
                <a:xfrm>
                  <a:off x="2789" y="1611"/>
                  <a:ext cx="273" cy="23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Z</a:t>
                  </a:r>
                </a:p>
              </p:txBody>
            </p:sp>
          </p:grpSp>
          <p:sp>
            <p:nvSpPr>
              <p:cNvPr id="8204" name="Text Box 21"/>
              <p:cNvSpPr txBox="1">
                <a:spLocks noChangeArrowheads="1"/>
              </p:cNvSpPr>
              <p:nvPr/>
            </p:nvSpPr>
            <p:spPr bwMode="auto">
              <a:xfrm>
                <a:off x="1066" y="2659"/>
                <a:ext cx="317" cy="250"/>
              </a:xfrm>
              <a:prstGeom prst="rect">
                <a:avLst/>
              </a:prstGeom>
              <a:noFill/>
              <a:ln w="34925" algn="ctr">
                <a:noFill/>
                <a:miter lim="800000"/>
                <a:headEnd/>
                <a:tailEnd/>
              </a:ln>
            </p:spPr>
            <p:txBody>
              <a:bodyPr>
                <a:spAutoFit/>
              </a:bodyPr>
              <a:lstStyle/>
              <a:p>
                <a:pPr algn="ctr">
                  <a:spcBef>
                    <a:spcPct val="50000"/>
                  </a:spcBef>
                </a:pPr>
                <a:r>
                  <a:rPr lang="en-US" altLang="zh-CN" sz="2000" b="1">
                    <a:ea typeface="宋体" pitchFamily="2" charset="-122"/>
                    <a:cs typeface="Arial" charset="0"/>
                  </a:rPr>
                  <a:t>=1</a:t>
                </a:r>
              </a:p>
            </p:txBody>
          </p:sp>
          <p:sp>
            <p:nvSpPr>
              <p:cNvPr id="8205" name="Text Box 22"/>
              <p:cNvSpPr txBox="1">
                <a:spLocks noChangeArrowheads="1"/>
              </p:cNvSpPr>
              <p:nvPr/>
            </p:nvSpPr>
            <p:spPr bwMode="auto">
              <a:xfrm>
                <a:off x="1339" y="3471"/>
                <a:ext cx="1133" cy="288"/>
              </a:xfrm>
              <a:prstGeom prst="rect">
                <a:avLst/>
              </a:prstGeom>
              <a:noFill/>
              <a:ln w="9525" algn="ctr">
                <a:noFill/>
                <a:miter lim="800000"/>
                <a:headEnd/>
                <a:tailEnd/>
              </a:ln>
            </p:spPr>
            <p:txBody>
              <a:bodyPr>
                <a:spAutoFit/>
              </a:bodyPr>
              <a:lstStyle/>
              <a:p>
                <a:pPr algn="ctr">
                  <a:spcBef>
                    <a:spcPct val="50000"/>
                  </a:spcBef>
                </a:pPr>
                <a:r>
                  <a:rPr lang="en-US" altLang="zh-CN">
                    <a:ea typeface="宋体" pitchFamily="2" charset="-122"/>
                  </a:rPr>
                  <a:t>Z=X </a:t>
                </a:r>
                <a:r>
                  <a:rPr lang="en-US" altLang="zh-CN" sz="2400">
                    <a:solidFill>
                      <a:srgbClr val="000000"/>
                    </a:solidFill>
                    <a:ea typeface="宋体" pitchFamily="2" charset="-122"/>
                    <a:cs typeface="Times New Roman" charset="0"/>
                  </a:rPr>
                  <a:t>⊕</a:t>
                </a:r>
                <a:r>
                  <a:rPr lang="en-US" altLang="zh-CN" sz="2400">
                    <a:ea typeface="宋体" pitchFamily="2" charset="-122"/>
                  </a:rPr>
                  <a:t> </a:t>
                </a:r>
                <a:r>
                  <a:rPr lang="en-US" altLang="zh-CN">
                    <a:ea typeface="宋体" pitchFamily="2" charset="-122"/>
                  </a:rPr>
                  <a:t>Y</a:t>
                </a:r>
              </a:p>
            </p:txBody>
          </p:sp>
          <p:grpSp>
            <p:nvGrpSpPr>
              <p:cNvPr id="8206" name="Group 23"/>
              <p:cNvGrpSpPr>
                <a:grpSpLocks/>
              </p:cNvGrpSpPr>
              <p:nvPr/>
            </p:nvGrpSpPr>
            <p:grpSpPr bwMode="auto">
              <a:xfrm>
                <a:off x="2062" y="2614"/>
                <a:ext cx="1544" cy="771"/>
                <a:chOff x="1518" y="1570"/>
                <a:chExt cx="1544" cy="771"/>
              </a:xfrm>
            </p:grpSpPr>
            <p:sp>
              <p:nvSpPr>
                <p:cNvPr id="8208" name="Rectangle 24"/>
                <p:cNvSpPr>
                  <a:spLocks noChangeArrowheads="1"/>
                </p:cNvSpPr>
                <p:nvPr/>
              </p:nvSpPr>
              <p:spPr bwMode="auto">
                <a:xfrm>
                  <a:off x="2064" y="1570"/>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8209" name="Line 25"/>
                <p:cNvSpPr>
                  <a:spLocks noChangeShapeType="1"/>
                </p:cNvSpPr>
                <p:nvPr/>
              </p:nvSpPr>
              <p:spPr bwMode="auto">
                <a:xfrm>
                  <a:off x="2517" y="1752"/>
                  <a:ext cx="317" cy="0"/>
                </a:xfrm>
                <a:prstGeom prst="line">
                  <a:avLst/>
                </a:prstGeom>
                <a:noFill/>
                <a:ln w="34925">
                  <a:solidFill>
                    <a:schemeClr val="tx1"/>
                  </a:solidFill>
                  <a:round/>
                  <a:headEnd/>
                  <a:tailEnd/>
                </a:ln>
              </p:spPr>
              <p:txBody>
                <a:bodyPr/>
                <a:lstStyle/>
                <a:p>
                  <a:endParaRPr lang="zh-CN" altLang="en-US"/>
                </a:p>
              </p:txBody>
            </p:sp>
            <p:sp>
              <p:nvSpPr>
                <p:cNvPr id="8210" name="Line 26"/>
                <p:cNvSpPr>
                  <a:spLocks noChangeShapeType="1"/>
                </p:cNvSpPr>
                <p:nvPr/>
              </p:nvSpPr>
              <p:spPr bwMode="auto">
                <a:xfrm>
                  <a:off x="1747" y="1752"/>
                  <a:ext cx="317" cy="0"/>
                </a:xfrm>
                <a:prstGeom prst="line">
                  <a:avLst/>
                </a:prstGeom>
                <a:noFill/>
                <a:ln w="34925">
                  <a:solidFill>
                    <a:schemeClr val="tx1"/>
                  </a:solidFill>
                  <a:round/>
                  <a:headEnd/>
                  <a:tailEnd/>
                </a:ln>
              </p:spPr>
              <p:txBody>
                <a:bodyPr/>
                <a:lstStyle/>
                <a:p>
                  <a:endParaRPr lang="zh-CN" altLang="en-US"/>
                </a:p>
              </p:txBody>
            </p:sp>
            <p:sp>
              <p:nvSpPr>
                <p:cNvPr id="8211" name="Line 27"/>
                <p:cNvSpPr>
                  <a:spLocks noChangeShapeType="1"/>
                </p:cNvSpPr>
                <p:nvPr/>
              </p:nvSpPr>
              <p:spPr bwMode="auto">
                <a:xfrm>
                  <a:off x="1747" y="2160"/>
                  <a:ext cx="317" cy="0"/>
                </a:xfrm>
                <a:prstGeom prst="line">
                  <a:avLst/>
                </a:prstGeom>
                <a:noFill/>
                <a:ln w="34925">
                  <a:solidFill>
                    <a:schemeClr val="tx1"/>
                  </a:solidFill>
                  <a:round/>
                  <a:headEnd/>
                  <a:tailEnd/>
                </a:ln>
              </p:spPr>
              <p:txBody>
                <a:bodyPr/>
                <a:lstStyle/>
                <a:p>
                  <a:endParaRPr lang="zh-CN" altLang="en-US"/>
                </a:p>
              </p:txBody>
            </p:sp>
            <p:sp>
              <p:nvSpPr>
                <p:cNvPr id="8212" name="Text Box 28"/>
                <p:cNvSpPr txBox="1">
                  <a:spLocks noChangeArrowheads="1"/>
                </p:cNvSpPr>
                <p:nvPr/>
              </p:nvSpPr>
              <p:spPr bwMode="auto">
                <a:xfrm>
                  <a:off x="1518" y="1616"/>
                  <a:ext cx="273" cy="23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X</a:t>
                  </a:r>
                </a:p>
              </p:txBody>
            </p:sp>
            <p:sp>
              <p:nvSpPr>
                <p:cNvPr id="8213" name="Text Box 29"/>
                <p:cNvSpPr txBox="1">
                  <a:spLocks noChangeArrowheads="1"/>
                </p:cNvSpPr>
                <p:nvPr/>
              </p:nvSpPr>
              <p:spPr bwMode="auto">
                <a:xfrm>
                  <a:off x="1518" y="2024"/>
                  <a:ext cx="273" cy="23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Y</a:t>
                  </a:r>
                </a:p>
              </p:txBody>
            </p:sp>
            <p:sp>
              <p:nvSpPr>
                <p:cNvPr id="8214" name="Text Box 30"/>
                <p:cNvSpPr txBox="1">
                  <a:spLocks noChangeArrowheads="1"/>
                </p:cNvSpPr>
                <p:nvPr/>
              </p:nvSpPr>
              <p:spPr bwMode="auto">
                <a:xfrm>
                  <a:off x="2789" y="1611"/>
                  <a:ext cx="273" cy="23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Z</a:t>
                  </a:r>
                </a:p>
              </p:txBody>
            </p:sp>
          </p:grpSp>
          <p:sp>
            <p:nvSpPr>
              <p:cNvPr id="8207" name="Rectangle 31"/>
              <p:cNvSpPr>
                <a:spLocks noChangeArrowheads="1"/>
              </p:cNvSpPr>
              <p:nvPr/>
            </p:nvSpPr>
            <p:spPr bwMode="auto">
              <a:xfrm>
                <a:off x="2617" y="2643"/>
                <a:ext cx="308" cy="288"/>
              </a:xfrm>
              <a:prstGeom prst="rect">
                <a:avLst/>
              </a:prstGeom>
              <a:noFill/>
              <a:ln w="9525" algn="ctr">
                <a:noFill/>
                <a:miter lim="800000"/>
                <a:headEnd/>
                <a:tailEnd/>
              </a:ln>
            </p:spPr>
            <p:txBody>
              <a:bodyPr wrap="none">
                <a:spAutoFit/>
              </a:bodyPr>
              <a:lstStyle/>
              <a:p>
                <a:pPr algn="ctr"/>
                <a:r>
                  <a:rPr lang="en-US" altLang="zh-CN" sz="2400">
                    <a:solidFill>
                      <a:srgbClr val="000000"/>
                    </a:solidFill>
                    <a:ea typeface="宋体" pitchFamily="2" charset="-122"/>
                    <a:cs typeface="Times New Roman" charset="0"/>
                  </a:rPr>
                  <a:t>⊕</a:t>
                </a:r>
              </a:p>
            </p:txBody>
          </p:sp>
        </p:grpSp>
      </p:grpSp>
      <p:graphicFrame>
        <p:nvGraphicFramePr>
          <p:cNvPr id="8195" name="Object 33"/>
          <p:cNvGraphicFramePr>
            <a:graphicFrameLocks noChangeAspect="1"/>
          </p:cNvGraphicFramePr>
          <p:nvPr/>
        </p:nvGraphicFramePr>
        <p:xfrm>
          <a:off x="971550" y="3070225"/>
          <a:ext cx="3455988" cy="690563"/>
        </p:xfrm>
        <a:graphic>
          <a:graphicData uri="http://schemas.openxmlformats.org/presentationml/2006/ole">
            <p:oleObj spid="_x0000_s8195" name="公式" r:id="rId5" imgW="1206360" imgH="241200" progId="Equation.3">
              <p:embed/>
            </p:oleObj>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zh-CN" altLang="en-US" smtClean="0"/>
              <a:t>异或非</a:t>
            </a:r>
          </a:p>
        </p:txBody>
      </p:sp>
      <p:sp>
        <p:nvSpPr>
          <p:cNvPr id="32771" name="Rectangle 3"/>
          <p:cNvSpPr>
            <a:spLocks noGrp="1" noChangeArrowheads="1"/>
          </p:cNvSpPr>
          <p:nvPr>
            <p:ph type="body" idx="1"/>
          </p:nvPr>
        </p:nvSpPr>
        <p:spPr>
          <a:xfrm>
            <a:off x="611188" y="1484313"/>
            <a:ext cx="3529012" cy="1482725"/>
          </a:xfrm>
        </p:spPr>
        <p:txBody>
          <a:bodyPr/>
          <a:lstStyle/>
          <a:p>
            <a:pPr eaLnBrk="1" hangingPunct="1"/>
            <a:r>
              <a:rPr lang="zh-CN" altLang="en-US" smtClean="0"/>
              <a:t>所有输入变量相同的时候输出为真。</a:t>
            </a:r>
          </a:p>
          <a:p>
            <a:pPr eaLnBrk="1" hangingPunct="1"/>
            <a:r>
              <a:rPr lang="zh-CN" altLang="en-US" smtClean="0"/>
              <a:t>表达式</a:t>
            </a:r>
          </a:p>
        </p:txBody>
      </p:sp>
      <p:graphicFrame>
        <p:nvGraphicFramePr>
          <p:cNvPr id="32772" name="Object 4"/>
          <p:cNvGraphicFramePr>
            <a:graphicFrameLocks noChangeAspect="1"/>
          </p:cNvGraphicFramePr>
          <p:nvPr/>
        </p:nvGraphicFramePr>
        <p:xfrm>
          <a:off x="971550" y="4073525"/>
          <a:ext cx="3168650" cy="2379663"/>
        </p:xfrm>
        <a:graphic>
          <a:graphicData uri="http://schemas.openxmlformats.org/presentationml/2006/ole">
            <p:oleObj spid="_x0000_s9218" name="Visio" r:id="rId3" imgW="1870472" imgH="1404938" progId="Visio.Drawing.11">
              <p:embed/>
            </p:oleObj>
          </a:graphicData>
        </a:graphic>
      </p:graphicFrame>
      <p:grpSp>
        <p:nvGrpSpPr>
          <p:cNvPr id="2" name="Group 5"/>
          <p:cNvGrpSpPr>
            <a:grpSpLocks/>
          </p:cNvGrpSpPr>
          <p:nvPr/>
        </p:nvGrpSpPr>
        <p:grpSpPr bwMode="auto">
          <a:xfrm>
            <a:off x="5202238" y="1773238"/>
            <a:ext cx="3617912" cy="1871662"/>
            <a:chOff x="3141" y="2160"/>
            <a:chExt cx="2279" cy="1179"/>
          </a:xfrm>
        </p:grpSpPr>
        <p:sp>
          <p:nvSpPr>
            <p:cNvPr id="9237" name="Rectangle 6"/>
            <p:cNvSpPr>
              <a:spLocks noChangeArrowheads="1"/>
            </p:cNvSpPr>
            <p:nvPr/>
          </p:nvSpPr>
          <p:spPr bwMode="auto">
            <a:xfrm>
              <a:off x="3141" y="2160"/>
              <a:ext cx="2279" cy="1179"/>
            </a:xfrm>
            <a:prstGeom prst="rect">
              <a:avLst/>
            </a:prstGeom>
            <a:solidFill>
              <a:srgbClr val="FFFF99"/>
            </a:solidFill>
            <a:ln w="9525">
              <a:solidFill>
                <a:schemeClr val="tx1"/>
              </a:solidFill>
              <a:miter lim="800000"/>
              <a:headEnd/>
              <a:tailEnd/>
            </a:ln>
          </p:spPr>
          <p:txBody>
            <a:bodyPr wrap="none" anchor="ctr"/>
            <a:lstStyle/>
            <a:p>
              <a:endParaRPr lang="zh-CN" altLang="en-US"/>
            </a:p>
          </p:txBody>
        </p:sp>
        <p:graphicFrame>
          <p:nvGraphicFramePr>
            <p:cNvPr id="9220" name="Object 7"/>
            <p:cNvGraphicFramePr>
              <a:graphicFrameLocks noChangeAspect="1"/>
            </p:cNvGraphicFramePr>
            <p:nvPr/>
          </p:nvGraphicFramePr>
          <p:xfrm>
            <a:off x="3311" y="2363"/>
            <a:ext cx="2007" cy="794"/>
          </p:xfrm>
          <a:graphic>
            <a:graphicData uri="http://schemas.openxmlformats.org/presentationml/2006/ole">
              <p:oleObj spid="_x0000_s9220" name="Visio" r:id="rId4" imgW="3185874" imgH="1260634" progId="Visio.Drawing.11">
                <p:embed/>
              </p:oleObj>
            </a:graphicData>
          </a:graphic>
        </p:graphicFrame>
      </p:grpSp>
      <p:grpSp>
        <p:nvGrpSpPr>
          <p:cNvPr id="3" name="Group 9"/>
          <p:cNvGrpSpPr>
            <a:grpSpLocks/>
          </p:cNvGrpSpPr>
          <p:nvPr/>
        </p:nvGrpSpPr>
        <p:grpSpPr bwMode="auto">
          <a:xfrm>
            <a:off x="5508625" y="4221163"/>
            <a:ext cx="2590800" cy="1981200"/>
            <a:chOff x="3888" y="2496"/>
            <a:chExt cx="1632" cy="1248"/>
          </a:xfrm>
        </p:grpSpPr>
        <p:sp>
          <p:nvSpPr>
            <p:cNvPr id="9225" name="AutoShape 10"/>
            <p:cNvSpPr>
              <a:spLocks noChangeArrowheads="1"/>
            </p:cNvSpPr>
            <p:nvPr/>
          </p:nvSpPr>
          <p:spPr bwMode="gray">
            <a:xfrm>
              <a:off x="3888" y="2496"/>
              <a:ext cx="1632" cy="1248"/>
            </a:xfrm>
            <a:prstGeom prst="roundRect">
              <a:avLst>
                <a:gd name="adj" fmla="val 9106"/>
              </a:avLst>
            </a:prstGeom>
            <a:gradFill rotWithShape="1">
              <a:gsLst>
                <a:gs pos="0">
                  <a:srgbClr val="808000"/>
                </a:gs>
                <a:gs pos="100000">
                  <a:srgbClr val="3B3B00"/>
                </a:gs>
              </a:gsLst>
              <a:lin ang="2700000" scaled="1"/>
            </a:gradFill>
            <a:ln w="25400">
              <a:solidFill>
                <a:schemeClr val="bg1"/>
              </a:solidFill>
              <a:round/>
              <a:headEnd/>
              <a:tailEnd/>
            </a:ln>
          </p:spPr>
          <p:txBody>
            <a:bodyPr wrap="none" anchor="ctr"/>
            <a:lstStyle/>
            <a:p>
              <a:pPr algn="ctr" eaLnBrk="0" hangingPunct="0"/>
              <a:endParaRPr lang="zh-CN" altLang="zh-CN">
                <a:solidFill>
                  <a:schemeClr val="bg1"/>
                </a:solidFill>
                <a:ea typeface="宋体" pitchFamily="2" charset="-122"/>
              </a:endParaRPr>
            </a:p>
          </p:txBody>
        </p:sp>
        <p:grpSp>
          <p:nvGrpSpPr>
            <p:cNvPr id="9226" name="Group 11"/>
            <p:cNvGrpSpPr>
              <a:grpSpLocks/>
            </p:cNvGrpSpPr>
            <p:nvPr/>
          </p:nvGrpSpPr>
          <p:grpSpPr bwMode="auto">
            <a:xfrm>
              <a:off x="3976" y="2568"/>
              <a:ext cx="1544" cy="771"/>
              <a:chOff x="1518" y="1570"/>
              <a:chExt cx="1544" cy="771"/>
            </a:xfrm>
          </p:grpSpPr>
          <p:sp>
            <p:nvSpPr>
              <p:cNvPr id="9230" name="Rectangle 12"/>
              <p:cNvSpPr>
                <a:spLocks noChangeArrowheads="1"/>
              </p:cNvSpPr>
              <p:nvPr/>
            </p:nvSpPr>
            <p:spPr bwMode="auto">
              <a:xfrm>
                <a:off x="2064" y="1570"/>
                <a:ext cx="453" cy="771"/>
              </a:xfrm>
              <a:prstGeom prst="rect">
                <a:avLst/>
              </a:prstGeom>
              <a:solidFill>
                <a:srgbClr val="FFFFFF"/>
              </a:solidFill>
              <a:ln w="34925" algn="ctr">
                <a:solidFill>
                  <a:schemeClr val="tx1"/>
                </a:solidFill>
                <a:miter lim="800000"/>
                <a:headEnd/>
                <a:tailEnd/>
              </a:ln>
            </p:spPr>
            <p:txBody>
              <a:bodyPr wrap="none" anchor="ctr"/>
              <a:lstStyle/>
              <a:p>
                <a:endParaRPr lang="zh-CN" altLang="en-US"/>
              </a:p>
            </p:txBody>
          </p:sp>
          <p:sp>
            <p:nvSpPr>
              <p:cNvPr id="9231" name="Line 13"/>
              <p:cNvSpPr>
                <a:spLocks noChangeShapeType="1"/>
              </p:cNvSpPr>
              <p:nvPr/>
            </p:nvSpPr>
            <p:spPr bwMode="auto">
              <a:xfrm>
                <a:off x="2517" y="1752"/>
                <a:ext cx="317" cy="0"/>
              </a:xfrm>
              <a:prstGeom prst="line">
                <a:avLst/>
              </a:prstGeom>
              <a:noFill/>
              <a:ln w="34925">
                <a:solidFill>
                  <a:schemeClr val="tx1"/>
                </a:solidFill>
                <a:round/>
                <a:headEnd/>
                <a:tailEnd/>
              </a:ln>
            </p:spPr>
            <p:txBody>
              <a:bodyPr/>
              <a:lstStyle/>
              <a:p>
                <a:endParaRPr lang="zh-CN" altLang="en-US"/>
              </a:p>
            </p:txBody>
          </p:sp>
          <p:sp>
            <p:nvSpPr>
              <p:cNvPr id="9232" name="Line 14"/>
              <p:cNvSpPr>
                <a:spLocks noChangeShapeType="1"/>
              </p:cNvSpPr>
              <p:nvPr/>
            </p:nvSpPr>
            <p:spPr bwMode="auto">
              <a:xfrm>
                <a:off x="1747" y="1752"/>
                <a:ext cx="317" cy="0"/>
              </a:xfrm>
              <a:prstGeom prst="line">
                <a:avLst/>
              </a:prstGeom>
              <a:noFill/>
              <a:ln w="34925">
                <a:solidFill>
                  <a:schemeClr val="tx1"/>
                </a:solidFill>
                <a:round/>
                <a:headEnd/>
                <a:tailEnd/>
              </a:ln>
            </p:spPr>
            <p:txBody>
              <a:bodyPr/>
              <a:lstStyle/>
              <a:p>
                <a:endParaRPr lang="zh-CN" altLang="en-US"/>
              </a:p>
            </p:txBody>
          </p:sp>
          <p:sp>
            <p:nvSpPr>
              <p:cNvPr id="9233" name="Line 15"/>
              <p:cNvSpPr>
                <a:spLocks noChangeShapeType="1"/>
              </p:cNvSpPr>
              <p:nvPr/>
            </p:nvSpPr>
            <p:spPr bwMode="auto">
              <a:xfrm>
                <a:off x="1747" y="2160"/>
                <a:ext cx="317" cy="0"/>
              </a:xfrm>
              <a:prstGeom prst="line">
                <a:avLst/>
              </a:prstGeom>
              <a:noFill/>
              <a:ln w="34925">
                <a:solidFill>
                  <a:schemeClr val="tx1"/>
                </a:solidFill>
                <a:round/>
                <a:headEnd/>
                <a:tailEnd/>
              </a:ln>
            </p:spPr>
            <p:txBody>
              <a:bodyPr/>
              <a:lstStyle/>
              <a:p>
                <a:endParaRPr lang="zh-CN" altLang="en-US"/>
              </a:p>
            </p:txBody>
          </p:sp>
          <p:sp>
            <p:nvSpPr>
              <p:cNvPr id="9234" name="Text Box 16"/>
              <p:cNvSpPr txBox="1">
                <a:spLocks noChangeArrowheads="1"/>
              </p:cNvSpPr>
              <p:nvPr/>
            </p:nvSpPr>
            <p:spPr bwMode="auto">
              <a:xfrm>
                <a:off x="1518" y="1616"/>
                <a:ext cx="273" cy="23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X</a:t>
                </a:r>
              </a:p>
            </p:txBody>
          </p:sp>
          <p:sp>
            <p:nvSpPr>
              <p:cNvPr id="9235" name="Text Box 17"/>
              <p:cNvSpPr txBox="1">
                <a:spLocks noChangeArrowheads="1"/>
              </p:cNvSpPr>
              <p:nvPr/>
            </p:nvSpPr>
            <p:spPr bwMode="auto">
              <a:xfrm>
                <a:off x="1518" y="2024"/>
                <a:ext cx="273" cy="23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Y</a:t>
                </a:r>
              </a:p>
            </p:txBody>
          </p:sp>
          <p:sp>
            <p:nvSpPr>
              <p:cNvPr id="9236" name="Text Box 18"/>
              <p:cNvSpPr txBox="1">
                <a:spLocks noChangeArrowheads="1"/>
              </p:cNvSpPr>
              <p:nvPr/>
            </p:nvSpPr>
            <p:spPr bwMode="auto">
              <a:xfrm>
                <a:off x="2789" y="1611"/>
                <a:ext cx="273" cy="231"/>
              </a:xfrm>
              <a:prstGeom prst="rect">
                <a:avLst/>
              </a:prstGeom>
              <a:noFill/>
              <a:ln w="34925" algn="ctr">
                <a:noFill/>
                <a:miter lim="800000"/>
                <a:headEnd/>
                <a:tailEnd/>
              </a:ln>
            </p:spPr>
            <p:txBody>
              <a:bodyPr>
                <a:spAutoFit/>
              </a:bodyPr>
              <a:lstStyle/>
              <a:p>
                <a:pPr algn="ctr">
                  <a:spcBef>
                    <a:spcPct val="50000"/>
                  </a:spcBef>
                </a:pPr>
                <a:r>
                  <a:rPr lang="en-US" altLang="zh-CN">
                    <a:ea typeface="宋体" pitchFamily="2" charset="-122"/>
                  </a:rPr>
                  <a:t>Z</a:t>
                </a:r>
              </a:p>
            </p:txBody>
          </p:sp>
        </p:grpSp>
        <p:sp>
          <p:nvSpPr>
            <p:cNvPr id="9227" name="Text Box 19"/>
            <p:cNvSpPr txBox="1">
              <a:spLocks noChangeArrowheads="1"/>
            </p:cNvSpPr>
            <p:nvPr/>
          </p:nvSpPr>
          <p:spPr bwMode="auto">
            <a:xfrm>
              <a:off x="4522" y="2659"/>
              <a:ext cx="317" cy="250"/>
            </a:xfrm>
            <a:prstGeom prst="rect">
              <a:avLst/>
            </a:prstGeom>
            <a:noFill/>
            <a:ln w="34925" algn="ctr">
              <a:noFill/>
              <a:miter lim="800000"/>
              <a:headEnd/>
              <a:tailEnd/>
            </a:ln>
          </p:spPr>
          <p:txBody>
            <a:bodyPr>
              <a:spAutoFit/>
            </a:bodyPr>
            <a:lstStyle/>
            <a:p>
              <a:pPr algn="ctr">
                <a:spcBef>
                  <a:spcPct val="50000"/>
                </a:spcBef>
              </a:pPr>
              <a:r>
                <a:rPr lang="en-US" altLang="zh-CN" sz="2000" b="1">
                  <a:ea typeface="宋体" pitchFamily="2" charset="-122"/>
                  <a:cs typeface="Arial" charset="0"/>
                </a:rPr>
                <a:t>=1</a:t>
              </a:r>
            </a:p>
          </p:txBody>
        </p:sp>
        <p:sp>
          <p:nvSpPr>
            <p:cNvPr id="9228" name="Text Box 20"/>
            <p:cNvSpPr txBox="1">
              <a:spLocks noChangeArrowheads="1"/>
            </p:cNvSpPr>
            <p:nvPr/>
          </p:nvSpPr>
          <p:spPr bwMode="auto">
            <a:xfrm>
              <a:off x="4195" y="3430"/>
              <a:ext cx="1133" cy="288"/>
            </a:xfrm>
            <a:prstGeom prst="rect">
              <a:avLst/>
            </a:prstGeom>
            <a:noFill/>
            <a:ln w="9525" algn="ctr">
              <a:noFill/>
              <a:miter lim="800000"/>
              <a:headEnd/>
              <a:tailEnd/>
            </a:ln>
          </p:spPr>
          <p:txBody>
            <a:bodyPr>
              <a:spAutoFit/>
            </a:bodyPr>
            <a:lstStyle/>
            <a:p>
              <a:pPr algn="ctr">
                <a:spcBef>
                  <a:spcPct val="50000"/>
                </a:spcBef>
              </a:pPr>
              <a:r>
                <a:rPr lang="en-US" altLang="zh-CN">
                  <a:ea typeface="宋体" pitchFamily="2" charset="-122"/>
                </a:rPr>
                <a:t>Z=X</a:t>
              </a:r>
              <a:r>
                <a:rPr lang="en-US" altLang="zh-CN" sz="2400">
                  <a:ea typeface="宋体" pitchFamily="2" charset="-122"/>
                </a:rPr>
                <a:t>☉ </a:t>
              </a:r>
              <a:r>
                <a:rPr lang="en-US" altLang="zh-CN">
                  <a:ea typeface="宋体" pitchFamily="2" charset="-122"/>
                </a:rPr>
                <a:t>Y</a:t>
              </a:r>
            </a:p>
          </p:txBody>
        </p:sp>
        <p:sp>
          <p:nvSpPr>
            <p:cNvPr id="9229" name="Oval 21"/>
            <p:cNvSpPr>
              <a:spLocks noChangeArrowheads="1"/>
            </p:cNvSpPr>
            <p:nvPr/>
          </p:nvSpPr>
          <p:spPr bwMode="auto">
            <a:xfrm>
              <a:off x="4975" y="2705"/>
              <a:ext cx="91" cy="91"/>
            </a:xfrm>
            <a:prstGeom prst="ellipse">
              <a:avLst/>
            </a:prstGeom>
            <a:solidFill>
              <a:srgbClr val="FFFFFF"/>
            </a:solidFill>
            <a:ln w="34925" algn="ctr">
              <a:solidFill>
                <a:schemeClr val="tx1"/>
              </a:solidFill>
              <a:round/>
              <a:headEnd/>
              <a:tailEnd/>
            </a:ln>
          </p:spPr>
          <p:txBody>
            <a:bodyPr wrap="none" anchor="ctr"/>
            <a:lstStyle/>
            <a:p>
              <a:endParaRPr lang="zh-CN" altLang="en-US"/>
            </a:p>
          </p:txBody>
        </p:sp>
      </p:grpSp>
      <p:graphicFrame>
        <p:nvGraphicFramePr>
          <p:cNvPr id="32791" name="Object 23"/>
          <p:cNvGraphicFramePr>
            <a:graphicFrameLocks noChangeAspect="1"/>
          </p:cNvGraphicFramePr>
          <p:nvPr/>
        </p:nvGraphicFramePr>
        <p:xfrm>
          <a:off x="1122363" y="3141663"/>
          <a:ext cx="3449637" cy="696912"/>
        </p:xfrm>
        <a:graphic>
          <a:graphicData uri="http://schemas.openxmlformats.org/presentationml/2006/ole">
            <p:oleObj spid="_x0000_s9219" name="公式" r:id="rId5" imgW="1193760" imgH="241200" progId="Equation.3">
              <p:embed/>
            </p:oleObj>
          </a:graphicData>
        </a:graphic>
      </p:graphicFrame>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checkerboard(across)">
                                      <p:cBhvr>
                                        <p:cTn id="7" dur="500"/>
                                        <p:tgtEl>
                                          <p:spTgt spid="327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91"/>
                                        </p:tgtEl>
                                        <p:attrNameLst>
                                          <p:attrName>style.visibility</p:attrName>
                                        </p:attrNameLst>
                                      </p:cBhvr>
                                      <p:to>
                                        <p:strVal val="visible"/>
                                      </p:to>
                                    </p:set>
                                    <p:animEffect transition="in" filter="blinds(horizontal)">
                                      <p:cBhvr>
                                        <p:cTn id="10" dur="500"/>
                                        <p:tgtEl>
                                          <p:spTgt spid="3279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2772"/>
                                        </p:tgtEl>
                                        <p:attrNameLst>
                                          <p:attrName>style.visibility</p:attrName>
                                        </p:attrNameLst>
                                      </p:cBhvr>
                                      <p:to>
                                        <p:strVal val="visible"/>
                                      </p:to>
                                    </p:set>
                                    <p:anim calcmode="lin" valueType="num">
                                      <p:cBhvr additive="base">
                                        <p:cTn id="15" dur="500" fill="hold"/>
                                        <p:tgtEl>
                                          <p:spTgt spid="32772"/>
                                        </p:tgtEl>
                                        <p:attrNameLst>
                                          <p:attrName>ppt_x</p:attrName>
                                        </p:attrNameLst>
                                      </p:cBhvr>
                                      <p:tavLst>
                                        <p:tav tm="0">
                                          <p:val>
                                            <p:strVal val="#ppt_x"/>
                                          </p:val>
                                        </p:tav>
                                        <p:tav tm="100000">
                                          <p:val>
                                            <p:strVal val="#ppt_x"/>
                                          </p:val>
                                        </p:tav>
                                      </p:tavLst>
                                    </p:anim>
                                    <p:anim calcmode="lin" valueType="num">
                                      <p:cBhvr additive="base">
                                        <p:cTn id="16"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布尔代数的基本概念</a:t>
            </a:r>
          </a:p>
        </p:txBody>
      </p:sp>
      <p:sp>
        <p:nvSpPr>
          <p:cNvPr id="59395" name="Rectangle 3"/>
          <p:cNvSpPr>
            <a:spLocks noGrp="1" noChangeArrowheads="1"/>
          </p:cNvSpPr>
          <p:nvPr>
            <p:ph type="body" idx="1"/>
          </p:nvPr>
        </p:nvSpPr>
        <p:spPr>
          <a:xfrm>
            <a:off x="395288" y="1412875"/>
            <a:ext cx="8424862" cy="2203450"/>
          </a:xfrm>
        </p:spPr>
        <p:txBody>
          <a:bodyPr/>
          <a:lstStyle/>
          <a:p>
            <a:pPr eaLnBrk="1" hangingPunct="1"/>
            <a:r>
              <a:rPr lang="zh-CN" altLang="en-US" smtClean="0">
                <a:solidFill>
                  <a:srgbClr val="FF0000"/>
                </a:solidFill>
              </a:rPr>
              <a:t>相等</a:t>
            </a:r>
            <a:r>
              <a:rPr lang="zh-CN" altLang="en-US" smtClean="0"/>
              <a:t>（</a:t>
            </a:r>
            <a:r>
              <a:rPr lang="en-US" altLang="zh-CN" smtClean="0"/>
              <a:t>Equivalent</a:t>
            </a:r>
            <a:r>
              <a:rPr lang="zh-CN" altLang="en-US" smtClean="0"/>
              <a:t>）：对于逻辑变量的任何一组取值，两个逻辑表达式</a:t>
            </a:r>
            <a:r>
              <a:rPr lang="en-US" altLang="zh-CN" smtClean="0"/>
              <a:t>A</a:t>
            </a:r>
            <a:r>
              <a:rPr lang="zh-CN" altLang="en-US" smtClean="0"/>
              <a:t>和</a:t>
            </a:r>
            <a:r>
              <a:rPr lang="en-US" altLang="zh-CN" smtClean="0"/>
              <a:t>B</a:t>
            </a:r>
            <a:r>
              <a:rPr lang="zh-CN" altLang="en-US" smtClean="0"/>
              <a:t>的输出都相等，则认为</a:t>
            </a:r>
            <a:r>
              <a:rPr lang="en-US" altLang="zh-CN" smtClean="0"/>
              <a:t>A=B</a:t>
            </a:r>
            <a:r>
              <a:rPr lang="zh-CN" altLang="en-US" smtClean="0"/>
              <a:t>。</a:t>
            </a:r>
          </a:p>
          <a:p>
            <a:pPr eaLnBrk="1" hangingPunct="1"/>
            <a:r>
              <a:rPr lang="zh-CN" altLang="en-US" smtClean="0"/>
              <a:t>例：</a:t>
            </a:r>
            <a:r>
              <a:rPr lang="en-US" altLang="zh-CN" smtClean="0"/>
              <a:t>A=xy+x</a:t>
            </a:r>
            <a:r>
              <a:rPr lang="zh-CN" altLang="en-US" smtClean="0"/>
              <a:t>，</a:t>
            </a:r>
            <a:r>
              <a:rPr lang="en-US" altLang="zh-CN" smtClean="0"/>
              <a:t>B=x(x+y)</a:t>
            </a:r>
            <a:r>
              <a:rPr lang="zh-CN" altLang="en-US" smtClean="0"/>
              <a:t>，</a:t>
            </a:r>
            <a:r>
              <a:rPr lang="en-US" altLang="zh-CN" smtClean="0"/>
              <a:t>A</a:t>
            </a:r>
            <a:r>
              <a:rPr lang="zh-CN" altLang="en-US" smtClean="0"/>
              <a:t>和</a:t>
            </a:r>
            <a:r>
              <a:rPr lang="en-US" altLang="zh-CN" smtClean="0"/>
              <a:t>B</a:t>
            </a:r>
            <a:r>
              <a:rPr lang="zh-CN" altLang="en-US" smtClean="0"/>
              <a:t>是否相等？</a:t>
            </a:r>
          </a:p>
        </p:txBody>
      </p:sp>
      <p:graphicFrame>
        <p:nvGraphicFramePr>
          <p:cNvPr id="139268" name="Group 4"/>
          <p:cNvGraphicFramePr>
            <a:graphicFrameLocks noGrp="1"/>
          </p:cNvGraphicFramePr>
          <p:nvPr/>
        </p:nvGraphicFramePr>
        <p:xfrm>
          <a:off x="971550" y="3860800"/>
          <a:ext cx="3309938" cy="2587625"/>
        </p:xfrm>
        <a:graphic>
          <a:graphicData uri="http://schemas.openxmlformats.org/drawingml/2006/table">
            <a:tbl>
              <a:tblPr/>
              <a:tblGrid>
                <a:gridCol w="827088"/>
                <a:gridCol w="828675"/>
                <a:gridCol w="827087"/>
                <a:gridCol w="827088"/>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9300" name="AutoShape 36"/>
          <p:cNvSpPr>
            <a:spLocks noChangeArrowheads="1"/>
          </p:cNvSpPr>
          <p:nvPr/>
        </p:nvSpPr>
        <p:spPr bwMode="auto">
          <a:xfrm>
            <a:off x="5003800" y="4797425"/>
            <a:ext cx="1008063" cy="576263"/>
          </a:xfrm>
          <a:prstGeom prst="rightArrow">
            <a:avLst>
              <a:gd name="adj1" fmla="val 50000"/>
              <a:gd name="adj2" fmla="val 43733"/>
            </a:avLst>
          </a:prstGeom>
          <a:gradFill rotWithShape="1">
            <a:gsLst>
              <a:gs pos="0">
                <a:srgbClr val="FFFF99"/>
              </a:gs>
              <a:gs pos="100000">
                <a:srgbClr val="767647"/>
              </a:gs>
            </a:gsLst>
            <a:lin ang="2700000" scaled="1"/>
          </a:gradFill>
          <a:ln w="9525">
            <a:solidFill>
              <a:schemeClr val="tx1"/>
            </a:solidFill>
            <a:miter lim="800000"/>
            <a:headEnd/>
            <a:tailEnd/>
          </a:ln>
        </p:spPr>
        <p:txBody>
          <a:bodyPr wrap="none" anchor="ctr"/>
          <a:lstStyle/>
          <a:p>
            <a:endParaRPr lang="zh-CN" altLang="en-US"/>
          </a:p>
        </p:txBody>
      </p:sp>
      <p:sp>
        <p:nvSpPr>
          <p:cNvPr id="139301" name="Text Box 37"/>
          <p:cNvSpPr txBox="1">
            <a:spLocks noChangeArrowheads="1"/>
          </p:cNvSpPr>
          <p:nvPr/>
        </p:nvSpPr>
        <p:spPr bwMode="auto">
          <a:xfrm>
            <a:off x="6659563" y="4797425"/>
            <a:ext cx="1439862" cy="519113"/>
          </a:xfrm>
          <a:prstGeom prst="rect">
            <a:avLst/>
          </a:prstGeom>
          <a:noFill/>
          <a:ln w="9525">
            <a:noFill/>
            <a:miter lim="800000"/>
            <a:headEnd/>
            <a:tailEnd/>
          </a:ln>
        </p:spPr>
        <p:txBody>
          <a:bodyPr>
            <a:spAutoFit/>
          </a:bodyPr>
          <a:lstStyle/>
          <a:p>
            <a:pPr>
              <a:spcBef>
                <a:spcPct val="50000"/>
              </a:spcBef>
            </a:pPr>
            <a:r>
              <a:rPr lang="en-US" altLang="zh-CN" sz="2800" b="1">
                <a:latin typeface="Tahoma" pitchFamily="34" charset="0"/>
                <a:ea typeface="宋体" pitchFamily="2" charset="-122"/>
              </a:rPr>
              <a:t>A=B</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checkerboard(across)">
                                      <p:cBhvr>
                                        <p:cTn id="7" dur="500"/>
                                        <p:tgtEl>
                                          <p:spTgt spid="13926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9300"/>
                                        </p:tgtEl>
                                        <p:attrNameLst>
                                          <p:attrName>style.visibility</p:attrName>
                                        </p:attrNameLst>
                                      </p:cBhvr>
                                      <p:to>
                                        <p:strVal val="visible"/>
                                      </p:to>
                                    </p:set>
                                    <p:anim calcmode="lin" valueType="num">
                                      <p:cBhvr additive="base">
                                        <p:cTn id="12" dur="500" fill="hold"/>
                                        <p:tgtEl>
                                          <p:spTgt spid="139300"/>
                                        </p:tgtEl>
                                        <p:attrNameLst>
                                          <p:attrName>ppt_x</p:attrName>
                                        </p:attrNameLst>
                                      </p:cBhvr>
                                      <p:tavLst>
                                        <p:tav tm="0">
                                          <p:val>
                                            <p:strVal val="#ppt_x"/>
                                          </p:val>
                                        </p:tav>
                                        <p:tav tm="100000">
                                          <p:val>
                                            <p:strVal val="#ppt_x"/>
                                          </p:val>
                                        </p:tav>
                                      </p:tavLst>
                                    </p:anim>
                                    <p:anim calcmode="lin" valueType="num">
                                      <p:cBhvr additive="base">
                                        <p:cTn id="13" dur="500" fill="hold"/>
                                        <p:tgtEl>
                                          <p:spTgt spid="13930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39301"/>
                                        </p:tgtEl>
                                        <p:attrNameLst>
                                          <p:attrName>style.visibility</p:attrName>
                                        </p:attrNameLst>
                                      </p:cBhvr>
                                      <p:to>
                                        <p:strVal val="visible"/>
                                      </p:to>
                                    </p:set>
                                    <p:anim calcmode="lin" valueType="num">
                                      <p:cBhvr additive="base">
                                        <p:cTn id="16" dur="500" fill="hold"/>
                                        <p:tgtEl>
                                          <p:spTgt spid="139301"/>
                                        </p:tgtEl>
                                        <p:attrNameLst>
                                          <p:attrName>ppt_x</p:attrName>
                                        </p:attrNameLst>
                                      </p:cBhvr>
                                      <p:tavLst>
                                        <p:tav tm="0">
                                          <p:val>
                                            <p:strVal val="#ppt_x"/>
                                          </p:val>
                                        </p:tav>
                                        <p:tav tm="100000">
                                          <p:val>
                                            <p:strVal val="#ppt_x"/>
                                          </p:val>
                                        </p:tav>
                                      </p:tavLst>
                                    </p:anim>
                                    <p:anim calcmode="lin" valueType="num">
                                      <p:cBhvr additive="base">
                                        <p:cTn id="17" dur="500" fill="hold"/>
                                        <p:tgtEl>
                                          <p:spTgt spid="139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00" grpId="0" animBg="1"/>
      <p:bldP spid="1393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zh-CN" altLang="en-US" smtClean="0"/>
              <a:t>布尔代数的基本概念</a:t>
            </a:r>
          </a:p>
        </p:txBody>
      </p:sp>
      <p:sp>
        <p:nvSpPr>
          <p:cNvPr id="10245" name="Rectangle 3"/>
          <p:cNvSpPr>
            <a:spLocks noGrp="1" noChangeArrowheads="1"/>
          </p:cNvSpPr>
          <p:nvPr>
            <p:ph type="body" idx="1"/>
          </p:nvPr>
        </p:nvSpPr>
        <p:spPr>
          <a:xfrm>
            <a:off x="323850" y="1585913"/>
            <a:ext cx="8486775" cy="2490787"/>
          </a:xfrm>
        </p:spPr>
        <p:txBody>
          <a:bodyPr/>
          <a:lstStyle/>
          <a:p>
            <a:pPr eaLnBrk="1" hangingPunct="1"/>
            <a:r>
              <a:rPr lang="zh-CN" altLang="en-US" smtClean="0">
                <a:solidFill>
                  <a:srgbClr val="FF0000"/>
                </a:solidFill>
              </a:rPr>
              <a:t>封闭</a:t>
            </a:r>
            <a:r>
              <a:rPr lang="zh-CN" altLang="en-US" smtClean="0"/>
              <a:t>（</a:t>
            </a:r>
            <a:r>
              <a:rPr lang="en-US" altLang="zh-CN" smtClean="0"/>
              <a:t>Closure</a:t>
            </a:r>
            <a:r>
              <a:rPr lang="zh-CN" altLang="en-US" smtClean="0"/>
              <a:t>）：对于给定的集合</a:t>
            </a:r>
            <a:r>
              <a:rPr lang="en-US" altLang="zh-CN" smtClean="0"/>
              <a:t>A</a:t>
            </a:r>
            <a:r>
              <a:rPr lang="zh-CN" altLang="en-US" smtClean="0"/>
              <a:t>，当输入为</a:t>
            </a:r>
            <a:r>
              <a:rPr lang="en-US" altLang="zh-CN" smtClean="0"/>
              <a:t>A</a:t>
            </a:r>
            <a:r>
              <a:rPr lang="zh-CN" altLang="en-US" smtClean="0"/>
              <a:t>的元素时，经过运算</a:t>
            </a:r>
            <a:r>
              <a:rPr lang="en-US" altLang="zh-CN" smtClean="0"/>
              <a:t>B</a:t>
            </a:r>
            <a:r>
              <a:rPr lang="zh-CN" altLang="en-US" smtClean="0"/>
              <a:t>进行运算，结果也是</a:t>
            </a:r>
            <a:r>
              <a:rPr lang="en-US" altLang="zh-CN" smtClean="0"/>
              <a:t>A</a:t>
            </a:r>
            <a:r>
              <a:rPr lang="zh-CN" altLang="en-US" smtClean="0"/>
              <a:t>的元素，则称</a:t>
            </a:r>
            <a:r>
              <a:rPr lang="en-US" altLang="zh-CN" smtClean="0"/>
              <a:t>A</a:t>
            </a:r>
            <a:r>
              <a:rPr lang="zh-CN" altLang="en-US" smtClean="0"/>
              <a:t>对</a:t>
            </a:r>
            <a:r>
              <a:rPr lang="en-US" altLang="zh-CN" smtClean="0"/>
              <a:t>B</a:t>
            </a:r>
            <a:r>
              <a:rPr lang="zh-CN" altLang="en-US" smtClean="0"/>
              <a:t>是封闭的。</a:t>
            </a:r>
          </a:p>
          <a:p>
            <a:pPr eaLnBrk="1" hangingPunct="1"/>
            <a:r>
              <a:rPr lang="zh-CN" altLang="en-US" smtClean="0"/>
              <a:t>例：对布尔变量来说，运算</a:t>
            </a:r>
            <a:r>
              <a:rPr lang="en-US" altLang="zh-CN" smtClean="0"/>
              <a:t>(</a:t>
            </a:r>
            <a:r>
              <a:rPr lang="en-US" altLang="zh-CN" smtClean="0">
                <a:latin typeface="宋体" pitchFamily="2" charset="-122"/>
              </a:rPr>
              <a:t>*</a:t>
            </a:r>
            <a:r>
              <a:rPr lang="en-US" altLang="zh-CN" smtClean="0"/>
              <a:t>, +)</a:t>
            </a:r>
            <a:r>
              <a:rPr lang="zh-CN" altLang="en-US" smtClean="0"/>
              <a:t>是封闭的。</a:t>
            </a:r>
          </a:p>
        </p:txBody>
      </p:sp>
      <p:graphicFrame>
        <p:nvGraphicFramePr>
          <p:cNvPr id="10242" name="Object 4"/>
          <p:cNvGraphicFramePr>
            <a:graphicFrameLocks noChangeAspect="1"/>
          </p:cNvGraphicFramePr>
          <p:nvPr/>
        </p:nvGraphicFramePr>
        <p:xfrm>
          <a:off x="5148263" y="4149725"/>
          <a:ext cx="3024187" cy="1943100"/>
        </p:xfrm>
        <a:graphic>
          <a:graphicData uri="http://schemas.openxmlformats.org/presentationml/2006/ole">
            <p:oleObj spid="_x0000_s10242" name="Visio" r:id="rId3" imgW="1834515" imgH="1153716" progId="Visio.Drawing.11">
              <p:embed/>
            </p:oleObj>
          </a:graphicData>
        </a:graphic>
      </p:graphicFrame>
      <p:graphicFrame>
        <p:nvGraphicFramePr>
          <p:cNvPr id="10243" name="Object 5"/>
          <p:cNvGraphicFramePr>
            <a:graphicFrameLocks noChangeAspect="1"/>
          </p:cNvGraphicFramePr>
          <p:nvPr/>
        </p:nvGraphicFramePr>
        <p:xfrm>
          <a:off x="1116013" y="4149725"/>
          <a:ext cx="3024187" cy="1943100"/>
        </p:xfrm>
        <a:graphic>
          <a:graphicData uri="http://schemas.openxmlformats.org/presentationml/2006/ole">
            <p:oleObj spid="_x0000_s10243" name="Visio" r:id="rId4" imgW="1834515" imgH="1153716" progId="Visio.Drawing.11">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主要内容</a:t>
            </a:r>
          </a:p>
        </p:txBody>
      </p:sp>
      <p:sp>
        <p:nvSpPr>
          <p:cNvPr id="60419" name="Rectangle 3"/>
          <p:cNvSpPr>
            <a:spLocks noGrp="1" noChangeArrowheads="1"/>
          </p:cNvSpPr>
          <p:nvPr>
            <p:ph type="body" idx="1"/>
          </p:nvPr>
        </p:nvSpPr>
        <p:spPr>
          <a:xfrm>
            <a:off x="1908175" y="1412875"/>
            <a:ext cx="6178550" cy="5067300"/>
          </a:xfrm>
        </p:spPr>
        <p:txBody>
          <a:bodyPr/>
          <a:lstStyle/>
          <a:p>
            <a:pPr eaLnBrk="1" hangingPunct="1">
              <a:buFont typeface="Wingdings" pitchFamily="2" charset="2"/>
              <a:buNone/>
            </a:pPr>
            <a:endParaRPr lang="en-US" altLang="zh-CN" smtClean="0"/>
          </a:p>
          <a:p>
            <a:pPr eaLnBrk="1" hangingPunct="1"/>
            <a:r>
              <a:rPr lang="zh-CN" altLang="en-US" smtClean="0">
                <a:latin typeface="Times New Roman" charset="0"/>
              </a:rPr>
              <a:t>布尔代数</a:t>
            </a:r>
            <a:r>
              <a:rPr lang="zh-CN" altLang="en-US" smtClean="0"/>
              <a:t>的基本概念</a:t>
            </a:r>
          </a:p>
          <a:p>
            <a:pPr eaLnBrk="1" hangingPunct="1">
              <a:buClr>
                <a:schemeClr val="tx2"/>
              </a:buClr>
            </a:pPr>
            <a:r>
              <a:rPr lang="zh-CN" altLang="en-US" smtClean="0"/>
              <a:t>逻辑问题的分析方法</a:t>
            </a:r>
          </a:p>
          <a:p>
            <a:pPr eaLnBrk="1" hangingPunct="1"/>
            <a:r>
              <a:rPr lang="zh-CN" altLang="en-US" smtClean="0">
                <a:latin typeface="Times New Roman" charset="0"/>
              </a:rPr>
              <a:t>布尔代数</a:t>
            </a:r>
            <a:r>
              <a:rPr lang="zh-CN" altLang="en-US" smtClean="0"/>
              <a:t>的基本定理及规则</a:t>
            </a:r>
          </a:p>
          <a:p>
            <a:pPr eaLnBrk="1" hangingPunct="1"/>
            <a:r>
              <a:rPr lang="zh-CN" altLang="en-US" smtClean="0"/>
              <a:t>功能完全操作集</a:t>
            </a:r>
          </a:p>
          <a:p>
            <a:pPr eaLnBrk="1" hangingPunct="1"/>
            <a:r>
              <a:rPr lang="zh-CN" altLang="en-US" smtClean="0"/>
              <a:t>逻辑方程的标准形式</a:t>
            </a:r>
          </a:p>
          <a:p>
            <a:pPr eaLnBrk="1" hangingPunct="1"/>
            <a:r>
              <a:rPr lang="zh-CN" altLang="en-US" smtClean="0"/>
              <a:t>逻辑方程的代数化简</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数字逻辑课程要解决的问题</a:t>
            </a:r>
          </a:p>
        </p:txBody>
      </p:sp>
      <p:sp>
        <p:nvSpPr>
          <p:cNvPr id="61443" name="Rectangle 3"/>
          <p:cNvSpPr>
            <a:spLocks noGrp="1" noChangeArrowheads="1"/>
          </p:cNvSpPr>
          <p:nvPr>
            <p:ph type="body" idx="1"/>
          </p:nvPr>
        </p:nvSpPr>
        <p:spPr>
          <a:xfrm>
            <a:off x="831850" y="1558925"/>
            <a:ext cx="7772400" cy="2374900"/>
          </a:xfrm>
        </p:spPr>
        <p:txBody>
          <a:bodyPr/>
          <a:lstStyle/>
          <a:p>
            <a:pPr eaLnBrk="1" hangingPunct="1"/>
            <a:r>
              <a:rPr lang="zh-CN" altLang="en-US" smtClean="0"/>
              <a:t>根据需求设计一个</a:t>
            </a:r>
            <a:r>
              <a:rPr lang="zh-CN" altLang="en-US" smtClean="0">
                <a:latin typeface="宋体" pitchFamily="2" charset="-122"/>
              </a:rPr>
              <a:t>逻辑电路来描述问题。</a:t>
            </a:r>
          </a:p>
          <a:p>
            <a:pPr eaLnBrk="1" hangingPunct="1"/>
            <a:endParaRPr lang="zh-CN" altLang="en-US" smtClean="0">
              <a:latin typeface="宋体" pitchFamily="2" charset="-122"/>
            </a:endParaRPr>
          </a:p>
          <a:p>
            <a:pPr eaLnBrk="1" hangingPunct="1"/>
            <a:r>
              <a:rPr lang="zh-CN" altLang="en-US" smtClean="0">
                <a:latin typeface="宋体" pitchFamily="2" charset="-122"/>
              </a:rPr>
              <a:t>分析已有的逻辑设计完成的功能。</a:t>
            </a:r>
          </a:p>
        </p:txBody>
      </p:sp>
      <p:grpSp>
        <p:nvGrpSpPr>
          <p:cNvPr id="2" name="Group 6"/>
          <p:cNvGrpSpPr>
            <a:grpSpLocks/>
          </p:cNvGrpSpPr>
          <p:nvPr/>
        </p:nvGrpSpPr>
        <p:grpSpPr bwMode="auto">
          <a:xfrm>
            <a:off x="900113" y="4076700"/>
            <a:ext cx="2746375" cy="2089150"/>
            <a:chOff x="720" y="905"/>
            <a:chExt cx="2263" cy="3319"/>
          </a:xfrm>
        </p:grpSpPr>
        <p:sp>
          <p:nvSpPr>
            <p:cNvPr id="61453" name="AutoShape 7"/>
            <p:cNvSpPr>
              <a:spLocks noChangeArrowheads="1"/>
            </p:cNvSpPr>
            <p:nvPr/>
          </p:nvSpPr>
          <p:spPr bwMode="gray">
            <a:xfrm>
              <a:off x="720" y="905"/>
              <a:ext cx="2256" cy="2544"/>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wrap="none" anchor="ctr"/>
            <a:lstStyle/>
            <a:p>
              <a:endParaRPr lang="zh-CN" altLang="en-US"/>
            </a:p>
          </p:txBody>
        </p:sp>
        <p:sp>
          <p:nvSpPr>
            <p:cNvPr id="61454" name="AutoShape 8"/>
            <p:cNvSpPr>
              <a:spLocks noChangeArrowheads="1"/>
            </p:cNvSpPr>
            <p:nvPr/>
          </p:nvSpPr>
          <p:spPr bwMode="gray">
            <a:xfrm>
              <a:off x="755" y="912"/>
              <a:ext cx="2188" cy="2496"/>
            </a:xfrm>
            <a:prstGeom prst="roundRect">
              <a:avLst>
                <a:gd name="adj" fmla="val 16667"/>
              </a:avLst>
            </a:prstGeom>
            <a:gradFill rotWithShape="1">
              <a:gsLst>
                <a:gs pos="0">
                  <a:srgbClr val="80D4F2"/>
                </a:gs>
                <a:gs pos="100000">
                  <a:srgbClr val="3CA1E6"/>
                </a:gs>
              </a:gsLst>
              <a:lin ang="5400000" scaled="1"/>
            </a:gradFill>
            <a:ln w="9525">
              <a:noFill/>
              <a:round/>
              <a:headEnd/>
              <a:tailEnd/>
            </a:ln>
          </p:spPr>
          <p:txBody>
            <a:bodyPr wrap="none" anchor="ctr"/>
            <a:lstStyle/>
            <a:p>
              <a:pPr algn="ctr" eaLnBrk="0" hangingPunct="0"/>
              <a:r>
                <a:rPr lang="zh-CN" altLang="en-US" sz="2800" b="1">
                  <a:latin typeface="Times New Roman" charset="0"/>
                  <a:ea typeface="宋体" pitchFamily="2" charset="-122"/>
                </a:rPr>
                <a:t>功能需求</a:t>
              </a:r>
            </a:p>
          </p:txBody>
        </p:sp>
        <p:sp>
          <p:nvSpPr>
            <p:cNvPr id="61455" name="AutoShape 9"/>
            <p:cNvSpPr>
              <a:spLocks noChangeArrowheads="1"/>
            </p:cNvSpPr>
            <p:nvPr/>
          </p:nvSpPr>
          <p:spPr bwMode="gray">
            <a:xfrm>
              <a:off x="773" y="2750"/>
              <a:ext cx="2158" cy="631"/>
            </a:xfrm>
            <a:prstGeom prst="roundRect">
              <a:avLst>
                <a:gd name="adj" fmla="val 50000"/>
              </a:avLst>
            </a:prstGeom>
            <a:gradFill rotWithShape="1">
              <a:gsLst>
                <a:gs pos="0">
                  <a:srgbClr val="80D4F2">
                    <a:alpha val="0"/>
                  </a:srgbClr>
                </a:gs>
                <a:gs pos="100000">
                  <a:srgbClr val="8FD9F4"/>
                </a:gs>
              </a:gsLst>
              <a:lin ang="5400000" scaled="1"/>
            </a:gradFill>
            <a:ln w="9525">
              <a:noFill/>
              <a:round/>
              <a:headEnd/>
              <a:tailEnd/>
            </a:ln>
          </p:spPr>
          <p:txBody>
            <a:bodyPr wrap="none" anchor="ctr"/>
            <a:lstStyle/>
            <a:p>
              <a:endParaRPr lang="zh-CN" altLang="en-US"/>
            </a:p>
          </p:txBody>
        </p:sp>
        <p:sp>
          <p:nvSpPr>
            <p:cNvPr id="61456" name="AutoShape 10"/>
            <p:cNvSpPr>
              <a:spLocks noChangeArrowheads="1"/>
            </p:cNvSpPr>
            <p:nvPr/>
          </p:nvSpPr>
          <p:spPr bwMode="gray">
            <a:xfrm>
              <a:off x="773" y="932"/>
              <a:ext cx="2158" cy="631"/>
            </a:xfrm>
            <a:prstGeom prst="roundRect">
              <a:avLst>
                <a:gd name="adj" fmla="val 50000"/>
              </a:avLst>
            </a:prstGeom>
            <a:gradFill rotWithShape="1">
              <a:gsLst>
                <a:gs pos="0">
                  <a:srgbClr val="D5F1FB"/>
                </a:gs>
                <a:gs pos="100000">
                  <a:srgbClr val="80D4F2">
                    <a:alpha val="0"/>
                  </a:srgbClr>
                </a:gs>
              </a:gsLst>
              <a:lin ang="5400000" scaled="1"/>
            </a:gradFill>
            <a:ln w="9525">
              <a:noFill/>
              <a:round/>
              <a:headEnd/>
              <a:tailEnd/>
            </a:ln>
          </p:spPr>
          <p:txBody>
            <a:bodyPr wrap="none" anchor="ctr"/>
            <a:lstStyle/>
            <a:p>
              <a:endParaRPr lang="zh-CN" altLang="en-US"/>
            </a:p>
          </p:txBody>
        </p:sp>
        <p:sp>
          <p:nvSpPr>
            <p:cNvPr id="61457" name="AutoShape 11"/>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18374C">
                    <a:alpha val="0"/>
                  </a:srgbClr>
                </a:gs>
              </a:gsLst>
              <a:lin ang="5400000" scaled="1"/>
            </a:gradFill>
            <a:ln w="9525">
              <a:noFill/>
              <a:round/>
              <a:headEnd/>
              <a:tailEnd/>
            </a:ln>
          </p:spPr>
          <p:txBody>
            <a:bodyPr wrap="none" anchor="ctr"/>
            <a:lstStyle/>
            <a:p>
              <a:endParaRPr lang="zh-CN" altLang="en-US"/>
            </a:p>
          </p:txBody>
        </p:sp>
        <p:sp>
          <p:nvSpPr>
            <p:cNvPr id="61458" name="AutoShape 12"/>
            <p:cNvSpPr>
              <a:spLocks noChangeArrowheads="1"/>
            </p:cNvSpPr>
            <p:nvPr/>
          </p:nvSpPr>
          <p:spPr bwMode="gray">
            <a:xfrm>
              <a:off x="773" y="3470"/>
              <a:ext cx="2158" cy="631"/>
            </a:xfrm>
            <a:prstGeom prst="roundRect">
              <a:avLst>
                <a:gd name="adj" fmla="val 50000"/>
              </a:avLst>
            </a:prstGeom>
            <a:gradFill rotWithShape="1">
              <a:gsLst>
                <a:gs pos="0">
                  <a:srgbClr val="D5F1FB">
                    <a:alpha val="50000"/>
                  </a:srgbClr>
                </a:gs>
                <a:gs pos="100000">
                  <a:srgbClr val="80D4F2">
                    <a:alpha val="0"/>
                  </a:srgbClr>
                </a:gs>
              </a:gsLst>
              <a:lin ang="5400000" scaled="1"/>
            </a:gradFill>
            <a:ln w="9525">
              <a:noFill/>
              <a:round/>
              <a:headEnd/>
              <a:tailEnd/>
            </a:ln>
          </p:spPr>
          <p:txBody>
            <a:bodyPr wrap="none" anchor="ctr"/>
            <a:lstStyle/>
            <a:p>
              <a:endParaRPr lang="zh-CN" altLang="en-US"/>
            </a:p>
          </p:txBody>
        </p:sp>
      </p:grpSp>
      <p:grpSp>
        <p:nvGrpSpPr>
          <p:cNvPr id="3" name="Group 19"/>
          <p:cNvGrpSpPr>
            <a:grpSpLocks/>
          </p:cNvGrpSpPr>
          <p:nvPr/>
        </p:nvGrpSpPr>
        <p:grpSpPr bwMode="auto">
          <a:xfrm>
            <a:off x="5713413" y="4076700"/>
            <a:ext cx="2746375" cy="2089150"/>
            <a:chOff x="720" y="905"/>
            <a:chExt cx="2263" cy="3319"/>
          </a:xfrm>
        </p:grpSpPr>
        <p:sp>
          <p:nvSpPr>
            <p:cNvPr id="61447" name="AutoShape 20"/>
            <p:cNvSpPr>
              <a:spLocks noChangeArrowheads="1"/>
            </p:cNvSpPr>
            <p:nvPr/>
          </p:nvSpPr>
          <p:spPr bwMode="gray">
            <a:xfrm>
              <a:off x="720" y="905"/>
              <a:ext cx="2256" cy="2544"/>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wrap="none" anchor="ctr"/>
            <a:lstStyle/>
            <a:p>
              <a:endParaRPr lang="zh-CN" altLang="en-US"/>
            </a:p>
          </p:txBody>
        </p:sp>
        <p:sp>
          <p:nvSpPr>
            <p:cNvPr id="61448" name="AutoShape 21"/>
            <p:cNvSpPr>
              <a:spLocks noChangeArrowheads="1"/>
            </p:cNvSpPr>
            <p:nvPr/>
          </p:nvSpPr>
          <p:spPr bwMode="gray">
            <a:xfrm>
              <a:off x="755" y="912"/>
              <a:ext cx="2188" cy="2496"/>
            </a:xfrm>
            <a:prstGeom prst="roundRect">
              <a:avLst>
                <a:gd name="adj" fmla="val 16667"/>
              </a:avLst>
            </a:prstGeom>
            <a:gradFill rotWithShape="1">
              <a:gsLst>
                <a:gs pos="0">
                  <a:srgbClr val="80D4F2"/>
                </a:gs>
                <a:gs pos="100000">
                  <a:srgbClr val="3CA1E6"/>
                </a:gs>
              </a:gsLst>
              <a:lin ang="5400000" scaled="1"/>
            </a:gradFill>
            <a:ln w="9525">
              <a:noFill/>
              <a:round/>
              <a:headEnd/>
              <a:tailEnd/>
            </a:ln>
          </p:spPr>
          <p:txBody>
            <a:bodyPr wrap="none" anchor="ctr"/>
            <a:lstStyle/>
            <a:p>
              <a:pPr algn="ctr" eaLnBrk="0" hangingPunct="0"/>
              <a:r>
                <a:rPr lang="zh-CN" altLang="en-US" sz="2800" b="1">
                  <a:latin typeface="Times New Roman" charset="0"/>
                  <a:ea typeface="宋体" pitchFamily="2" charset="-122"/>
                </a:rPr>
                <a:t>逻辑设计</a:t>
              </a:r>
            </a:p>
          </p:txBody>
        </p:sp>
        <p:sp>
          <p:nvSpPr>
            <p:cNvPr id="61449" name="AutoShape 22"/>
            <p:cNvSpPr>
              <a:spLocks noChangeArrowheads="1"/>
            </p:cNvSpPr>
            <p:nvPr/>
          </p:nvSpPr>
          <p:spPr bwMode="gray">
            <a:xfrm>
              <a:off x="773" y="2750"/>
              <a:ext cx="2158" cy="631"/>
            </a:xfrm>
            <a:prstGeom prst="roundRect">
              <a:avLst>
                <a:gd name="adj" fmla="val 50000"/>
              </a:avLst>
            </a:prstGeom>
            <a:gradFill rotWithShape="1">
              <a:gsLst>
                <a:gs pos="0">
                  <a:srgbClr val="80D4F2">
                    <a:alpha val="0"/>
                  </a:srgbClr>
                </a:gs>
                <a:gs pos="100000">
                  <a:srgbClr val="8FD9F4"/>
                </a:gs>
              </a:gsLst>
              <a:lin ang="5400000" scaled="1"/>
            </a:gradFill>
            <a:ln w="9525">
              <a:noFill/>
              <a:round/>
              <a:headEnd/>
              <a:tailEnd/>
            </a:ln>
          </p:spPr>
          <p:txBody>
            <a:bodyPr wrap="none" anchor="ctr"/>
            <a:lstStyle/>
            <a:p>
              <a:endParaRPr lang="zh-CN" altLang="en-US"/>
            </a:p>
          </p:txBody>
        </p:sp>
        <p:sp>
          <p:nvSpPr>
            <p:cNvPr id="61450" name="AutoShape 23"/>
            <p:cNvSpPr>
              <a:spLocks noChangeArrowheads="1"/>
            </p:cNvSpPr>
            <p:nvPr/>
          </p:nvSpPr>
          <p:spPr bwMode="gray">
            <a:xfrm>
              <a:off x="773" y="932"/>
              <a:ext cx="2158" cy="631"/>
            </a:xfrm>
            <a:prstGeom prst="roundRect">
              <a:avLst>
                <a:gd name="adj" fmla="val 50000"/>
              </a:avLst>
            </a:prstGeom>
            <a:gradFill rotWithShape="1">
              <a:gsLst>
                <a:gs pos="0">
                  <a:srgbClr val="D5F1FB"/>
                </a:gs>
                <a:gs pos="100000">
                  <a:srgbClr val="80D4F2">
                    <a:alpha val="0"/>
                  </a:srgbClr>
                </a:gs>
              </a:gsLst>
              <a:lin ang="5400000" scaled="1"/>
            </a:gradFill>
            <a:ln w="9525">
              <a:noFill/>
              <a:round/>
              <a:headEnd/>
              <a:tailEnd/>
            </a:ln>
          </p:spPr>
          <p:txBody>
            <a:bodyPr wrap="none" anchor="ctr"/>
            <a:lstStyle/>
            <a:p>
              <a:endParaRPr lang="zh-CN" altLang="en-US"/>
            </a:p>
          </p:txBody>
        </p:sp>
        <p:sp>
          <p:nvSpPr>
            <p:cNvPr id="61451" name="AutoShape 24"/>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18374C">
                    <a:alpha val="0"/>
                  </a:srgbClr>
                </a:gs>
              </a:gsLst>
              <a:lin ang="5400000" scaled="1"/>
            </a:gradFill>
            <a:ln w="9525">
              <a:noFill/>
              <a:round/>
              <a:headEnd/>
              <a:tailEnd/>
            </a:ln>
          </p:spPr>
          <p:txBody>
            <a:bodyPr wrap="none" anchor="ctr"/>
            <a:lstStyle/>
            <a:p>
              <a:endParaRPr lang="zh-CN" altLang="en-US"/>
            </a:p>
          </p:txBody>
        </p:sp>
        <p:sp>
          <p:nvSpPr>
            <p:cNvPr id="61452" name="AutoShape 25"/>
            <p:cNvSpPr>
              <a:spLocks noChangeArrowheads="1"/>
            </p:cNvSpPr>
            <p:nvPr/>
          </p:nvSpPr>
          <p:spPr bwMode="gray">
            <a:xfrm>
              <a:off x="773" y="3470"/>
              <a:ext cx="2158" cy="631"/>
            </a:xfrm>
            <a:prstGeom prst="roundRect">
              <a:avLst>
                <a:gd name="adj" fmla="val 50000"/>
              </a:avLst>
            </a:prstGeom>
            <a:gradFill rotWithShape="1">
              <a:gsLst>
                <a:gs pos="0">
                  <a:srgbClr val="D5F1FB">
                    <a:alpha val="50000"/>
                  </a:srgbClr>
                </a:gs>
                <a:gs pos="100000">
                  <a:srgbClr val="80D4F2">
                    <a:alpha val="0"/>
                  </a:srgbClr>
                </a:gs>
              </a:gsLst>
              <a:lin ang="5400000" scaled="1"/>
            </a:gradFill>
            <a:ln w="9525">
              <a:noFill/>
              <a:round/>
              <a:headEnd/>
              <a:tailEnd/>
            </a:ln>
          </p:spPr>
          <p:txBody>
            <a:bodyPr wrap="none" anchor="ctr"/>
            <a:lstStyle/>
            <a:p>
              <a:endParaRPr lang="zh-CN" altLang="en-US"/>
            </a:p>
          </p:txBody>
        </p:sp>
      </p:grpSp>
      <p:sp>
        <p:nvSpPr>
          <p:cNvPr id="129050" name="AutoShape 26"/>
          <p:cNvSpPr>
            <a:spLocks noChangeArrowheads="1"/>
          </p:cNvSpPr>
          <p:nvPr/>
        </p:nvSpPr>
        <p:spPr bwMode="gray">
          <a:xfrm>
            <a:off x="4067175" y="4581525"/>
            <a:ext cx="1296988" cy="576263"/>
          </a:xfrm>
          <a:prstGeom prst="leftRightArrow">
            <a:avLst>
              <a:gd name="adj1" fmla="val 50000"/>
              <a:gd name="adj2" fmla="val 45014"/>
            </a:avLst>
          </a:prstGeom>
          <a:gradFill rotWithShape="1">
            <a:gsLst>
              <a:gs pos="0">
                <a:schemeClr val="accent1"/>
              </a:gs>
              <a:gs pos="100000">
                <a:schemeClr val="accent1">
                  <a:gamma/>
                  <a:shade val="46275"/>
                  <a:invGamma/>
                </a:schemeClr>
              </a:gs>
            </a:gsLst>
            <a:lin ang="0" scaled="1"/>
          </a:gradFill>
          <a:ln w="38100" algn="ctr">
            <a:solidFill>
              <a:srgbClr val="EAEAEA"/>
            </a:solidFill>
            <a:miter lim="800000"/>
            <a:headEnd/>
            <a:tailEnd/>
          </a:ln>
          <a:effectLst>
            <a:outerShdw dist="109250" dir="3267739" algn="ctr" rotWithShape="0">
              <a:srgbClr val="333333">
                <a:alpha val="50000"/>
              </a:srgbClr>
            </a:outerShdw>
          </a:effectLst>
        </p:spPr>
        <p:txBody>
          <a:bodyPr wrap="none" anchor="ctr">
            <a:spAutoFit/>
          </a:bodyPr>
          <a:lstStyle/>
          <a:p>
            <a:pPr>
              <a:defRPr/>
            </a:pPr>
            <a:endParaRPr lang="zh-CN" altLang="en-US"/>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9050"/>
                                        </p:tgtEl>
                                        <p:attrNameLst>
                                          <p:attrName>style.visibility</p:attrName>
                                        </p:attrNameLst>
                                      </p:cBhvr>
                                      <p:to>
                                        <p:strVal val="visible"/>
                                      </p:to>
                                    </p:set>
                                    <p:animEffect transition="in" filter="checkerboard(across)">
                                      <p:cBhvr>
                                        <p:cTn id="10" dur="500"/>
                                        <p:tgtEl>
                                          <p:spTgt spid="129050"/>
                                        </p:tgtEl>
                                      </p:cBhvr>
                                    </p:animEffect>
                                  </p:childTnLst>
                                </p:cTn>
                              </p:par>
                              <p:par>
                                <p:cTn id="11" presetID="5"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逻辑关系的表示方式</a:t>
            </a:r>
          </a:p>
        </p:txBody>
      </p:sp>
      <p:grpSp>
        <p:nvGrpSpPr>
          <p:cNvPr id="62467" name="Group 53"/>
          <p:cNvGrpSpPr>
            <a:grpSpLocks/>
          </p:cNvGrpSpPr>
          <p:nvPr/>
        </p:nvGrpSpPr>
        <p:grpSpPr bwMode="auto">
          <a:xfrm>
            <a:off x="900113" y="1916113"/>
            <a:ext cx="2170112" cy="4035425"/>
            <a:chOff x="748" y="1207"/>
            <a:chExt cx="1367" cy="2542"/>
          </a:xfrm>
        </p:grpSpPr>
        <p:grpSp>
          <p:nvGrpSpPr>
            <p:cNvPr id="62501" name="Group 5"/>
            <p:cNvGrpSpPr>
              <a:grpSpLocks/>
            </p:cNvGrpSpPr>
            <p:nvPr/>
          </p:nvGrpSpPr>
          <p:grpSpPr bwMode="auto">
            <a:xfrm>
              <a:off x="748" y="1207"/>
              <a:ext cx="1367" cy="2542"/>
              <a:chOff x="528" y="1058"/>
              <a:chExt cx="1680" cy="3125"/>
            </a:xfrm>
          </p:grpSpPr>
          <p:grpSp>
            <p:nvGrpSpPr>
              <p:cNvPr id="62504" name="Group 6"/>
              <p:cNvGrpSpPr>
                <a:grpSpLocks/>
              </p:cNvGrpSpPr>
              <p:nvPr/>
            </p:nvGrpSpPr>
            <p:grpSpPr bwMode="auto">
              <a:xfrm>
                <a:off x="528" y="1296"/>
                <a:ext cx="1680" cy="2887"/>
                <a:chOff x="720" y="905"/>
                <a:chExt cx="2263" cy="3319"/>
              </a:xfrm>
            </p:grpSpPr>
            <p:sp>
              <p:nvSpPr>
                <p:cNvPr id="62511" name="AutoShape 7"/>
                <p:cNvSpPr>
                  <a:spLocks noChangeArrowheads="1"/>
                </p:cNvSpPr>
                <p:nvPr/>
              </p:nvSpPr>
              <p:spPr bwMode="gray">
                <a:xfrm>
                  <a:off x="720" y="905"/>
                  <a:ext cx="2256" cy="2544"/>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wrap="none" anchor="ctr"/>
                <a:lstStyle/>
                <a:p>
                  <a:endParaRPr lang="zh-CN" altLang="en-US"/>
                </a:p>
              </p:txBody>
            </p:sp>
            <p:sp>
              <p:nvSpPr>
                <p:cNvPr id="62512" name="AutoShape 8"/>
                <p:cNvSpPr>
                  <a:spLocks noChangeArrowheads="1"/>
                </p:cNvSpPr>
                <p:nvPr/>
              </p:nvSpPr>
              <p:spPr bwMode="gray">
                <a:xfrm>
                  <a:off x="755" y="912"/>
                  <a:ext cx="2188" cy="2496"/>
                </a:xfrm>
                <a:prstGeom prst="roundRect">
                  <a:avLst>
                    <a:gd name="adj" fmla="val 16667"/>
                  </a:avLst>
                </a:prstGeom>
                <a:gradFill rotWithShape="1">
                  <a:gsLst>
                    <a:gs pos="0">
                      <a:srgbClr val="80D4F2"/>
                    </a:gs>
                    <a:gs pos="100000">
                      <a:srgbClr val="3CA1E6"/>
                    </a:gs>
                  </a:gsLst>
                  <a:lin ang="5400000" scaled="1"/>
                </a:gradFill>
                <a:ln w="9525">
                  <a:noFill/>
                  <a:round/>
                  <a:headEnd/>
                  <a:tailEnd/>
                </a:ln>
              </p:spPr>
              <p:txBody>
                <a:bodyPr wrap="none" anchor="ctr"/>
                <a:lstStyle/>
                <a:p>
                  <a:endParaRPr lang="zh-CN" altLang="en-US"/>
                </a:p>
              </p:txBody>
            </p:sp>
            <p:sp>
              <p:nvSpPr>
                <p:cNvPr id="62513" name="AutoShape 9"/>
                <p:cNvSpPr>
                  <a:spLocks noChangeArrowheads="1"/>
                </p:cNvSpPr>
                <p:nvPr/>
              </p:nvSpPr>
              <p:spPr bwMode="gray">
                <a:xfrm>
                  <a:off x="773" y="2750"/>
                  <a:ext cx="2158" cy="631"/>
                </a:xfrm>
                <a:prstGeom prst="roundRect">
                  <a:avLst>
                    <a:gd name="adj" fmla="val 50000"/>
                  </a:avLst>
                </a:prstGeom>
                <a:gradFill rotWithShape="1">
                  <a:gsLst>
                    <a:gs pos="0">
                      <a:srgbClr val="80D4F2">
                        <a:alpha val="0"/>
                      </a:srgbClr>
                    </a:gs>
                    <a:gs pos="100000">
                      <a:srgbClr val="8FD9F4"/>
                    </a:gs>
                  </a:gsLst>
                  <a:lin ang="5400000" scaled="1"/>
                </a:gradFill>
                <a:ln w="9525">
                  <a:noFill/>
                  <a:round/>
                  <a:headEnd/>
                  <a:tailEnd/>
                </a:ln>
              </p:spPr>
              <p:txBody>
                <a:bodyPr wrap="none" anchor="ctr"/>
                <a:lstStyle/>
                <a:p>
                  <a:endParaRPr lang="zh-CN" altLang="en-US"/>
                </a:p>
              </p:txBody>
            </p:sp>
            <p:sp>
              <p:nvSpPr>
                <p:cNvPr id="62514" name="AutoShape 10"/>
                <p:cNvSpPr>
                  <a:spLocks noChangeArrowheads="1"/>
                </p:cNvSpPr>
                <p:nvPr/>
              </p:nvSpPr>
              <p:spPr bwMode="gray">
                <a:xfrm>
                  <a:off x="773" y="932"/>
                  <a:ext cx="2158" cy="631"/>
                </a:xfrm>
                <a:prstGeom prst="roundRect">
                  <a:avLst>
                    <a:gd name="adj" fmla="val 50000"/>
                  </a:avLst>
                </a:prstGeom>
                <a:gradFill rotWithShape="1">
                  <a:gsLst>
                    <a:gs pos="0">
                      <a:srgbClr val="D5F1FB"/>
                    </a:gs>
                    <a:gs pos="100000">
                      <a:srgbClr val="80D4F2">
                        <a:alpha val="0"/>
                      </a:srgbClr>
                    </a:gs>
                  </a:gsLst>
                  <a:lin ang="5400000" scaled="1"/>
                </a:gradFill>
                <a:ln w="9525">
                  <a:noFill/>
                  <a:round/>
                  <a:headEnd/>
                  <a:tailEnd/>
                </a:ln>
              </p:spPr>
              <p:txBody>
                <a:bodyPr wrap="none" anchor="ctr"/>
                <a:lstStyle/>
                <a:p>
                  <a:endParaRPr lang="zh-CN" altLang="en-US"/>
                </a:p>
              </p:txBody>
            </p:sp>
            <p:sp>
              <p:nvSpPr>
                <p:cNvPr id="62515" name="AutoShape 11"/>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18374C">
                        <a:alpha val="0"/>
                      </a:srgbClr>
                    </a:gs>
                  </a:gsLst>
                  <a:lin ang="5400000" scaled="1"/>
                </a:gradFill>
                <a:ln w="9525">
                  <a:noFill/>
                  <a:round/>
                  <a:headEnd/>
                  <a:tailEnd/>
                </a:ln>
              </p:spPr>
              <p:txBody>
                <a:bodyPr wrap="none" anchor="ctr"/>
                <a:lstStyle/>
                <a:p>
                  <a:endParaRPr lang="zh-CN" altLang="en-US"/>
                </a:p>
              </p:txBody>
            </p:sp>
            <p:sp>
              <p:nvSpPr>
                <p:cNvPr id="62516" name="AutoShape 12"/>
                <p:cNvSpPr>
                  <a:spLocks noChangeArrowheads="1"/>
                </p:cNvSpPr>
                <p:nvPr/>
              </p:nvSpPr>
              <p:spPr bwMode="gray">
                <a:xfrm>
                  <a:off x="773" y="3470"/>
                  <a:ext cx="2158" cy="631"/>
                </a:xfrm>
                <a:prstGeom prst="roundRect">
                  <a:avLst>
                    <a:gd name="adj" fmla="val 50000"/>
                  </a:avLst>
                </a:prstGeom>
                <a:gradFill rotWithShape="1">
                  <a:gsLst>
                    <a:gs pos="0">
                      <a:srgbClr val="D5F1FB">
                        <a:alpha val="50000"/>
                      </a:srgbClr>
                    </a:gs>
                    <a:gs pos="100000">
                      <a:srgbClr val="80D4F2">
                        <a:alpha val="0"/>
                      </a:srgbClr>
                    </a:gs>
                  </a:gsLst>
                  <a:lin ang="5400000" scaled="1"/>
                </a:gradFill>
                <a:ln w="9525">
                  <a:noFill/>
                  <a:round/>
                  <a:headEnd/>
                  <a:tailEnd/>
                </a:ln>
              </p:spPr>
              <p:txBody>
                <a:bodyPr wrap="none" anchor="ctr"/>
                <a:lstStyle/>
                <a:p>
                  <a:endParaRPr lang="zh-CN" altLang="en-US"/>
                </a:p>
              </p:txBody>
            </p:sp>
          </p:grpSp>
          <p:grpSp>
            <p:nvGrpSpPr>
              <p:cNvPr id="62505" name="Group 13"/>
              <p:cNvGrpSpPr>
                <a:grpSpLocks/>
              </p:cNvGrpSpPr>
              <p:nvPr/>
            </p:nvGrpSpPr>
            <p:grpSpPr bwMode="auto">
              <a:xfrm>
                <a:off x="1104" y="1058"/>
                <a:ext cx="498" cy="498"/>
                <a:chOff x="1289" y="582"/>
                <a:chExt cx="668" cy="668"/>
              </a:xfrm>
            </p:grpSpPr>
            <p:sp>
              <p:nvSpPr>
                <p:cNvPr id="62506" name="Oval 14"/>
                <p:cNvSpPr>
                  <a:spLocks noChangeArrowheads="1"/>
                </p:cNvSpPr>
                <p:nvPr/>
              </p:nvSpPr>
              <p:spPr bwMode="gray">
                <a:xfrm>
                  <a:off x="1289" y="582"/>
                  <a:ext cx="668" cy="668"/>
                </a:xfrm>
                <a:prstGeom prst="ellipse">
                  <a:avLst/>
                </a:prstGeom>
                <a:solidFill>
                  <a:srgbClr val="333333"/>
                </a:solidFill>
                <a:ln w="38100" algn="ctr">
                  <a:noFill/>
                  <a:round/>
                  <a:headEnd/>
                  <a:tailEnd/>
                </a:ln>
              </p:spPr>
              <p:txBody>
                <a:bodyPr anchor="ctr">
                  <a:spAutoFit/>
                </a:bodyPr>
                <a:lstStyle/>
                <a:p>
                  <a:endParaRPr lang="zh-CN" altLang="en-US"/>
                </a:p>
              </p:txBody>
            </p:sp>
            <p:sp>
              <p:nvSpPr>
                <p:cNvPr id="62507" name="Oval 15"/>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62508" name="Oval 16"/>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62509" name="Oval 17"/>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62510" name="Oval 18"/>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sp>
          <p:nvSpPr>
            <p:cNvPr id="62502" name="Text Box 19"/>
            <p:cNvSpPr txBox="1">
              <a:spLocks noChangeArrowheads="1"/>
            </p:cNvSpPr>
            <p:nvPr/>
          </p:nvSpPr>
          <p:spPr bwMode="gray">
            <a:xfrm>
              <a:off x="1304" y="126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ea typeface="宋体" pitchFamily="2" charset="-122"/>
                </a:rPr>
                <a:t>1</a:t>
              </a:r>
            </a:p>
          </p:txBody>
        </p:sp>
        <p:sp>
          <p:nvSpPr>
            <p:cNvPr id="62503" name="Text Box 20"/>
            <p:cNvSpPr txBox="1">
              <a:spLocks noChangeArrowheads="1"/>
            </p:cNvSpPr>
            <p:nvPr/>
          </p:nvSpPr>
          <p:spPr bwMode="gray">
            <a:xfrm>
              <a:off x="835" y="1687"/>
              <a:ext cx="1170" cy="1248"/>
            </a:xfrm>
            <a:prstGeom prst="rect">
              <a:avLst/>
            </a:prstGeom>
            <a:noFill/>
            <a:ln w="9525" algn="ctr">
              <a:noFill/>
              <a:miter lim="800000"/>
              <a:headEnd/>
              <a:tailEnd/>
            </a:ln>
          </p:spPr>
          <p:txBody>
            <a:bodyPr>
              <a:spAutoFit/>
            </a:bodyPr>
            <a:lstStyle/>
            <a:p>
              <a:pPr eaLnBrk="0" hangingPunct="0"/>
              <a:r>
                <a:rPr lang="zh-CN" altLang="en-US" sz="2400" b="1">
                  <a:solidFill>
                    <a:srgbClr val="000000"/>
                  </a:solidFill>
                  <a:latin typeface="Verdana" pitchFamily="34" charset="0"/>
                  <a:ea typeface="宋体" pitchFamily="2" charset="-122"/>
                </a:rPr>
                <a:t>逻辑方程</a:t>
              </a:r>
            </a:p>
            <a:p>
              <a:pPr eaLnBrk="0" hangingPunct="0"/>
              <a:r>
                <a:rPr lang="zh-CN" altLang="en-US" sz="2000" b="1">
                  <a:latin typeface="Times New Roman" charset="0"/>
                  <a:ea typeface="宋体" pitchFamily="2" charset="-122"/>
                </a:rPr>
                <a:t>用逻辑表达式来表示逻辑关系，其中的变量是二元值的逻辑变量。</a:t>
              </a:r>
              <a:r>
                <a:rPr lang="zh-CN" altLang="en-US" b="1">
                  <a:latin typeface="Times New Roman" charset="0"/>
                  <a:ea typeface="宋体" pitchFamily="2" charset="-122"/>
                </a:rPr>
                <a:t> </a:t>
              </a:r>
            </a:p>
          </p:txBody>
        </p:sp>
      </p:grpSp>
      <p:grpSp>
        <p:nvGrpSpPr>
          <p:cNvPr id="62468" name="Group 21"/>
          <p:cNvGrpSpPr>
            <a:grpSpLocks/>
          </p:cNvGrpSpPr>
          <p:nvPr/>
        </p:nvGrpSpPr>
        <p:grpSpPr bwMode="auto">
          <a:xfrm>
            <a:off x="3549650" y="1916113"/>
            <a:ext cx="2170113" cy="4035425"/>
            <a:chOff x="528" y="1058"/>
            <a:chExt cx="1680" cy="3125"/>
          </a:xfrm>
        </p:grpSpPr>
        <p:grpSp>
          <p:nvGrpSpPr>
            <p:cNvPr id="62488" name="Group 22"/>
            <p:cNvGrpSpPr>
              <a:grpSpLocks/>
            </p:cNvGrpSpPr>
            <p:nvPr/>
          </p:nvGrpSpPr>
          <p:grpSpPr bwMode="auto">
            <a:xfrm>
              <a:off x="528" y="1296"/>
              <a:ext cx="1680" cy="2887"/>
              <a:chOff x="720" y="905"/>
              <a:chExt cx="2263" cy="3319"/>
            </a:xfrm>
          </p:grpSpPr>
          <p:sp>
            <p:nvSpPr>
              <p:cNvPr id="62495" name="AutoShape 23"/>
              <p:cNvSpPr>
                <a:spLocks noChangeArrowheads="1"/>
              </p:cNvSpPr>
              <p:nvPr/>
            </p:nvSpPr>
            <p:spPr bwMode="gray">
              <a:xfrm>
                <a:off x="720" y="905"/>
                <a:ext cx="2256" cy="2544"/>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62496" name="AutoShape 24"/>
              <p:cNvSpPr>
                <a:spLocks noChangeArrowheads="1"/>
              </p:cNvSpPr>
              <p:nvPr/>
            </p:nvSpPr>
            <p:spPr bwMode="gray">
              <a:xfrm>
                <a:off x="755" y="912"/>
                <a:ext cx="2188" cy="2496"/>
              </a:xfrm>
              <a:prstGeom prst="roundRect">
                <a:avLst>
                  <a:gd name="adj" fmla="val 16667"/>
                </a:avLst>
              </a:prstGeom>
              <a:gradFill rotWithShape="1">
                <a:gsLst>
                  <a:gs pos="0">
                    <a:srgbClr val="88EA91"/>
                  </a:gs>
                  <a:gs pos="100000">
                    <a:srgbClr val="21D347"/>
                  </a:gs>
                </a:gsLst>
                <a:lin ang="5400000" scaled="1"/>
              </a:gradFill>
              <a:ln w="9525">
                <a:noFill/>
                <a:round/>
                <a:headEnd/>
                <a:tailEnd/>
              </a:ln>
            </p:spPr>
            <p:txBody>
              <a:bodyPr wrap="none" anchor="ctr"/>
              <a:lstStyle/>
              <a:p>
                <a:endParaRPr lang="zh-CN" altLang="en-US"/>
              </a:p>
            </p:txBody>
          </p:sp>
          <p:sp>
            <p:nvSpPr>
              <p:cNvPr id="62497" name="AutoShape 25"/>
              <p:cNvSpPr>
                <a:spLocks noChangeArrowheads="1"/>
              </p:cNvSpPr>
              <p:nvPr/>
            </p:nvSpPr>
            <p:spPr bwMode="gray">
              <a:xfrm>
                <a:off x="773" y="2750"/>
                <a:ext cx="2158" cy="631"/>
              </a:xfrm>
              <a:prstGeom prst="roundRect">
                <a:avLst>
                  <a:gd name="adj" fmla="val 50000"/>
                </a:avLst>
              </a:prstGeom>
              <a:gradFill rotWithShape="1">
                <a:gsLst>
                  <a:gs pos="0">
                    <a:srgbClr val="88EA91">
                      <a:alpha val="0"/>
                    </a:srgbClr>
                  </a:gs>
                  <a:gs pos="100000">
                    <a:srgbClr val="96ED9E"/>
                  </a:gs>
                </a:gsLst>
                <a:lin ang="5400000" scaled="1"/>
              </a:gradFill>
              <a:ln w="9525">
                <a:noFill/>
                <a:round/>
                <a:headEnd/>
                <a:tailEnd/>
              </a:ln>
            </p:spPr>
            <p:txBody>
              <a:bodyPr wrap="none" anchor="ctr"/>
              <a:lstStyle/>
              <a:p>
                <a:endParaRPr lang="zh-CN" altLang="en-US"/>
              </a:p>
            </p:txBody>
          </p:sp>
          <p:sp>
            <p:nvSpPr>
              <p:cNvPr id="62498" name="AutoShape 26"/>
              <p:cNvSpPr>
                <a:spLocks noChangeArrowheads="1"/>
              </p:cNvSpPr>
              <p:nvPr/>
            </p:nvSpPr>
            <p:spPr bwMode="gray">
              <a:xfrm>
                <a:off x="773" y="932"/>
                <a:ext cx="2158" cy="631"/>
              </a:xfrm>
              <a:prstGeom prst="roundRect">
                <a:avLst>
                  <a:gd name="adj" fmla="val 50000"/>
                </a:avLst>
              </a:prstGeom>
              <a:gradFill rotWithShape="1">
                <a:gsLst>
                  <a:gs pos="0">
                    <a:srgbClr val="D7F8DA"/>
                  </a:gs>
                  <a:gs pos="100000">
                    <a:srgbClr val="88EA91">
                      <a:alpha val="0"/>
                    </a:srgbClr>
                  </a:gs>
                </a:gsLst>
                <a:lin ang="5400000" scaled="1"/>
              </a:gradFill>
              <a:ln w="9525">
                <a:noFill/>
                <a:round/>
                <a:headEnd/>
                <a:tailEnd/>
              </a:ln>
            </p:spPr>
            <p:txBody>
              <a:bodyPr wrap="none" anchor="ctr"/>
              <a:lstStyle/>
              <a:p>
                <a:endParaRPr lang="zh-CN" altLang="en-US"/>
              </a:p>
            </p:txBody>
          </p:sp>
          <p:sp>
            <p:nvSpPr>
              <p:cNvPr id="62499" name="AutoShape 27"/>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18374C">
                      <a:alpha val="0"/>
                    </a:srgbClr>
                  </a:gs>
                </a:gsLst>
                <a:lin ang="5400000" scaled="1"/>
              </a:gradFill>
              <a:ln w="9525">
                <a:noFill/>
                <a:round/>
                <a:headEnd/>
                <a:tailEnd/>
              </a:ln>
            </p:spPr>
            <p:txBody>
              <a:bodyPr wrap="none" anchor="ctr"/>
              <a:lstStyle/>
              <a:p>
                <a:endParaRPr lang="zh-CN" altLang="en-US"/>
              </a:p>
            </p:txBody>
          </p:sp>
          <p:sp>
            <p:nvSpPr>
              <p:cNvPr id="62500" name="AutoShape 28"/>
              <p:cNvSpPr>
                <a:spLocks noChangeArrowheads="1"/>
              </p:cNvSpPr>
              <p:nvPr/>
            </p:nvSpPr>
            <p:spPr bwMode="gray">
              <a:xfrm>
                <a:off x="773" y="3470"/>
                <a:ext cx="2158" cy="631"/>
              </a:xfrm>
              <a:prstGeom prst="roundRect">
                <a:avLst>
                  <a:gd name="adj" fmla="val 50000"/>
                </a:avLst>
              </a:prstGeom>
              <a:gradFill rotWithShape="1">
                <a:gsLst>
                  <a:gs pos="0">
                    <a:srgbClr val="B5F0C2">
                      <a:alpha val="50000"/>
                    </a:srgbClr>
                  </a:gs>
                  <a:gs pos="100000">
                    <a:srgbClr val="21D347">
                      <a:alpha val="0"/>
                    </a:srgbClr>
                  </a:gs>
                </a:gsLst>
                <a:lin ang="5400000" scaled="1"/>
              </a:gradFill>
              <a:ln w="9525">
                <a:noFill/>
                <a:round/>
                <a:headEnd/>
                <a:tailEnd/>
              </a:ln>
            </p:spPr>
            <p:txBody>
              <a:bodyPr wrap="none" anchor="ctr"/>
              <a:lstStyle/>
              <a:p>
                <a:endParaRPr lang="zh-CN" altLang="en-US"/>
              </a:p>
            </p:txBody>
          </p:sp>
        </p:grpSp>
        <p:grpSp>
          <p:nvGrpSpPr>
            <p:cNvPr id="62489" name="Group 29"/>
            <p:cNvGrpSpPr>
              <a:grpSpLocks/>
            </p:cNvGrpSpPr>
            <p:nvPr/>
          </p:nvGrpSpPr>
          <p:grpSpPr bwMode="auto">
            <a:xfrm>
              <a:off x="1104" y="1058"/>
              <a:ext cx="498" cy="498"/>
              <a:chOff x="1289" y="582"/>
              <a:chExt cx="668" cy="668"/>
            </a:xfrm>
          </p:grpSpPr>
          <p:sp>
            <p:nvSpPr>
              <p:cNvPr id="62490" name="Oval 30"/>
              <p:cNvSpPr>
                <a:spLocks noChangeArrowheads="1"/>
              </p:cNvSpPr>
              <p:nvPr/>
            </p:nvSpPr>
            <p:spPr bwMode="gray">
              <a:xfrm>
                <a:off x="1289" y="582"/>
                <a:ext cx="668" cy="668"/>
              </a:xfrm>
              <a:prstGeom prst="ellipse">
                <a:avLst/>
              </a:prstGeom>
              <a:solidFill>
                <a:srgbClr val="333333"/>
              </a:solidFill>
              <a:ln w="38100" algn="ctr">
                <a:noFill/>
                <a:round/>
                <a:headEnd/>
                <a:tailEnd/>
              </a:ln>
            </p:spPr>
            <p:txBody>
              <a:bodyPr anchor="ctr">
                <a:spAutoFit/>
              </a:bodyPr>
              <a:lstStyle/>
              <a:p>
                <a:endParaRPr lang="zh-CN" altLang="en-US"/>
              </a:p>
            </p:txBody>
          </p:sp>
          <p:sp>
            <p:nvSpPr>
              <p:cNvPr id="62491" name="Oval 31"/>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62492" name="Oval 32"/>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62493" name="Oval 33"/>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62494" name="Oval 34"/>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sp>
        <p:nvSpPr>
          <p:cNvPr id="62469" name="Text Box 35"/>
          <p:cNvSpPr txBox="1">
            <a:spLocks noChangeArrowheads="1"/>
          </p:cNvSpPr>
          <p:nvPr/>
        </p:nvSpPr>
        <p:spPr bwMode="gray">
          <a:xfrm>
            <a:off x="4432300" y="2008188"/>
            <a:ext cx="354013" cy="457200"/>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ea typeface="宋体" pitchFamily="2" charset="-122"/>
              </a:rPr>
              <a:t>2</a:t>
            </a:r>
          </a:p>
        </p:txBody>
      </p:sp>
      <p:sp>
        <p:nvSpPr>
          <p:cNvPr id="62470" name="Text Box 36"/>
          <p:cNvSpPr txBox="1">
            <a:spLocks noChangeArrowheads="1"/>
          </p:cNvSpPr>
          <p:nvPr/>
        </p:nvSpPr>
        <p:spPr bwMode="gray">
          <a:xfrm>
            <a:off x="3702050" y="2678113"/>
            <a:ext cx="1828800" cy="1981200"/>
          </a:xfrm>
          <a:prstGeom prst="rect">
            <a:avLst/>
          </a:prstGeom>
          <a:noFill/>
          <a:ln w="9525" algn="ctr">
            <a:noFill/>
            <a:miter lim="800000"/>
            <a:headEnd/>
            <a:tailEnd/>
          </a:ln>
        </p:spPr>
        <p:txBody>
          <a:bodyPr>
            <a:spAutoFit/>
          </a:bodyPr>
          <a:lstStyle/>
          <a:p>
            <a:pPr eaLnBrk="0" hangingPunct="0"/>
            <a:r>
              <a:rPr lang="zh-CN" altLang="en-US" sz="2400" b="1">
                <a:solidFill>
                  <a:srgbClr val="000000"/>
                </a:solidFill>
                <a:latin typeface="Verdana" pitchFamily="34" charset="0"/>
                <a:ea typeface="宋体" pitchFamily="2" charset="-122"/>
              </a:rPr>
              <a:t>真值表</a:t>
            </a:r>
          </a:p>
          <a:p>
            <a:pPr eaLnBrk="0" hangingPunct="0"/>
            <a:r>
              <a:rPr lang="zh-CN" altLang="en-US" sz="2000" b="1">
                <a:latin typeface="Times New Roman" charset="0"/>
                <a:ea typeface="宋体" pitchFamily="2" charset="-122"/>
              </a:rPr>
              <a:t>采用表格来表示逻辑函数的输入输出，需要枚举出所有情况。</a:t>
            </a:r>
          </a:p>
        </p:txBody>
      </p:sp>
      <p:grpSp>
        <p:nvGrpSpPr>
          <p:cNvPr id="62471" name="Group 54"/>
          <p:cNvGrpSpPr>
            <a:grpSpLocks/>
          </p:cNvGrpSpPr>
          <p:nvPr/>
        </p:nvGrpSpPr>
        <p:grpSpPr bwMode="auto">
          <a:xfrm>
            <a:off x="6227763" y="1916113"/>
            <a:ext cx="2170112" cy="4035425"/>
            <a:chOff x="3724" y="1207"/>
            <a:chExt cx="1367" cy="2542"/>
          </a:xfrm>
        </p:grpSpPr>
        <p:grpSp>
          <p:nvGrpSpPr>
            <p:cNvPr id="62472" name="Group 37"/>
            <p:cNvGrpSpPr>
              <a:grpSpLocks/>
            </p:cNvGrpSpPr>
            <p:nvPr/>
          </p:nvGrpSpPr>
          <p:grpSpPr bwMode="auto">
            <a:xfrm>
              <a:off x="3724" y="1207"/>
              <a:ext cx="1367" cy="2542"/>
              <a:chOff x="528" y="1058"/>
              <a:chExt cx="1680" cy="3125"/>
            </a:xfrm>
          </p:grpSpPr>
          <p:grpSp>
            <p:nvGrpSpPr>
              <p:cNvPr id="62475" name="Group 38"/>
              <p:cNvGrpSpPr>
                <a:grpSpLocks/>
              </p:cNvGrpSpPr>
              <p:nvPr/>
            </p:nvGrpSpPr>
            <p:grpSpPr bwMode="auto">
              <a:xfrm>
                <a:off x="528" y="1296"/>
                <a:ext cx="1680" cy="2887"/>
                <a:chOff x="720" y="905"/>
                <a:chExt cx="2263" cy="3319"/>
              </a:xfrm>
            </p:grpSpPr>
            <p:sp>
              <p:nvSpPr>
                <p:cNvPr id="62482" name="AutoShape 39"/>
                <p:cNvSpPr>
                  <a:spLocks noChangeArrowheads="1"/>
                </p:cNvSpPr>
                <p:nvPr/>
              </p:nvSpPr>
              <p:spPr bwMode="gray">
                <a:xfrm>
                  <a:off x="720" y="905"/>
                  <a:ext cx="2256" cy="2544"/>
                </a:xfrm>
                <a:prstGeom prst="roundRect">
                  <a:avLst>
                    <a:gd name="adj" fmla="val 17509"/>
                  </a:avLst>
                </a:prstGeom>
                <a:gradFill rotWithShape="1">
                  <a:gsLst>
                    <a:gs pos="0">
                      <a:srgbClr val="B59F43"/>
                    </a:gs>
                    <a:gs pos="100000">
                      <a:srgbClr val="8F8849"/>
                    </a:gs>
                  </a:gsLst>
                  <a:lin ang="2700000" scaled="1"/>
                </a:gradFill>
                <a:ln w="9525">
                  <a:noFill/>
                  <a:round/>
                  <a:headEnd/>
                  <a:tailEnd/>
                </a:ln>
              </p:spPr>
              <p:txBody>
                <a:bodyPr wrap="none" anchor="ctr"/>
                <a:lstStyle/>
                <a:p>
                  <a:endParaRPr lang="zh-CN" altLang="en-US"/>
                </a:p>
              </p:txBody>
            </p:sp>
            <p:sp>
              <p:nvSpPr>
                <p:cNvPr id="62483" name="AutoShape 40"/>
                <p:cNvSpPr>
                  <a:spLocks noChangeArrowheads="1"/>
                </p:cNvSpPr>
                <p:nvPr/>
              </p:nvSpPr>
              <p:spPr bwMode="gray">
                <a:xfrm>
                  <a:off x="755" y="912"/>
                  <a:ext cx="2188" cy="2496"/>
                </a:xfrm>
                <a:prstGeom prst="roundRect">
                  <a:avLst>
                    <a:gd name="adj" fmla="val 16667"/>
                  </a:avLst>
                </a:prstGeom>
                <a:gradFill rotWithShape="1">
                  <a:gsLst>
                    <a:gs pos="0">
                      <a:srgbClr val="EAEC86"/>
                    </a:gs>
                    <a:gs pos="100000">
                      <a:srgbClr val="DCCE46"/>
                    </a:gs>
                  </a:gsLst>
                  <a:lin ang="5400000" scaled="1"/>
                </a:gradFill>
                <a:ln w="9525">
                  <a:noFill/>
                  <a:round/>
                  <a:headEnd/>
                  <a:tailEnd/>
                </a:ln>
              </p:spPr>
              <p:txBody>
                <a:bodyPr wrap="none" anchor="ctr"/>
                <a:lstStyle/>
                <a:p>
                  <a:endParaRPr lang="zh-CN" altLang="en-US"/>
                </a:p>
              </p:txBody>
            </p:sp>
            <p:sp>
              <p:nvSpPr>
                <p:cNvPr id="62484" name="AutoShape 41"/>
                <p:cNvSpPr>
                  <a:spLocks noChangeArrowheads="1"/>
                </p:cNvSpPr>
                <p:nvPr/>
              </p:nvSpPr>
              <p:spPr bwMode="gray">
                <a:xfrm>
                  <a:off x="773" y="2750"/>
                  <a:ext cx="2158" cy="631"/>
                </a:xfrm>
                <a:prstGeom prst="roundRect">
                  <a:avLst>
                    <a:gd name="adj" fmla="val 50000"/>
                  </a:avLst>
                </a:prstGeom>
                <a:gradFill rotWithShape="1">
                  <a:gsLst>
                    <a:gs pos="0">
                      <a:srgbClr val="EAEC86">
                        <a:alpha val="0"/>
                      </a:srgbClr>
                    </a:gs>
                    <a:gs pos="100000">
                      <a:srgbClr val="EDEE95"/>
                    </a:gs>
                  </a:gsLst>
                  <a:lin ang="5400000" scaled="1"/>
                </a:gradFill>
                <a:ln w="9525">
                  <a:noFill/>
                  <a:round/>
                  <a:headEnd/>
                  <a:tailEnd/>
                </a:ln>
              </p:spPr>
              <p:txBody>
                <a:bodyPr wrap="none" anchor="ctr"/>
                <a:lstStyle/>
                <a:p>
                  <a:endParaRPr lang="zh-CN" altLang="en-US"/>
                </a:p>
              </p:txBody>
            </p:sp>
            <p:sp>
              <p:nvSpPr>
                <p:cNvPr id="62485" name="AutoShape 42"/>
                <p:cNvSpPr>
                  <a:spLocks noChangeArrowheads="1"/>
                </p:cNvSpPr>
                <p:nvPr/>
              </p:nvSpPr>
              <p:spPr bwMode="gray">
                <a:xfrm>
                  <a:off x="773" y="932"/>
                  <a:ext cx="2158" cy="631"/>
                </a:xfrm>
                <a:prstGeom prst="roundRect">
                  <a:avLst>
                    <a:gd name="adj" fmla="val 50000"/>
                  </a:avLst>
                </a:prstGeom>
                <a:gradFill rotWithShape="1">
                  <a:gsLst>
                    <a:gs pos="0">
                      <a:srgbClr val="F8F9D7"/>
                    </a:gs>
                    <a:gs pos="100000">
                      <a:srgbClr val="EAEC86">
                        <a:alpha val="0"/>
                      </a:srgbClr>
                    </a:gs>
                  </a:gsLst>
                  <a:lin ang="5400000" scaled="1"/>
                </a:gradFill>
                <a:ln w="9525">
                  <a:noFill/>
                  <a:round/>
                  <a:headEnd/>
                  <a:tailEnd/>
                </a:ln>
              </p:spPr>
              <p:txBody>
                <a:bodyPr wrap="none" anchor="ctr"/>
                <a:lstStyle/>
                <a:p>
                  <a:endParaRPr lang="zh-CN" altLang="en-US"/>
                </a:p>
              </p:txBody>
            </p:sp>
            <p:sp>
              <p:nvSpPr>
                <p:cNvPr id="62486" name="AutoShape 43"/>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18374C">
                        <a:alpha val="0"/>
                      </a:srgbClr>
                    </a:gs>
                  </a:gsLst>
                  <a:lin ang="5400000" scaled="1"/>
                </a:gradFill>
                <a:ln w="9525">
                  <a:noFill/>
                  <a:round/>
                  <a:headEnd/>
                  <a:tailEnd/>
                </a:ln>
              </p:spPr>
              <p:txBody>
                <a:bodyPr wrap="none" anchor="ctr"/>
                <a:lstStyle/>
                <a:p>
                  <a:endParaRPr lang="zh-CN" altLang="en-US"/>
                </a:p>
              </p:txBody>
            </p:sp>
            <p:sp>
              <p:nvSpPr>
                <p:cNvPr id="62487" name="AutoShape 44"/>
                <p:cNvSpPr>
                  <a:spLocks noChangeArrowheads="1"/>
                </p:cNvSpPr>
                <p:nvPr/>
              </p:nvSpPr>
              <p:spPr bwMode="gray">
                <a:xfrm>
                  <a:off x="773" y="3470"/>
                  <a:ext cx="2158" cy="631"/>
                </a:xfrm>
                <a:prstGeom prst="roundRect">
                  <a:avLst>
                    <a:gd name="adj" fmla="val 50000"/>
                  </a:avLst>
                </a:prstGeom>
                <a:gradFill rotWithShape="1">
                  <a:gsLst>
                    <a:gs pos="0">
                      <a:srgbClr val="F8F9D7">
                        <a:alpha val="50000"/>
                      </a:srgbClr>
                    </a:gs>
                    <a:gs pos="100000">
                      <a:srgbClr val="EAEC86">
                        <a:alpha val="0"/>
                      </a:srgbClr>
                    </a:gs>
                  </a:gsLst>
                  <a:lin ang="5400000" scaled="1"/>
                </a:gradFill>
                <a:ln w="9525">
                  <a:noFill/>
                  <a:round/>
                  <a:headEnd/>
                  <a:tailEnd/>
                </a:ln>
              </p:spPr>
              <p:txBody>
                <a:bodyPr wrap="none" anchor="ctr"/>
                <a:lstStyle/>
                <a:p>
                  <a:endParaRPr lang="zh-CN" altLang="en-US"/>
                </a:p>
              </p:txBody>
            </p:sp>
          </p:grpSp>
          <p:grpSp>
            <p:nvGrpSpPr>
              <p:cNvPr id="62476" name="Group 45"/>
              <p:cNvGrpSpPr>
                <a:grpSpLocks/>
              </p:cNvGrpSpPr>
              <p:nvPr/>
            </p:nvGrpSpPr>
            <p:grpSpPr bwMode="auto">
              <a:xfrm>
                <a:off x="1104" y="1058"/>
                <a:ext cx="498" cy="498"/>
                <a:chOff x="1289" y="582"/>
                <a:chExt cx="668" cy="668"/>
              </a:xfrm>
            </p:grpSpPr>
            <p:sp>
              <p:nvSpPr>
                <p:cNvPr id="62477" name="Oval 46"/>
                <p:cNvSpPr>
                  <a:spLocks noChangeArrowheads="1"/>
                </p:cNvSpPr>
                <p:nvPr/>
              </p:nvSpPr>
              <p:spPr bwMode="gray">
                <a:xfrm>
                  <a:off x="1289" y="582"/>
                  <a:ext cx="668" cy="668"/>
                </a:xfrm>
                <a:prstGeom prst="ellipse">
                  <a:avLst/>
                </a:prstGeom>
                <a:solidFill>
                  <a:srgbClr val="333333"/>
                </a:solidFill>
                <a:ln w="38100" algn="ctr">
                  <a:noFill/>
                  <a:round/>
                  <a:headEnd/>
                  <a:tailEnd/>
                </a:ln>
              </p:spPr>
              <p:txBody>
                <a:bodyPr anchor="ctr">
                  <a:spAutoFit/>
                </a:bodyPr>
                <a:lstStyle/>
                <a:p>
                  <a:endParaRPr lang="zh-CN" altLang="en-US"/>
                </a:p>
              </p:txBody>
            </p:sp>
            <p:sp>
              <p:nvSpPr>
                <p:cNvPr id="62478" name="Oval 47"/>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62479" name="Oval 48"/>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62480" name="Oval 49"/>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62481" name="Oval 50"/>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sp>
          <p:nvSpPr>
            <p:cNvPr id="62473" name="Text Box 51"/>
            <p:cNvSpPr txBox="1">
              <a:spLocks noChangeArrowheads="1"/>
            </p:cNvSpPr>
            <p:nvPr/>
          </p:nvSpPr>
          <p:spPr bwMode="gray">
            <a:xfrm>
              <a:off x="4280" y="1265"/>
              <a:ext cx="223" cy="288"/>
            </a:xfrm>
            <a:prstGeom prst="rect">
              <a:avLst/>
            </a:prstGeom>
            <a:noFill/>
            <a:ln w="9525" algn="ctr">
              <a:noFill/>
              <a:miter lim="800000"/>
              <a:headEnd/>
              <a:tailEnd/>
            </a:ln>
          </p:spPr>
          <p:txBody>
            <a:bodyPr wrap="none">
              <a:spAutoFit/>
            </a:bodyPr>
            <a:lstStyle/>
            <a:p>
              <a:pPr algn="ctr" eaLnBrk="0" hangingPunct="0"/>
              <a:r>
                <a:rPr lang="en-US" altLang="zh-CN" sz="2400" b="1">
                  <a:solidFill>
                    <a:srgbClr val="000000"/>
                  </a:solidFill>
                  <a:ea typeface="宋体" pitchFamily="2" charset="-122"/>
                </a:rPr>
                <a:t>3</a:t>
              </a:r>
            </a:p>
          </p:txBody>
        </p:sp>
        <p:sp>
          <p:nvSpPr>
            <p:cNvPr id="62474" name="Text Box 52"/>
            <p:cNvSpPr txBox="1">
              <a:spLocks noChangeArrowheads="1"/>
            </p:cNvSpPr>
            <p:nvPr/>
          </p:nvSpPr>
          <p:spPr bwMode="gray">
            <a:xfrm>
              <a:off x="3868" y="1687"/>
              <a:ext cx="1167" cy="1248"/>
            </a:xfrm>
            <a:prstGeom prst="rect">
              <a:avLst/>
            </a:prstGeom>
            <a:noFill/>
            <a:ln w="9525" algn="ctr">
              <a:noFill/>
              <a:miter lim="800000"/>
              <a:headEnd/>
              <a:tailEnd/>
            </a:ln>
          </p:spPr>
          <p:txBody>
            <a:bodyPr>
              <a:spAutoFit/>
            </a:bodyPr>
            <a:lstStyle/>
            <a:p>
              <a:pPr eaLnBrk="0" hangingPunct="0"/>
              <a:r>
                <a:rPr lang="zh-CN" altLang="en-US" sz="2400" b="1">
                  <a:solidFill>
                    <a:srgbClr val="000000"/>
                  </a:solidFill>
                  <a:latin typeface="Verdana" pitchFamily="34" charset="0"/>
                  <a:ea typeface="宋体" pitchFamily="2" charset="-122"/>
                </a:rPr>
                <a:t>逻辑图</a:t>
              </a:r>
            </a:p>
            <a:p>
              <a:pPr eaLnBrk="0" hangingPunct="0"/>
              <a:r>
                <a:rPr lang="zh-CN" altLang="en-US" sz="2000" b="1">
                  <a:latin typeface="Times New Roman" charset="0"/>
                  <a:ea typeface="宋体" pitchFamily="2" charset="-122"/>
                </a:rPr>
                <a:t>采用规定的图形符号，来构成逻辑函数运算关系的网络图形</a:t>
              </a:r>
              <a:r>
                <a:rPr lang="zh-CN" altLang="en-US" b="1">
                  <a:latin typeface="Times New Roman" charset="0"/>
                  <a:ea typeface="宋体" pitchFamily="2" charset="-122"/>
                </a:rPr>
                <a:t> 。</a:t>
              </a:r>
            </a:p>
          </p:txBody>
        </p:sp>
      </p:grpSp>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逻辑关系的表示方式</a:t>
            </a:r>
          </a:p>
        </p:txBody>
      </p:sp>
      <p:grpSp>
        <p:nvGrpSpPr>
          <p:cNvPr id="2" name="Group 53"/>
          <p:cNvGrpSpPr>
            <a:grpSpLocks/>
          </p:cNvGrpSpPr>
          <p:nvPr/>
        </p:nvGrpSpPr>
        <p:grpSpPr bwMode="auto">
          <a:xfrm>
            <a:off x="714348" y="1916113"/>
            <a:ext cx="2170112" cy="4035425"/>
            <a:chOff x="748" y="1207"/>
            <a:chExt cx="1367" cy="2542"/>
          </a:xfrm>
        </p:grpSpPr>
        <p:grpSp>
          <p:nvGrpSpPr>
            <p:cNvPr id="3" name="Group 5"/>
            <p:cNvGrpSpPr>
              <a:grpSpLocks/>
            </p:cNvGrpSpPr>
            <p:nvPr/>
          </p:nvGrpSpPr>
          <p:grpSpPr bwMode="auto">
            <a:xfrm>
              <a:off x="748" y="1207"/>
              <a:ext cx="1367" cy="2542"/>
              <a:chOff x="528" y="1058"/>
              <a:chExt cx="1680" cy="3125"/>
            </a:xfrm>
          </p:grpSpPr>
          <p:grpSp>
            <p:nvGrpSpPr>
              <p:cNvPr id="4" name="Group 6"/>
              <p:cNvGrpSpPr>
                <a:grpSpLocks/>
              </p:cNvGrpSpPr>
              <p:nvPr/>
            </p:nvGrpSpPr>
            <p:grpSpPr bwMode="auto">
              <a:xfrm>
                <a:off x="528" y="1296"/>
                <a:ext cx="1680" cy="2887"/>
                <a:chOff x="720" y="905"/>
                <a:chExt cx="2263" cy="3319"/>
              </a:xfrm>
            </p:grpSpPr>
            <p:sp>
              <p:nvSpPr>
                <p:cNvPr id="62511" name="AutoShape 7"/>
                <p:cNvSpPr>
                  <a:spLocks noChangeArrowheads="1"/>
                </p:cNvSpPr>
                <p:nvPr/>
              </p:nvSpPr>
              <p:spPr bwMode="gray">
                <a:xfrm>
                  <a:off x="720" y="905"/>
                  <a:ext cx="2256" cy="2544"/>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wrap="none" anchor="ctr"/>
                <a:lstStyle/>
                <a:p>
                  <a:endParaRPr lang="zh-CN" altLang="en-US"/>
                </a:p>
              </p:txBody>
            </p:sp>
            <p:sp>
              <p:nvSpPr>
                <p:cNvPr id="62512" name="AutoShape 8"/>
                <p:cNvSpPr>
                  <a:spLocks noChangeArrowheads="1"/>
                </p:cNvSpPr>
                <p:nvPr/>
              </p:nvSpPr>
              <p:spPr bwMode="gray">
                <a:xfrm>
                  <a:off x="755" y="912"/>
                  <a:ext cx="2188" cy="2496"/>
                </a:xfrm>
                <a:prstGeom prst="roundRect">
                  <a:avLst>
                    <a:gd name="adj" fmla="val 16667"/>
                  </a:avLst>
                </a:prstGeom>
                <a:gradFill rotWithShape="1">
                  <a:gsLst>
                    <a:gs pos="0">
                      <a:srgbClr val="80D4F2"/>
                    </a:gs>
                    <a:gs pos="100000">
                      <a:srgbClr val="3CA1E6"/>
                    </a:gs>
                  </a:gsLst>
                  <a:lin ang="5400000" scaled="1"/>
                </a:gradFill>
                <a:ln w="9525">
                  <a:noFill/>
                  <a:round/>
                  <a:headEnd/>
                  <a:tailEnd/>
                </a:ln>
              </p:spPr>
              <p:txBody>
                <a:bodyPr wrap="none" anchor="ctr"/>
                <a:lstStyle/>
                <a:p>
                  <a:endParaRPr lang="zh-CN" altLang="en-US"/>
                </a:p>
              </p:txBody>
            </p:sp>
            <p:sp>
              <p:nvSpPr>
                <p:cNvPr id="62513" name="AutoShape 9"/>
                <p:cNvSpPr>
                  <a:spLocks noChangeArrowheads="1"/>
                </p:cNvSpPr>
                <p:nvPr/>
              </p:nvSpPr>
              <p:spPr bwMode="gray">
                <a:xfrm>
                  <a:off x="773" y="2750"/>
                  <a:ext cx="2158" cy="631"/>
                </a:xfrm>
                <a:prstGeom prst="roundRect">
                  <a:avLst>
                    <a:gd name="adj" fmla="val 50000"/>
                  </a:avLst>
                </a:prstGeom>
                <a:gradFill rotWithShape="1">
                  <a:gsLst>
                    <a:gs pos="0">
                      <a:srgbClr val="80D4F2">
                        <a:alpha val="0"/>
                      </a:srgbClr>
                    </a:gs>
                    <a:gs pos="100000">
                      <a:srgbClr val="8FD9F4"/>
                    </a:gs>
                  </a:gsLst>
                  <a:lin ang="5400000" scaled="1"/>
                </a:gradFill>
                <a:ln w="9525">
                  <a:noFill/>
                  <a:round/>
                  <a:headEnd/>
                  <a:tailEnd/>
                </a:ln>
              </p:spPr>
              <p:txBody>
                <a:bodyPr wrap="none" anchor="ctr"/>
                <a:lstStyle/>
                <a:p>
                  <a:endParaRPr lang="zh-CN" altLang="en-US"/>
                </a:p>
              </p:txBody>
            </p:sp>
            <p:sp>
              <p:nvSpPr>
                <p:cNvPr id="62514" name="AutoShape 10"/>
                <p:cNvSpPr>
                  <a:spLocks noChangeArrowheads="1"/>
                </p:cNvSpPr>
                <p:nvPr/>
              </p:nvSpPr>
              <p:spPr bwMode="gray">
                <a:xfrm>
                  <a:off x="773" y="932"/>
                  <a:ext cx="2158" cy="631"/>
                </a:xfrm>
                <a:prstGeom prst="roundRect">
                  <a:avLst>
                    <a:gd name="adj" fmla="val 50000"/>
                  </a:avLst>
                </a:prstGeom>
                <a:gradFill rotWithShape="1">
                  <a:gsLst>
                    <a:gs pos="0">
                      <a:srgbClr val="D5F1FB"/>
                    </a:gs>
                    <a:gs pos="100000">
                      <a:srgbClr val="80D4F2">
                        <a:alpha val="0"/>
                      </a:srgbClr>
                    </a:gs>
                  </a:gsLst>
                  <a:lin ang="5400000" scaled="1"/>
                </a:gradFill>
                <a:ln w="9525">
                  <a:noFill/>
                  <a:round/>
                  <a:headEnd/>
                  <a:tailEnd/>
                </a:ln>
              </p:spPr>
              <p:txBody>
                <a:bodyPr wrap="none" anchor="ctr"/>
                <a:lstStyle/>
                <a:p>
                  <a:endParaRPr lang="zh-CN" altLang="en-US"/>
                </a:p>
              </p:txBody>
            </p:sp>
            <p:sp>
              <p:nvSpPr>
                <p:cNvPr id="62515" name="AutoShape 11"/>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18374C">
                        <a:alpha val="0"/>
                      </a:srgbClr>
                    </a:gs>
                  </a:gsLst>
                  <a:lin ang="5400000" scaled="1"/>
                </a:gradFill>
                <a:ln w="9525">
                  <a:noFill/>
                  <a:round/>
                  <a:headEnd/>
                  <a:tailEnd/>
                </a:ln>
              </p:spPr>
              <p:txBody>
                <a:bodyPr wrap="none" anchor="ctr"/>
                <a:lstStyle/>
                <a:p>
                  <a:endParaRPr lang="zh-CN" altLang="en-US"/>
                </a:p>
              </p:txBody>
            </p:sp>
            <p:sp>
              <p:nvSpPr>
                <p:cNvPr id="62516" name="AutoShape 12"/>
                <p:cNvSpPr>
                  <a:spLocks noChangeArrowheads="1"/>
                </p:cNvSpPr>
                <p:nvPr/>
              </p:nvSpPr>
              <p:spPr bwMode="gray">
                <a:xfrm>
                  <a:off x="773" y="3470"/>
                  <a:ext cx="2158" cy="631"/>
                </a:xfrm>
                <a:prstGeom prst="roundRect">
                  <a:avLst>
                    <a:gd name="adj" fmla="val 50000"/>
                  </a:avLst>
                </a:prstGeom>
                <a:gradFill rotWithShape="1">
                  <a:gsLst>
                    <a:gs pos="0">
                      <a:srgbClr val="D5F1FB">
                        <a:alpha val="50000"/>
                      </a:srgbClr>
                    </a:gs>
                    <a:gs pos="100000">
                      <a:srgbClr val="80D4F2">
                        <a:alpha val="0"/>
                      </a:srgbClr>
                    </a:gs>
                  </a:gsLst>
                  <a:lin ang="5400000" scaled="1"/>
                </a:gradFill>
                <a:ln w="9525">
                  <a:noFill/>
                  <a:round/>
                  <a:headEnd/>
                  <a:tailEnd/>
                </a:ln>
              </p:spPr>
              <p:txBody>
                <a:bodyPr wrap="none" anchor="ctr"/>
                <a:lstStyle/>
                <a:p>
                  <a:endParaRPr lang="zh-CN" altLang="en-US"/>
                </a:p>
              </p:txBody>
            </p:sp>
          </p:grpSp>
          <p:grpSp>
            <p:nvGrpSpPr>
              <p:cNvPr id="5" name="Group 13"/>
              <p:cNvGrpSpPr>
                <a:grpSpLocks/>
              </p:cNvGrpSpPr>
              <p:nvPr/>
            </p:nvGrpSpPr>
            <p:grpSpPr bwMode="auto">
              <a:xfrm>
                <a:off x="1104" y="1058"/>
                <a:ext cx="498" cy="498"/>
                <a:chOff x="1289" y="582"/>
                <a:chExt cx="668" cy="668"/>
              </a:xfrm>
            </p:grpSpPr>
            <p:sp>
              <p:nvSpPr>
                <p:cNvPr id="62506" name="Oval 14"/>
                <p:cNvSpPr>
                  <a:spLocks noChangeArrowheads="1"/>
                </p:cNvSpPr>
                <p:nvPr/>
              </p:nvSpPr>
              <p:spPr bwMode="gray">
                <a:xfrm>
                  <a:off x="1289" y="582"/>
                  <a:ext cx="668" cy="668"/>
                </a:xfrm>
                <a:prstGeom prst="ellipse">
                  <a:avLst/>
                </a:prstGeom>
                <a:solidFill>
                  <a:srgbClr val="333333"/>
                </a:solidFill>
                <a:ln w="38100" algn="ctr">
                  <a:noFill/>
                  <a:round/>
                  <a:headEnd/>
                  <a:tailEnd/>
                </a:ln>
              </p:spPr>
              <p:txBody>
                <a:bodyPr anchor="ctr">
                  <a:spAutoFit/>
                </a:bodyPr>
                <a:lstStyle/>
                <a:p>
                  <a:endParaRPr lang="zh-CN" altLang="en-US"/>
                </a:p>
              </p:txBody>
            </p:sp>
            <p:sp>
              <p:nvSpPr>
                <p:cNvPr id="62507" name="Oval 15"/>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62508" name="Oval 16"/>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62509" name="Oval 17"/>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62510" name="Oval 18"/>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sp>
          <p:nvSpPr>
            <p:cNvPr id="62502" name="Text Box 19"/>
            <p:cNvSpPr txBox="1">
              <a:spLocks noChangeArrowheads="1"/>
            </p:cNvSpPr>
            <p:nvPr/>
          </p:nvSpPr>
          <p:spPr bwMode="gray">
            <a:xfrm>
              <a:off x="1304" y="1265"/>
              <a:ext cx="223" cy="288"/>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000000"/>
                  </a:solidFill>
                  <a:ea typeface="宋体" pitchFamily="2" charset="-122"/>
                </a:rPr>
                <a:t>4</a:t>
              </a:r>
              <a:endParaRPr lang="en-US" altLang="zh-CN" sz="2400" b="1" dirty="0">
                <a:solidFill>
                  <a:srgbClr val="000000"/>
                </a:solidFill>
                <a:ea typeface="宋体" pitchFamily="2" charset="-122"/>
              </a:endParaRPr>
            </a:p>
          </p:txBody>
        </p:sp>
        <p:sp>
          <p:nvSpPr>
            <p:cNvPr id="62503" name="Text Box 20"/>
            <p:cNvSpPr txBox="1">
              <a:spLocks noChangeArrowheads="1"/>
            </p:cNvSpPr>
            <p:nvPr/>
          </p:nvSpPr>
          <p:spPr bwMode="gray">
            <a:xfrm>
              <a:off x="835" y="1687"/>
              <a:ext cx="1170" cy="989"/>
            </a:xfrm>
            <a:prstGeom prst="rect">
              <a:avLst/>
            </a:prstGeom>
            <a:noFill/>
            <a:ln w="9525" algn="ctr">
              <a:noFill/>
              <a:miter lim="800000"/>
              <a:headEnd/>
              <a:tailEnd/>
            </a:ln>
          </p:spPr>
          <p:txBody>
            <a:bodyPr>
              <a:spAutoFit/>
            </a:bodyPr>
            <a:lstStyle/>
            <a:p>
              <a:pPr eaLnBrk="0" hangingPunct="0"/>
              <a:r>
                <a:rPr lang="zh-CN" altLang="en-US" sz="2400" b="1" dirty="0" smtClean="0">
                  <a:latin typeface="Times New Roman" charset="0"/>
                  <a:ea typeface="宋体" pitchFamily="2" charset="-122"/>
                </a:rPr>
                <a:t>卡诺图</a:t>
              </a:r>
              <a:endParaRPr lang="en-US" altLang="zh-CN" sz="2400" b="1" dirty="0" smtClean="0">
                <a:latin typeface="Times New Roman" charset="0"/>
                <a:ea typeface="宋体" pitchFamily="2" charset="-122"/>
              </a:endParaRPr>
            </a:p>
            <a:p>
              <a:pPr eaLnBrk="0" hangingPunct="0"/>
              <a:endParaRPr lang="en-US" altLang="zh-CN" b="1" dirty="0" smtClean="0">
                <a:latin typeface="Times New Roman" charset="0"/>
                <a:ea typeface="宋体" pitchFamily="2" charset="-122"/>
              </a:endParaRPr>
            </a:p>
            <a:p>
              <a:pPr eaLnBrk="0" hangingPunct="0"/>
              <a:r>
                <a:rPr lang="zh-CN" altLang="en-US" b="1" dirty="0" smtClean="0">
                  <a:latin typeface="Times New Roman" charset="0"/>
                  <a:ea typeface="宋体" pitchFamily="2" charset="-122"/>
                </a:rPr>
                <a:t>一种几何图形，可以用来表示和化简逻辑函数</a:t>
              </a:r>
              <a:endParaRPr lang="zh-CN" altLang="en-US" b="1" dirty="0">
                <a:latin typeface="Times New Roman" charset="0"/>
                <a:ea typeface="宋体" pitchFamily="2" charset="-122"/>
              </a:endParaRPr>
            </a:p>
          </p:txBody>
        </p:sp>
      </p:grpSp>
      <p:grpSp>
        <p:nvGrpSpPr>
          <p:cNvPr id="6" name="Group 21"/>
          <p:cNvGrpSpPr>
            <a:grpSpLocks/>
          </p:cNvGrpSpPr>
          <p:nvPr/>
        </p:nvGrpSpPr>
        <p:grpSpPr bwMode="auto">
          <a:xfrm>
            <a:off x="3286116" y="1893905"/>
            <a:ext cx="2351123" cy="4035425"/>
            <a:chOff x="528" y="1058"/>
            <a:chExt cx="1680" cy="3125"/>
          </a:xfrm>
        </p:grpSpPr>
        <p:grpSp>
          <p:nvGrpSpPr>
            <p:cNvPr id="7" name="Group 22"/>
            <p:cNvGrpSpPr>
              <a:grpSpLocks/>
            </p:cNvGrpSpPr>
            <p:nvPr/>
          </p:nvGrpSpPr>
          <p:grpSpPr bwMode="auto">
            <a:xfrm>
              <a:off x="528" y="1296"/>
              <a:ext cx="1680" cy="2887"/>
              <a:chOff x="720" y="905"/>
              <a:chExt cx="2263" cy="3319"/>
            </a:xfrm>
          </p:grpSpPr>
          <p:sp>
            <p:nvSpPr>
              <p:cNvPr id="62495" name="AutoShape 23"/>
              <p:cNvSpPr>
                <a:spLocks noChangeArrowheads="1"/>
              </p:cNvSpPr>
              <p:nvPr/>
            </p:nvSpPr>
            <p:spPr bwMode="gray">
              <a:xfrm>
                <a:off x="720" y="905"/>
                <a:ext cx="2256" cy="2544"/>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62496" name="AutoShape 24"/>
              <p:cNvSpPr>
                <a:spLocks noChangeArrowheads="1"/>
              </p:cNvSpPr>
              <p:nvPr/>
            </p:nvSpPr>
            <p:spPr bwMode="gray">
              <a:xfrm>
                <a:off x="755" y="912"/>
                <a:ext cx="2188" cy="2496"/>
              </a:xfrm>
              <a:prstGeom prst="roundRect">
                <a:avLst>
                  <a:gd name="adj" fmla="val 16667"/>
                </a:avLst>
              </a:prstGeom>
              <a:gradFill rotWithShape="1">
                <a:gsLst>
                  <a:gs pos="0">
                    <a:srgbClr val="88EA91"/>
                  </a:gs>
                  <a:gs pos="100000">
                    <a:srgbClr val="21D347"/>
                  </a:gs>
                </a:gsLst>
                <a:lin ang="5400000" scaled="1"/>
              </a:gradFill>
              <a:ln w="9525">
                <a:noFill/>
                <a:round/>
                <a:headEnd/>
                <a:tailEnd/>
              </a:ln>
            </p:spPr>
            <p:txBody>
              <a:bodyPr wrap="none" anchor="ctr"/>
              <a:lstStyle/>
              <a:p>
                <a:endParaRPr lang="zh-CN" altLang="en-US"/>
              </a:p>
            </p:txBody>
          </p:sp>
          <p:sp>
            <p:nvSpPr>
              <p:cNvPr id="62497" name="AutoShape 25"/>
              <p:cNvSpPr>
                <a:spLocks noChangeArrowheads="1"/>
              </p:cNvSpPr>
              <p:nvPr/>
            </p:nvSpPr>
            <p:spPr bwMode="gray">
              <a:xfrm>
                <a:off x="773" y="2750"/>
                <a:ext cx="2158" cy="631"/>
              </a:xfrm>
              <a:prstGeom prst="roundRect">
                <a:avLst>
                  <a:gd name="adj" fmla="val 50000"/>
                </a:avLst>
              </a:prstGeom>
              <a:gradFill rotWithShape="1">
                <a:gsLst>
                  <a:gs pos="0">
                    <a:srgbClr val="88EA91">
                      <a:alpha val="0"/>
                    </a:srgbClr>
                  </a:gs>
                  <a:gs pos="100000">
                    <a:srgbClr val="96ED9E"/>
                  </a:gs>
                </a:gsLst>
                <a:lin ang="5400000" scaled="1"/>
              </a:gradFill>
              <a:ln w="9525">
                <a:noFill/>
                <a:round/>
                <a:headEnd/>
                <a:tailEnd/>
              </a:ln>
            </p:spPr>
            <p:txBody>
              <a:bodyPr wrap="none" anchor="ctr"/>
              <a:lstStyle/>
              <a:p>
                <a:endParaRPr lang="zh-CN" altLang="en-US"/>
              </a:p>
            </p:txBody>
          </p:sp>
          <p:sp>
            <p:nvSpPr>
              <p:cNvPr id="62498" name="AutoShape 26"/>
              <p:cNvSpPr>
                <a:spLocks noChangeArrowheads="1"/>
              </p:cNvSpPr>
              <p:nvPr/>
            </p:nvSpPr>
            <p:spPr bwMode="gray">
              <a:xfrm>
                <a:off x="773" y="932"/>
                <a:ext cx="2158" cy="631"/>
              </a:xfrm>
              <a:prstGeom prst="roundRect">
                <a:avLst>
                  <a:gd name="adj" fmla="val 50000"/>
                </a:avLst>
              </a:prstGeom>
              <a:gradFill rotWithShape="1">
                <a:gsLst>
                  <a:gs pos="0">
                    <a:srgbClr val="D7F8DA"/>
                  </a:gs>
                  <a:gs pos="100000">
                    <a:srgbClr val="88EA91">
                      <a:alpha val="0"/>
                    </a:srgbClr>
                  </a:gs>
                </a:gsLst>
                <a:lin ang="5400000" scaled="1"/>
              </a:gradFill>
              <a:ln w="9525">
                <a:noFill/>
                <a:round/>
                <a:headEnd/>
                <a:tailEnd/>
              </a:ln>
            </p:spPr>
            <p:txBody>
              <a:bodyPr wrap="none" anchor="ctr"/>
              <a:lstStyle/>
              <a:p>
                <a:endParaRPr lang="zh-CN" altLang="en-US"/>
              </a:p>
            </p:txBody>
          </p:sp>
          <p:sp>
            <p:nvSpPr>
              <p:cNvPr id="62499" name="AutoShape 27"/>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18374C">
                      <a:alpha val="0"/>
                    </a:srgbClr>
                  </a:gs>
                </a:gsLst>
                <a:lin ang="5400000" scaled="1"/>
              </a:gradFill>
              <a:ln w="9525">
                <a:noFill/>
                <a:round/>
                <a:headEnd/>
                <a:tailEnd/>
              </a:ln>
            </p:spPr>
            <p:txBody>
              <a:bodyPr wrap="none" anchor="ctr"/>
              <a:lstStyle/>
              <a:p>
                <a:endParaRPr lang="zh-CN" altLang="en-US"/>
              </a:p>
            </p:txBody>
          </p:sp>
          <p:sp>
            <p:nvSpPr>
              <p:cNvPr id="62500" name="AutoShape 28"/>
              <p:cNvSpPr>
                <a:spLocks noChangeArrowheads="1"/>
              </p:cNvSpPr>
              <p:nvPr/>
            </p:nvSpPr>
            <p:spPr bwMode="gray">
              <a:xfrm>
                <a:off x="773" y="3470"/>
                <a:ext cx="2158" cy="631"/>
              </a:xfrm>
              <a:prstGeom prst="roundRect">
                <a:avLst>
                  <a:gd name="adj" fmla="val 50000"/>
                </a:avLst>
              </a:prstGeom>
              <a:gradFill rotWithShape="1">
                <a:gsLst>
                  <a:gs pos="0">
                    <a:srgbClr val="B5F0C2">
                      <a:alpha val="50000"/>
                    </a:srgbClr>
                  </a:gs>
                  <a:gs pos="100000">
                    <a:srgbClr val="21D347">
                      <a:alpha val="0"/>
                    </a:srgbClr>
                  </a:gs>
                </a:gsLst>
                <a:lin ang="5400000" scaled="1"/>
              </a:gradFill>
              <a:ln w="9525">
                <a:noFill/>
                <a:round/>
                <a:headEnd/>
                <a:tailEnd/>
              </a:ln>
            </p:spPr>
            <p:txBody>
              <a:bodyPr wrap="none" anchor="ctr"/>
              <a:lstStyle/>
              <a:p>
                <a:endParaRPr lang="zh-CN" altLang="en-US"/>
              </a:p>
            </p:txBody>
          </p:sp>
        </p:grpSp>
        <p:grpSp>
          <p:nvGrpSpPr>
            <p:cNvPr id="8" name="Group 29"/>
            <p:cNvGrpSpPr>
              <a:grpSpLocks/>
            </p:cNvGrpSpPr>
            <p:nvPr/>
          </p:nvGrpSpPr>
          <p:grpSpPr bwMode="auto">
            <a:xfrm>
              <a:off x="1104" y="1058"/>
              <a:ext cx="498" cy="498"/>
              <a:chOff x="1289" y="582"/>
              <a:chExt cx="668" cy="668"/>
            </a:xfrm>
          </p:grpSpPr>
          <p:sp>
            <p:nvSpPr>
              <p:cNvPr id="62490" name="Oval 30"/>
              <p:cNvSpPr>
                <a:spLocks noChangeArrowheads="1"/>
              </p:cNvSpPr>
              <p:nvPr/>
            </p:nvSpPr>
            <p:spPr bwMode="gray">
              <a:xfrm>
                <a:off x="1289" y="582"/>
                <a:ext cx="668" cy="668"/>
              </a:xfrm>
              <a:prstGeom prst="ellipse">
                <a:avLst/>
              </a:prstGeom>
              <a:solidFill>
                <a:srgbClr val="333333"/>
              </a:solidFill>
              <a:ln w="38100" algn="ctr">
                <a:noFill/>
                <a:round/>
                <a:headEnd/>
                <a:tailEnd/>
              </a:ln>
            </p:spPr>
            <p:txBody>
              <a:bodyPr anchor="ctr">
                <a:spAutoFit/>
              </a:bodyPr>
              <a:lstStyle/>
              <a:p>
                <a:endParaRPr lang="zh-CN" altLang="en-US"/>
              </a:p>
            </p:txBody>
          </p:sp>
          <p:sp>
            <p:nvSpPr>
              <p:cNvPr id="62491" name="Oval 31"/>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62492" name="Oval 32"/>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62493" name="Oval 33"/>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62494" name="Oval 34"/>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sp>
        <p:nvSpPr>
          <p:cNvPr id="62469" name="Text Box 35"/>
          <p:cNvSpPr txBox="1">
            <a:spLocks noChangeArrowheads="1"/>
          </p:cNvSpPr>
          <p:nvPr/>
        </p:nvSpPr>
        <p:spPr bwMode="gray">
          <a:xfrm>
            <a:off x="4246535" y="2008188"/>
            <a:ext cx="354013" cy="457200"/>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000000"/>
                </a:solidFill>
                <a:ea typeface="宋体" pitchFamily="2" charset="-122"/>
              </a:rPr>
              <a:t>5</a:t>
            </a:r>
            <a:endParaRPr lang="en-US" altLang="zh-CN" sz="2400" b="1" dirty="0">
              <a:solidFill>
                <a:srgbClr val="000000"/>
              </a:solidFill>
              <a:ea typeface="宋体" pitchFamily="2" charset="-122"/>
            </a:endParaRPr>
          </a:p>
        </p:txBody>
      </p:sp>
      <p:sp>
        <p:nvSpPr>
          <p:cNvPr id="62470" name="Text Box 36"/>
          <p:cNvSpPr txBox="1">
            <a:spLocks noChangeArrowheads="1"/>
          </p:cNvSpPr>
          <p:nvPr/>
        </p:nvSpPr>
        <p:spPr bwMode="gray">
          <a:xfrm>
            <a:off x="3516284" y="2678113"/>
            <a:ext cx="1984409" cy="2000548"/>
          </a:xfrm>
          <a:prstGeom prst="rect">
            <a:avLst/>
          </a:prstGeom>
          <a:noFill/>
          <a:ln w="9525" algn="ctr">
            <a:noFill/>
            <a:miter lim="800000"/>
            <a:headEnd/>
            <a:tailEnd/>
          </a:ln>
        </p:spPr>
        <p:txBody>
          <a:bodyPr wrap="square">
            <a:spAutoFit/>
          </a:bodyPr>
          <a:lstStyle/>
          <a:p>
            <a:pPr eaLnBrk="0" hangingPunct="0"/>
            <a:r>
              <a:rPr lang="zh-CN" altLang="en-US" sz="2400" b="1" dirty="0" smtClean="0">
                <a:latin typeface="Times New Roman" charset="0"/>
                <a:ea typeface="宋体" pitchFamily="2" charset="-122"/>
              </a:rPr>
              <a:t>波形图</a:t>
            </a:r>
            <a:endParaRPr lang="en-US" altLang="zh-CN" sz="2400" b="1" dirty="0" smtClean="0">
              <a:latin typeface="Times New Roman" charset="0"/>
              <a:ea typeface="宋体" pitchFamily="2" charset="-122"/>
            </a:endParaRPr>
          </a:p>
          <a:p>
            <a:pPr eaLnBrk="0" hangingPunct="0"/>
            <a:r>
              <a:rPr lang="zh-CN" altLang="en-US" sz="2000" b="1" dirty="0" smtClean="0">
                <a:latin typeface="Times New Roman" charset="0"/>
                <a:ea typeface="宋体" pitchFamily="2" charset="-122"/>
              </a:rPr>
              <a:t>一种表示输入输出变量动态变化的图形，反映函数值随时间的变化规律</a:t>
            </a:r>
            <a:endParaRPr lang="zh-CN" altLang="en-US" sz="2000" b="1" dirty="0">
              <a:latin typeface="Times New Roman" charset="0"/>
              <a:ea typeface="宋体" pitchFamily="2" charset="-122"/>
            </a:endParaRPr>
          </a:p>
        </p:txBody>
      </p:sp>
      <p:grpSp>
        <p:nvGrpSpPr>
          <p:cNvPr id="9" name="Group 54"/>
          <p:cNvGrpSpPr>
            <a:grpSpLocks/>
          </p:cNvGrpSpPr>
          <p:nvPr/>
        </p:nvGrpSpPr>
        <p:grpSpPr bwMode="auto">
          <a:xfrm>
            <a:off x="6041997" y="1916113"/>
            <a:ext cx="2630517" cy="4035425"/>
            <a:chOff x="3724" y="1207"/>
            <a:chExt cx="1367" cy="2542"/>
          </a:xfrm>
        </p:grpSpPr>
        <p:grpSp>
          <p:nvGrpSpPr>
            <p:cNvPr id="10" name="Group 37"/>
            <p:cNvGrpSpPr>
              <a:grpSpLocks/>
            </p:cNvGrpSpPr>
            <p:nvPr/>
          </p:nvGrpSpPr>
          <p:grpSpPr bwMode="auto">
            <a:xfrm>
              <a:off x="3724" y="1207"/>
              <a:ext cx="1367" cy="2542"/>
              <a:chOff x="528" y="1058"/>
              <a:chExt cx="1680" cy="3125"/>
            </a:xfrm>
          </p:grpSpPr>
          <p:grpSp>
            <p:nvGrpSpPr>
              <p:cNvPr id="11" name="Group 38"/>
              <p:cNvGrpSpPr>
                <a:grpSpLocks/>
              </p:cNvGrpSpPr>
              <p:nvPr/>
            </p:nvGrpSpPr>
            <p:grpSpPr bwMode="auto">
              <a:xfrm>
                <a:off x="528" y="1296"/>
                <a:ext cx="1680" cy="2887"/>
                <a:chOff x="720" y="905"/>
                <a:chExt cx="2263" cy="3319"/>
              </a:xfrm>
            </p:grpSpPr>
            <p:sp>
              <p:nvSpPr>
                <p:cNvPr id="62482" name="AutoShape 39"/>
                <p:cNvSpPr>
                  <a:spLocks noChangeArrowheads="1"/>
                </p:cNvSpPr>
                <p:nvPr/>
              </p:nvSpPr>
              <p:spPr bwMode="gray">
                <a:xfrm>
                  <a:off x="720" y="905"/>
                  <a:ext cx="2256" cy="2544"/>
                </a:xfrm>
                <a:prstGeom prst="roundRect">
                  <a:avLst>
                    <a:gd name="adj" fmla="val 17509"/>
                  </a:avLst>
                </a:prstGeom>
                <a:gradFill rotWithShape="1">
                  <a:gsLst>
                    <a:gs pos="0">
                      <a:srgbClr val="B59F43"/>
                    </a:gs>
                    <a:gs pos="100000">
                      <a:srgbClr val="8F8849"/>
                    </a:gs>
                  </a:gsLst>
                  <a:lin ang="2700000" scaled="1"/>
                </a:gradFill>
                <a:ln w="9525">
                  <a:noFill/>
                  <a:round/>
                  <a:headEnd/>
                  <a:tailEnd/>
                </a:ln>
              </p:spPr>
              <p:txBody>
                <a:bodyPr wrap="none" anchor="ctr"/>
                <a:lstStyle/>
                <a:p>
                  <a:endParaRPr lang="zh-CN" altLang="en-US"/>
                </a:p>
              </p:txBody>
            </p:sp>
            <p:sp>
              <p:nvSpPr>
                <p:cNvPr id="62483" name="AutoShape 40"/>
                <p:cNvSpPr>
                  <a:spLocks noChangeArrowheads="1"/>
                </p:cNvSpPr>
                <p:nvPr/>
              </p:nvSpPr>
              <p:spPr bwMode="gray">
                <a:xfrm>
                  <a:off x="755" y="912"/>
                  <a:ext cx="2188" cy="2496"/>
                </a:xfrm>
                <a:prstGeom prst="roundRect">
                  <a:avLst>
                    <a:gd name="adj" fmla="val 16667"/>
                  </a:avLst>
                </a:prstGeom>
                <a:gradFill rotWithShape="1">
                  <a:gsLst>
                    <a:gs pos="0">
                      <a:srgbClr val="EAEC86"/>
                    </a:gs>
                    <a:gs pos="100000">
                      <a:srgbClr val="DCCE46"/>
                    </a:gs>
                  </a:gsLst>
                  <a:lin ang="5400000" scaled="1"/>
                </a:gradFill>
                <a:ln w="9525">
                  <a:noFill/>
                  <a:round/>
                  <a:headEnd/>
                  <a:tailEnd/>
                </a:ln>
              </p:spPr>
              <p:txBody>
                <a:bodyPr wrap="none" anchor="ctr"/>
                <a:lstStyle/>
                <a:p>
                  <a:endParaRPr lang="zh-CN" altLang="en-US"/>
                </a:p>
              </p:txBody>
            </p:sp>
            <p:sp>
              <p:nvSpPr>
                <p:cNvPr id="62484" name="AutoShape 41"/>
                <p:cNvSpPr>
                  <a:spLocks noChangeArrowheads="1"/>
                </p:cNvSpPr>
                <p:nvPr/>
              </p:nvSpPr>
              <p:spPr bwMode="gray">
                <a:xfrm>
                  <a:off x="773" y="2750"/>
                  <a:ext cx="2158" cy="631"/>
                </a:xfrm>
                <a:prstGeom prst="roundRect">
                  <a:avLst>
                    <a:gd name="adj" fmla="val 50000"/>
                  </a:avLst>
                </a:prstGeom>
                <a:gradFill rotWithShape="1">
                  <a:gsLst>
                    <a:gs pos="0">
                      <a:srgbClr val="EAEC86">
                        <a:alpha val="0"/>
                      </a:srgbClr>
                    </a:gs>
                    <a:gs pos="100000">
                      <a:srgbClr val="EDEE95"/>
                    </a:gs>
                  </a:gsLst>
                  <a:lin ang="5400000" scaled="1"/>
                </a:gradFill>
                <a:ln w="9525">
                  <a:noFill/>
                  <a:round/>
                  <a:headEnd/>
                  <a:tailEnd/>
                </a:ln>
              </p:spPr>
              <p:txBody>
                <a:bodyPr wrap="none" anchor="ctr"/>
                <a:lstStyle/>
                <a:p>
                  <a:endParaRPr lang="zh-CN" altLang="en-US"/>
                </a:p>
              </p:txBody>
            </p:sp>
            <p:sp>
              <p:nvSpPr>
                <p:cNvPr id="62485" name="AutoShape 42"/>
                <p:cNvSpPr>
                  <a:spLocks noChangeArrowheads="1"/>
                </p:cNvSpPr>
                <p:nvPr/>
              </p:nvSpPr>
              <p:spPr bwMode="gray">
                <a:xfrm>
                  <a:off x="773" y="932"/>
                  <a:ext cx="2158" cy="631"/>
                </a:xfrm>
                <a:prstGeom prst="roundRect">
                  <a:avLst>
                    <a:gd name="adj" fmla="val 50000"/>
                  </a:avLst>
                </a:prstGeom>
                <a:gradFill rotWithShape="1">
                  <a:gsLst>
                    <a:gs pos="0">
                      <a:srgbClr val="F8F9D7"/>
                    </a:gs>
                    <a:gs pos="100000">
                      <a:srgbClr val="EAEC86">
                        <a:alpha val="0"/>
                      </a:srgbClr>
                    </a:gs>
                  </a:gsLst>
                  <a:lin ang="5400000" scaled="1"/>
                </a:gradFill>
                <a:ln w="9525">
                  <a:noFill/>
                  <a:round/>
                  <a:headEnd/>
                  <a:tailEnd/>
                </a:ln>
              </p:spPr>
              <p:txBody>
                <a:bodyPr wrap="none" anchor="ctr"/>
                <a:lstStyle/>
                <a:p>
                  <a:endParaRPr lang="zh-CN" altLang="en-US"/>
                </a:p>
              </p:txBody>
            </p:sp>
            <p:sp>
              <p:nvSpPr>
                <p:cNvPr id="62486" name="AutoShape 43"/>
                <p:cNvSpPr>
                  <a:spLocks noChangeArrowheads="1"/>
                </p:cNvSpPr>
                <p:nvPr/>
              </p:nvSpPr>
              <p:spPr bwMode="gray">
                <a:xfrm>
                  <a:off x="727" y="3449"/>
                  <a:ext cx="2256" cy="775"/>
                </a:xfrm>
                <a:prstGeom prst="roundRect">
                  <a:avLst>
                    <a:gd name="adj" fmla="val 40389"/>
                  </a:avLst>
                </a:prstGeom>
                <a:gradFill rotWithShape="1">
                  <a:gsLst>
                    <a:gs pos="0">
                      <a:srgbClr val="3477A4">
                        <a:alpha val="50000"/>
                      </a:srgbClr>
                    </a:gs>
                    <a:gs pos="100000">
                      <a:srgbClr val="18374C">
                        <a:alpha val="0"/>
                      </a:srgbClr>
                    </a:gs>
                  </a:gsLst>
                  <a:lin ang="5400000" scaled="1"/>
                </a:gradFill>
                <a:ln w="9525">
                  <a:noFill/>
                  <a:round/>
                  <a:headEnd/>
                  <a:tailEnd/>
                </a:ln>
              </p:spPr>
              <p:txBody>
                <a:bodyPr wrap="none" anchor="ctr"/>
                <a:lstStyle/>
                <a:p>
                  <a:endParaRPr lang="zh-CN" altLang="en-US"/>
                </a:p>
              </p:txBody>
            </p:sp>
            <p:sp>
              <p:nvSpPr>
                <p:cNvPr id="62487" name="AutoShape 44"/>
                <p:cNvSpPr>
                  <a:spLocks noChangeArrowheads="1"/>
                </p:cNvSpPr>
                <p:nvPr/>
              </p:nvSpPr>
              <p:spPr bwMode="gray">
                <a:xfrm>
                  <a:off x="773" y="3470"/>
                  <a:ext cx="2158" cy="631"/>
                </a:xfrm>
                <a:prstGeom prst="roundRect">
                  <a:avLst>
                    <a:gd name="adj" fmla="val 50000"/>
                  </a:avLst>
                </a:prstGeom>
                <a:gradFill rotWithShape="1">
                  <a:gsLst>
                    <a:gs pos="0">
                      <a:srgbClr val="F8F9D7">
                        <a:alpha val="50000"/>
                      </a:srgbClr>
                    </a:gs>
                    <a:gs pos="100000">
                      <a:srgbClr val="EAEC86">
                        <a:alpha val="0"/>
                      </a:srgbClr>
                    </a:gs>
                  </a:gsLst>
                  <a:lin ang="5400000" scaled="1"/>
                </a:gradFill>
                <a:ln w="9525">
                  <a:noFill/>
                  <a:round/>
                  <a:headEnd/>
                  <a:tailEnd/>
                </a:ln>
              </p:spPr>
              <p:txBody>
                <a:bodyPr wrap="none" anchor="ctr"/>
                <a:lstStyle/>
                <a:p>
                  <a:endParaRPr lang="zh-CN" altLang="en-US"/>
                </a:p>
              </p:txBody>
            </p:sp>
          </p:grpSp>
          <p:grpSp>
            <p:nvGrpSpPr>
              <p:cNvPr id="12" name="Group 45"/>
              <p:cNvGrpSpPr>
                <a:grpSpLocks/>
              </p:cNvGrpSpPr>
              <p:nvPr/>
            </p:nvGrpSpPr>
            <p:grpSpPr bwMode="auto">
              <a:xfrm>
                <a:off x="1104" y="1058"/>
                <a:ext cx="498" cy="498"/>
                <a:chOff x="1289" y="582"/>
                <a:chExt cx="668" cy="668"/>
              </a:xfrm>
            </p:grpSpPr>
            <p:sp>
              <p:nvSpPr>
                <p:cNvPr id="62477" name="Oval 46"/>
                <p:cNvSpPr>
                  <a:spLocks noChangeArrowheads="1"/>
                </p:cNvSpPr>
                <p:nvPr/>
              </p:nvSpPr>
              <p:spPr bwMode="gray">
                <a:xfrm>
                  <a:off x="1289" y="582"/>
                  <a:ext cx="668" cy="668"/>
                </a:xfrm>
                <a:prstGeom prst="ellipse">
                  <a:avLst/>
                </a:prstGeom>
                <a:solidFill>
                  <a:srgbClr val="333333"/>
                </a:solidFill>
                <a:ln w="38100" algn="ctr">
                  <a:noFill/>
                  <a:round/>
                  <a:headEnd/>
                  <a:tailEnd/>
                </a:ln>
              </p:spPr>
              <p:txBody>
                <a:bodyPr anchor="ctr">
                  <a:spAutoFit/>
                </a:bodyPr>
                <a:lstStyle/>
                <a:p>
                  <a:endParaRPr lang="zh-CN" altLang="en-US"/>
                </a:p>
              </p:txBody>
            </p:sp>
            <p:sp>
              <p:nvSpPr>
                <p:cNvPr id="62478" name="Oval 47"/>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62479" name="Oval 48"/>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62480" name="Oval 49"/>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62481" name="Oval 50"/>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sp>
          <p:nvSpPr>
            <p:cNvPr id="62473" name="Text Box 51"/>
            <p:cNvSpPr txBox="1">
              <a:spLocks noChangeArrowheads="1"/>
            </p:cNvSpPr>
            <p:nvPr/>
          </p:nvSpPr>
          <p:spPr bwMode="gray">
            <a:xfrm>
              <a:off x="4280" y="1265"/>
              <a:ext cx="223" cy="288"/>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000000"/>
                  </a:solidFill>
                  <a:ea typeface="宋体" pitchFamily="2" charset="-122"/>
                </a:rPr>
                <a:t>6</a:t>
              </a:r>
              <a:endParaRPr lang="en-US" altLang="zh-CN" sz="2400" b="1" dirty="0">
                <a:solidFill>
                  <a:srgbClr val="000000"/>
                </a:solidFill>
                <a:ea typeface="宋体" pitchFamily="2" charset="-122"/>
              </a:endParaRPr>
            </a:p>
          </p:txBody>
        </p:sp>
        <p:sp>
          <p:nvSpPr>
            <p:cNvPr id="62474" name="Text Box 52"/>
            <p:cNvSpPr txBox="1">
              <a:spLocks noChangeArrowheads="1"/>
            </p:cNvSpPr>
            <p:nvPr/>
          </p:nvSpPr>
          <p:spPr bwMode="gray">
            <a:xfrm>
              <a:off x="3868" y="1687"/>
              <a:ext cx="1167" cy="1570"/>
            </a:xfrm>
            <a:prstGeom prst="rect">
              <a:avLst/>
            </a:prstGeom>
            <a:noFill/>
            <a:ln w="9525" algn="ctr">
              <a:noFill/>
              <a:miter lim="800000"/>
              <a:headEnd/>
              <a:tailEnd/>
            </a:ln>
          </p:spPr>
          <p:txBody>
            <a:bodyPr>
              <a:spAutoFit/>
            </a:bodyPr>
            <a:lstStyle/>
            <a:p>
              <a:pPr eaLnBrk="0" hangingPunct="0"/>
              <a:r>
                <a:rPr lang="zh-CN" altLang="en-US" sz="2400" b="1" dirty="0" smtClean="0">
                  <a:latin typeface="Times New Roman" charset="0"/>
                  <a:ea typeface="宋体" pitchFamily="2" charset="-122"/>
                </a:rPr>
                <a:t>硬件描述语言</a:t>
              </a:r>
              <a:endParaRPr lang="en-US" altLang="zh-CN" sz="2400" b="1" dirty="0" smtClean="0">
                <a:latin typeface="Times New Roman" charset="0"/>
                <a:ea typeface="宋体" pitchFamily="2" charset="-122"/>
              </a:endParaRPr>
            </a:p>
            <a:p>
              <a:pPr eaLnBrk="0" hangingPunct="0"/>
              <a:r>
                <a:rPr lang="zh-CN" altLang="en-US" b="1" dirty="0" smtClean="0">
                  <a:latin typeface="Times New Roman" charset="0"/>
                  <a:ea typeface="宋体" pitchFamily="2" charset="-122"/>
                </a:rPr>
                <a:t>采用计算机高级语言来描述逻辑函数并进行逻辑设计的一种方法，它应用于可编程逻辑器件中</a:t>
              </a:r>
              <a:endParaRPr lang="zh-CN" altLang="en-US" b="1" dirty="0">
                <a:latin typeface="Times New Roman" charset="0"/>
                <a:ea typeface="宋体" pitchFamily="2" charset="-122"/>
              </a:endParaRPr>
            </a:p>
          </p:txBody>
        </p:sp>
      </p:gr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设计</a:t>
            </a:r>
            <a:r>
              <a:rPr lang="zh-CN" altLang="en-US" smtClean="0">
                <a:latin typeface="宋体" pitchFamily="2" charset="-122"/>
              </a:rPr>
              <a:t>逻辑问题的步骤</a:t>
            </a:r>
          </a:p>
        </p:txBody>
      </p:sp>
      <p:sp>
        <p:nvSpPr>
          <p:cNvPr id="126980" name="AutoShape 4"/>
          <p:cNvSpPr>
            <a:spLocks noChangeArrowheads="1"/>
          </p:cNvSpPr>
          <p:nvPr/>
        </p:nvSpPr>
        <p:spPr bwMode="gray">
          <a:xfrm>
            <a:off x="7021513" y="2270125"/>
            <a:ext cx="1943100" cy="2800350"/>
          </a:xfrm>
          <a:prstGeom prst="chevron">
            <a:avLst>
              <a:gd name="adj" fmla="val 17384"/>
            </a:avLst>
          </a:prstGeom>
          <a:gradFill rotWithShape="1">
            <a:gsLst>
              <a:gs pos="0">
                <a:srgbClr val="CC99FF"/>
              </a:gs>
              <a:gs pos="100000">
                <a:srgbClr val="CC99FF">
                  <a:gamma/>
                  <a:shade val="46275"/>
                  <a:invGamma/>
                </a:srgb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lstStyle/>
          <a:p>
            <a:pPr algn="ctr" eaLnBrk="0" hangingPunct="0">
              <a:defRPr/>
            </a:pPr>
            <a:endParaRPr lang="en-US" altLang="zh-CN" sz="2400" b="1">
              <a:latin typeface="Times New Roman" pitchFamily="18" charset="0"/>
              <a:ea typeface="宋体" pitchFamily="2" charset="-122"/>
            </a:endParaRPr>
          </a:p>
          <a:p>
            <a:pPr algn="ctr" eaLnBrk="0" hangingPunct="0">
              <a:defRPr/>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画出</a:t>
            </a:r>
          </a:p>
          <a:p>
            <a:pPr algn="ctr" eaLnBrk="0" hangingPunct="0">
              <a:defRPr/>
            </a:pPr>
            <a:r>
              <a:rPr lang="zh-CN" altLang="en-US" sz="2400" b="1">
                <a:latin typeface="Times New Roman" pitchFamily="18" charset="0"/>
                <a:ea typeface="宋体" pitchFamily="2" charset="-122"/>
              </a:rPr>
              <a:t>    逻辑图</a:t>
            </a:r>
          </a:p>
          <a:p>
            <a:pPr algn="ctr" eaLnBrk="0" hangingPunct="0">
              <a:defRPr/>
            </a:pPr>
            <a:endParaRPr lang="en-US" altLang="zh-CN" sz="2400" b="1">
              <a:latin typeface="Times New Roman" pitchFamily="18" charset="0"/>
              <a:ea typeface="宋体" pitchFamily="2" charset="-122"/>
            </a:endParaRPr>
          </a:p>
        </p:txBody>
      </p:sp>
      <p:sp>
        <p:nvSpPr>
          <p:cNvPr id="126981" name="AutoShape 5"/>
          <p:cNvSpPr>
            <a:spLocks noChangeArrowheads="1"/>
          </p:cNvSpPr>
          <p:nvPr/>
        </p:nvSpPr>
        <p:spPr bwMode="gray">
          <a:xfrm>
            <a:off x="4356100" y="2270125"/>
            <a:ext cx="2735263" cy="280035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lstStyle/>
          <a:p>
            <a:pPr algn="ctr" eaLnBrk="0" hangingPunct="0">
              <a:defRPr/>
            </a:pPr>
            <a:endParaRPr lang="en-US" altLang="zh-CN" sz="2400" b="1">
              <a:latin typeface="Times New Roman" pitchFamily="18" charset="0"/>
              <a:ea typeface="宋体" pitchFamily="2" charset="-122"/>
            </a:endParaRPr>
          </a:p>
          <a:p>
            <a:pPr algn="ctr" eaLnBrk="0" hangingPunct="0">
              <a:defRPr/>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写出逻辑表 </a:t>
            </a:r>
          </a:p>
          <a:p>
            <a:pPr algn="ctr" eaLnBrk="0" hangingPunct="0">
              <a:defRPr/>
            </a:pPr>
            <a:r>
              <a:rPr lang="zh-CN" altLang="en-US" sz="2400" b="1">
                <a:latin typeface="Times New Roman" pitchFamily="18" charset="0"/>
                <a:ea typeface="宋体" pitchFamily="2" charset="-122"/>
              </a:rPr>
              <a:t>    达式及化简</a:t>
            </a:r>
          </a:p>
          <a:p>
            <a:pPr algn="ctr" eaLnBrk="0" hangingPunct="0">
              <a:defRPr/>
            </a:pPr>
            <a:endParaRPr lang="en-US" altLang="zh-CN" sz="2400" b="1">
              <a:latin typeface="Times New Roman" pitchFamily="18" charset="0"/>
              <a:ea typeface="宋体" pitchFamily="2" charset="-122"/>
            </a:endParaRPr>
          </a:p>
        </p:txBody>
      </p:sp>
      <p:sp>
        <p:nvSpPr>
          <p:cNvPr id="126982" name="AutoShape 6"/>
          <p:cNvSpPr>
            <a:spLocks noChangeArrowheads="1"/>
          </p:cNvSpPr>
          <p:nvPr/>
        </p:nvSpPr>
        <p:spPr bwMode="gray">
          <a:xfrm>
            <a:off x="2268538" y="2270125"/>
            <a:ext cx="2198687" cy="2800350"/>
          </a:xfrm>
          <a:prstGeom prst="chevron">
            <a:avLst>
              <a:gd name="adj" fmla="val 17384"/>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lstStyle/>
          <a:p>
            <a:pPr algn="ctr" eaLnBrk="0" hangingPunct="0">
              <a:defRPr/>
            </a:pPr>
            <a:endParaRPr lang="en-US" altLang="zh-CN" sz="2400" b="1">
              <a:latin typeface="Times New Roman" pitchFamily="18" charset="0"/>
              <a:ea typeface="宋体" pitchFamily="2" charset="-122"/>
            </a:endParaRPr>
          </a:p>
          <a:p>
            <a:pPr algn="ctr" eaLnBrk="0" hangingPunct="0">
              <a:defRPr/>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构造</a:t>
            </a:r>
          </a:p>
          <a:p>
            <a:pPr algn="ctr" eaLnBrk="0" hangingPunct="0">
              <a:defRPr/>
            </a:pPr>
            <a:r>
              <a:rPr lang="zh-CN" altLang="en-US" sz="2400" b="1">
                <a:latin typeface="Times New Roman" pitchFamily="18" charset="0"/>
                <a:ea typeface="宋体" pitchFamily="2" charset="-122"/>
              </a:rPr>
              <a:t>     真值表</a:t>
            </a:r>
          </a:p>
          <a:p>
            <a:pPr algn="ctr" eaLnBrk="0" hangingPunct="0">
              <a:defRPr/>
            </a:pPr>
            <a:endParaRPr lang="en-US" altLang="zh-CN" sz="2400" b="1">
              <a:latin typeface="Times New Roman" pitchFamily="18" charset="0"/>
              <a:ea typeface="宋体" pitchFamily="2" charset="-122"/>
            </a:endParaRPr>
          </a:p>
        </p:txBody>
      </p:sp>
      <p:sp>
        <p:nvSpPr>
          <p:cNvPr id="126983" name="AutoShape 7"/>
          <p:cNvSpPr>
            <a:spLocks noChangeArrowheads="1"/>
          </p:cNvSpPr>
          <p:nvPr/>
        </p:nvSpPr>
        <p:spPr bwMode="gray">
          <a:xfrm>
            <a:off x="179388" y="2284413"/>
            <a:ext cx="2174875" cy="2800350"/>
          </a:xfrm>
          <a:prstGeom prst="chevron">
            <a:avLst>
              <a:gd name="adj" fmla="val 17384"/>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lstStyle/>
          <a:p>
            <a:pPr algn="ctr" eaLnBrk="0" hangingPunct="0">
              <a:defRPr/>
            </a:pPr>
            <a:endParaRPr lang="en-US" altLang="zh-CN" sz="2400" b="1">
              <a:latin typeface="Times New Roman" pitchFamily="18" charset="0"/>
              <a:ea typeface="宋体" pitchFamily="2" charset="-122"/>
            </a:endParaRPr>
          </a:p>
          <a:p>
            <a:pPr algn="ctr" eaLnBrk="0" hangingPunct="0">
              <a:defRPr/>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问题</a:t>
            </a:r>
          </a:p>
          <a:p>
            <a:pPr algn="ctr" eaLnBrk="0" hangingPunct="0">
              <a:defRPr/>
            </a:pPr>
            <a:r>
              <a:rPr lang="zh-CN" altLang="en-US" sz="2400" b="1">
                <a:latin typeface="Times New Roman" pitchFamily="18" charset="0"/>
                <a:ea typeface="宋体" pitchFamily="2" charset="-122"/>
              </a:rPr>
              <a:t>    描述</a:t>
            </a:r>
          </a:p>
          <a:p>
            <a:pPr algn="ctr" eaLnBrk="0" hangingPunct="0">
              <a:defRPr/>
            </a:pPr>
            <a:endParaRPr lang="en-US" altLang="zh-CN" sz="2400" b="1">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83"/>
                                        </p:tgtEl>
                                        <p:attrNameLst>
                                          <p:attrName>style.visibility</p:attrName>
                                        </p:attrNameLst>
                                      </p:cBhvr>
                                      <p:to>
                                        <p:strVal val="visible"/>
                                      </p:to>
                                    </p:set>
                                    <p:animEffect transition="in" filter="blinds(horizontal)">
                                      <p:cBhvr>
                                        <p:cTn id="7" dur="500"/>
                                        <p:tgtEl>
                                          <p:spTgt spid="1269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6982"/>
                                        </p:tgtEl>
                                        <p:attrNameLst>
                                          <p:attrName>style.visibility</p:attrName>
                                        </p:attrNameLst>
                                      </p:cBhvr>
                                      <p:to>
                                        <p:strVal val="visible"/>
                                      </p:to>
                                    </p:set>
                                    <p:anim calcmode="lin" valueType="num">
                                      <p:cBhvr additive="base">
                                        <p:cTn id="12" dur="500" fill="hold"/>
                                        <p:tgtEl>
                                          <p:spTgt spid="126982"/>
                                        </p:tgtEl>
                                        <p:attrNameLst>
                                          <p:attrName>ppt_x</p:attrName>
                                        </p:attrNameLst>
                                      </p:cBhvr>
                                      <p:tavLst>
                                        <p:tav tm="0">
                                          <p:val>
                                            <p:strVal val="0-#ppt_w/2"/>
                                          </p:val>
                                        </p:tav>
                                        <p:tav tm="100000">
                                          <p:val>
                                            <p:strVal val="#ppt_x"/>
                                          </p:val>
                                        </p:tav>
                                      </p:tavLst>
                                    </p:anim>
                                    <p:anim calcmode="lin" valueType="num">
                                      <p:cBhvr additive="base">
                                        <p:cTn id="13" dur="500" fill="hold"/>
                                        <p:tgtEl>
                                          <p:spTgt spid="12698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6981"/>
                                        </p:tgtEl>
                                        <p:attrNameLst>
                                          <p:attrName>style.visibility</p:attrName>
                                        </p:attrNameLst>
                                      </p:cBhvr>
                                      <p:to>
                                        <p:strVal val="visible"/>
                                      </p:to>
                                    </p:set>
                                    <p:anim calcmode="lin" valueType="num">
                                      <p:cBhvr additive="base">
                                        <p:cTn id="18" dur="500" fill="hold"/>
                                        <p:tgtEl>
                                          <p:spTgt spid="126981"/>
                                        </p:tgtEl>
                                        <p:attrNameLst>
                                          <p:attrName>ppt_x</p:attrName>
                                        </p:attrNameLst>
                                      </p:cBhvr>
                                      <p:tavLst>
                                        <p:tav tm="0">
                                          <p:val>
                                            <p:strVal val="0-#ppt_w/2"/>
                                          </p:val>
                                        </p:tav>
                                        <p:tav tm="100000">
                                          <p:val>
                                            <p:strVal val="#ppt_x"/>
                                          </p:val>
                                        </p:tav>
                                      </p:tavLst>
                                    </p:anim>
                                    <p:anim calcmode="lin" valueType="num">
                                      <p:cBhvr additive="base">
                                        <p:cTn id="19" dur="500" fill="hold"/>
                                        <p:tgtEl>
                                          <p:spTgt spid="12698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6980"/>
                                        </p:tgtEl>
                                        <p:attrNameLst>
                                          <p:attrName>style.visibility</p:attrName>
                                        </p:attrNameLst>
                                      </p:cBhvr>
                                      <p:to>
                                        <p:strVal val="visible"/>
                                      </p:to>
                                    </p:set>
                                    <p:anim calcmode="lin" valueType="num">
                                      <p:cBhvr additive="base">
                                        <p:cTn id="24" dur="500" fill="hold"/>
                                        <p:tgtEl>
                                          <p:spTgt spid="126980"/>
                                        </p:tgtEl>
                                        <p:attrNameLst>
                                          <p:attrName>ppt_x</p:attrName>
                                        </p:attrNameLst>
                                      </p:cBhvr>
                                      <p:tavLst>
                                        <p:tav tm="0">
                                          <p:val>
                                            <p:strVal val="0-#ppt_w/2"/>
                                          </p:val>
                                        </p:tav>
                                        <p:tav tm="100000">
                                          <p:val>
                                            <p:strVal val="#ppt_x"/>
                                          </p:val>
                                        </p:tav>
                                      </p:tavLst>
                                    </p:anim>
                                    <p:anim calcmode="lin" valueType="num">
                                      <p:cBhvr additive="base">
                                        <p:cTn id="25" dur="500" fill="hold"/>
                                        <p:tgtEl>
                                          <p:spTgt spid="126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p:bldP spid="126981" grpId="0" animBg="1"/>
      <p:bldP spid="126982" grpId="0" animBg="1"/>
      <p:bldP spid="12698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主要内容</a:t>
            </a:r>
          </a:p>
        </p:txBody>
      </p:sp>
      <p:sp>
        <p:nvSpPr>
          <p:cNvPr id="50179" name="Rectangle 3"/>
          <p:cNvSpPr>
            <a:spLocks noGrp="1" noChangeArrowheads="1"/>
          </p:cNvSpPr>
          <p:nvPr>
            <p:ph type="body" idx="1"/>
          </p:nvPr>
        </p:nvSpPr>
        <p:spPr>
          <a:xfrm>
            <a:off x="1908175" y="1412875"/>
            <a:ext cx="6178550" cy="5067300"/>
          </a:xfrm>
        </p:spPr>
        <p:txBody>
          <a:bodyPr/>
          <a:lstStyle/>
          <a:p>
            <a:pPr eaLnBrk="1" hangingPunct="1">
              <a:buFont typeface="Wingdings" pitchFamily="2" charset="2"/>
              <a:buNone/>
            </a:pPr>
            <a:endParaRPr lang="en-US" altLang="zh-CN" smtClean="0"/>
          </a:p>
          <a:p>
            <a:pPr eaLnBrk="1" hangingPunct="1">
              <a:buClr>
                <a:schemeClr val="tx2"/>
              </a:buClr>
            </a:pPr>
            <a:r>
              <a:rPr lang="zh-CN" altLang="en-US" smtClean="0">
                <a:latin typeface="Times New Roman" charset="0"/>
              </a:rPr>
              <a:t>布尔代数</a:t>
            </a:r>
            <a:r>
              <a:rPr lang="zh-CN" altLang="en-US" smtClean="0"/>
              <a:t>的基本概念</a:t>
            </a:r>
          </a:p>
          <a:p>
            <a:pPr eaLnBrk="1" hangingPunct="1"/>
            <a:r>
              <a:rPr lang="zh-CN" altLang="en-US" smtClean="0"/>
              <a:t>逻辑问题的分析方法</a:t>
            </a:r>
          </a:p>
          <a:p>
            <a:pPr eaLnBrk="1" hangingPunct="1"/>
            <a:r>
              <a:rPr lang="zh-CN" altLang="en-US" smtClean="0">
                <a:latin typeface="Times New Roman" charset="0"/>
              </a:rPr>
              <a:t>布尔代数</a:t>
            </a:r>
            <a:r>
              <a:rPr lang="zh-CN" altLang="en-US" smtClean="0"/>
              <a:t>的基本定理及规则</a:t>
            </a:r>
          </a:p>
          <a:p>
            <a:pPr eaLnBrk="1" hangingPunct="1"/>
            <a:r>
              <a:rPr lang="zh-CN" altLang="en-US" smtClean="0"/>
              <a:t>功能完全操作集</a:t>
            </a:r>
          </a:p>
          <a:p>
            <a:pPr eaLnBrk="1" hangingPunct="1"/>
            <a:r>
              <a:rPr lang="zh-CN" altLang="en-US" smtClean="0"/>
              <a:t>逻辑方程的标准形式</a:t>
            </a:r>
          </a:p>
          <a:p>
            <a:pPr eaLnBrk="1" hangingPunct="1"/>
            <a:r>
              <a:rPr lang="zh-CN" altLang="en-US" smtClean="0"/>
              <a:t>逻辑方程的代数化简</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逻辑设计示例</a:t>
            </a:r>
          </a:p>
        </p:txBody>
      </p:sp>
      <p:sp>
        <p:nvSpPr>
          <p:cNvPr id="35843" name="Rectangle 3"/>
          <p:cNvSpPr>
            <a:spLocks noGrp="1" noChangeArrowheads="1"/>
          </p:cNvSpPr>
          <p:nvPr>
            <p:ph type="body" idx="1"/>
          </p:nvPr>
        </p:nvSpPr>
        <p:spPr>
          <a:xfrm>
            <a:off x="395288" y="1484313"/>
            <a:ext cx="8351837" cy="4895850"/>
          </a:xfrm>
        </p:spPr>
        <p:txBody>
          <a:bodyPr/>
          <a:lstStyle/>
          <a:p>
            <a:pPr eaLnBrk="1" hangingPunct="1"/>
            <a:r>
              <a:rPr lang="zh-CN" altLang="en-US" smtClean="0">
                <a:latin typeface="Times New Roman" charset="0"/>
              </a:rPr>
              <a:t>例：三人就某一提议进行表决，请给出对应的逻辑方程、真值表、逻辑图。</a:t>
            </a:r>
          </a:p>
          <a:p>
            <a:pPr eaLnBrk="1" hangingPunct="1">
              <a:lnSpc>
                <a:spcPct val="120000"/>
              </a:lnSpc>
              <a:buFont typeface="Wingdings" pitchFamily="2" charset="2"/>
              <a:buNone/>
            </a:pPr>
            <a:r>
              <a:rPr lang="zh-CN" altLang="en-US" smtClean="0">
                <a:latin typeface="Times New Roman" charset="0"/>
              </a:rPr>
              <a:t>    解：</a:t>
            </a:r>
            <a:r>
              <a:rPr lang="en-US" altLang="zh-CN" i="1" smtClean="0">
                <a:solidFill>
                  <a:srgbClr val="FF0000"/>
                </a:solidFill>
                <a:latin typeface="Times New Roman" charset="0"/>
              </a:rPr>
              <a:t>step1:</a:t>
            </a:r>
            <a:r>
              <a:rPr lang="zh-CN" altLang="en-US" i="1" smtClean="0">
                <a:solidFill>
                  <a:srgbClr val="FF0000"/>
                </a:solidFill>
                <a:latin typeface="Times New Roman" charset="0"/>
              </a:rPr>
              <a:t>问题描述</a:t>
            </a:r>
          </a:p>
          <a:p>
            <a:pPr lvl="1" algn="just" eaLnBrk="1" hangingPunct="1">
              <a:lnSpc>
                <a:spcPct val="120000"/>
              </a:lnSpc>
            </a:pPr>
            <a:r>
              <a:rPr lang="zh-CN" altLang="en-US" smtClean="0">
                <a:latin typeface="Times New Roman" charset="0"/>
              </a:rPr>
              <a:t>设输入变量</a:t>
            </a:r>
            <a:r>
              <a:rPr lang="en-US" altLang="zh-CN" i="1" smtClean="0">
                <a:latin typeface="Times New Roman" charset="0"/>
              </a:rPr>
              <a:t>A</a:t>
            </a:r>
            <a:r>
              <a:rPr lang="zh-CN" altLang="en-US" smtClean="0">
                <a:latin typeface="Times New Roman" charset="0"/>
              </a:rPr>
              <a:t>、</a:t>
            </a:r>
            <a:r>
              <a:rPr lang="en-US" altLang="zh-CN" i="1" smtClean="0">
                <a:latin typeface="Times New Roman" charset="0"/>
              </a:rPr>
              <a:t>B</a:t>
            </a:r>
            <a:r>
              <a:rPr lang="zh-CN" altLang="en-US" smtClean="0">
                <a:latin typeface="Times New Roman" charset="0"/>
              </a:rPr>
              <a:t>、</a:t>
            </a:r>
            <a:r>
              <a:rPr lang="en-US" altLang="zh-CN" i="1" smtClean="0">
                <a:latin typeface="Times New Roman" charset="0"/>
              </a:rPr>
              <a:t>C</a:t>
            </a:r>
            <a:r>
              <a:rPr lang="zh-CN" altLang="en-US" smtClean="0">
                <a:latin typeface="Times New Roman" charset="0"/>
              </a:rPr>
              <a:t>代表三人的表决意见。</a:t>
            </a:r>
          </a:p>
          <a:p>
            <a:pPr lvl="1" algn="just" eaLnBrk="1" hangingPunct="1">
              <a:lnSpc>
                <a:spcPct val="120000"/>
              </a:lnSpc>
            </a:pPr>
            <a:r>
              <a:rPr lang="en-US" altLang="zh-CN" i="1" smtClean="0">
                <a:latin typeface="Times New Roman" charset="0"/>
              </a:rPr>
              <a:t>F</a:t>
            </a:r>
            <a:r>
              <a:rPr lang="zh-CN" altLang="en-US" smtClean="0">
                <a:latin typeface="Times New Roman" charset="0"/>
              </a:rPr>
              <a:t>代表表决结果。</a:t>
            </a:r>
          </a:p>
          <a:p>
            <a:pPr lvl="1" algn="just" eaLnBrk="1" hangingPunct="1">
              <a:lnSpc>
                <a:spcPct val="120000"/>
              </a:lnSpc>
            </a:pPr>
            <a:r>
              <a:rPr lang="zh-CN" altLang="en-US" smtClean="0">
                <a:latin typeface="Times New Roman" charset="0"/>
              </a:rPr>
              <a:t>规则：</a:t>
            </a:r>
            <a:r>
              <a:rPr lang="en-US" altLang="zh-CN" smtClean="0">
                <a:latin typeface="Times New Roman" charset="0"/>
              </a:rPr>
              <a:t>&gt;=</a:t>
            </a:r>
            <a:r>
              <a:rPr lang="zh-CN" altLang="en-US" smtClean="0">
                <a:latin typeface="Times New Roman" charset="0"/>
              </a:rPr>
              <a:t>两人同意，则表决通过，否则不通过。</a:t>
            </a:r>
          </a:p>
          <a:p>
            <a:pPr lvl="1" algn="just" eaLnBrk="1" hangingPunct="1">
              <a:lnSpc>
                <a:spcPct val="120000"/>
              </a:lnSpc>
            </a:pPr>
            <a:r>
              <a:rPr lang="en-US" altLang="zh-CN" i="1" smtClean="0">
                <a:latin typeface="Times New Roman" charset="0"/>
              </a:rPr>
              <a:t>A</a:t>
            </a:r>
            <a:r>
              <a:rPr lang="zh-CN" altLang="en-US" smtClean="0">
                <a:latin typeface="Times New Roman" charset="0"/>
              </a:rPr>
              <a:t>、</a:t>
            </a:r>
            <a:r>
              <a:rPr lang="en-US" altLang="zh-CN" i="1" smtClean="0">
                <a:latin typeface="Times New Roman" charset="0"/>
              </a:rPr>
              <a:t>B</a:t>
            </a:r>
            <a:r>
              <a:rPr lang="zh-CN" altLang="en-US" smtClean="0">
                <a:latin typeface="Times New Roman" charset="0"/>
              </a:rPr>
              <a:t>、</a:t>
            </a:r>
            <a:r>
              <a:rPr lang="en-US" altLang="zh-CN" i="1" smtClean="0">
                <a:latin typeface="Times New Roman" charset="0"/>
              </a:rPr>
              <a:t>C</a:t>
            </a:r>
            <a:r>
              <a:rPr lang="zh-CN" altLang="en-US" smtClean="0">
                <a:latin typeface="Times New Roman" charset="0"/>
              </a:rPr>
              <a:t>：同意为</a:t>
            </a:r>
            <a:r>
              <a:rPr lang="en-US" altLang="zh-CN" smtClean="0">
                <a:latin typeface="Times New Roman" charset="0"/>
              </a:rPr>
              <a:t>1</a:t>
            </a:r>
            <a:r>
              <a:rPr lang="zh-CN" altLang="en-US" smtClean="0">
                <a:latin typeface="Times New Roman" charset="0"/>
              </a:rPr>
              <a:t>，不同意为</a:t>
            </a:r>
            <a:r>
              <a:rPr lang="en-US" altLang="zh-CN" smtClean="0">
                <a:latin typeface="Times New Roman" charset="0"/>
              </a:rPr>
              <a:t>0</a:t>
            </a:r>
            <a:r>
              <a:rPr lang="zh-CN" altLang="en-US" smtClean="0">
                <a:latin typeface="Times New Roman" charset="0"/>
              </a:rPr>
              <a:t>。</a:t>
            </a:r>
          </a:p>
          <a:p>
            <a:pPr lvl="1" algn="just" eaLnBrk="1" hangingPunct="1">
              <a:lnSpc>
                <a:spcPct val="120000"/>
              </a:lnSpc>
            </a:pPr>
            <a:r>
              <a:rPr lang="en-US" altLang="zh-CN" i="1" smtClean="0">
                <a:latin typeface="Times New Roman" charset="0"/>
              </a:rPr>
              <a:t>F</a:t>
            </a:r>
            <a:r>
              <a:rPr lang="zh-CN" altLang="en-US" smtClean="0">
                <a:latin typeface="Times New Roman" charset="0"/>
              </a:rPr>
              <a:t>：通过为</a:t>
            </a:r>
            <a:r>
              <a:rPr lang="en-US" altLang="zh-CN" smtClean="0">
                <a:latin typeface="Times New Roman" charset="0"/>
              </a:rPr>
              <a:t>1</a:t>
            </a:r>
            <a:r>
              <a:rPr lang="zh-CN" altLang="en-US" smtClean="0">
                <a:latin typeface="Times New Roman" charset="0"/>
              </a:rPr>
              <a:t>，不通过为</a:t>
            </a:r>
            <a:r>
              <a:rPr lang="en-US" altLang="zh-CN" smtClean="0">
                <a:latin typeface="Times New Roman" charset="0"/>
              </a:rPr>
              <a:t>0</a:t>
            </a:r>
            <a:r>
              <a:rPr lang="zh-CN" altLang="en-US" smtClean="0">
                <a:latin typeface="Times New Roman" charset="0"/>
              </a:rPr>
              <a: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anim calcmode="lin" valueType="num">
                                      <p:cBhvr additive="base">
                                        <p:cTn id="11"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anim calcmode="lin" valueType="num">
                                      <p:cBhvr additive="base">
                                        <p:cTn id="15"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anim calcmode="lin" valueType="num">
                                      <p:cBhvr additive="base">
                                        <p:cTn id="19"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anim calcmode="lin" valueType="num">
                                      <p:cBhvr additive="base">
                                        <p:cTn id="23"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anim calcmode="lin" valueType="num">
                                      <p:cBhvr additive="base">
                                        <p:cTn id="2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700338" y="2276475"/>
            <a:ext cx="2809875" cy="4105275"/>
            <a:chOff x="3193" y="1200"/>
            <a:chExt cx="2087" cy="3072"/>
          </a:xfrm>
        </p:grpSpPr>
        <p:graphicFrame>
          <p:nvGraphicFramePr>
            <p:cNvPr id="11266" name="Object 5"/>
            <p:cNvGraphicFramePr>
              <a:graphicFrameLocks noChangeAspect="1"/>
            </p:cNvGraphicFramePr>
            <p:nvPr/>
          </p:nvGraphicFramePr>
          <p:xfrm>
            <a:off x="3193" y="1200"/>
            <a:ext cx="2087" cy="3072"/>
          </p:xfrm>
          <a:graphic>
            <a:graphicData uri="http://schemas.openxmlformats.org/presentationml/2006/ole">
              <p:oleObj spid="_x0000_s11266" name="位图图像" r:id="rId3" imgW="4458322" imgH="3029373" progId="PBrush">
                <p:embed/>
              </p:oleObj>
            </a:graphicData>
          </a:graphic>
        </p:graphicFrame>
        <p:sp>
          <p:nvSpPr>
            <p:cNvPr id="11271" name="Line 6"/>
            <p:cNvSpPr>
              <a:spLocks noChangeShapeType="1"/>
            </p:cNvSpPr>
            <p:nvPr/>
          </p:nvSpPr>
          <p:spPr bwMode="auto">
            <a:xfrm>
              <a:off x="3360" y="1536"/>
              <a:ext cx="1776" cy="0"/>
            </a:xfrm>
            <a:prstGeom prst="line">
              <a:avLst/>
            </a:prstGeom>
            <a:noFill/>
            <a:ln w="9525">
              <a:solidFill>
                <a:schemeClr val="tx1"/>
              </a:solidFill>
              <a:miter lim="800000"/>
              <a:headEnd/>
              <a:tailEnd/>
            </a:ln>
          </p:spPr>
          <p:txBody>
            <a:bodyPr wrap="none"/>
            <a:lstStyle/>
            <a:p>
              <a:endParaRPr lang="zh-CN" altLang="en-US"/>
            </a:p>
          </p:txBody>
        </p:sp>
      </p:grpSp>
      <p:sp>
        <p:nvSpPr>
          <p:cNvPr id="33813" name="Oval 21"/>
          <p:cNvSpPr>
            <a:spLocks noChangeArrowheads="1"/>
          </p:cNvSpPr>
          <p:nvPr/>
        </p:nvSpPr>
        <p:spPr bwMode="gray">
          <a:xfrm>
            <a:off x="4789488" y="2205038"/>
            <a:ext cx="647700" cy="4176712"/>
          </a:xfrm>
          <a:prstGeom prst="ellipse">
            <a:avLst/>
          </a:prstGeom>
          <a:gradFill rotWithShape="1">
            <a:gsLst>
              <a:gs pos="0">
                <a:srgbClr val="FFFF00"/>
              </a:gs>
              <a:gs pos="100000">
                <a:srgbClr val="FFFF00">
                  <a:gamma/>
                  <a:shade val="46275"/>
                  <a:invGamma/>
                </a:srgbClr>
              </a:gs>
            </a:gsLst>
            <a:lin ang="0" scaled="1"/>
          </a:gradFill>
          <a:ln w="38100" algn="ctr">
            <a:solidFill>
              <a:srgbClr val="EAEAEA"/>
            </a:solidFill>
            <a:round/>
            <a:headEnd/>
            <a:tailEnd/>
          </a:ln>
          <a:effectLst>
            <a:outerShdw dist="109250" dir="3267739" algn="ctr" rotWithShape="0">
              <a:srgbClr val="333333">
                <a:alpha val="50000"/>
              </a:srgbClr>
            </a:outerShdw>
          </a:effectLst>
        </p:spPr>
        <p:txBody>
          <a:bodyPr anchor="ctr">
            <a:spAutoFit/>
          </a:bodyPr>
          <a:lstStyle/>
          <a:p>
            <a:pPr>
              <a:defRPr/>
            </a:pPr>
            <a:endParaRPr lang="zh-CN" altLang="en-US"/>
          </a:p>
        </p:txBody>
      </p:sp>
      <p:sp>
        <p:nvSpPr>
          <p:cNvPr id="11269" name="Rectangle 24"/>
          <p:cNvSpPr>
            <a:spLocks noGrp="1" noChangeArrowheads="1"/>
          </p:cNvSpPr>
          <p:nvPr>
            <p:ph type="body" idx="1"/>
          </p:nvPr>
        </p:nvSpPr>
        <p:spPr/>
        <p:txBody>
          <a:bodyPr/>
          <a:lstStyle/>
          <a:p>
            <a:pPr eaLnBrk="1" hangingPunct="1"/>
            <a:r>
              <a:rPr lang="en-US" altLang="zh-CN" i="1" smtClean="0">
                <a:solidFill>
                  <a:srgbClr val="FF0000"/>
                </a:solidFill>
                <a:latin typeface="Times New Roman" charset="0"/>
              </a:rPr>
              <a:t>step2:</a:t>
            </a:r>
            <a:r>
              <a:rPr lang="zh-CN" altLang="en-US" i="1" smtClean="0">
                <a:solidFill>
                  <a:srgbClr val="FF0000"/>
                </a:solidFill>
                <a:latin typeface="Times New Roman" charset="0"/>
              </a:rPr>
              <a:t>列出真值表</a:t>
            </a:r>
          </a:p>
        </p:txBody>
      </p:sp>
      <p:sp>
        <p:nvSpPr>
          <p:cNvPr id="11270" name="Rectangle 26"/>
          <p:cNvSpPr>
            <a:spLocks noGrp="1" noChangeArrowheads="1"/>
          </p:cNvSpPr>
          <p:nvPr>
            <p:ph type="title"/>
          </p:nvPr>
        </p:nvSpPr>
        <p:spPr/>
        <p:txBody>
          <a:bodyPr/>
          <a:lstStyle/>
          <a:p>
            <a:pPr eaLnBrk="1" hangingPunct="1"/>
            <a:r>
              <a:rPr lang="zh-CN" altLang="en-US" smtClean="0"/>
              <a:t>逻辑设计示例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38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grpId="1" nodeType="clickEffect">
                                  <p:stCondLst>
                                    <p:cond delay="0"/>
                                  </p:stCondLst>
                                  <p:childTnLst>
                                    <p:anim calcmode="lin" valueType="num">
                                      <p:cBhvr additive="base">
                                        <p:cTn id="13" dur="500"/>
                                        <p:tgtEl>
                                          <p:spTgt spid="33813"/>
                                        </p:tgtEl>
                                        <p:attrNameLst>
                                          <p:attrName>ppt_x</p:attrName>
                                        </p:attrNameLst>
                                      </p:cBhvr>
                                      <p:tavLst>
                                        <p:tav tm="0">
                                          <p:val>
                                            <p:strVal val="ppt_x"/>
                                          </p:val>
                                        </p:tav>
                                        <p:tav tm="100000">
                                          <p:val>
                                            <p:strVal val="ppt_x"/>
                                          </p:val>
                                        </p:tav>
                                      </p:tavLst>
                                    </p:anim>
                                    <p:anim calcmode="lin" valueType="num">
                                      <p:cBhvr additive="base">
                                        <p:cTn id="14" dur="500"/>
                                        <p:tgtEl>
                                          <p:spTgt spid="33813"/>
                                        </p:tgtEl>
                                        <p:attrNameLst>
                                          <p:attrName>ppt_y</p:attrName>
                                        </p:attrNameLst>
                                      </p:cBhvr>
                                      <p:tavLst>
                                        <p:tav tm="0">
                                          <p:val>
                                            <p:strVal val="ppt_y"/>
                                          </p:val>
                                        </p:tav>
                                        <p:tav tm="100000">
                                          <p:val>
                                            <p:strVal val="1+ppt_h/2"/>
                                          </p:val>
                                        </p:tav>
                                      </p:tavLst>
                                    </p:anim>
                                    <p:set>
                                      <p:cBhvr>
                                        <p:cTn id="15" dur="1" fill="hold">
                                          <p:stCondLst>
                                            <p:cond delay="499"/>
                                          </p:stCondLst>
                                        </p:cTn>
                                        <p:tgtEl>
                                          <p:spTgt spid="338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3" grpId="0" animBg="1"/>
      <p:bldP spid="3381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zh-CN" altLang="en-US" smtClean="0"/>
              <a:t>逻辑设计示例</a:t>
            </a:r>
          </a:p>
        </p:txBody>
      </p:sp>
      <p:sp>
        <p:nvSpPr>
          <p:cNvPr id="12293" name="Rectangle 15"/>
          <p:cNvSpPr>
            <a:spLocks noGrp="1" noChangeArrowheads="1"/>
          </p:cNvSpPr>
          <p:nvPr>
            <p:ph type="body" idx="1"/>
          </p:nvPr>
        </p:nvSpPr>
        <p:spPr/>
        <p:txBody>
          <a:bodyPr/>
          <a:lstStyle/>
          <a:p>
            <a:pPr eaLnBrk="1" hangingPunct="1"/>
            <a:r>
              <a:rPr lang="en-US" altLang="zh-CN" i="1" smtClean="0">
                <a:solidFill>
                  <a:srgbClr val="FF0000"/>
                </a:solidFill>
                <a:latin typeface="Times New Roman" charset="0"/>
              </a:rPr>
              <a:t>step3:</a:t>
            </a:r>
            <a:r>
              <a:rPr lang="zh-CN" altLang="en-US" i="1" smtClean="0">
                <a:solidFill>
                  <a:srgbClr val="FF0000"/>
                </a:solidFill>
              </a:rPr>
              <a:t>由真值表给出逻辑方程并化简</a:t>
            </a:r>
          </a:p>
        </p:txBody>
      </p:sp>
      <p:grpSp>
        <p:nvGrpSpPr>
          <p:cNvPr id="12294" name="Group 4"/>
          <p:cNvGrpSpPr>
            <a:grpSpLocks/>
          </p:cNvGrpSpPr>
          <p:nvPr/>
        </p:nvGrpSpPr>
        <p:grpSpPr bwMode="auto">
          <a:xfrm>
            <a:off x="1187450" y="2081213"/>
            <a:ext cx="3097213" cy="4587875"/>
            <a:chOff x="3193" y="1200"/>
            <a:chExt cx="2087" cy="3072"/>
          </a:xfrm>
        </p:grpSpPr>
        <p:graphicFrame>
          <p:nvGraphicFramePr>
            <p:cNvPr id="12291" name="Object 5"/>
            <p:cNvGraphicFramePr>
              <a:graphicFrameLocks noChangeAspect="1"/>
            </p:cNvGraphicFramePr>
            <p:nvPr/>
          </p:nvGraphicFramePr>
          <p:xfrm>
            <a:off x="3193" y="1200"/>
            <a:ext cx="2087" cy="3072"/>
          </p:xfrm>
          <a:graphic>
            <a:graphicData uri="http://schemas.openxmlformats.org/presentationml/2006/ole">
              <p:oleObj spid="_x0000_s12291" name="位图图像" r:id="rId3" imgW="4458322" imgH="3029373" progId="PBrush">
                <p:embed/>
              </p:oleObj>
            </a:graphicData>
          </a:graphic>
        </p:graphicFrame>
        <p:sp>
          <p:nvSpPr>
            <p:cNvPr id="12300" name="Line 6"/>
            <p:cNvSpPr>
              <a:spLocks noChangeShapeType="1"/>
            </p:cNvSpPr>
            <p:nvPr/>
          </p:nvSpPr>
          <p:spPr bwMode="auto">
            <a:xfrm>
              <a:off x="3360" y="1536"/>
              <a:ext cx="1776" cy="0"/>
            </a:xfrm>
            <a:prstGeom prst="line">
              <a:avLst/>
            </a:prstGeom>
            <a:noFill/>
            <a:ln w="9525">
              <a:solidFill>
                <a:schemeClr val="tx1"/>
              </a:solidFill>
              <a:miter lim="800000"/>
              <a:headEnd/>
              <a:tailEnd/>
            </a:ln>
          </p:spPr>
          <p:txBody>
            <a:bodyPr wrap="none"/>
            <a:lstStyle/>
            <a:p>
              <a:endParaRPr lang="zh-CN" altLang="en-US"/>
            </a:p>
          </p:txBody>
        </p:sp>
      </p:grpSp>
      <p:sp>
        <p:nvSpPr>
          <p:cNvPr id="132103" name="Oval 7"/>
          <p:cNvSpPr>
            <a:spLocks noChangeArrowheads="1"/>
          </p:cNvSpPr>
          <p:nvPr/>
        </p:nvSpPr>
        <p:spPr bwMode="gray">
          <a:xfrm>
            <a:off x="1258888" y="4148138"/>
            <a:ext cx="3024187" cy="431800"/>
          </a:xfrm>
          <a:prstGeom prst="ellipse">
            <a:avLst/>
          </a:prstGeom>
          <a:noFill/>
          <a:ln w="38100" algn="ctr">
            <a:solidFill>
              <a:schemeClr val="hlink"/>
            </a:solidFill>
            <a:round/>
            <a:headEnd/>
            <a:tailEnd/>
          </a:ln>
        </p:spPr>
        <p:txBody>
          <a:bodyPr anchor="ctr">
            <a:spAutoFit/>
          </a:bodyPr>
          <a:lstStyle/>
          <a:p>
            <a:endParaRPr lang="zh-CN" altLang="en-US"/>
          </a:p>
        </p:txBody>
      </p:sp>
      <p:sp>
        <p:nvSpPr>
          <p:cNvPr id="132104" name="Oval 8"/>
          <p:cNvSpPr>
            <a:spLocks noChangeArrowheads="1"/>
          </p:cNvSpPr>
          <p:nvPr/>
        </p:nvSpPr>
        <p:spPr bwMode="gray">
          <a:xfrm>
            <a:off x="1258888" y="5156200"/>
            <a:ext cx="3024187" cy="431800"/>
          </a:xfrm>
          <a:prstGeom prst="ellipse">
            <a:avLst/>
          </a:prstGeom>
          <a:noFill/>
          <a:ln w="38100" algn="ctr">
            <a:solidFill>
              <a:schemeClr val="hlink"/>
            </a:solidFill>
            <a:round/>
            <a:headEnd/>
            <a:tailEnd/>
          </a:ln>
        </p:spPr>
        <p:txBody>
          <a:bodyPr anchor="ctr">
            <a:spAutoFit/>
          </a:bodyPr>
          <a:lstStyle/>
          <a:p>
            <a:endParaRPr lang="zh-CN" altLang="en-US"/>
          </a:p>
        </p:txBody>
      </p:sp>
      <p:sp>
        <p:nvSpPr>
          <p:cNvPr id="132105" name="Oval 9"/>
          <p:cNvSpPr>
            <a:spLocks noChangeArrowheads="1"/>
          </p:cNvSpPr>
          <p:nvPr/>
        </p:nvSpPr>
        <p:spPr bwMode="gray">
          <a:xfrm>
            <a:off x="1258888" y="5661025"/>
            <a:ext cx="3024187" cy="431800"/>
          </a:xfrm>
          <a:prstGeom prst="ellipse">
            <a:avLst/>
          </a:prstGeom>
          <a:noFill/>
          <a:ln w="38100" algn="ctr">
            <a:solidFill>
              <a:schemeClr val="hlink"/>
            </a:solidFill>
            <a:round/>
            <a:headEnd/>
            <a:tailEnd/>
          </a:ln>
        </p:spPr>
        <p:txBody>
          <a:bodyPr anchor="ctr">
            <a:spAutoFit/>
          </a:bodyPr>
          <a:lstStyle/>
          <a:p>
            <a:endParaRPr lang="zh-CN" altLang="en-US"/>
          </a:p>
        </p:txBody>
      </p:sp>
      <p:sp>
        <p:nvSpPr>
          <p:cNvPr id="132106" name="Oval 10"/>
          <p:cNvSpPr>
            <a:spLocks noChangeArrowheads="1"/>
          </p:cNvSpPr>
          <p:nvPr/>
        </p:nvSpPr>
        <p:spPr bwMode="gray">
          <a:xfrm>
            <a:off x="1258888" y="6164263"/>
            <a:ext cx="3024187" cy="431800"/>
          </a:xfrm>
          <a:prstGeom prst="ellipse">
            <a:avLst/>
          </a:prstGeom>
          <a:noFill/>
          <a:ln w="38100" algn="ctr">
            <a:solidFill>
              <a:schemeClr val="hlink"/>
            </a:solidFill>
            <a:round/>
            <a:headEnd/>
            <a:tailEnd/>
          </a:ln>
        </p:spPr>
        <p:txBody>
          <a:bodyPr anchor="ctr">
            <a:spAutoFit/>
          </a:bodyPr>
          <a:lstStyle/>
          <a:p>
            <a:endParaRPr lang="zh-CN" altLang="en-US"/>
          </a:p>
        </p:txBody>
      </p:sp>
      <p:graphicFrame>
        <p:nvGraphicFramePr>
          <p:cNvPr id="132107" name="Object 11"/>
          <p:cNvGraphicFramePr>
            <a:graphicFrameLocks noChangeAspect="1"/>
          </p:cNvGraphicFramePr>
          <p:nvPr>
            <p:ph sz="half" idx="4294967295"/>
          </p:nvPr>
        </p:nvGraphicFramePr>
        <p:xfrm>
          <a:off x="4716463" y="4581525"/>
          <a:ext cx="4038600" cy="890588"/>
        </p:xfrm>
        <a:graphic>
          <a:graphicData uri="http://schemas.openxmlformats.org/presentationml/2006/ole">
            <p:oleObj spid="_x0000_s12290" name="公式" r:id="rId4" imgW="1955520" imgH="431640" progId="Equation.3">
              <p:embed/>
            </p:oleObj>
          </a:graphicData>
        </a:graphic>
      </p:graphicFrame>
      <p:sp>
        <p:nvSpPr>
          <p:cNvPr id="132110" name="AutoShape 14"/>
          <p:cNvSpPr>
            <a:spLocks noChangeArrowheads="1"/>
          </p:cNvSpPr>
          <p:nvPr/>
        </p:nvSpPr>
        <p:spPr bwMode="gray">
          <a:xfrm>
            <a:off x="5292725" y="2276475"/>
            <a:ext cx="3671888" cy="1584325"/>
          </a:xfrm>
          <a:prstGeom prst="cloudCallout">
            <a:avLst>
              <a:gd name="adj1" fmla="val -43949"/>
              <a:gd name="adj2" fmla="val 72745"/>
            </a:avLst>
          </a:prstGeom>
          <a:gradFill rotWithShape="1">
            <a:gsLst>
              <a:gs pos="0">
                <a:srgbClr val="FFFF00"/>
              </a:gs>
              <a:gs pos="100000">
                <a:srgbClr val="FFFF00">
                  <a:gamma/>
                  <a:shade val="46275"/>
                  <a:invGamma/>
                </a:srgbClr>
              </a:gs>
            </a:gsLst>
            <a:lin ang="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将输出为真的行的输入积用“或”连接起来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1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1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1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2107"/>
                                        </p:tgtEl>
                                        <p:attrNameLst>
                                          <p:attrName>style.visibility</p:attrName>
                                        </p:attrNameLst>
                                      </p:cBhvr>
                                      <p:to>
                                        <p:strVal val="visible"/>
                                      </p:to>
                                    </p:set>
                                    <p:anim calcmode="lin" valueType="num">
                                      <p:cBhvr additive="base">
                                        <p:cTn id="17" dur="500" fill="hold"/>
                                        <p:tgtEl>
                                          <p:spTgt spid="132107"/>
                                        </p:tgtEl>
                                        <p:attrNameLst>
                                          <p:attrName>ppt_x</p:attrName>
                                        </p:attrNameLst>
                                      </p:cBhvr>
                                      <p:tavLst>
                                        <p:tav tm="0">
                                          <p:val>
                                            <p:strVal val="0-#ppt_w/2"/>
                                          </p:val>
                                        </p:tav>
                                        <p:tav tm="100000">
                                          <p:val>
                                            <p:strVal val="#ppt_x"/>
                                          </p:val>
                                        </p:tav>
                                      </p:tavLst>
                                    </p:anim>
                                    <p:anim calcmode="lin" valueType="num">
                                      <p:cBhvr additive="base">
                                        <p:cTn id="18" dur="500" fill="hold"/>
                                        <p:tgtEl>
                                          <p:spTgt spid="13210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32110"/>
                                        </p:tgtEl>
                                        <p:attrNameLst>
                                          <p:attrName>style.visibility</p:attrName>
                                        </p:attrNameLst>
                                      </p:cBhvr>
                                      <p:to>
                                        <p:strVal val="visible"/>
                                      </p:to>
                                    </p:set>
                                    <p:animEffect transition="in" filter="checkerboard(across)">
                                      <p:cBhvr>
                                        <p:cTn id="23" dur="500"/>
                                        <p:tgtEl>
                                          <p:spTgt spid="132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3" grpId="0" animBg="1"/>
      <p:bldP spid="132104" grpId="0" animBg="1"/>
      <p:bldP spid="132105" grpId="0" animBg="1"/>
      <p:bldP spid="132106" grpId="0" animBg="1"/>
      <p:bldP spid="1321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68313" y="1412875"/>
            <a:ext cx="8415337" cy="2087563"/>
          </a:xfrm>
        </p:spPr>
        <p:txBody>
          <a:bodyPr/>
          <a:lstStyle/>
          <a:p>
            <a:pPr eaLnBrk="1" hangingPunct="1"/>
            <a:r>
              <a:rPr lang="en-US" altLang="zh-CN" i="1" smtClean="0">
                <a:solidFill>
                  <a:srgbClr val="FF0000"/>
                </a:solidFill>
                <a:latin typeface="Times New Roman" charset="0"/>
              </a:rPr>
              <a:t>step4:</a:t>
            </a:r>
            <a:r>
              <a:rPr lang="zh-CN" altLang="en-US" i="1" smtClean="0">
                <a:solidFill>
                  <a:srgbClr val="FF0000"/>
                </a:solidFill>
              </a:rPr>
              <a:t>由逻辑方程画出逻辑图</a:t>
            </a:r>
            <a:endParaRPr lang="zh-CN" altLang="en-US" smtClean="0"/>
          </a:p>
          <a:p>
            <a:pPr eaLnBrk="1" hangingPunct="1"/>
            <a:r>
              <a:rPr lang="zh-CN" altLang="en-US" smtClean="0"/>
              <a:t>列出所需的输入变量</a:t>
            </a:r>
          </a:p>
          <a:p>
            <a:pPr eaLnBrk="1" hangingPunct="1"/>
            <a:r>
              <a:rPr lang="zh-CN" altLang="en-US" smtClean="0"/>
              <a:t>用反相器对输入变量求反获得所需的反变量</a:t>
            </a:r>
          </a:p>
          <a:p>
            <a:pPr eaLnBrk="1" hangingPunct="1"/>
            <a:r>
              <a:rPr lang="zh-CN" altLang="en-US" smtClean="0">
                <a:latin typeface="Times New Roman" charset="0"/>
              </a:rPr>
              <a:t>把逻辑表达式中相应的运算用门电路的符号来代替</a:t>
            </a:r>
          </a:p>
        </p:txBody>
      </p:sp>
      <p:pic>
        <p:nvPicPr>
          <p:cNvPr id="141316" name="Picture 4"/>
          <p:cNvPicPr>
            <a:picLocks noChangeAspect="1" noChangeArrowheads="1"/>
          </p:cNvPicPr>
          <p:nvPr/>
        </p:nvPicPr>
        <p:blipFill>
          <a:blip r:embed="rId3"/>
          <a:srcRect/>
          <a:stretch>
            <a:fillRect/>
          </a:stretch>
        </p:blipFill>
        <p:spPr bwMode="auto">
          <a:xfrm>
            <a:off x="5049838" y="3644900"/>
            <a:ext cx="3698875" cy="3051175"/>
          </a:xfrm>
          <a:prstGeom prst="rect">
            <a:avLst/>
          </a:prstGeom>
          <a:noFill/>
          <a:ln w="9525">
            <a:noFill/>
            <a:miter lim="800000"/>
            <a:headEnd/>
            <a:tailEnd/>
          </a:ln>
        </p:spPr>
      </p:pic>
      <p:sp>
        <p:nvSpPr>
          <p:cNvPr id="141317" name="AutoShape 5"/>
          <p:cNvSpPr>
            <a:spLocks noChangeArrowheads="1"/>
          </p:cNvSpPr>
          <p:nvPr/>
        </p:nvSpPr>
        <p:spPr bwMode="gray">
          <a:xfrm>
            <a:off x="2484438" y="5445125"/>
            <a:ext cx="1871662" cy="1008063"/>
          </a:xfrm>
          <a:prstGeom prst="cloudCallout">
            <a:avLst>
              <a:gd name="adj1" fmla="val 89440"/>
              <a:gd name="adj2" fmla="val -35829"/>
            </a:avLst>
          </a:prstGeom>
          <a:gradFill rotWithShape="1">
            <a:gsLst>
              <a:gs pos="0">
                <a:srgbClr val="FFFF00"/>
              </a:gs>
              <a:gs pos="100000">
                <a:srgbClr val="FFFF00">
                  <a:gamma/>
                  <a:shade val="46275"/>
                  <a:invGamma/>
                </a:srgbClr>
              </a:gs>
            </a:gsLst>
            <a:lin ang="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逻辑图</a:t>
            </a:r>
          </a:p>
        </p:txBody>
      </p:sp>
      <p:graphicFrame>
        <p:nvGraphicFramePr>
          <p:cNvPr id="141318" name="Object 6"/>
          <p:cNvGraphicFramePr>
            <a:graphicFrameLocks noChangeAspect="1"/>
          </p:cNvGraphicFramePr>
          <p:nvPr/>
        </p:nvGraphicFramePr>
        <p:xfrm>
          <a:off x="539750" y="4365625"/>
          <a:ext cx="2844800" cy="415925"/>
        </p:xfrm>
        <a:graphic>
          <a:graphicData uri="http://schemas.openxmlformats.org/presentationml/2006/ole">
            <p:oleObj spid="_x0000_s13314" name="公式" r:id="rId4" imgW="1218960" imgH="177480" progId="Equation.3">
              <p:embed/>
            </p:oleObj>
          </a:graphicData>
        </a:graphic>
      </p:graphicFrame>
      <p:sp>
        <p:nvSpPr>
          <p:cNvPr id="13318" name="AutoShape 7"/>
          <p:cNvSpPr>
            <a:spLocks noChangeArrowheads="1"/>
          </p:cNvSpPr>
          <p:nvPr/>
        </p:nvSpPr>
        <p:spPr bwMode="gray">
          <a:xfrm>
            <a:off x="3708400" y="4365625"/>
            <a:ext cx="1008063" cy="503238"/>
          </a:xfrm>
          <a:prstGeom prst="rightArrow">
            <a:avLst>
              <a:gd name="adj1" fmla="val 50000"/>
              <a:gd name="adj2" fmla="val 50079"/>
            </a:avLst>
          </a:prstGeom>
          <a:gradFill rotWithShape="1">
            <a:gsLst>
              <a:gs pos="0">
                <a:srgbClr val="FFFF00"/>
              </a:gs>
              <a:gs pos="100000">
                <a:srgbClr val="767600"/>
              </a:gs>
            </a:gsLst>
            <a:lin ang="2700000" scaled="1"/>
          </a:gradFill>
          <a:ln w="12700" algn="ctr">
            <a:solidFill>
              <a:schemeClr val="tx1"/>
            </a:solidFill>
            <a:miter lim="800000"/>
            <a:headEnd/>
            <a:tailEnd/>
          </a:ln>
          <a:effectLst>
            <a:prstShdw prst="shdw12">
              <a:schemeClr val="bg2">
                <a:alpha val="50000"/>
              </a:schemeClr>
            </a:prstShdw>
          </a:effectLst>
        </p:spPr>
        <p:txBody>
          <a:bodyPr wrap="none" anchor="ctr">
            <a:spAutoFit/>
          </a:bodyPr>
          <a:lstStyle/>
          <a:p>
            <a:endParaRPr lang="zh-CN" altLang="en-US"/>
          </a:p>
        </p:txBody>
      </p:sp>
      <p:sp>
        <p:nvSpPr>
          <p:cNvPr id="13319" name="Rectangle 9"/>
          <p:cNvSpPr>
            <a:spLocks noGrp="1" noChangeArrowheads="1"/>
          </p:cNvSpPr>
          <p:nvPr>
            <p:ph type="title"/>
          </p:nvPr>
        </p:nvSpPr>
        <p:spPr/>
        <p:txBody>
          <a:bodyPr/>
          <a:lstStyle/>
          <a:p>
            <a:pPr eaLnBrk="1" hangingPunct="1"/>
            <a:r>
              <a:rPr lang="zh-CN" altLang="en-US" smtClean="0"/>
              <a:t>逻辑设计示例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1318"/>
                                        </p:tgtEl>
                                        <p:attrNameLst>
                                          <p:attrName>style.visibility</p:attrName>
                                        </p:attrNameLst>
                                      </p:cBhvr>
                                      <p:to>
                                        <p:strVal val="visible"/>
                                      </p:to>
                                    </p:set>
                                    <p:anim calcmode="lin" valueType="num">
                                      <p:cBhvr additive="base">
                                        <p:cTn id="7" dur="500" fill="hold"/>
                                        <p:tgtEl>
                                          <p:spTgt spid="141318"/>
                                        </p:tgtEl>
                                        <p:attrNameLst>
                                          <p:attrName>ppt_x</p:attrName>
                                        </p:attrNameLst>
                                      </p:cBhvr>
                                      <p:tavLst>
                                        <p:tav tm="0">
                                          <p:val>
                                            <p:strVal val="0-#ppt_w/2"/>
                                          </p:val>
                                        </p:tav>
                                        <p:tav tm="100000">
                                          <p:val>
                                            <p:strVal val="#ppt_x"/>
                                          </p:val>
                                        </p:tav>
                                      </p:tavLst>
                                    </p:anim>
                                    <p:anim calcmode="lin" valueType="num">
                                      <p:cBhvr additive="base">
                                        <p:cTn id="8" dur="500" fill="hold"/>
                                        <p:tgtEl>
                                          <p:spTgt spid="1413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1316"/>
                                        </p:tgtEl>
                                        <p:attrNameLst>
                                          <p:attrName>style.visibility</p:attrName>
                                        </p:attrNameLst>
                                      </p:cBhvr>
                                      <p:to>
                                        <p:strVal val="visible"/>
                                      </p:to>
                                    </p:set>
                                    <p:animEffect transition="in" filter="blinds(horizontal)">
                                      <p:cBhvr>
                                        <p:cTn id="13" dur="500"/>
                                        <p:tgtEl>
                                          <p:spTgt spid="14131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41317"/>
                                        </p:tgtEl>
                                        <p:attrNameLst>
                                          <p:attrName>style.visibility</p:attrName>
                                        </p:attrNameLst>
                                      </p:cBhvr>
                                      <p:to>
                                        <p:strVal val="visible"/>
                                      </p:to>
                                    </p:set>
                                    <p:animEffect transition="in" filter="checkerboard(across)">
                                      <p:cBhvr>
                                        <p:cTn id="18"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11863" y="2492375"/>
            <a:ext cx="2809875" cy="4105275"/>
            <a:chOff x="3193" y="1200"/>
            <a:chExt cx="2087" cy="3072"/>
          </a:xfrm>
        </p:grpSpPr>
        <p:graphicFrame>
          <p:nvGraphicFramePr>
            <p:cNvPr id="14339" name="Object 3"/>
            <p:cNvGraphicFramePr>
              <a:graphicFrameLocks noChangeAspect="1"/>
            </p:cNvGraphicFramePr>
            <p:nvPr/>
          </p:nvGraphicFramePr>
          <p:xfrm>
            <a:off x="3193" y="1200"/>
            <a:ext cx="2087" cy="3072"/>
          </p:xfrm>
          <a:graphic>
            <a:graphicData uri="http://schemas.openxmlformats.org/presentationml/2006/ole">
              <p:oleObj spid="_x0000_s14339" name="位图图像" r:id="rId3" imgW="4458322" imgH="3029373" progId="PBrush">
                <p:embed/>
              </p:oleObj>
            </a:graphicData>
          </a:graphic>
        </p:graphicFrame>
        <p:sp>
          <p:nvSpPr>
            <p:cNvPr id="14346" name="Line 4"/>
            <p:cNvSpPr>
              <a:spLocks noChangeShapeType="1"/>
            </p:cNvSpPr>
            <p:nvPr/>
          </p:nvSpPr>
          <p:spPr bwMode="auto">
            <a:xfrm>
              <a:off x="3360" y="1536"/>
              <a:ext cx="1776" cy="0"/>
            </a:xfrm>
            <a:prstGeom prst="line">
              <a:avLst/>
            </a:prstGeom>
            <a:noFill/>
            <a:ln w="9525">
              <a:solidFill>
                <a:schemeClr val="tx1"/>
              </a:solidFill>
              <a:miter lim="800000"/>
              <a:headEnd/>
              <a:tailEnd/>
            </a:ln>
          </p:spPr>
          <p:txBody>
            <a:bodyPr wrap="none"/>
            <a:lstStyle/>
            <a:p>
              <a:endParaRPr lang="zh-CN" altLang="en-US"/>
            </a:p>
          </p:txBody>
        </p:sp>
      </p:grpSp>
      <p:pic>
        <p:nvPicPr>
          <p:cNvPr id="175109" name="Picture 5"/>
          <p:cNvPicPr>
            <a:picLocks noChangeAspect="1" noChangeArrowheads="1"/>
          </p:cNvPicPr>
          <p:nvPr/>
        </p:nvPicPr>
        <p:blipFill>
          <a:blip r:embed="rId4"/>
          <a:srcRect/>
          <a:stretch>
            <a:fillRect/>
          </a:stretch>
        </p:blipFill>
        <p:spPr bwMode="auto">
          <a:xfrm>
            <a:off x="1952625" y="3284538"/>
            <a:ext cx="3698875" cy="3051175"/>
          </a:xfrm>
          <a:prstGeom prst="rect">
            <a:avLst/>
          </a:prstGeom>
          <a:noFill/>
          <a:ln w="9525">
            <a:noFill/>
            <a:miter lim="800000"/>
            <a:headEnd/>
            <a:tailEnd/>
          </a:ln>
        </p:spPr>
      </p:pic>
      <p:sp>
        <p:nvSpPr>
          <p:cNvPr id="175110" name="AutoShape 6"/>
          <p:cNvSpPr>
            <a:spLocks noChangeArrowheads="1"/>
          </p:cNvSpPr>
          <p:nvPr/>
        </p:nvSpPr>
        <p:spPr bwMode="gray">
          <a:xfrm>
            <a:off x="7019925" y="1268413"/>
            <a:ext cx="1871663" cy="1008062"/>
          </a:xfrm>
          <a:prstGeom prst="cloudCallout">
            <a:avLst>
              <a:gd name="adj1" fmla="val -48306"/>
              <a:gd name="adj2" fmla="val 61653"/>
            </a:avLst>
          </a:prstGeom>
          <a:gradFill rotWithShape="1">
            <a:gsLst>
              <a:gs pos="0">
                <a:srgbClr val="FFFF00"/>
              </a:gs>
              <a:gs pos="100000">
                <a:srgbClr val="FFFF00">
                  <a:gamma/>
                  <a:shade val="46275"/>
                  <a:invGamma/>
                </a:srgbClr>
              </a:gs>
            </a:gsLst>
            <a:lin ang="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真值表</a:t>
            </a:r>
          </a:p>
        </p:txBody>
      </p:sp>
      <p:sp>
        <p:nvSpPr>
          <p:cNvPr id="175111" name="AutoShape 7"/>
          <p:cNvSpPr>
            <a:spLocks noChangeArrowheads="1"/>
          </p:cNvSpPr>
          <p:nvPr/>
        </p:nvSpPr>
        <p:spPr bwMode="gray">
          <a:xfrm>
            <a:off x="250825" y="1268413"/>
            <a:ext cx="2447925" cy="1008062"/>
          </a:xfrm>
          <a:prstGeom prst="cloudCallout">
            <a:avLst>
              <a:gd name="adj1" fmla="val 49481"/>
              <a:gd name="adj2" fmla="val 66065"/>
            </a:avLst>
          </a:prstGeom>
          <a:gradFill rotWithShape="1">
            <a:gsLst>
              <a:gs pos="0">
                <a:srgbClr val="FFFF00"/>
              </a:gs>
              <a:gs pos="100000">
                <a:srgbClr val="FFFF00">
                  <a:gamma/>
                  <a:shade val="46275"/>
                  <a:invGamma/>
                </a:srgbClr>
              </a:gs>
            </a:gsLst>
            <a:lin ang="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逻辑方程</a:t>
            </a:r>
          </a:p>
        </p:txBody>
      </p:sp>
      <p:sp>
        <p:nvSpPr>
          <p:cNvPr id="175112" name="AutoShape 8"/>
          <p:cNvSpPr>
            <a:spLocks noChangeArrowheads="1"/>
          </p:cNvSpPr>
          <p:nvPr/>
        </p:nvSpPr>
        <p:spPr bwMode="gray">
          <a:xfrm>
            <a:off x="250825" y="5445125"/>
            <a:ext cx="1871663" cy="1008063"/>
          </a:xfrm>
          <a:prstGeom prst="cloudCallout">
            <a:avLst>
              <a:gd name="adj1" fmla="val 66880"/>
              <a:gd name="adj2" fmla="val -96773"/>
            </a:avLst>
          </a:prstGeom>
          <a:gradFill rotWithShape="1">
            <a:gsLst>
              <a:gs pos="0">
                <a:srgbClr val="FFFF00"/>
              </a:gs>
              <a:gs pos="100000">
                <a:srgbClr val="FFFF00">
                  <a:gamma/>
                  <a:shade val="46275"/>
                  <a:invGamma/>
                </a:srgbClr>
              </a:gs>
            </a:gsLst>
            <a:lin ang="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逻辑图</a:t>
            </a:r>
          </a:p>
        </p:txBody>
      </p:sp>
      <p:graphicFrame>
        <p:nvGraphicFramePr>
          <p:cNvPr id="175113" name="Object 9"/>
          <p:cNvGraphicFramePr>
            <a:graphicFrameLocks noChangeAspect="1"/>
          </p:cNvGraphicFramePr>
          <p:nvPr>
            <p:ph/>
          </p:nvPr>
        </p:nvGraphicFramePr>
        <p:xfrm>
          <a:off x="2555875" y="2576513"/>
          <a:ext cx="2879725" cy="420687"/>
        </p:xfrm>
        <a:graphic>
          <a:graphicData uri="http://schemas.openxmlformats.org/presentationml/2006/ole">
            <p:oleObj spid="_x0000_s14338" name="公式" r:id="rId5" imgW="1218960" imgH="177480" progId="Equation.3">
              <p:embed/>
            </p:oleObj>
          </a:graphicData>
        </a:graphic>
      </p:graphicFrame>
      <p:sp>
        <p:nvSpPr>
          <p:cNvPr id="14345" name="Rectangle 10"/>
          <p:cNvSpPr>
            <a:spLocks noChangeArrowheads="1"/>
          </p:cNvSpPr>
          <p:nvPr/>
        </p:nvSpPr>
        <p:spPr bwMode="auto">
          <a:xfrm>
            <a:off x="1150938" y="549275"/>
            <a:ext cx="7793037" cy="576263"/>
          </a:xfrm>
          <a:prstGeom prst="rect">
            <a:avLst/>
          </a:prstGeom>
          <a:noFill/>
          <a:ln w="9525">
            <a:noFill/>
            <a:miter lim="800000"/>
            <a:headEnd/>
            <a:tailEnd/>
          </a:ln>
        </p:spPr>
        <p:txBody>
          <a:bodyPr anchor="b"/>
          <a:lstStyle/>
          <a:p>
            <a:pPr algn="ctr"/>
            <a:r>
              <a:rPr lang="zh-CN" altLang="en-US" sz="3200" b="1">
                <a:solidFill>
                  <a:schemeClr val="bg1"/>
                </a:solidFill>
                <a:latin typeface="Verdana" pitchFamily="34" charset="0"/>
              </a:rPr>
              <a:t>逻辑设计示例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0"/>
                                        </p:tgtEl>
                                        <p:attrNameLst>
                                          <p:attrName>style.visibility</p:attrName>
                                        </p:attrNameLst>
                                      </p:cBhvr>
                                      <p:to>
                                        <p:strVal val="visible"/>
                                      </p:to>
                                    </p:set>
                                    <p:animEffect transition="in" filter="blinds(horizontal)">
                                      <p:cBhvr>
                                        <p:cTn id="12" dur="500"/>
                                        <p:tgtEl>
                                          <p:spTgt spid="1751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5113"/>
                                        </p:tgtEl>
                                        <p:attrNameLst>
                                          <p:attrName>style.visibility</p:attrName>
                                        </p:attrNameLst>
                                      </p:cBhvr>
                                      <p:to>
                                        <p:strVal val="visible"/>
                                      </p:to>
                                    </p:set>
                                    <p:anim calcmode="lin" valueType="num">
                                      <p:cBhvr additive="base">
                                        <p:cTn id="17" dur="500" fill="hold"/>
                                        <p:tgtEl>
                                          <p:spTgt spid="175113"/>
                                        </p:tgtEl>
                                        <p:attrNameLst>
                                          <p:attrName>ppt_x</p:attrName>
                                        </p:attrNameLst>
                                      </p:cBhvr>
                                      <p:tavLst>
                                        <p:tav tm="0">
                                          <p:val>
                                            <p:strVal val="0-#ppt_w/2"/>
                                          </p:val>
                                        </p:tav>
                                        <p:tav tm="100000">
                                          <p:val>
                                            <p:strVal val="#ppt_x"/>
                                          </p:val>
                                        </p:tav>
                                      </p:tavLst>
                                    </p:anim>
                                    <p:anim calcmode="lin" valueType="num">
                                      <p:cBhvr additive="base">
                                        <p:cTn id="18" dur="500" fill="hold"/>
                                        <p:tgtEl>
                                          <p:spTgt spid="1751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75111"/>
                                        </p:tgtEl>
                                        <p:attrNameLst>
                                          <p:attrName>style.visibility</p:attrName>
                                        </p:attrNameLst>
                                      </p:cBhvr>
                                      <p:to>
                                        <p:strVal val="visible"/>
                                      </p:to>
                                    </p:set>
                                    <p:animEffect transition="in" filter="checkerboard(across)">
                                      <p:cBhvr>
                                        <p:cTn id="23" dur="500"/>
                                        <p:tgtEl>
                                          <p:spTgt spid="1751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5109"/>
                                        </p:tgtEl>
                                        <p:attrNameLst>
                                          <p:attrName>style.visibility</p:attrName>
                                        </p:attrNameLst>
                                      </p:cBhvr>
                                      <p:to>
                                        <p:strVal val="visible"/>
                                      </p:to>
                                    </p:set>
                                    <p:animEffect transition="in" filter="blinds(horizontal)">
                                      <p:cBhvr>
                                        <p:cTn id="28" dur="500"/>
                                        <p:tgtEl>
                                          <p:spTgt spid="175109"/>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75112"/>
                                        </p:tgtEl>
                                        <p:attrNameLst>
                                          <p:attrName>style.visibility</p:attrName>
                                        </p:attrNameLst>
                                      </p:cBhvr>
                                      <p:to>
                                        <p:strVal val="visible"/>
                                      </p:to>
                                    </p:set>
                                    <p:animEffect transition="in" filter="checkerboard(across)">
                                      <p:cBhvr>
                                        <p:cTn id="33" dur="500"/>
                                        <p:tgtEl>
                                          <p:spTgt spid="175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animBg="1"/>
      <p:bldP spid="175111" grpId="0" animBg="1"/>
      <p:bldP spid="1751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已有电路的功能分析步骤</a:t>
            </a:r>
          </a:p>
        </p:txBody>
      </p:sp>
      <p:sp>
        <p:nvSpPr>
          <p:cNvPr id="130051" name="AutoShape 3"/>
          <p:cNvSpPr>
            <a:spLocks noChangeArrowheads="1"/>
          </p:cNvSpPr>
          <p:nvPr/>
        </p:nvSpPr>
        <p:spPr bwMode="gray">
          <a:xfrm>
            <a:off x="6667500" y="2089150"/>
            <a:ext cx="2311400" cy="2778125"/>
          </a:xfrm>
          <a:prstGeom prst="chevron">
            <a:avLst>
              <a:gd name="adj" fmla="val 17384"/>
            </a:avLst>
          </a:prstGeom>
          <a:gradFill rotWithShape="1">
            <a:gsLst>
              <a:gs pos="0">
                <a:srgbClr val="CC99FF"/>
              </a:gs>
              <a:gs pos="100000">
                <a:srgbClr val="CC99FF">
                  <a:gamma/>
                  <a:shade val="46275"/>
                  <a:invGamma/>
                </a:srgb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lstStyle/>
          <a:p>
            <a:pPr algn="ctr" eaLnBrk="0" hangingPunct="0">
              <a:defRPr/>
            </a:pPr>
            <a:endParaRPr lang="en-US" altLang="zh-CN" sz="2400" b="1">
              <a:latin typeface="Times New Roman" pitchFamily="18" charset="0"/>
              <a:ea typeface="宋体" pitchFamily="2" charset="-122"/>
            </a:endParaRPr>
          </a:p>
          <a:p>
            <a:pPr algn="ctr" eaLnBrk="0" hangingPunct="0">
              <a:defRPr/>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确定逻</a:t>
            </a:r>
          </a:p>
          <a:p>
            <a:pPr algn="ctr" eaLnBrk="0" hangingPunct="0">
              <a:defRPr/>
            </a:pPr>
            <a:r>
              <a:rPr lang="zh-CN" altLang="en-US" sz="2400" b="1">
                <a:latin typeface="Times New Roman" pitchFamily="18" charset="0"/>
                <a:ea typeface="宋体" pitchFamily="2" charset="-122"/>
              </a:rPr>
              <a:t>    辑功能</a:t>
            </a:r>
          </a:p>
          <a:p>
            <a:pPr algn="ctr" eaLnBrk="0" hangingPunct="0">
              <a:defRPr/>
            </a:pPr>
            <a:endParaRPr lang="en-US" altLang="zh-CN" sz="2400" b="1">
              <a:latin typeface="Times New Roman" pitchFamily="18" charset="0"/>
              <a:ea typeface="宋体" pitchFamily="2" charset="-122"/>
            </a:endParaRPr>
          </a:p>
        </p:txBody>
      </p:sp>
      <p:sp>
        <p:nvSpPr>
          <p:cNvPr id="130052" name="AutoShape 4"/>
          <p:cNvSpPr>
            <a:spLocks noChangeArrowheads="1"/>
          </p:cNvSpPr>
          <p:nvPr/>
        </p:nvSpPr>
        <p:spPr bwMode="gray">
          <a:xfrm>
            <a:off x="4443413" y="2090738"/>
            <a:ext cx="2339975" cy="2778125"/>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lstStyle/>
          <a:p>
            <a:pPr algn="ctr" eaLnBrk="0" hangingPunct="0">
              <a:defRPr/>
            </a:pPr>
            <a:endParaRPr lang="en-US" altLang="zh-CN" sz="2400" b="1">
              <a:latin typeface="Times New Roman" pitchFamily="18" charset="0"/>
              <a:ea typeface="宋体" pitchFamily="2" charset="-122"/>
            </a:endParaRPr>
          </a:p>
          <a:p>
            <a:pPr algn="ctr" eaLnBrk="0" hangingPunct="0">
              <a:defRPr/>
            </a:pPr>
            <a:r>
              <a:rPr lang="zh-CN" altLang="en-US" sz="2400" b="1">
                <a:latin typeface="Tahoma" pitchFamily="34" charset="0"/>
                <a:ea typeface="宋体" pitchFamily="2" charset="-122"/>
              </a:rPr>
              <a:t>构造</a:t>
            </a:r>
          </a:p>
          <a:p>
            <a:pPr algn="ctr" eaLnBrk="0" hangingPunct="0">
              <a:defRPr/>
            </a:pPr>
            <a:r>
              <a:rPr lang="zh-CN" altLang="en-US" sz="2400" b="1">
                <a:latin typeface="Tahoma" pitchFamily="34" charset="0"/>
                <a:ea typeface="宋体" pitchFamily="2" charset="-122"/>
              </a:rPr>
              <a:t>真值表</a:t>
            </a:r>
            <a:endParaRPr lang="zh-CN" altLang="en-US" sz="2400" b="1">
              <a:latin typeface="Times New Roman" pitchFamily="18" charset="0"/>
              <a:ea typeface="宋体" pitchFamily="2" charset="-122"/>
            </a:endParaRPr>
          </a:p>
          <a:p>
            <a:pPr algn="ctr" eaLnBrk="0" hangingPunct="0">
              <a:defRPr/>
            </a:pPr>
            <a:endParaRPr lang="en-US" altLang="zh-CN" sz="2400" b="1">
              <a:latin typeface="Times New Roman" pitchFamily="18" charset="0"/>
              <a:ea typeface="宋体" pitchFamily="2" charset="-122"/>
            </a:endParaRPr>
          </a:p>
        </p:txBody>
      </p:sp>
      <p:sp>
        <p:nvSpPr>
          <p:cNvPr id="130053" name="AutoShape 5"/>
          <p:cNvSpPr>
            <a:spLocks noChangeArrowheads="1"/>
          </p:cNvSpPr>
          <p:nvPr/>
        </p:nvSpPr>
        <p:spPr bwMode="gray">
          <a:xfrm>
            <a:off x="2138363" y="2089150"/>
            <a:ext cx="2414587" cy="2778125"/>
          </a:xfrm>
          <a:prstGeom prst="chevron">
            <a:avLst>
              <a:gd name="adj" fmla="val 17384"/>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lstStyle/>
          <a:p>
            <a:pPr algn="ctr" eaLnBrk="0" hangingPunct="0">
              <a:defRPr/>
            </a:pPr>
            <a:endParaRPr lang="en-US" altLang="zh-CN" sz="2400" b="1">
              <a:latin typeface="Times New Roman" pitchFamily="18" charset="0"/>
              <a:ea typeface="宋体" pitchFamily="2" charset="-122"/>
            </a:endParaRPr>
          </a:p>
          <a:p>
            <a:pPr algn="ctr" eaLnBrk="0" hangingPunct="0">
              <a:defRPr/>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化简逻辑</a:t>
            </a:r>
          </a:p>
          <a:p>
            <a:pPr algn="ctr" eaLnBrk="0" hangingPunct="0">
              <a:defRPr/>
            </a:pPr>
            <a:r>
              <a:rPr lang="zh-CN" altLang="en-US" sz="2400" b="1">
                <a:latin typeface="Times New Roman" pitchFamily="18" charset="0"/>
                <a:ea typeface="宋体" pitchFamily="2" charset="-122"/>
              </a:rPr>
              <a:t>    表达式</a:t>
            </a:r>
          </a:p>
          <a:p>
            <a:pPr algn="ctr" eaLnBrk="0" hangingPunct="0">
              <a:defRPr/>
            </a:pPr>
            <a:endParaRPr lang="en-US" altLang="zh-CN" sz="2400" b="1">
              <a:latin typeface="Times New Roman" pitchFamily="18" charset="0"/>
              <a:ea typeface="宋体" pitchFamily="2" charset="-122"/>
            </a:endParaRPr>
          </a:p>
        </p:txBody>
      </p:sp>
      <p:sp>
        <p:nvSpPr>
          <p:cNvPr id="130054" name="AutoShape 6"/>
          <p:cNvSpPr>
            <a:spLocks noChangeArrowheads="1"/>
          </p:cNvSpPr>
          <p:nvPr/>
        </p:nvSpPr>
        <p:spPr bwMode="gray">
          <a:xfrm>
            <a:off x="107950" y="2087563"/>
            <a:ext cx="2174875" cy="2778125"/>
          </a:xfrm>
          <a:prstGeom prst="chevron">
            <a:avLst>
              <a:gd name="adj" fmla="val 17384"/>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lstStyle/>
          <a:p>
            <a:pPr algn="ctr" eaLnBrk="0" hangingPunct="0">
              <a:defRPr/>
            </a:pPr>
            <a:endParaRPr lang="en-US" altLang="zh-CN" sz="2400" b="1">
              <a:latin typeface="Times New Roman" pitchFamily="18" charset="0"/>
              <a:ea typeface="宋体" pitchFamily="2" charset="-122"/>
            </a:endParaRPr>
          </a:p>
          <a:p>
            <a:pPr algn="ctr" eaLnBrk="0" hangingPunct="0">
              <a:defRPr/>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写出逻辑</a:t>
            </a:r>
          </a:p>
          <a:p>
            <a:pPr algn="ctr" eaLnBrk="0" hangingPunct="0">
              <a:defRPr/>
            </a:pPr>
            <a:r>
              <a:rPr lang="zh-CN" altLang="en-US" sz="2400" b="1">
                <a:latin typeface="Times New Roman" pitchFamily="18" charset="0"/>
                <a:ea typeface="宋体" pitchFamily="2" charset="-122"/>
              </a:rPr>
              <a:t>    表达式</a:t>
            </a:r>
          </a:p>
          <a:p>
            <a:pPr algn="ctr" eaLnBrk="0" hangingPunct="0">
              <a:defRPr/>
            </a:pPr>
            <a:endParaRPr lang="en-US" altLang="zh-CN" sz="2400" b="1">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4"/>
                                        </p:tgtEl>
                                        <p:attrNameLst>
                                          <p:attrName>style.visibility</p:attrName>
                                        </p:attrNameLst>
                                      </p:cBhvr>
                                      <p:to>
                                        <p:strVal val="visible"/>
                                      </p:to>
                                    </p:set>
                                    <p:animEffect transition="in" filter="blinds(horizontal)">
                                      <p:cBhvr>
                                        <p:cTn id="7" dur="500"/>
                                        <p:tgtEl>
                                          <p:spTgt spid="1300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0053"/>
                                        </p:tgtEl>
                                        <p:attrNameLst>
                                          <p:attrName>style.visibility</p:attrName>
                                        </p:attrNameLst>
                                      </p:cBhvr>
                                      <p:to>
                                        <p:strVal val="visible"/>
                                      </p:to>
                                    </p:set>
                                    <p:anim calcmode="lin" valueType="num">
                                      <p:cBhvr additive="base">
                                        <p:cTn id="12" dur="500" fill="hold"/>
                                        <p:tgtEl>
                                          <p:spTgt spid="130053"/>
                                        </p:tgtEl>
                                        <p:attrNameLst>
                                          <p:attrName>ppt_x</p:attrName>
                                        </p:attrNameLst>
                                      </p:cBhvr>
                                      <p:tavLst>
                                        <p:tav tm="0">
                                          <p:val>
                                            <p:strVal val="0-#ppt_w/2"/>
                                          </p:val>
                                        </p:tav>
                                        <p:tav tm="100000">
                                          <p:val>
                                            <p:strVal val="#ppt_x"/>
                                          </p:val>
                                        </p:tav>
                                      </p:tavLst>
                                    </p:anim>
                                    <p:anim calcmode="lin" valueType="num">
                                      <p:cBhvr additive="base">
                                        <p:cTn id="13" dur="500" fill="hold"/>
                                        <p:tgtEl>
                                          <p:spTgt spid="13005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0052"/>
                                        </p:tgtEl>
                                        <p:attrNameLst>
                                          <p:attrName>style.visibility</p:attrName>
                                        </p:attrNameLst>
                                      </p:cBhvr>
                                      <p:to>
                                        <p:strVal val="visible"/>
                                      </p:to>
                                    </p:set>
                                    <p:anim calcmode="lin" valueType="num">
                                      <p:cBhvr additive="base">
                                        <p:cTn id="18" dur="500" fill="hold"/>
                                        <p:tgtEl>
                                          <p:spTgt spid="130052"/>
                                        </p:tgtEl>
                                        <p:attrNameLst>
                                          <p:attrName>ppt_x</p:attrName>
                                        </p:attrNameLst>
                                      </p:cBhvr>
                                      <p:tavLst>
                                        <p:tav tm="0">
                                          <p:val>
                                            <p:strVal val="0-#ppt_w/2"/>
                                          </p:val>
                                        </p:tav>
                                        <p:tav tm="100000">
                                          <p:val>
                                            <p:strVal val="#ppt_x"/>
                                          </p:val>
                                        </p:tav>
                                      </p:tavLst>
                                    </p:anim>
                                    <p:anim calcmode="lin" valueType="num">
                                      <p:cBhvr additive="base">
                                        <p:cTn id="19" dur="500" fill="hold"/>
                                        <p:tgtEl>
                                          <p:spTgt spid="13005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0051"/>
                                        </p:tgtEl>
                                        <p:attrNameLst>
                                          <p:attrName>style.visibility</p:attrName>
                                        </p:attrNameLst>
                                      </p:cBhvr>
                                      <p:to>
                                        <p:strVal val="visible"/>
                                      </p:to>
                                    </p:set>
                                    <p:anim calcmode="lin" valueType="num">
                                      <p:cBhvr additive="base">
                                        <p:cTn id="24" dur="500" fill="hold"/>
                                        <p:tgtEl>
                                          <p:spTgt spid="130051"/>
                                        </p:tgtEl>
                                        <p:attrNameLst>
                                          <p:attrName>ppt_x</p:attrName>
                                        </p:attrNameLst>
                                      </p:cBhvr>
                                      <p:tavLst>
                                        <p:tav tm="0">
                                          <p:val>
                                            <p:strVal val="0-#ppt_w/2"/>
                                          </p:val>
                                        </p:tav>
                                        <p:tav tm="100000">
                                          <p:val>
                                            <p:strVal val="#ppt_x"/>
                                          </p:val>
                                        </p:tav>
                                      </p:tavLst>
                                    </p:anim>
                                    <p:anim calcmode="lin" valueType="num">
                                      <p:cBhvr additive="base">
                                        <p:cTn id="25" dur="500" fill="hold"/>
                                        <p:tgtEl>
                                          <p:spTgt spid="1300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nimBg="1"/>
      <p:bldP spid="130052" grpId="0" animBg="1"/>
      <p:bldP spid="130053" grpId="0" animBg="1"/>
      <p:bldP spid="1300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2"/>
          <p:cNvSpPr>
            <a:spLocks noGrp="1" noChangeArrowheads="1"/>
          </p:cNvSpPr>
          <p:nvPr>
            <p:ph type="title"/>
          </p:nvPr>
        </p:nvSpPr>
        <p:spPr/>
        <p:txBody>
          <a:bodyPr/>
          <a:lstStyle/>
          <a:p>
            <a:pPr eaLnBrk="1" hangingPunct="1"/>
            <a:r>
              <a:rPr lang="zh-CN" altLang="en-US" smtClean="0"/>
              <a:t>电路分析示例</a:t>
            </a:r>
          </a:p>
        </p:txBody>
      </p:sp>
      <p:grpSp>
        <p:nvGrpSpPr>
          <p:cNvPr id="15367" name="Group 50"/>
          <p:cNvGrpSpPr>
            <a:grpSpLocks/>
          </p:cNvGrpSpPr>
          <p:nvPr/>
        </p:nvGrpSpPr>
        <p:grpSpPr bwMode="auto">
          <a:xfrm>
            <a:off x="1763713" y="2133600"/>
            <a:ext cx="4632325" cy="4067175"/>
            <a:chOff x="1111" y="1344"/>
            <a:chExt cx="2918" cy="2562"/>
          </a:xfrm>
        </p:grpSpPr>
        <p:grpSp>
          <p:nvGrpSpPr>
            <p:cNvPr id="15369" name="Group 4"/>
            <p:cNvGrpSpPr>
              <a:grpSpLocks/>
            </p:cNvGrpSpPr>
            <p:nvPr/>
          </p:nvGrpSpPr>
          <p:grpSpPr bwMode="auto">
            <a:xfrm>
              <a:off x="1111" y="1344"/>
              <a:ext cx="2458" cy="2480"/>
              <a:chOff x="1392" y="1152"/>
              <a:chExt cx="2458" cy="2480"/>
            </a:xfrm>
          </p:grpSpPr>
          <p:sp>
            <p:nvSpPr>
              <p:cNvPr id="15370" name="Rectangle 5"/>
              <p:cNvSpPr>
                <a:spLocks noChangeArrowheads="1"/>
              </p:cNvSpPr>
              <p:nvPr/>
            </p:nvSpPr>
            <p:spPr bwMode="auto">
              <a:xfrm>
                <a:off x="2352" y="2965"/>
                <a:ext cx="202" cy="417"/>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5371" name="Oval 6"/>
              <p:cNvSpPr>
                <a:spLocks noChangeArrowheads="1"/>
              </p:cNvSpPr>
              <p:nvPr/>
            </p:nvSpPr>
            <p:spPr bwMode="auto">
              <a:xfrm>
                <a:off x="2554" y="3152"/>
                <a:ext cx="75" cy="82"/>
              </a:xfrm>
              <a:prstGeom prst="ellipse">
                <a:avLst/>
              </a:prstGeom>
              <a:solidFill>
                <a:srgbClr val="FFFFFF"/>
              </a:solidFill>
              <a:ln w="57150">
                <a:solidFill>
                  <a:srgbClr val="000000"/>
                </a:solidFill>
                <a:round/>
                <a:headEnd/>
                <a:tailEnd/>
              </a:ln>
            </p:spPr>
            <p:txBody>
              <a:bodyPr/>
              <a:lstStyle/>
              <a:p>
                <a:endParaRPr lang="zh-CN" altLang="en-US"/>
              </a:p>
            </p:txBody>
          </p:sp>
          <p:sp>
            <p:nvSpPr>
              <p:cNvPr id="15372" name="Line 7"/>
              <p:cNvSpPr>
                <a:spLocks noChangeShapeType="1"/>
              </p:cNvSpPr>
              <p:nvPr/>
            </p:nvSpPr>
            <p:spPr bwMode="auto">
              <a:xfrm flipH="1">
                <a:off x="1981" y="3175"/>
                <a:ext cx="371" cy="0"/>
              </a:xfrm>
              <a:prstGeom prst="line">
                <a:avLst/>
              </a:prstGeom>
              <a:noFill/>
              <a:ln w="57150">
                <a:solidFill>
                  <a:srgbClr val="000000"/>
                </a:solidFill>
                <a:round/>
                <a:headEnd/>
                <a:tailEnd/>
              </a:ln>
            </p:spPr>
            <p:txBody>
              <a:bodyPr/>
              <a:lstStyle/>
              <a:p>
                <a:endParaRPr lang="zh-CN" altLang="en-US"/>
              </a:p>
            </p:txBody>
          </p:sp>
          <p:sp>
            <p:nvSpPr>
              <p:cNvPr id="15373" name="Line 8"/>
              <p:cNvSpPr>
                <a:spLocks noChangeShapeType="1"/>
              </p:cNvSpPr>
              <p:nvPr/>
            </p:nvSpPr>
            <p:spPr bwMode="auto">
              <a:xfrm>
                <a:off x="2629" y="3191"/>
                <a:ext cx="277" cy="2"/>
              </a:xfrm>
              <a:prstGeom prst="line">
                <a:avLst/>
              </a:prstGeom>
              <a:noFill/>
              <a:ln w="57150">
                <a:solidFill>
                  <a:srgbClr val="000000"/>
                </a:solidFill>
                <a:round/>
                <a:headEnd type="none" w="sm" len="sm"/>
                <a:tailEnd type="oval" w="med" len="med"/>
              </a:ln>
            </p:spPr>
            <p:txBody>
              <a:bodyPr/>
              <a:lstStyle/>
              <a:p>
                <a:endParaRPr lang="zh-CN" altLang="en-US"/>
              </a:p>
            </p:txBody>
          </p:sp>
          <p:sp>
            <p:nvSpPr>
              <p:cNvPr id="15374" name="Rectangle 9"/>
              <p:cNvSpPr>
                <a:spLocks noChangeArrowheads="1"/>
              </p:cNvSpPr>
              <p:nvPr/>
            </p:nvSpPr>
            <p:spPr bwMode="auto">
              <a:xfrm>
                <a:off x="2352" y="1590"/>
                <a:ext cx="202" cy="417"/>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5375" name="Oval 10"/>
              <p:cNvSpPr>
                <a:spLocks noChangeArrowheads="1"/>
              </p:cNvSpPr>
              <p:nvPr/>
            </p:nvSpPr>
            <p:spPr bwMode="auto">
              <a:xfrm>
                <a:off x="2554" y="1756"/>
                <a:ext cx="75" cy="85"/>
              </a:xfrm>
              <a:prstGeom prst="ellipse">
                <a:avLst/>
              </a:prstGeom>
              <a:solidFill>
                <a:srgbClr val="FFFFFF"/>
              </a:solidFill>
              <a:ln w="57150">
                <a:solidFill>
                  <a:srgbClr val="000000"/>
                </a:solidFill>
                <a:round/>
                <a:headEnd/>
                <a:tailEnd/>
              </a:ln>
            </p:spPr>
            <p:txBody>
              <a:bodyPr/>
              <a:lstStyle/>
              <a:p>
                <a:endParaRPr lang="zh-CN" altLang="en-US"/>
              </a:p>
            </p:txBody>
          </p:sp>
          <p:sp>
            <p:nvSpPr>
              <p:cNvPr id="15376" name="Line 11"/>
              <p:cNvSpPr>
                <a:spLocks noChangeShapeType="1"/>
              </p:cNvSpPr>
              <p:nvPr/>
            </p:nvSpPr>
            <p:spPr bwMode="auto">
              <a:xfrm flipH="1">
                <a:off x="2130" y="1797"/>
                <a:ext cx="222" cy="0"/>
              </a:xfrm>
              <a:prstGeom prst="line">
                <a:avLst/>
              </a:prstGeom>
              <a:noFill/>
              <a:ln w="57150">
                <a:solidFill>
                  <a:srgbClr val="000000"/>
                </a:solidFill>
                <a:round/>
                <a:headEnd/>
                <a:tailEnd/>
              </a:ln>
            </p:spPr>
            <p:txBody>
              <a:bodyPr/>
              <a:lstStyle/>
              <a:p>
                <a:endParaRPr lang="zh-CN" altLang="en-US"/>
              </a:p>
            </p:txBody>
          </p:sp>
          <p:sp>
            <p:nvSpPr>
              <p:cNvPr id="15377" name="Line 12"/>
              <p:cNvSpPr>
                <a:spLocks noChangeShapeType="1"/>
              </p:cNvSpPr>
              <p:nvPr/>
            </p:nvSpPr>
            <p:spPr bwMode="auto">
              <a:xfrm>
                <a:off x="2629" y="1797"/>
                <a:ext cx="286" cy="0"/>
              </a:xfrm>
              <a:prstGeom prst="line">
                <a:avLst/>
              </a:prstGeom>
              <a:noFill/>
              <a:ln w="57150">
                <a:solidFill>
                  <a:srgbClr val="000000"/>
                </a:solidFill>
                <a:round/>
                <a:headEnd/>
                <a:tailEnd/>
              </a:ln>
            </p:spPr>
            <p:txBody>
              <a:bodyPr/>
              <a:lstStyle/>
              <a:p>
                <a:endParaRPr lang="zh-CN" altLang="en-US"/>
              </a:p>
            </p:txBody>
          </p:sp>
          <p:sp>
            <p:nvSpPr>
              <p:cNvPr id="15378" name="Rectangle 13"/>
              <p:cNvSpPr>
                <a:spLocks noChangeArrowheads="1"/>
              </p:cNvSpPr>
              <p:nvPr/>
            </p:nvSpPr>
            <p:spPr bwMode="auto">
              <a:xfrm>
                <a:off x="3275" y="1278"/>
                <a:ext cx="203" cy="416"/>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5379" name="Line 14"/>
              <p:cNvSpPr>
                <a:spLocks noChangeShapeType="1"/>
              </p:cNvSpPr>
              <p:nvPr/>
            </p:nvSpPr>
            <p:spPr bwMode="auto">
              <a:xfrm flipH="1">
                <a:off x="1742" y="1382"/>
                <a:ext cx="1533" cy="0"/>
              </a:xfrm>
              <a:prstGeom prst="line">
                <a:avLst/>
              </a:prstGeom>
              <a:noFill/>
              <a:ln w="57150">
                <a:solidFill>
                  <a:srgbClr val="000000"/>
                </a:solidFill>
                <a:round/>
                <a:headEnd/>
                <a:tailEnd/>
              </a:ln>
            </p:spPr>
            <p:txBody>
              <a:bodyPr/>
              <a:lstStyle/>
              <a:p>
                <a:endParaRPr lang="zh-CN" altLang="en-US"/>
              </a:p>
            </p:txBody>
          </p:sp>
          <p:sp>
            <p:nvSpPr>
              <p:cNvPr id="15380" name="Line 15"/>
              <p:cNvSpPr>
                <a:spLocks noChangeShapeType="1"/>
              </p:cNvSpPr>
              <p:nvPr/>
            </p:nvSpPr>
            <p:spPr bwMode="auto">
              <a:xfrm>
                <a:off x="3476" y="1485"/>
                <a:ext cx="333" cy="0"/>
              </a:xfrm>
              <a:prstGeom prst="line">
                <a:avLst/>
              </a:prstGeom>
              <a:noFill/>
              <a:ln w="57150">
                <a:solidFill>
                  <a:srgbClr val="000000"/>
                </a:solidFill>
                <a:round/>
                <a:headEnd/>
                <a:tailEnd/>
              </a:ln>
            </p:spPr>
            <p:txBody>
              <a:bodyPr/>
              <a:lstStyle/>
              <a:p>
                <a:endParaRPr lang="zh-CN" altLang="en-US"/>
              </a:p>
            </p:txBody>
          </p:sp>
          <p:sp>
            <p:nvSpPr>
              <p:cNvPr id="15381" name="Line 16"/>
              <p:cNvSpPr>
                <a:spLocks noChangeShapeType="1"/>
              </p:cNvSpPr>
              <p:nvPr/>
            </p:nvSpPr>
            <p:spPr bwMode="auto">
              <a:xfrm flipH="1">
                <a:off x="3109" y="1570"/>
                <a:ext cx="166" cy="0"/>
              </a:xfrm>
              <a:prstGeom prst="line">
                <a:avLst/>
              </a:prstGeom>
              <a:noFill/>
              <a:ln w="57150">
                <a:solidFill>
                  <a:srgbClr val="000000"/>
                </a:solidFill>
                <a:round/>
                <a:headEnd/>
                <a:tailEnd/>
              </a:ln>
            </p:spPr>
            <p:txBody>
              <a:bodyPr/>
              <a:lstStyle/>
              <a:p>
                <a:endParaRPr lang="zh-CN" altLang="en-US"/>
              </a:p>
            </p:txBody>
          </p:sp>
          <p:sp>
            <p:nvSpPr>
              <p:cNvPr id="15382" name="Rectangle 17"/>
              <p:cNvSpPr>
                <a:spLocks noChangeArrowheads="1"/>
              </p:cNvSpPr>
              <p:nvPr/>
            </p:nvSpPr>
            <p:spPr bwMode="auto">
              <a:xfrm>
                <a:off x="3275" y="1923"/>
                <a:ext cx="203" cy="417"/>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5383" name="Line 18"/>
              <p:cNvSpPr>
                <a:spLocks noChangeShapeType="1"/>
              </p:cNvSpPr>
              <p:nvPr/>
            </p:nvSpPr>
            <p:spPr bwMode="auto">
              <a:xfrm flipH="1">
                <a:off x="3183" y="2027"/>
                <a:ext cx="92" cy="0"/>
              </a:xfrm>
              <a:prstGeom prst="line">
                <a:avLst/>
              </a:prstGeom>
              <a:noFill/>
              <a:ln w="57150">
                <a:solidFill>
                  <a:srgbClr val="000000"/>
                </a:solidFill>
                <a:round/>
                <a:headEnd/>
                <a:tailEnd/>
              </a:ln>
            </p:spPr>
            <p:txBody>
              <a:bodyPr/>
              <a:lstStyle/>
              <a:p>
                <a:endParaRPr lang="zh-CN" altLang="en-US"/>
              </a:p>
            </p:txBody>
          </p:sp>
          <p:sp>
            <p:nvSpPr>
              <p:cNvPr id="15384" name="Line 19"/>
              <p:cNvSpPr>
                <a:spLocks noChangeShapeType="1"/>
              </p:cNvSpPr>
              <p:nvPr/>
            </p:nvSpPr>
            <p:spPr bwMode="auto">
              <a:xfrm>
                <a:off x="3476" y="2132"/>
                <a:ext cx="333" cy="0"/>
              </a:xfrm>
              <a:prstGeom prst="line">
                <a:avLst/>
              </a:prstGeom>
              <a:noFill/>
              <a:ln w="57150">
                <a:solidFill>
                  <a:srgbClr val="000000"/>
                </a:solidFill>
                <a:round/>
                <a:headEnd/>
                <a:tailEnd/>
              </a:ln>
            </p:spPr>
            <p:txBody>
              <a:bodyPr/>
              <a:lstStyle/>
              <a:p>
                <a:endParaRPr lang="zh-CN" altLang="en-US"/>
              </a:p>
            </p:txBody>
          </p:sp>
          <p:sp>
            <p:nvSpPr>
              <p:cNvPr id="15385" name="Line 20"/>
              <p:cNvSpPr>
                <a:spLocks noChangeShapeType="1"/>
              </p:cNvSpPr>
              <p:nvPr/>
            </p:nvSpPr>
            <p:spPr bwMode="auto">
              <a:xfrm flipH="1">
                <a:off x="2906" y="2215"/>
                <a:ext cx="369" cy="0"/>
              </a:xfrm>
              <a:prstGeom prst="line">
                <a:avLst/>
              </a:prstGeom>
              <a:noFill/>
              <a:ln w="57150">
                <a:solidFill>
                  <a:srgbClr val="000000"/>
                </a:solidFill>
                <a:round/>
                <a:headEnd/>
                <a:tailEnd/>
              </a:ln>
            </p:spPr>
            <p:txBody>
              <a:bodyPr/>
              <a:lstStyle/>
              <a:p>
                <a:endParaRPr lang="zh-CN" altLang="en-US"/>
              </a:p>
            </p:txBody>
          </p:sp>
          <p:sp>
            <p:nvSpPr>
              <p:cNvPr id="15386" name="Rectangle 21"/>
              <p:cNvSpPr>
                <a:spLocks noChangeArrowheads="1"/>
              </p:cNvSpPr>
              <p:nvPr/>
            </p:nvSpPr>
            <p:spPr bwMode="auto">
              <a:xfrm>
                <a:off x="3294" y="2590"/>
                <a:ext cx="203" cy="418"/>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5387" name="Line 22"/>
              <p:cNvSpPr>
                <a:spLocks noChangeShapeType="1"/>
              </p:cNvSpPr>
              <p:nvPr/>
            </p:nvSpPr>
            <p:spPr bwMode="auto">
              <a:xfrm flipH="1">
                <a:off x="1742" y="2695"/>
                <a:ext cx="1552" cy="0"/>
              </a:xfrm>
              <a:prstGeom prst="line">
                <a:avLst/>
              </a:prstGeom>
              <a:noFill/>
              <a:ln w="57150">
                <a:solidFill>
                  <a:srgbClr val="000000"/>
                </a:solidFill>
                <a:round/>
                <a:headEnd/>
                <a:tailEnd/>
              </a:ln>
            </p:spPr>
            <p:txBody>
              <a:bodyPr/>
              <a:lstStyle/>
              <a:p>
                <a:endParaRPr lang="zh-CN" altLang="en-US"/>
              </a:p>
            </p:txBody>
          </p:sp>
          <p:sp>
            <p:nvSpPr>
              <p:cNvPr id="15388" name="Line 23"/>
              <p:cNvSpPr>
                <a:spLocks noChangeShapeType="1"/>
              </p:cNvSpPr>
              <p:nvPr/>
            </p:nvSpPr>
            <p:spPr bwMode="auto">
              <a:xfrm>
                <a:off x="3504" y="2798"/>
                <a:ext cx="334" cy="0"/>
              </a:xfrm>
              <a:prstGeom prst="line">
                <a:avLst/>
              </a:prstGeom>
              <a:noFill/>
              <a:ln w="57150">
                <a:solidFill>
                  <a:srgbClr val="000000"/>
                </a:solidFill>
                <a:round/>
                <a:headEnd/>
                <a:tailEnd/>
              </a:ln>
            </p:spPr>
            <p:txBody>
              <a:bodyPr/>
              <a:lstStyle/>
              <a:p>
                <a:endParaRPr lang="zh-CN" altLang="en-US"/>
              </a:p>
            </p:txBody>
          </p:sp>
          <p:sp>
            <p:nvSpPr>
              <p:cNvPr id="15389" name="Line 24"/>
              <p:cNvSpPr>
                <a:spLocks noChangeShapeType="1"/>
              </p:cNvSpPr>
              <p:nvPr/>
            </p:nvSpPr>
            <p:spPr bwMode="auto">
              <a:xfrm flipH="1">
                <a:off x="2906" y="2883"/>
                <a:ext cx="388" cy="0"/>
              </a:xfrm>
              <a:prstGeom prst="line">
                <a:avLst/>
              </a:prstGeom>
              <a:noFill/>
              <a:ln w="57150">
                <a:solidFill>
                  <a:srgbClr val="000000"/>
                </a:solidFill>
                <a:round/>
                <a:headEnd/>
                <a:tailEnd/>
              </a:ln>
            </p:spPr>
            <p:txBody>
              <a:bodyPr/>
              <a:lstStyle/>
              <a:p>
                <a:endParaRPr lang="zh-CN" altLang="en-US"/>
              </a:p>
            </p:txBody>
          </p:sp>
          <p:sp>
            <p:nvSpPr>
              <p:cNvPr id="15390" name="Rectangle 25"/>
              <p:cNvSpPr>
                <a:spLocks noChangeArrowheads="1"/>
              </p:cNvSpPr>
              <p:nvPr/>
            </p:nvSpPr>
            <p:spPr bwMode="auto">
              <a:xfrm>
                <a:off x="3312" y="3216"/>
                <a:ext cx="203" cy="416"/>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5391" name="Line 26"/>
              <p:cNvSpPr>
                <a:spLocks noChangeShapeType="1"/>
              </p:cNvSpPr>
              <p:nvPr/>
            </p:nvSpPr>
            <p:spPr bwMode="auto">
              <a:xfrm flipH="1">
                <a:off x="3016" y="3320"/>
                <a:ext cx="296" cy="0"/>
              </a:xfrm>
              <a:prstGeom prst="line">
                <a:avLst/>
              </a:prstGeom>
              <a:noFill/>
              <a:ln w="57150">
                <a:solidFill>
                  <a:srgbClr val="000000"/>
                </a:solidFill>
                <a:round/>
                <a:headEnd/>
                <a:tailEnd/>
              </a:ln>
            </p:spPr>
            <p:txBody>
              <a:bodyPr/>
              <a:lstStyle/>
              <a:p>
                <a:endParaRPr lang="zh-CN" altLang="en-US"/>
              </a:p>
            </p:txBody>
          </p:sp>
          <p:sp>
            <p:nvSpPr>
              <p:cNvPr id="15392" name="Line 27"/>
              <p:cNvSpPr>
                <a:spLocks noChangeShapeType="1"/>
              </p:cNvSpPr>
              <p:nvPr/>
            </p:nvSpPr>
            <p:spPr bwMode="auto">
              <a:xfrm>
                <a:off x="3518" y="3425"/>
                <a:ext cx="332" cy="0"/>
              </a:xfrm>
              <a:prstGeom prst="line">
                <a:avLst/>
              </a:prstGeom>
              <a:noFill/>
              <a:ln w="57150">
                <a:solidFill>
                  <a:srgbClr val="000000"/>
                </a:solidFill>
                <a:round/>
                <a:headEnd/>
                <a:tailEnd/>
              </a:ln>
            </p:spPr>
            <p:txBody>
              <a:bodyPr/>
              <a:lstStyle/>
              <a:p>
                <a:endParaRPr lang="zh-CN" altLang="en-US"/>
              </a:p>
            </p:txBody>
          </p:sp>
          <p:sp>
            <p:nvSpPr>
              <p:cNvPr id="15393" name="Line 28"/>
              <p:cNvSpPr>
                <a:spLocks noChangeShapeType="1"/>
              </p:cNvSpPr>
              <p:nvPr/>
            </p:nvSpPr>
            <p:spPr bwMode="auto">
              <a:xfrm flipH="1">
                <a:off x="2906" y="3508"/>
                <a:ext cx="406" cy="0"/>
              </a:xfrm>
              <a:prstGeom prst="line">
                <a:avLst/>
              </a:prstGeom>
              <a:noFill/>
              <a:ln w="57150">
                <a:solidFill>
                  <a:srgbClr val="000000"/>
                </a:solidFill>
                <a:round/>
                <a:headEnd/>
                <a:tailEnd/>
              </a:ln>
            </p:spPr>
            <p:txBody>
              <a:bodyPr/>
              <a:lstStyle/>
              <a:p>
                <a:endParaRPr lang="zh-CN" altLang="en-US"/>
              </a:p>
            </p:txBody>
          </p:sp>
          <p:sp>
            <p:nvSpPr>
              <p:cNvPr id="15394" name="Line 29"/>
              <p:cNvSpPr>
                <a:spLocks noChangeShapeType="1"/>
              </p:cNvSpPr>
              <p:nvPr/>
            </p:nvSpPr>
            <p:spPr bwMode="auto">
              <a:xfrm>
                <a:off x="3109" y="1570"/>
                <a:ext cx="0" cy="1125"/>
              </a:xfrm>
              <a:prstGeom prst="line">
                <a:avLst/>
              </a:prstGeom>
              <a:noFill/>
              <a:ln w="57150">
                <a:solidFill>
                  <a:srgbClr val="000000"/>
                </a:solidFill>
                <a:round/>
                <a:headEnd/>
                <a:tailEnd type="oval" w="med" len="med"/>
              </a:ln>
            </p:spPr>
            <p:txBody>
              <a:bodyPr/>
              <a:lstStyle/>
              <a:p>
                <a:endParaRPr lang="zh-CN" altLang="en-US"/>
              </a:p>
            </p:txBody>
          </p:sp>
          <p:sp>
            <p:nvSpPr>
              <p:cNvPr id="15395" name="Line 30"/>
              <p:cNvSpPr>
                <a:spLocks noChangeShapeType="1"/>
              </p:cNvSpPr>
              <p:nvPr/>
            </p:nvSpPr>
            <p:spPr bwMode="auto">
              <a:xfrm flipV="1">
                <a:off x="3183" y="1382"/>
                <a:ext cx="0" cy="645"/>
              </a:xfrm>
              <a:prstGeom prst="line">
                <a:avLst/>
              </a:prstGeom>
              <a:noFill/>
              <a:ln w="57150">
                <a:solidFill>
                  <a:srgbClr val="000000"/>
                </a:solidFill>
                <a:round/>
                <a:headEnd/>
                <a:tailEnd type="oval" w="med" len="med"/>
              </a:ln>
            </p:spPr>
            <p:txBody>
              <a:bodyPr/>
              <a:lstStyle/>
              <a:p>
                <a:endParaRPr lang="zh-CN" altLang="en-US"/>
              </a:p>
            </p:txBody>
          </p:sp>
          <p:sp>
            <p:nvSpPr>
              <p:cNvPr id="15396" name="Line 31"/>
              <p:cNvSpPr>
                <a:spLocks noChangeShapeType="1"/>
              </p:cNvSpPr>
              <p:nvPr/>
            </p:nvSpPr>
            <p:spPr bwMode="auto">
              <a:xfrm>
                <a:off x="2906" y="1797"/>
                <a:ext cx="0" cy="418"/>
              </a:xfrm>
              <a:prstGeom prst="line">
                <a:avLst/>
              </a:prstGeom>
              <a:noFill/>
              <a:ln w="57150">
                <a:solidFill>
                  <a:srgbClr val="000000"/>
                </a:solidFill>
                <a:round/>
                <a:headEnd/>
                <a:tailEnd/>
              </a:ln>
            </p:spPr>
            <p:txBody>
              <a:bodyPr/>
              <a:lstStyle/>
              <a:p>
                <a:endParaRPr lang="zh-CN" altLang="en-US"/>
              </a:p>
            </p:txBody>
          </p:sp>
          <p:sp>
            <p:nvSpPr>
              <p:cNvPr id="15397" name="Line 32"/>
              <p:cNvSpPr>
                <a:spLocks noChangeShapeType="1"/>
              </p:cNvSpPr>
              <p:nvPr/>
            </p:nvSpPr>
            <p:spPr bwMode="auto">
              <a:xfrm>
                <a:off x="3016" y="2215"/>
                <a:ext cx="0" cy="1105"/>
              </a:xfrm>
              <a:prstGeom prst="line">
                <a:avLst/>
              </a:prstGeom>
              <a:noFill/>
              <a:ln w="57150">
                <a:solidFill>
                  <a:srgbClr val="000000"/>
                </a:solidFill>
                <a:round/>
                <a:headEnd type="oval" w="med" len="med"/>
                <a:tailEnd/>
              </a:ln>
            </p:spPr>
            <p:txBody>
              <a:bodyPr/>
              <a:lstStyle/>
              <a:p>
                <a:endParaRPr lang="zh-CN" altLang="en-US"/>
              </a:p>
            </p:txBody>
          </p:sp>
          <p:sp>
            <p:nvSpPr>
              <p:cNvPr id="15398" name="Line 33"/>
              <p:cNvSpPr>
                <a:spLocks noChangeShapeType="1"/>
              </p:cNvSpPr>
              <p:nvPr/>
            </p:nvSpPr>
            <p:spPr bwMode="auto">
              <a:xfrm>
                <a:off x="2906" y="2883"/>
                <a:ext cx="0" cy="625"/>
              </a:xfrm>
              <a:prstGeom prst="line">
                <a:avLst/>
              </a:prstGeom>
              <a:noFill/>
              <a:ln w="57150">
                <a:solidFill>
                  <a:srgbClr val="000000"/>
                </a:solidFill>
                <a:round/>
                <a:headEnd/>
                <a:tailEnd/>
              </a:ln>
            </p:spPr>
            <p:txBody>
              <a:bodyPr/>
              <a:lstStyle/>
              <a:p>
                <a:endParaRPr lang="zh-CN" altLang="en-US"/>
              </a:p>
            </p:txBody>
          </p:sp>
          <p:sp>
            <p:nvSpPr>
              <p:cNvPr id="15399" name="Line 34"/>
              <p:cNvSpPr>
                <a:spLocks noChangeShapeType="1"/>
              </p:cNvSpPr>
              <p:nvPr/>
            </p:nvSpPr>
            <p:spPr bwMode="auto">
              <a:xfrm>
                <a:off x="2149" y="1797"/>
                <a:ext cx="0" cy="898"/>
              </a:xfrm>
              <a:prstGeom prst="line">
                <a:avLst/>
              </a:prstGeom>
              <a:noFill/>
              <a:ln w="57150">
                <a:solidFill>
                  <a:srgbClr val="000000"/>
                </a:solidFill>
                <a:round/>
                <a:headEnd/>
                <a:tailEnd type="oval" w="med" len="med"/>
              </a:ln>
            </p:spPr>
            <p:txBody>
              <a:bodyPr/>
              <a:lstStyle/>
              <a:p>
                <a:endParaRPr lang="zh-CN" altLang="en-US"/>
              </a:p>
            </p:txBody>
          </p:sp>
          <p:sp>
            <p:nvSpPr>
              <p:cNvPr id="15400" name="Line 35"/>
              <p:cNvSpPr>
                <a:spLocks noChangeShapeType="1"/>
              </p:cNvSpPr>
              <p:nvPr/>
            </p:nvSpPr>
            <p:spPr bwMode="auto">
              <a:xfrm>
                <a:off x="1983" y="1382"/>
                <a:ext cx="0" cy="1793"/>
              </a:xfrm>
              <a:prstGeom prst="line">
                <a:avLst/>
              </a:prstGeom>
              <a:noFill/>
              <a:ln w="57150">
                <a:solidFill>
                  <a:srgbClr val="000000"/>
                </a:solidFill>
                <a:round/>
                <a:headEnd type="oval" w="med" len="med"/>
                <a:tailEnd/>
              </a:ln>
            </p:spPr>
            <p:txBody>
              <a:bodyPr/>
              <a:lstStyle/>
              <a:p>
                <a:endParaRPr lang="zh-CN" altLang="en-US"/>
              </a:p>
            </p:txBody>
          </p:sp>
          <p:sp>
            <p:nvSpPr>
              <p:cNvPr id="15401" name="Text Box 36"/>
              <p:cNvSpPr txBox="1">
                <a:spLocks noChangeArrowheads="1"/>
              </p:cNvSpPr>
              <p:nvPr/>
            </p:nvSpPr>
            <p:spPr bwMode="auto">
              <a:xfrm>
                <a:off x="1410" y="1152"/>
                <a:ext cx="462" cy="624"/>
              </a:xfrm>
              <a:prstGeom prst="rect">
                <a:avLst/>
              </a:prstGeom>
              <a:noFill/>
              <a:ln w="9525">
                <a:noFill/>
                <a:miter lim="800000"/>
                <a:headEnd/>
                <a:tailEnd/>
              </a:ln>
            </p:spPr>
            <p:txBody>
              <a:bodyPr/>
              <a:lstStyle/>
              <a:p>
                <a:pPr algn="just" eaLnBrk="0" hangingPunct="0"/>
                <a:r>
                  <a:rPr lang="en-US" altLang="zh-CN" sz="3600" i="1">
                    <a:latin typeface="Times New Roman" charset="0"/>
                    <a:ea typeface="宋体" pitchFamily="2" charset="-122"/>
                  </a:rPr>
                  <a:t>A</a:t>
                </a:r>
                <a:r>
                  <a:rPr lang="en-US" altLang="zh-CN" sz="3600" baseline="-25000">
                    <a:latin typeface="Times New Roman" charset="0"/>
                    <a:ea typeface="宋体" pitchFamily="2" charset="-122"/>
                  </a:rPr>
                  <a:t>1</a:t>
                </a:r>
              </a:p>
            </p:txBody>
          </p:sp>
          <p:sp>
            <p:nvSpPr>
              <p:cNvPr id="15402" name="Text Box 37"/>
              <p:cNvSpPr txBox="1">
                <a:spLocks noChangeArrowheads="1"/>
              </p:cNvSpPr>
              <p:nvPr/>
            </p:nvSpPr>
            <p:spPr bwMode="auto">
              <a:xfrm>
                <a:off x="1392" y="2486"/>
                <a:ext cx="462" cy="586"/>
              </a:xfrm>
              <a:prstGeom prst="rect">
                <a:avLst/>
              </a:prstGeom>
              <a:noFill/>
              <a:ln w="9525">
                <a:noFill/>
                <a:miter lim="800000"/>
                <a:headEnd/>
                <a:tailEnd/>
              </a:ln>
            </p:spPr>
            <p:txBody>
              <a:bodyPr/>
              <a:lstStyle/>
              <a:p>
                <a:pPr algn="just" eaLnBrk="0" hangingPunct="0"/>
                <a:r>
                  <a:rPr lang="en-US" altLang="zh-CN" sz="3600" i="1">
                    <a:latin typeface="Times New Roman" charset="0"/>
                    <a:ea typeface="宋体" pitchFamily="2" charset="-122"/>
                  </a:rPr>
                  <a:t>A</a:t>
                </a:r>
                <a:r>
                  <a:rPr lang="en-US" altLang="zh-CN" sz="3600" baseline="-25000">
                    <a:latin typeface="Times New Roman" charset="0"/>
                    <a:ea typeface="宋体" pitchFamily="2" charset="-122"/>
                  </a:rPr>
                  <a:t>0</a:t>
                </a:r>
              </a:p>
            </p:txBody>
          </p:sp>
          <p:sp>
            <p:nvSpPr>
              <p:cNvPr id="15403" name="Text Box 38"/>
              <p:cNvSpPr txBox="1">
                <a:spLocks noChangeArrowheads="1"/>
              </p:cNvSpPr>
              <p:nvPr/>
            </p:nvSpPr>
            <p:spPr bwMode="auto">
              <a:xfrm>
                <a:off x="3264" y="1248"/>
                <a:ext cx="240" cy="250"/>
              </a:xfrm>
              <a:prstGeom prst="rect">
                <a:avLst/>
              </a:prstGeom>
              <a:noFill/>
              <a:ln w="9525">
                <a:noFill/>
                <a:miter lim="800000"/>
                <a:headEnd/>
                <a:tailEnd/>
              </a:ln>
            </p:spPr>
            <p:txBody>
              <a:bodyPr wrap="none">
                <a:spAutoFit/>
              </a:bodyPr>
              <a:lstStyle/>
              <a:p>
                <a:pPr eaLnBrk="0" hangingPunct="0"/>
                <a:r>
                  <a:rPr lang="en-US" altLang="zh-CN" sz="2000">
                    <a:latin typeface="Times New Roman" charset="0"/>
                    <a:ea typeface="宋体" pitchFamily="2" charset="-122"/>
                  </a:rPr>
                  <a:t>&amp;</a:t>
                </a:r>
              </a:p>
            </p:txBody>
          </p:sp>
          <p:sp>
            <p:nvSpPr>
              <p:cNvPr id="15404" name="Text Box 39"/>
              <p:cNvSpPr txBox="1">
                <a:spLocks noChangeArrowheads="1"/>
              </p:cNvSpPr>
              <p:nvPr/>
            </p:nvSpPr>
            <p:spPr bwMode="auto">
              <a:xfrm>
                <a:off x="3264" y="1872"/>
                <a:ext cx="240" cy="250"/>
              </a:xfrm>
              <a:prstGeom prst="rect">
                <a:avLst/>
              </a:prstGeom>
              <a:noFill/>
              <a:ln w="9525">
                <a:noFill/>
                <a:miter lim="800000"/>
                <a:headEnd/>
                <a:tailEnd/>
              </a:ln>
            </p:spPr>
            <p:txBody>
              <a:bodyPr wrap="none">
                <a:spAutoFit/>
              </a:bodyPr>
              <a:lstStyle/>
              <a:p>
                <a:pPr eaLnBrk="0" hangingPunct="0"/>
                <a:r>
                  <a:rPr lang="en-US" altLang="zh-CN" sz="2000">
                    <a:latin typeface="Times New Roman" charset="0"/>
                    <a:ea typeface="宋体" pitchFamily="2" charset="-122"/>
                  </a:rPr>
                  <a:t>&amp;</a:t>
                </a:r>
              </a:p>
            </p:txBody>
          </p:sp>
          <p:sp>
            <p:nvSpPr>
              <p:cNvPr id="15405" name="Text Box 40"/>
              <p:cNvSpPr txBox="1">
                <a:spLocks noChangeArrowheads="1"/>
              </p:cNvSpPr>
              <p:nvPr/>
            </p:nvSpPr>
            <p:spPr bwMode="auto">
              <a:xfrm>
                <a:off x="3264" y="2544"/>
                <a:ext cx="240" cy="250"/>
              </a:xfrm>
              <a:prstGeom prst="rect">
                <a:avLst/>
              </a:prstGeom>
              <a:noFill/>
              <a:ln w="9525">
                <a:noFill/>
                <a:miter lim="800000"/>
                <a:headEnd/>
                <a:tailEnd/>
              </a:ln>
            </p:spPr>
            <p:txBody>
              <a:bodyPr wrap="none">
                <a:spAutoFit/>
              </a:bodyPr>
              <a:lstStyle/>
              <a:p>
                <a:pPr eaLnBrk="0" hangingPunct="0"/>
                <a:r>
                  <a:rPr lang="en-US" altLang="zh-CN" sz="2000">
                    <a:latin typeface="Times New Roman" charset="0"/>
                    <a:ea typeface="宋体" pitchFamily="2" charset="-122"/>
                  </a:rPr>
                  <a:t>&amp;</a:t>
                </a:r>
              </a:p>
            </p:txBody>
          </p:sp>
          <p:sp>
            <p:nvSpPr>
              <p:cNvPr id="15406" name="Text Box 41"/>
              <p:cNvSpPr txBox="1">
                <a:spLocks noChangeArrowheads="1"/>
              </p:cNvSpPr>
              <p:nvPr/>
            </p:nvSpPr>
            <p:spPr bwMode="auto">
              <a:xfrm>
                <a:off x="3312" y="3206"/>
                <a:ext cx="240" cy="250"/>
              </a:xfrm>
              <a:prstGeom prst="rect">
                <a:avLst/>
              </a:prstGeom>
              <a:noFill/>
              <a:ln w="9525">
                <a:noFill/>
                <a:miter lim="800000"/>
                <a:headEnd/>
                <a:tailEnd/>
              </a:ln>
            </p:spPr>
            <p:txBody>
              <a:bodyPr wrap="none">
                <a:spAutoFit/>
              </a:bodyPr>
              <a:lstStyle/>
              <a:p>
                <a:pPr eaLnBrk="0" hangingPunct="0"/>
                <a:r>
                  <a:rPr lang="en-US" altLang="zh-CN" sz="2000">
                    <a:latin typeface="Times New Roman" charset="0"/>
                    <a:ea typeface="宋体" pitchFamily="2" charset="-122"/>
                  </a:rPr>
                  <a:t>&amp;</a:t>
                </a:r>
              </a:p>
            </p:txBody>
          </p:sp>
          <p:sp>
            <p:nvSpPr>
              <p:cNvPr id="15407" name="Text Box 42"/>
              <p:cNvSpPr txBox="1">
                <a:spLocks noChangeArrowheads="1"/>
              </p:cNvSpPr>
              <p:nvPr/>
            </p:nvSpPr>
            <p:spPr bwMode="auto">
              <a:xfrm>
                <a:off x="2348" y="1632"/>
                <a:ext cx="196" cy="250"/>
              </a:xfrm>
              <a:prstGeom prst="rect">
                <a:avLst/>
              </a:prstGeom>
              <a:noFill/>
              <a:ln w="9525">
                <a:noFill/>
                <a:miter lim="800000"/>
                <a:headEnd/>
                <a:tailEnd/>
              </a:ln>
            </p:spPr>
            <p:txBody>
              <a:bodyPr wrap="none">
                <a:spAutoFit/>
              </a:bodyPr>
              <a:lstStyle/>
              <a:p>
                <a:pPr eaLnBrk="0" hangingPunct="0"/>
                <a:r>
                  <a:rPr lang="en-US" altLang="zh-CN" sz="2000">
                    <a:latin typeface="Times New Roman" charset="0"/>
                    <a:ea typeface="宋体" pitchFamily="2" charset="-122"/>
                  </a:rPr>
                  <a:t>1</a:t>
                </a:r>
              </a:p>
            </p:txBody>
          </p:sp>
          <p:sp>
            <p:nvSpPr>
              <p:cNvPr id="15408" name="Text Box 43"/>
              <p:cNvSpPr txBox="1">
                <a:spLocks noChangeArrowheads="1"/>
              </p:cNvSpPr>
              <p:nvPr/>
            </p:nvSpPr>
            <p:spPr bwMode="auto">
              <a:xfrm>
                <a:off x="2352" y="3014"/>
                <a:ext cx="196" cy="250"/>
              </a:xfrm>
              <a:prstGeom prst="rect">
                <a:avLst/>
              </a:prstGeom>
              <a:noFill/>
              <a:ln w="9525">
                <a:noFill/>
                <a:miter lim="800000"/>
                <a:headEnd/>
                <a:tailEnd/>
              </a:ln>
            </p:spPr>
            <p:txBody>
              <a:bodyPr wrap="none">
                <a:spAutoFit/>
              </a:bodyPr>
              <a:lstStyle/>
              <a:p>
                <a:pPr eaLnBrk="0" hangingPunct="0"/>
                <a:r>
                  <a:rPr lang="en-US" altLang="zh-CN" sz="2000">
                    <a:latin typeface="Times New Roman" charset="0"/>
                    <a:ea typeface="宋体" pitchFamily="2" charset="-122"/>
                  </a:rPr>
                  <a:t>1</a:t>
                </a:r>
              </a:p>
            </p:txBody>
          </p:sp>
        </p:grpSp>
        <p:graphicFrame>
          <p:nvGraphicFramePr>
            <p:cNvPr id="15362" name="Object 44"/>
            <p:cNvGraphicFramePr>
              <a:graphicFrameLocks noChangeAspect="1"/>
            </p:cNvGraphicFramePr>
            <p:nvPr/>
          </p:nvGraphicFramePr>
          <p:xfrm>
            <a:off x="3606" y="3359"/>
            <a:ext cx="423" cy="547"/>
          </p:xfrm>
          <a:graphic>
            <a:graphicData uri="http://schemas.openxmlformats.org/presentationml/2006/ole">
              <p:oleObj spid="_x0000_s15362" name="公式" r:id="rId3" imgW="177480" imgH="228600" progId="Equation.3">
                <p:embed/>
              </p:oleObj>
            </a:graphicData>
          </a:graphic>
        </p:graphicFrame>
        <p:graphicFrame>
          <p:nvGraphicFramePr>
            <p:cNvPr id="15363" name="Object 45"/>
            <p:cNvGraphicFramePr>
              <a:graphicFrameLocks noChangeAspect="1"/>
            </p:cNvGraphicFramePr>
            <p:nvPr/>
          </p:nvGraphicFramePr>
          <p:xfrm>
            <a:off x="3603" y="2748"/>
            <a:ext cx="380" cy="495"/>
          </p:xfrm>
          <a:graphic>
            <a:graphicData uri="http://schemas.openxmlformats.org/presentationml/2006/ole">
              <p:oleObj spid="_x0000_s15363" name="公式" r:id="rId4" imgW="164880" imgH="215640" progId="Equation.3">
                <p:embed/>
              </p:oleObj>
            </a:graphicData>
          </a:graphic>
        </p:graphicFrame>
        <p:graphicFrame>
          <p:nvGraphicFramePr>
            <p:cNvPr id="15364" name="Object 46"/>
            <p:cNvGraphicFramePr>
              <a:graphicFrameLocks noChangeAspect="1"/>
            </p:cNvGraphicFramePr>
            <p:nvPr/>
          </p:nvGraphicFramePr>
          <p:xfrm>
            <a:off x="3601" y="2015"/>
            <a:ext cx="419" cy="521"/>
          </p:xfrm>
          <a:graphic>
            <a:graphicData uri="http://schemas.openxmlformats.org/presentationml/2006/ole">
              <p:oleObj spid="_x0000_s15364" name="公式" r:id="rId5" imgW="177480" imgH="215640" progId="Equation.3">
                <p:embed/>
              </p:oleObj>
            </a:graphicData>
          </a:graphic>
        </p:graphicFrame>
        <p:graphicFrame>
          <p:nvGraphicFramePr>
            <p:cNvPr id="15365" name="Object 47"/>
            <p:cNvGraphicFramePr>
              <a:graphicFrameLocks noChangeAspect="1"/>
            </p:cNvGraphicFramePr>
            <p:nvPr/>
          </p:nvGraphicFramePr>
          <p:xfrm>
            <a:off x="3559" y="1382"/>
            <a:ext cx="430" cy="555"/>
          </p:xfrm>
          <a:graphic>
            <a:graphicData uri="http://schemas.openxmlformats.org/presentationml/2006/ole">
              <p:oleObj spid="_x0000_s15365" name="公式" r:id="rId6" imgW="177480" imgH="228600" progId="Equation.3">
                <p:embed/>
              </p:oleObj>
            </a:graphicData>
          </a:graphic>
        </p:graphicFrame>
      </p:grpSp>
      <p:sp>
        <p:nvSpPr>
          <p:cNvPr id="15368" name="Rectangle 48"/>
          <p:cNvSpPr>
            <a:spLocks noGrp="1" noChangeArrowheads="1"/>
          </p:cNvSpPr>
          <p:nvPr>
            <p:ph type="body" idx="1"/>
          </p:nvPr>
        </p:nvSpPr>
        <p:spPr/>
        <p:txBody>
          <a:bodyPr/>
          <a:lstStyle/>
          <a:p>
            <a:pPr eaLnBrk="1" hangingPunct="1"/>
            <a:r>
              <a:rPr lang="zh-CN" altLang="en-US" smtClean="0"/>
              <a:t>分析下面逻辑图的逻辑功能</a:t>
            </a:r>
          </a:p>
        </p:txBody>
      </p:sp>
    </p:spTree>
  </p:cSld>
  <p:clrMapOvr>
    <a:masterClrMapping/>
  </p:clrMapOvr>
  <p:transition>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p:txBody>
          <a:bodyPr/>
          <a:lstStyle/>
          <a:p>
            <a:pPr eaLnBrk="1" hangingPunct="1"/>
            <a:r>
              <a:rPr lang="zh-CN" altLang="en-US" smtClean="0"/>
              <a:t>电路分析示例</a:t>
            </a:r>
          </a:p>
        </p:txBody>
      </p:sp>
      <p:graphicFrame>
        <p:nvGraphicFramePr>
          <p:cNvPr id="135172" name="Object 4"/>
          <p:cNvGraphicFramePr>
            <a:graphicFrameLocks noChangeAspect="1"/>
          </p:cNvGraphicFramePr>
          <p:nvPr/>
        </p:nvGraphicFramePr>
        <p:xfrm>
          <a:off x="5580063" y="5445125"/>
          <a:ext cx="1908175" cy="736600"/>
        </p:xfrm>
        <a:graphic>
          <a:graphicData uri="http://schemas.openxmlformats.org/presentationml/2006/ole">
            <p:oleObj spid="_x0000_s16386" name="Equation" r:id="rId3" imgW="660240" imgH="253800" progId="Equation.3">
              <p:embed/>
            </p:oleObj>
          </a:graphicData>
        </a:graphic>
      </p:graphicFrame>
      <p:graphicFrame>
        <p:nvGraphicFramePr>
          <p:cNvPr id="135173" name="Object 5"/>
          <p:cNvGraphicFramePr>
            <a:graphicFrameLocks noChangeAspect="1"/>
          </p:cNvGraphicFramePr>
          <p:nvPr/>
        </p:nvGraphicFramePr>
        <p:xfrm>
          <a:off x="5629275" y="4437063"/>
          <a:ext cx="1735138" cy="706437"/>
        </p:xfrm>
        <a:graphic>
          <a:graphicData uri="http://schemas.openxmlformats.org/presentationml/2006/ole">
            <p:oleObj spid="_x0000_s16387" name="Equation" r:id="rId4" imgW="622080" imgH="253800" progId="Equation.3">
              <p:embed/>
            </p:oleObj>
          </a:graphicData>
        </a:graphic>
      </p:graphicFrame>
      <p:graphicFrame>
        <p:nvGraphicFramePr>
          <p:cNvPr id="135174" name="Object 6"/>
          <p:cNvGraphicFramePr>
            <a:graphicFrameLocks noChangeAspect="1"/>
          </p:cNvGraphicFramePr>
          <p:nvPr/>
        </p:nvGraphicFramePr>
        <p:xfrm>
          <a:off x="5618163" y="3370263"/>
          <a:ext cx="1849437" cy="706437"/>
        </p:xfrm>
        <a:graphic>
          <a:graphicData uri="http://schemas.openxmlformats.org/presentationml/2006/ole">
            <p:oleObj spid="_x0000_s16388" name="Equation" r:id="rId5" imgW="647640" imgH="241200" progId="Equation.3">
              <p:embed/>
            </p:oleObj>
          </a:graphicData>
        </a:graphic>
      </p:graphicFrame>
      <p:graphicFrame>
        <p:nvGraphicFramePr>
          <p:cNvPr id="135175" name="Object 7"/>
          <p:cNvGraphicFramePr>
            <a:graphicFrameLocks noChangeAspect="1"/>
          </p:cNvGraphicFramePr>
          <p:nvPr/>
        </p:nvGraphicFramePr>
        <p:xfrm>
          <a:off x="5591175" y="2390775"/>
          <a:ext cx="1789113" cy="673100"/>
        </p:xfrm>
        <a:graphic>
          <a:graphicData uri="http://schemas.openxmlformats.org/presentationml/2006/ole">
            <p:oleObj spid="_x0000_s16389" name="Equation" r:id="rId6" imgW="609480" imgH="228600" progId="Equation.3">
              <p:embed/>
            </p:oleObj>
          </a:graphicData>
        </a:graphic>
      </p:graphicFrame>
      <p:grpSp>
        <p:nvGrpSpPr>
          <p:cNvPr id="16391" name="Group 8"/>
          <p:cNvGrpSpPr>
            <a:grpSpLocks/>
          </p:cNvGrpSpPr>
          <p:nvPr/>
        </p:nvGrpSpPr>
        <p:grpSpPr bwMode="auto">
          <a:xfrm>
            <a:off x="1089025" y="2228850"/>
            <a:ext cx="4130675" cy="3937000"/>
            <a:chOff x="588" y="1152"/>
            <a:chExt cx="2602" cy="2480"/>
          </a:xfrm>
        </p:grpSpPr>
        <p:sp>
          <p:nvSpPr>
            <p:cNvPr id="16393" name="Line 9"/>
            <p:cNvSpPr>
              <a:spLocks noChangeShapeType="1"/>
            </p:cNvSpPr>
            <p:nvPr/>
          </p:nvSpPr>
          <p:spPr bwMode="auto">
            <a:xfrm>
              <a:off x="2844" y="2798"/>
              <a:ext cx="334" cy="0"/>
            </a:xfrm>
            <a:prstGeom prst="line">
              <a:avLst/>
            </a:prstGeom>
            <a:noFill/>
            <a:ln w="57150">
              <a:solidFill>
                <a:srgbClr val="000000"/>
              </a:solidFill>
              <a:round/>
              <a:headEnd/>
              <a:tailEnd/>
            </a:ln>
          </p:spPr>
          <p:txBody>
            <a:bodyPr/>
            <a:lstStyle/>
            <a:p>
              <a:endParaRPr lang="zh-CN" altLang="en-US"/>
            </a:p>
          </p:txBody>
        </p:sp>
        <p:sp>
          <p:nvSpPr>
            <p:cNvPr id="16394" name="Line 10"/>
            <p:cNvSpPr>
              <a:spLocks noChangeShapeType="1"/>
            </p:cNvSpPr>
            <p:nvPr/>
          </p:nvSpPr>
          <p:spPr bwMode="auto">
            <a:xfrm>
              <a:off x="2858" y="3425"/>
              <a:ext cx="332" cy="0"/>
            </a:xfrm>
            <a:prstGeom prst="line">
              <a:avLst/>
            </a:prstGeom>
            <a:noFill/>
            <a:ln w="57150">
              <a:solidFill>
                <a:srgbClr val="000000"/>
              </a:solidFill>
              <a:round/>
              <a:headEnd/>
              <a:tailEnd/>
            </a:ln>
          </p:spPr>
          <p:txBody>
            <a:bodyPr/>
            <a:lstStyle/>
            <a:p>
              <a:endParaRPr lang="zh-CN" altLang="en-US"/>
            </a:p>
          </p:txBody>
        </p:sp>
        <p:sp>
          <p:nvSpPr>
            <p:cNvPr id="16395" name="Rectangle 11"/>
            <p:cNvSpPr>
              <a:spLocks noChangeArrowheads="1"/>
            </p:cNvSpPr>
            <p:nvPr/>
          </p:nvSpPr>
          <p:spPr bwMode="auto">
            <a:xfrm>
              <a:off x="1618" y="2965"/>
              <a:ext cx="216" cy="417"/>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6396" name="Oval 12"/>
            <p:cNvSpPr>
              <a:spLocks noChangeArrowheads="1"/>
            </p:cNvSpPr>
            <p:nvPr/>
          </p:nvSpPr>
          <p:spPr bwMode="auto">
            <a:xfrm>
              <a:off x="1834" y="3152"/>
              <a:ext cx="81" cy="82"/>
            </a:xfrm>
            <a:prstGeom prst="ellipse">
              <a:avLst/>
            </a:prstGeom>
            <a:solidFill>
              <a:srgbClr val="FFFFFF"/>
            </a:solidFill>
            <a:ln w="57150">
              <a:solidFill>
                <a:srgbClr val="000000"/>
              </a:solidFill>
              <a:round/>
              <a:headEnd/>
              <a:tailEnd/>
            </a:ln>
          </p:spPr>
          <p:txBody>
            <a:bodyPr/>
            <a:lstStyle/>
            <a:p>
              <a:endParaRPr lang="zh-CN" altLang="en-US"/>
            </a:p>
          </p:txBody>
        </p:sp>
        <p:sp>
          <p:nvSpPr>
            <p:cNvPr id="16397" name="Line 13"/>
            <p:cNvSpPr>
              <a:spLocks noChangeShapeType="1"/>
            </p:cNvSpPr>
            <p:nvPr/>
          </p:nvSpPr>
          <p:spPr bwMode="auto">
            <a:xfrm flipH="1">
              <a:off x="1220" y="3175"/>
              <a:ext cx="398" cy="0"/>
            </a:xfrm>
            <a:prstGeom prst="line">
              <a:avLst/>
            </a:prstGeom>
            <a:noFill/>
            <a:ln w="57150">
              <a:solidFill>
                <a:srgbClr val="000000"/>
              </a:solidFill>
              <a:round/>
              <a:headEnd/>
              <a:tailEnd/>
            </a:ln>
          </p:spPr>
          <p:txBody>
            <a:bodyPr/>
            <a:lstStyle/>
            <a:p>
              <a:endParaRPr lang="zh-CN" altLang="en-US"/>
            </a:p>
          </p:txBody>
        </p:sp>
        <p:sp>
          <p:nvSpPr>
            <p:cNvPr id="16398" name="Line 14"/>
            <p:cNvSpPr>
              <a:spLocks noChangeShapeType="1"/>
            </p:cNvSpPr>
            <p:nvPr/>
          </p:nvSpPr>
          <p:spPr bwMode="auto">
            <a:xfrm>
              <a:off x="1915" y="3191"/>
              <a:ext cx="297" cy="2"/>
            </a:xfrm>
            <a:prstGeom prst="line">
              <a:avLst/>
            </a:prstGeom>
            <a:noFill/>
            <a:ln w="57150">
              <a:solidFill>
                <a:srgbClr val="000000"/>
              </a:solidFill>
              <a:round/>
              <a:headEnd type="none" w="sm" len="sm"/>
              <a:tailEnd type="oval" w="med" len="med"/>
            </a:ln>
          </p:spPr>
          <p:txBody>
            <a:bodyPr/>
            <a:lstStyle/>
            <a:p>
              <a:endParaRPr lang="zh-CN" altLang="en-US"/>
            </a:p>
          </p:txBody>
        </p:sp>
        <p:sp>
          <p:nvSpPr>
            <p:cNvPr id="16399" name="Rectangle 15"/>
            <p:cNvSpPr>
              <a:spLocks noChangeArrowheads="1"/>
            </p:cNvSpPr>
            <p:nvPr/>
          </p:nvSpPr>
          <p:spPr bwMode="auto">
            <a:xfrm>
              <a:off x="1618" y="1590"/>
              <a:ext cx="216" cy="417"/>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6400" name="Oval 16"/>
            <p:cNvSpPr>
              <a:spLocks noChangeArrowheads="1"/>
            </p:cNvSpPr>
            <p:nvPr/>
          </p:nvSpPr>
          <p:spPr bwMode="auto">
            <a:xfrm>
              <a:off x="1834" y="1756"/>
              <a:ext cx="81" cy="85"/>
            </a:xfrm>
            <a:prstGeom prst="ellipse">
              <a:avLst/>
            </a:prstGeom>
            <a:solidFill>
              <a:srgbClr val="FFFFFF"/>
            </a:solidFill>
            <a:ln w="57150">
              <a:solidFill>
                <a:srgbClr val="000000"/>
              </a:solidFill>
              <a:round/>
              <a:headEnd/>
              <a:tailEnd/>
            </a:ln>
          </p:spPr>
          <p:txBody>
            <a:bodyPr/>
            <a:lstStyle/>
            <a:p>
              <a:endParaRPr lang="zh-CN" altLang="en-US"/>
            </a:p>
          </p:txBody>
        </p:sp>
        <p:sp>
          <p:nvSpPr>
            <p:cNvPr id="16401" name="Line 17"/>
            <p:cNvSpPr>
              <a:spLocks noChangeShapeType="1"/>
            </p:cNvSpPr>
            <p:nvPr/>
          </p:nvSpPr>
          <p:spPr bwMode="auto">
            <a:xfrm flipH="1">
              <a:off x="1379" y="1797"/>
              <a:ext cx="239" cy="0"/>
            </a:xfrm>
            <a:prstGeom prst="line">
              <a:avLst/>
            </a:prstGeom>
            <a:noFill/>
            <a:ln w="57150">
              <a:solidFill>
                <a:srgbClr val="000000"/>
              </a:solidFill>
              <a:round/>
              <a:headEnd/>
              <a:tailEnd/>
            </a:ln>
          </p:spPr>
          <p:txBody>
            <a:bodyPr/>
            <a:lstStyle/>
            <a:p>
              <a:endParaRPr lang="zh-CN" altLang="en-US"/>
            </a:p>
          </p:txBody>
        </p:sp>
        <p:sp>
          <p:nvSpPr>
            <p:cNvPr id="16402" name="Line 18"/>
            <p:cNvSpPr>
              <a:spLocks noChangeShapeType="1"/>
            </p:cNvSpPr>
            <p:nvPr/>
          </p:nvSpPr>
          <p:spPr bwMode="auto">
            <a:xfrm>
              <a:off x="1915" y="1797"/>
              <a:ext cx="306" cy="0"/>
            </a:xfrm>
            <a:prstGeom prst="line">
              <a:avLst/>
            </a:prstGeom>
            <a:noFill/>
            <a:ln w="57150">
              <a:solidFill>
                <a:srgbClr val="000000"/>
              </a:solidFill>
              <a:round/>
              <a:headEnd/>
              <a:tailEnd/>
            </a:ln>
          </p:spPr>
          <p:txBody>
            <a:bodyPr/>
            <a:lstStyle/>
            <a:p>
              <a:endParaRPr lang="zh-CN" altLang="en-US"/>
            </a:p>
          </p:txBody>
        </p:sp>
        <p:sp>
          <p:nvSpPr>
            <p:cNvPr id="16403" name="Rectangle 19"/>
            <p:cNvSpPr>
              <a:spLocks noChangeArrowheads="1"/>
            </p:cNvSpPr>
            <p:nvPr/>
          </p:nvSpPr>
          <p:spPr bwMode="auto">
            <a:xfrm>
              <a:off x="2607" y="1278"/>
              <a:ext cx="218" cy="416"/>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6404" name="Line 20"/>
            <p:cNvSpPr>
              <a:spLocks noChangeShapeType="1"/>
            </p:cNvSpPr>
            <p:nvPr/>
          </p:nvSpPr>
          <p:spPr bwMode="auto">
            <a:xfrm flipH="1">
              <a:off x="963" y="1382"/>
              <a:ext cx="1644" cy="0"/>
            </a:xfrm>
            <a:prstGeom prst="line">
              <a:avLst/>
            </a:prstGeom>
            <a:noFill/>
            <a:ln w="57150">
              <a:solidFill>
                <a:srgbClr val="000000"/>
              </a:solidFill>
              <a:round/>
              <a:headEnd/>
              <a:tailEnd/>
            </a:ln>
          </p:spPr>
          <p:txBody>
            <a:bodyPr/>
            <a:lstStyle/>
            <a:p>
              <a:endParaRPr lang="zh-CN" altLang="en-US"/>
            </a:p>
          </p:txBody>
        </p:sp>
        <p:sp>
          <p:nvSpPr>
            <p:cNvPr id="16405" name="Line 21"/>
            <p:cNvSpPr>
              <a:spLocks noChangeShapeType="1"/>
            </p:cNvSpPr>
            <p:nvPr/>
          </p:nvSpPr>
          <p:spPr bwMode="auto">
            <a:xfrm>
              <a:off x="2823" y="1485"/>
              <a:ext cx="357" cy="0"/>
            </a:xfrm>
            <a:prstGeom prst="line">
              <a:avLst/>
            </a:prstGeom>
            <a:noFill/>
            <a:ln w="57150">
              <a:solidFill>
                <a:srgbClr val="000000"/>
              </a:solidFill>
              <a:round/>
              <a:headEnd/>
              <a:tailEnd/>
            </a:ln>
          </p:spPr>
          <p:txBody>
            <a:bodyPr/>
            <a:lstStyle/>
            <a:p>
              <a:endParaRPr lang="zh-CN" altLang="en-US"/>
            </a:p>
          </p:txBody>
        </p:sp>
        <p:sp>
          <p:nvSpPr>
            <p:cNvPr id="16406" name="Line 22"/>
            <p:cNvSpPr>
              <a:spLocks noChangeShapeType="1"/>
            </p:cNvSpPr>
            <p:nvPr/>
          </p:nvSpPr>
          <p:spPr bwMode="auto">
            <a:xfrm flipH="1">
              <a:off x="2429" y="1570"/>
              <a:ext cx="178" cy="0"/>
            </a:xfrm>
            <a:prstGeom prst="line">
              <a:avLst/>
            </a:prstGeom>
            <a:noFill/>
            <a:ln w="57150">
              <a:solidFill>
                <a:srgbClr val="000000"/>
              </a:solidFill>
              <a:round/>
              <a:headEnd/>
              <a:tailEnd/>
            </a:ln>
          </p:spPr>
          <p:txBody>
            <a:bodyPr/>
            <a:lstStyle/>
            <a:p>
              <a:endParaRPr lang="zh-CN" altLang="en-US"/>
            </a:p>
          </p:txBody>
        </p:sp>
        <p:sp>
          <p:nvSpPr>
            <p:cNvPr id="16407" name="Rectangle 23"/>
            <p:cNvSpPr>
              <a:spLocks noChangeArrowheads="1"/>
            </p:cNvSpPr>
            <p:nvPr/>
          </p:nvSpPr>
          <p:spPr bwMode="auto">
            <a:xfrm>
              <a:off x="2607" y="1923"/>
              <a:ext cx="218" cy="417"/>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6408" name="Line 24"/>
            <p:cNvSpPr>
              <a:spLocks noChangeShapeType="1"/>
            </p:cNvSpPr>
            <p:nvPr/>
          </p:nvSpPr>
          <p:spPr bwMode="auto">
            <a:xfrm flipH="1">
              <a:off x="2509" y="2027"/>
              <a:ext cx="98" cy="0"/>
            </a:xfrm>
            <a:prstGeom prst="line">
              <a:avLst/>
            </a:prstGeom>
            <a:noFill/>
            <a:ln w="57150">
              <a:solidFill>
                <a:srgbClr val="000000"/>
              </a:solidFill>
              <a:round/>
              <a:headEnd/>
              <a:tailEnd/>
            </a:ln>
          </p:spPr>
          <p:txBody>
            <a:bodyPr/>
            <a:lstStyle/>
            <a:p>
              <a:endParaRPr lang="zh-CN" altLang="en-US"/>
            </a:p>
          </p:txBody>
        </p:sp>
        <p:sp>
          <p:nvSpPr>
            <p:cNvPr id="16409" name="Line 25"/>
            <p:cNvSpPr>
              <a:spLocks noChangeShapeType="1"/>
            </p:cNvSpPr>
            <p:nvPr/>
          </p:nvSpPr>
          <p:spPr bwMode="auto">
            <a:xfrm>
              <a:off x="2823" y="2132"/>
              <a:ext cx="357" cy="0"/>
            </a:xfrm>
            <a:prstGeom prst="line">
              <a:avLst/>
            </a:prstGeom>
            <a:noFill/>
            <a:ln w="57150">
              <a:solidFill>
                <a:srgbClr val="000000"/>
              </a:solidFill>
              <a:round/>
              <a:headEnd/>
              <a:tailEnd/>
            </a:ln>
          </p:spPr>
          <p:txBody>
            <a:bodyPr/>
            <a:lstStyle/>
            <a:p>
              <a:endParaRPr lang="zh-CN" altLang="en-US"/>
            </a:p>
          </p:txBody>
        </p:sp>
        <p:sp>
          <p:nvSpPr>
            <p:cNvPr id="16410" name="Line 26"/>
            <p:cNvSpPr>
              <a:spLocks noChangeShapeType="1"/>
            </p:cNvSpPr>
            <p:nvPr/>
          </p:nvSpPr>
          <p:spPr bwMode="auto">
            <a:xfrm flipH="1">
              <a:off x="2212" y="2215"/>
              <a:ext cx="395" cy="0"/>
            </a:xfrm>
            <a:prstGeom prst="line">
              <a:avLst/>
            </a:prstGeom>
            <a:noFill/>
            <a:ln w="57150">
              <a:solidFill>
                <a:srgbClr val="000000"/>
              </a:solidFill>
              <a:round/>
              <a:headEnd/>
              <a:tailEnd/>
            </a:ln>
          </p:spPr>
          <p:txBody>
            <a:bodyPr/>
            <a:lstStyle/>
            <a:p>
              <a:endParaRPr lang="zh-CN" altLang="en-US"/>
            </a:p>
          </p:txBody>
        </p:sp>
        <p:sp>
          <p:nvSpPr>
            <p:cNvPr id="16411" name="Rectangle 27"/>
            <p:cNvSpPr>
              <a:spLocks noChangeArrowheads="1"/>
            </p:cNvSpPr>
            <p:nvPr/>
          </p:nvSpPr>
          <p:spPr bwMode="auto">
            <a:xfrm>
              <a:off x="2628" y="2590"/>
              <a:ext cx="217" cy="418"/>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6412" name="Line 28"/>
            <p:cNvSpPr>
              <a:spLocks noChangeShapeType="1"/>
            </p:cNvSpPr>
            <p:nvPr/>
          </p:nvSpPr>
          <p:spPr bwMode="auto">
            <a:xfrm flipH="1">
              <a:off x="963" y="2695"/>
              <a:ext cx="1665" cy="0"/>
            </a:xfrm>
            <a:prstGeom prst="line">
              <a:avLst/>
            </a:prstGeom>
            <a:noFill/>
            <a:ln w="57150">
              <a:solidFill>
                <a:srgbClr val="000000"/>
              </a:solidFill>
              <a:round/>
              <a:headEnd/>
              <a:tailEnd/>
            </a:ln>
          </p:spPr>
          <p:txBody>
            <a:bodyPr/>
            <a:lstStyle/>
            <a:p>
              <a:endParaRPr lang="zh-CN" altLang="en-US"/>
            </a:p>
          </p:txBody>
        </p:sp>
        <p:sp>
          <p:nvSpPr>
            <p:cNvPr id="16413" name="Line 29"/>
            <p:cNvSpPr>
              <a:spLocks noChangeShapeType="1"/>
            </p:cNvSpPr>
            <p:nvPr/>
          </p:nvSpPr>
          <p:spPr bwMode="auto">
            <a:xfrm flipH="1">
              <a:off x="2212" y="2883"/>
              <a:ext cx="416" cy="0"/>
            </a:xfrm>
            <a:prstGeom prst="line">
              <a:avLst/>
            </a:prstGeom>
            <a:noFill/>
            <a:ln w="57150">
              <a:solidFill>
                <a:srgbClr val="000000"/>
              </a:solidFill>
              <a:round/>
              <a:headEnd/>
              <a:tailEnd/>
            </a:ln>
          </p:spPr>
          <p:txBody>
            <a:bodyPr/>
            <a:lstStyle/>
            <a:p>
              <a:endParaRPr lang="zh-CN" altLang="en-US"/>
            </a:p>
          </p:txBody>
        </p:sp>
        <p:sp>
          <p:nvSpPr>
            <p:cNvPr id="16414" name="Rectangle 30"/>
            <p:cNvSpPr>
              <a:spLocks noChangeArrowheads="1"/>
            </p:cNvSpPr>
            <p:nvPr/>
          </p:nvSpPr>
          <p:spPr bwMode="auto">
            <a:xfrm>
              <a:off x="2647" y="3216"/>
              <a:ext cx="218" cy="416"/>
            </a:xfrm>
            <a:prstGeom prst="rect">
              <a:avLst/>
            </a:prstGeom>
            <a:solidFill>
              <a:srgbClr val="FFFFFF"/>
            </a:solidFill>
            <a:ln w="57150">
              <a:solidFill>
                <a:srgbClr val="000000"/>
              </a:solidFill>
              <a:miter lim="800000"/>
              <a:headEnd/>
              <a:tailEnd/>
            </a:ln>
          </p:spPr>
          <p:txBody>
            <a:bodyPr/>
            <a:lstStyle/>
            <a:p>
              <a:endParaRPr lang="zh-CN" altLang="en-US"/>
            </a:p>
          </p:txBody>
        </p:sp>
        <p:sp>
          <p:nvSpPr>
            <p:cNvPr id="16415" name="Line 31"/>
            <p:cNvSpPr>
              <a:spLocks noChangeShapeType="1"/>
            </p:cNvSpPr>
            <p:nvPr/>
          </p:nvSpPr>
          <p:spPr bwMode="auto">
            <a:xfrm flipH="1">
              <a:off x="2330" y="3320"/>
              <a:ext cx="317" cy="0"/>
            </a:xfrm>
            <a:prstGeom prst="line">
              <a:avLst/>
            </a:prstGeom>
            <a:noFill/>
            <a:ln w="57150">
              <a:solidFill>
                <a:srgbClr val="000000"/>
              </a:solidFill>
              <a:round/>
              <a:headEnd/>
              <a:tailEnd/>
            </a:ln>
          </p:spPr>
          <p:txBody>
            <a:bodyPr/>
            <a:lstStyle/>
            <a:p>
              <a:endParaRPr lang="zh-CN" altLang="en-US"/>
            </a:p>
          </p:txBody>
        </p:sp>
        <p:sp>
          <p:nvSpPr>
            <p:cNvPr id="16416" name="Line 32"/>
            <p:cNvSpPr>
              <a:spLocks noChangeShapeType="1"/>
            </p:cNvSpPr>
            <p:nvPr/>
          </p:nvSpPr>
          <p:spPr bwMode="auto">
            <a:xfrm flipH="1">
              <a:off x="2212" y="3508"/>
              <a:ext cx="435" cy="0"/>
            </a:xfrm>
            <a:prstGeom prst="line">
              <a:avLst/>
            </a:prstGeom>
            <a:noFill/>
            <a:ln w="57150">
              <a:solidFill>
                <a:srgbClr val="000000"/>
              </a:solidFill>
              <a:round/>
              <a:headEnd/>
              <a:tailEnd/>
            </a:ln>
          </p:spPr>
          <p:txBody>
            <a:bodyPr/>
            <a:lstStyle/>
            <a:p>
              <a:endParaRPr lang="zh-CN" altLang="en-US"/>
            </a:p>
          </p:txBody>
        </p:sp>
        <p:sp>
          <p:nvSpPr>
            <p:cNvPr id="16417" name="Line 33"/>
            <p:cNvSpPr>
              <a:spLocks noChangeShapeType="1"/>
            </p:cNvSpPr>
            <p:nvPr/>
          </p:nvSpPr>
          <p:spPr bwMode="auto">
            <a:xfrm>
              <a:off x="2429" y="1570"/>
              <a:ext cx="0" cy="1125"/>
            </a:xfrm>
            <a:prstGeom prst="line">
              <a:avLst/>
            </a:prstGeom>
            <a:noFill/>
            <a:ln w="57150">
              <a:solidFill>
                <a:srgbClr val="000000"/>
              </a:solidFill>
              <a:round/>
              <a:headEnd/>
              <a:tailEnd type="oval" w="med" len="med"/>
            </a:ln>
          </p:spPr>
          <p:txBody>
            <a:bodyPr/>
            <a:lstStyle/>
            <a:p>
              <a:endParaRPr lang="zh-CN" altLang="en-US"/>
            </a:p>
          </p:txBody>
        </p:sp>
        <p:sp>
          <p:nvSpPr>
            <p:cNvPr id="16418" name="Line 34"/>
            <p:cNvSpPr>
              <a:spLocks noChangeShapeType="1"/>
            </p:cNvSpPr>
            <p:nvPr/>
          </p:nvSpPr>
          <p:spPr bwMode="auto">
            <a:xfrm flipV="1">
              <a:off x="2509" y="1382"/>
              <a:ext cx="0" cy="645"/>
            </a:xfrm>
            <a:prstGeom prst="line">
              <a:avLst/>
            </a:prstGeom>
            <a:noFill/>
            <a:ln w="57150">
              <a:solidFill>
                <a:srgbClr val="000000"/>
              </a:solidFill>
              <a:round/>
              <a:headEnd/>
              <a:tailEnd type="oval" w="med" len="med"/>
            </a:ln>
          </p:spPr>
          <p:txBody>
            <a:bodyPr/>
            <a:lstStyle/>
            <a:p>
              <a:endParaRPr lang="zh-CN" altLang="en-US"/>
            </a:p>
          </p:txBody>
        </p:sp>
        <p:sp>
          <p:nvSpPr>
            <p:cNvPr id="16419" name="Line 35"/>
            <p:cNvSpPr>
              <a:spLocks noChangeShapeType="1"/>
            </p:cNvSpPr>
            <p:nvPr/>
          </p:nvSpPr>
          <p:spPr bwMode="auto">
            <a:xfrm>
              <a:off x="2212" y="1797"/>
              <a:ext cx="0" cy="418"/>
            </a:xfrm>
            <a:prstGeom prst="line">
              <a:avLst/>
            </a:prstGeom>
            <a:noFill/>
            <a:ln w="57150">
              <a:solidFill>
                <a:srgbClr val="000000"/>
              </a:solidFill>
              <a:round/>
              <a:headEnd/>
              <a:tailEnd/>
            </a:ln>
          </p:spPr>
          <p:txBody>
            <a:bodyPr/>
            <a:lstStyle/>
            <a:p>
              <a:endParaRPr lang="zh-CN" altLang="en-US"/>
            </a:p>
          </p:txBody>
        </p:sp>
        <p:sp>
          <p:nvSpPr>
            <p:cNvPr id="16420" name="Line 36"/>
            <p:cNvSpPr>
              <a:spLocks noChangeShapeType="1"/>
            </p:cNvSpPr>
            <p:nvPr/>
          </p:nvSpPr>
          <p:spPr bwMode="auto">
            <a:xfrm>
              <a:off x="2330" y="2215"/>
              <a:ext cx="0" cy="1105"/>
            </a:xfrm>
            <a:prstGeom prst="line">
              <a:avLst/>
            </a:prstGeom>
            <a:noFill/>
            <a:ln w="57150">
              <a:solidFill>
                <a:srgbClr val="000000"/>
              </a:solidFill>
              <a:round/>
              <a:headEnd type="oval" w="med" len="med"/>
              <a:tailEnd/>
            </a:ln>
          </p:spPr>
          <p:txBody>
            <a:bodyPr/>
            <a:lstStyle/>
            <a:p>
              <a:endParaRPr lang="zh-CN" altLang="en-US"/>
            </a:p>
          </p:txBody>
        </p:sp>
        <p:sp>
          <p:nvSpPr>
            <p:cNvPr id="16421" name="Line 37"/>
            <p:cNvSpPr>
              <a:spLocks noChangeShapeType="1"/>
            </p:cNvSpPr>
            <p:nvPr/>
          </p:nvSpPr>
          <p:spPr bwMode="auto">
            <a:xfrm>
              <a:off x="2212" y="2883"/>
              <a:ext cx="0" cy="625"/>
            </a:xfrm>
            <a:prstGeom prst="line">
              <a:avLst/>
            </a:prstGeom>
            <a:noFill/>
            <a:ln w="57150">
              <a:solidFill>
                <a:srgbClr val="000000"/>
              </a:solidFill>
              <a:round/>
              <a:headEnd/>
              <a:tailEnd/>
            </a:ln>
          </p:spPr>
          <p:txBody>
            <a:bodyPr/>
            <a:lstStyle/>
            <a:p>
              <a:endParaRPr lang="zh-CN" altLang="en-US"/>
            </a:p>
          </p:txBody>
        </p:sp>
        <p:sp>
          <p:nvSpPr>
            <p:cNvPr id="16422" name="Line 38"/>
            <p:cNvSpPr>
              <a:spLocks noChangeShapeType="1"/>
            </p:cNvSpPr>
            <p:nvPr/>
          </p:nvSpPr>
          <p:spPr bwMode="auto">
            <a:xfrm>
              <a:off x="1400" y="1797"/>
              <a:ext cx="0" cy="898"/>
            </a:xfrm>
            <a:prstGeom prst="line">
              <a:avLst/>
            </a:prstGeom>
            <a:noFill/>
            <a:ln w="57150">
              <a:solidFill>
                <a:srgbClr val="000000"/>
              </a:solidFill>
              <a:round/>
              <a:headEnd/>
              <a:tailEnd type="oval" w="med" len="med"/>
            </a:ln>
          </p:spPr>
          <p:txBody>
            <a:bodyPr/>
            <a:lstStyle/>
            <a:p>
              <a:endParaRPr lang="zh-CN" altLang="en-US"/>
            </a:p>
          </p:txBody>
        </p:sp>
        <p:sp>
          <p:nvSpPr>
            <p:cNvPr id="16423" name="Line 39"/>
            <p:cNvSpPr>
              <a:spLocks noChangeShapeType="1"/>
            </p:cNvSpPr>
            <p:nvPr/>
          </p:nvSpPr>
          <p:spPr bwMode="auto">
            <a:xfrm>
              <a:off x="1222" y="1382"/>
              <a:ext cx="0" cy="1793"/>
            </a:xfrm>
            <a:prstGeom prst="line">
              <a:avLst/>
            </a:prstGeom>
            <a:noFill/>
            <a:ln w="57150">
              <a:solidFill>
                <a:srgbClr val="000000"/>
              </a:solidFill>
              <a:round/>
              <a:headEnd type="oval" w="med" len="med"/>
              <a:tailEnd/>
            </a:ln>
          </p:spPr>
          <p:txBody>
            <a:bodyPr/>
            <a:lstStyle/>
            <a:p>
              <a:endParaRPr lang="zh-CN" altLang="en-US"/>
            </a:p>
          </p:txBody>
        </p:sp>
        <p:sp>
          <p:nvSpPr>
            <p:cNvPr id="16424" name="Text Box 40"/>
            <p:cNvSpPr txBox="1">
              <a:spLocks noChangeArrowheads="1"/>
            </p:cNvSpPr>
            <p:nvPr/>
          </p:nvSpPr>
          <p:spPr bwMode="auto">
            <a:xfrm>
              <a:off x="607" y="1152"/>
              <a:ext cx="496" cy="624"/>
            </a:xfrm>
            <a:prstGeom prst="rect">
              <a:avLst/>
            </a:prstGeom>
            <a:noFill/>
            <a:ln w="9525">
              <a:noFill/>
              <a:miter lim="800000"/>
              <a:headEnd/>
              <a:tailEnd/>
            </a:ln>
          </p:spPr>
          <p:txBody>
            <a:bodyPr/>
            <a:lstStyle/>
            <a:p>
              <a:pPr algn="just" eaLnBrk="0" hangingPunct="0"/>
              <a:r>
                <a:rPr lang="en-US" altLang="zh-CN" sz="3600" b="1" i="1">
                  <a:latin typeface="Times New Roman" charset="0"/>
                  <a:ea typeface="宋体" pitchFamily="2" charset="-122"/>
                </a:rPr>
                <a:t>A</a:t>
              </a:r>
              <a:r>
                <a:rPr lang="en-US" altLang="zh-CN" sz="3600" b="1" baseline="-25000">
                  <a:latin typeface="Times New Roman" charset="0"/>
                  <a:ea typeface="宋体" pitchFamily="2" charset="-122"/>
                </a:rPr>
                <a:t>1</a:t>
              </a:r>
            </a:p>
          </p:txBody>
        </p:sp>
        <p:sp>
          <p:nvSpPr>
            <p:cNvPr id="16425" name="Text Box 41"/>
            <p:cNvSpPr txBox="1">
              <a:spLocks noChangeArrowheads="1"/>
            </p:cNvSpPr>
            <p:nvPr/>
          </p:nvSpPr>
          <p:spPr bwMode="auto">
            <a:xfrm>
              <a:off x="588" y="2486"/>
              <a:ext cx="495" cy="586"/>
            </a:xfrm>
            <a:prstGeom prst="rect">
              <a:avLst/>
            </a:prstGeom>
            <a:noFill/>
            <a:ln w="9525">
              <a:noFill/>
              <a:miter lim="800000"/>
              <a:headEnd/>
              <a:tailEnd/>
            </a:ln>
          </p:spPr>
          <p:txBody>
            <a:bodyPr/>
            <a:lstStyle/>
            <a:p>
              <a:pPr algn="just" eaLnBrk="0" hangingPunct="0"/>
              <a:r>
                <a:rPr lang="en-US" altLang="zh-CN" sz="3600" b="1" i="1">
                  <a:latin typeface="Times New Roman" charset="0"/>
                  <a:ea typeface="宋体" pitchFamily="2" charset="-122"/>
                </a:rPr>
                <a:t>A</a:t>
              </a:r>
              <a:r>
                <a:rPr lang="en-US" altLang="zh-CN" sz="3600" b="1" baseline="-25000">
                  <a:latin typeface="Times New Roman" charset="0"/>
                  <a:ea typeface="宋体" pitchFamily="2" charset="-122"/>
                </a:rPr>
                <a:t>0</a:t>
              </a:r>
            </a:p>
          </p:txBody>
        </p:sp>
        <p:sp>
          <p:nvSpPr>
            <p:cNvPr id="16426" name="Text Box 42"/>
            <p:cNvSpPr txBox="1">
              <a:spLocks noChangeArrowheads="1"/>
            </p:cNvSpPr>
            <p:nvPr/>
          </p:nvSpPr>
          <p:spPr bwMode="auto">
            <a:xfrm>
              <a:off x="2592" y="1248"/>
              <a:ext cx="249" cy="250"/>
            </a:xfrm>
            <a:prstGeom prst="rect">
              <a:avLst/>
            </a:prstGeom>
            <a:noFill/>
            <a:ln w="9525">
              <a:noFill/>
              <a:miter lim="800000"/>
              <a:headEnd/>
              <a:tailEnd/>
            </a:ln>
          </p:spPr>
          <p:txBody>
            <a:bodyPr wrap="none">
              <a:spAutoFit/>
            </a:bodyPr>
            <a:lstStyle/>
            <a:p>
              <a:pPr eaLnBrk="0" hangingPunct="0"/>
              <a:r>
                <a:rPr lang="en-US" altLang="zh-CN" sz="2000" b="1">
                  <a:latin typeface="Times New Roman" charset="0"/>
                  <a:ea typeface="宋体" pitchFamily="2" charset="-122"/>
                </a:rPr>
                <a:t>&amp;</a:t>
              </a:r>
            </a:p>
          </p:txBody>
        </p:sp>
        <p:sp>
          <p:nvSpPr>
            <p:cNvPr id="16427" name="Text Box 43"/>
            <p:cNvSpPr txBox="1">
              <a:spLocks noChangeArrowheads="1"/>
            </p:cNvSpPr>
            <p:nvPr/>
          </p:nvSpPr>
          <p:spPr bwMode="auto">
            <a:xfrm>
              <a:off x="2592" y="1872"/>
              <a:ext cx="249" cy="250"/>
            </a:xfrm>
            <a:prstGeom prst="rect">
              <a:avLst/>
            </a:prstGeom>
            <a:noFill/>
            <a:ln w="9525">
              <a:noFill/>
              <a:miter lim="800000"/>
              <a:headEnd/>
              <a:tailEnd/>
            </a:ln>
          </p:spPr>
          <p:txBody>
            <a:bodyPr wrap="none">
              <a:spAutoFit/>
            </a:bodyPr>
            <a:lstStyle/>
            <a:p>
              <a:pPr eaLnBrk="0" hangingPunct="0"/>
              <a:r>
                <a:rPr lang="en-US" altLang="zh-CN" sz="2000" b="1">
                  <a:latin typeface="Times New Roman" charset="0"/>
                  <a:ea typeface="宋体" pitchFamily="2" charset="-122"/>
                </a:rPr>
                <a:t>&amp;</a:t>
              </a:r>
            </a:p>
          </p:txBody>
        </p:sp>
        <p:sp>
          <p:nvSpPr>
            <p:cNvPr id="16428" name="Text Box 44"/>
            <p:cNvSpPr txBox="1">
              <a:spLocks noChangeArrowheads="1"/>
            </p:cNvSpPr>
            <p:nvPr/>
          </p:nvSpPr>
          <p:spPr bwMode="auto">
            <a:xfrm>
              <a:off x="2604" y="2582"/>
              <a:ext cx="249" cy="250"/>
            </a:xfrm>
            <a:prstGeom prst="rect">
              <a:avLst/>
            </a:prstGeom>
            <a:noFill/>
            <a:ln w="9525">
              <a:noFill/>
              <a:miter lim="800000"/>
              <a:headEnd/>
              <a:tailEnd/>
            </a:ln>
          </p:spPr>
          <p:txBody>
            <a:bodyPr wrap="none">
              <a:spAutoFit/>
            </a:bodyPr>
            <a:lstStyle/>
            <a:p>
              <a:pPr eaLnBrk="0" hangingPunct="0"/>
              <a:r>
                <a:rPr lang="en-US" altLang="zh-CN" sz="2000" b="1">
                  <a:latin typeface="Times New Roman" charset="0"/>
                  <a:ea typeface="宋体" pitchFamily="2" charset="-122"/>
                </a:rPr>
                <a:t>&amp;</a:t>
              </a:r>
            </a:p>
          </p:txBody>
        </p:sp>
        <p:sp>
          <p:nvSpPr>
            <p:cNvPr id="16429" name="Text Box 45"/>
            <p:cNvSpPr txBox="1">
              <a:spLocks noChangeArrowheads="1"/>
            </p:cNvSpPr>
            <p:nvPr/>
          </p:nvSpPr>
          <p:spPr bwMode="auto">
            <a:xfrm>
              <a:off x="2640" y="3168"/>
              <a:ext cx="249" cy="250"/>
            </a:xfrm>
            <a:prstGeom prst="rect">
              <a:avLst/>
            </a:prstGeom>
            <a:noFill/>
            <a:ln w="9525">
              <a:noFill/>
              <a:miter lim="800000"/>
              <a:headEnd/>
              <a:tailEnd/>
            </a:ln>
          </p:spPr>
          <p:txBody>
            <a:bodyPr wrap="none">
              <a:spAutoFit/>
            </a:bodyPr>
            <a:lstStyle/>
            <a:p>
              <a:pPr eaLnBrk="0" hangingPunct="0"/>
              <a:r>
                <a:rPr lang="en-US" altLang="zh-CN" sz="2000" b="1">
                  <a:latin typeface="Times New Roman" charset="0"/>
                  <a:ea typeface="宋体" pitchFamily="2" charset="-122"/>
                </a:rPr>
                <a:t>&amp;</a:t>
              </a:r>
            </a:p>
          </p:txBody>
        </p:sp>
        <p:sp>
          <p:nvSpPr>
            <p:cNvPr id="16430" name="Text Box 46"/>
            <p:cNvSpPr txBox="1">
              <a:spLocks noChangeArrowheads="1"/>
            </p:cNvSpPr>
            <p:nvPr/>
          </p:nvSpPr>
          <p:spPr bwMode="auto">
            <a:xfrm>
              <a:off x="1596" y="1622"/>
              <a:ext cx="196" cy="250"/>
            </a:xfrm>
            <a:prstGeom prst="rect">
              <a:avLst/>
            </a:prstGeom>
            <a:noFill/>
            <a:ln w="9525">
              <a:noFill/>
              <a:miter lim="800000"/>
              <a:headEnd/>
              <a:tailEnd/>
            </a:ln>
          </p:spPr>
          <p:txBody>
            <a:bodyPr wrap="none">
              <a:spAutoFit/>
            </a:bodyPr>
            <a:lstStyle/>
            <a:p>
              <a:pPr eaLnBrk="0" hangingPunct="0"/>
              <a:r>
                <a:rPr lang="en-US" altLang="zh-CN" sz="2000" b="1">
                  <a:latin typeface="Times New Roman" charset="0"/>
                  <a:ea typeface="宋体" pitchFamily="2" charset="-122"/>
                </a:rPr>
                <a:t>1</a:t>
              </a:r>
            </a:p>
          </p:txBody>
        </p:sp>
        <p:sp>
          <p:nvSpPr>
            <p:cNvPr id="16431" name="Text Box 47"/>
            <p:cNvSpPr txBox="1">
              <a:spLocks noChangeArrowheads="1"/>
            </p:cNvSpPr>
            <p:nvPr/>
          </p:nvSpPr>
          <p:spPr bwMode="auto">
            <a:xfrm>
              <a:off x="1596" y="2976"/>
              <a:ext cx="196" cy="250"/>
            </a:xfrm>
            <a:prstGeom prst="rect">
              <a:avLst/>
            </a:prstGeom>
            <a:noFill/>
            <a:ln w="9525">
              <a:noFill/>
              <a:miter lim="800000"/>
              <a:headEnd/>
              <a:tailEnd/>
            </a:ln>
          </p:spPr>
          <p:txBody>
            <a:bodyPr wrap="none">
              <a:spAutoFit/>
            </a:bodyPr>
            <a:lstStyle/>
            <a:p>
              <a:pPr eaLnBrk="0" hangingPunct="0"/>
              <a:r>
                <a:rPr lang="en-US" altLang="zh-CN" sz="2000" b="1">
                  <a:latin typeface="Times New Roman" charset="0"/>
                  <a:ea typeface="宋体" pitchFamily="2" charset="-122"/>
                </a:rPr>
                <a:t>1</a:t>
              </a:r>
            </a:p>
          </p:txBody>
        </p:sp>
      </p:grpSp>
      <p:sp>
        <p:nvSpPr>
          <p:cNvPr id="16392" name="Rectangle 48"/>
          <p:cNvSpPr>
            <a:spLocks noGrp="1" noChangeArrowheads="1"/>
          </p:cNvSpPr>
          <p:nvPr>
            <p:ph type="body" idx="1"/>
          </p:nvPr>
        </p:nvSpPr>
        <p:spPr/>
        <p:txBody>
          <a:bodyPr/>
          <a:lstStyle/>
          <a:p>
            <a:pPr eaLnBrk="1" hangingPunct="1"/>
            <a:r>
              <a:rPr lang="en-US" altLang="zh-CN" i="1" smtClean="0">
                <a:solidFill>
                  <a:srgbClr val="FF0000"/>
                </a:solidFill>
                <a:latin typeface="Times New Roman" charset="0"/>
              </a:rPr>
              <a:t>step1.</a:t>
            </a:r>
            <a:r>
              <a:rPr lang="zh-CN" altLang="en-US" i="1" smtClean="0">
                <a:solidFill>
                  <a:srgbClr val="FF0000"/>
                </a:solidFill>
                <a:latin typeface="Times New Roman" charset="0"/>
              </a:rPr>
              <a:t>根据逻辑图写出逻辑方程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175"/>
                                        </p:tgtEl>
                                        <p:attrNameLst>
                                          <p:attrName>style.visibility</p:attrName>
                                        </p:attrNameLst>
                                      </p:cBhvr>
                                      <p:to>
                                        <p:strVal val="visible"/>
                                      </p:to>
                                    </p:set>
                                    <p:anim calcmode="lin" valueType="num">
                                      <p:cBhvr additive="base">
                                        <p:cTn id="7" dur="500" fill="hold"/>
                                        <p:tgtEl>
                                          <p:spTgt spid="135175"/>
                                        </p:tgtEl>
                                        <p:attrNameLst>
                                          <p:attrName>ppt_x</p:attrName>
                                        </p:attrNameLst>
                                      </p:cBhvr>
                                      <p:tavLst>
                                        <p:tav tm="0">
                                          <p:val>
                                            <p:strVal val="0-#ppt_w/2"/>
                                          </p:val>
                                        </p:tav>
                                        <p:tav tm="100000">
                                          <p:val>
                                            <p:strVal val="#ppt_x"/>
                                          </p:val>
                                        </p:tav>
                                      </p:tavLst>
                                    </p:anim>
                                    <p:anim calcmode="lin" valueType="num">
                                      <p:cBhvr additive="base">
                                        <p:cTn id="8" dur="500" fill="hold"/>
                                        <p:tgtEl>
                                          <p:spTgt spid="1351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174"/>
                                        </p:tgtEl>
                                        <p:attrNameLst>
                                          <p:attrName>style.visibility</p:attrName>
                                        </p:attrNameLst>
                                      </p:cBhvr>
                                      <p:to>
                                        <p:strVal val="visible"/>
                                      </p:to>
                                    </p:set>
                                    <p:anim calcmode="lin" valueType="num">
                                      <p:cBhvr additive="base">
                                        <p:cTn id="13" dur="500" fill="hold"/>
                                        <p:tgtEl>
                                          <p:spTgt spid="135174"/>
                                        </p:tgtEl>
                                        <p:attrNameLst>
                                          <p:attrName>ppt_x</p:attrName>
                                        </p:attrNameLst>
                                      </p:cBhvr>
                                      <p:tavLst>
                                        <p:tav tm="0">
                                          <p:val>
                                            <p:strVal val="0-#ppt_w/2"/>
                                          </p:val>
                                        </p:tav>
                                        <p:tav tm="100000">
                                          <p:val>
                                            <p:strVal val="#ppt_x"/>
                                          </p:val>
                                        </p:tav>
                                      </p:tavLst>
                                    </p:anim>
                                    <p:anim calcmode="lin" valueType="num">
                                      <p:cBhvr additive="base">
                                        <p:cTn id="14" dur="500" fill="hold"/>
                                        <p:tgtEl>
                                          <p:spTgt spid="1351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5173"/>
                                        </p:tgtEl>
                                        <p:attrNameLst>
                                          <p:attrName>style.visibility</p:attrName>
                                        </p:attrNameLst>
                                      </p:cBhvr>
                                      <p:to>
                                        <p:strVal val="visible"/>
                                      </p:to>
                                    </p:set>
                                    <p:anim calcmode="lin" valueType="num">
                                      <p:cBhvr additive="base">
                                        <p:cTn id="19" dur="500" fill="hold"/>
                                        <p:tgtEl>
                                          <p:spTgt spid="135173"/>
                                        </p:tgtEl>
                                        <p:attrNameLst>
                                          <p:attrName>ppt_x</p:attrName>
                                        </p:attrNameLst>
                                      </p:cBhvr>
                                      <p:tavLst>
                                        <p:tav tm="0">
                                          <p:val>
                                            <p:strVal val="0-#ppt_w/2"/>
                                          </p:val>
                                        </p:tav>
                                        <p:tav tm="100000">
                                          <p:val>
                                            <p:strVal val="#ppt_x"/>
                                          </p:val>
                                        </p:tav>
                                      </p:tavLst>
                                    </p:anim>
                                    <p:anim calcmode="lin" valueType="num">
                                      <p:cBhvr additive="base">
                                        <p:cTn id="20" dur="500" fill="hold"/>
                                        <p:tgtEl>
                                          <p:spTgt spid="13517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5172"/>
                                        </p:tgtEl>
                                        <p:attrNameLst>
                                          <p:attrName>style.visibility</p:attrName>
                                        </p:attrNameLst>
                                      </p:cBhvr>
                                      <p:to>
                                        <p:strVal val="visible"/>
                                      </p:to>
                                    </p:set>
                                    <p:anim calcmode="lin" valueType="num">
                                      <p:cBhvr additive="base">
                                        <p:cTn id="25" dur="500" fill="hold"/>
                                        <p:tgtEl>
                                          <p:spTgt spid="135172"/>
                                        </p:tgtEl>
                                        <p:attrNameLst>
                                          <p:attrName>ppt_x</p:attrName>
                                        </p:attrNameLst>
                                      </p:cBhvr>
                                      <p:tavLst>
                                        <p:tav tm="0">
                                          <p:val>
                                            <p:strVal val="0-#ppt_w/2"/>
                                          </p:val>
                                        </p:tav>
                                        <p:tav tm="100000">
                                          <p:val>
                                            <p:strVal val="#ppt_x"/>
                                          </p:val>
                                        </p:tav>
                                      </p:tavLst>
                                    </p:anim>
                                    <p:anim calcmode="lin" valueType="num">
                                      <p:cBhvr additive="base">
                                        <p:cTn id="26" dur="500" fill="hold"/>
                                        <p:tgtEl>
                                          <p:spTgt spid="135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电路分析示例</a:t>
            </a:r>
          </a:p>
        </p:txBody>
      </p:sp>
      <p:grpSp>
        <p:nvGrpSpPr>
          <p:cNvPr id="2" name="Group 4"/>
          <p:cNvGrpSpPr>
            <a:grpSpLocks/>
          </p:cNvGrpSpPr>
          <p:nvPr/>
        </p:nvGrpSpPr>
        <p:grpSpPr bwMode="auto">
          <a:xfrm>
            <a:off x="3419475" y="2349500"/>
            <a:ext cx="4992688" cy="2879725"/>
            <a:chOff x="1639" y="1488"/>
            <a:chExt cx="3689" cy="2208"/>
          </a:xfrm>
        </p:grpSpPr>
        <p:grpSp>
          <p:nvGrpSpPr>
            <p:cNvPr id="66575" name="Group 5"/>
            <p:cNvGrpSpPr>
              <a:grpSpLocks/>
            </p:cNvGrpSpPr>
            <p:nvPr/>
          </p:nvGrpSpPr>
          <p:grpSpPr bwMode="auto">
            <a:xfrm>
              <a:off x="1639" y="1488"/>
              <a:ext cx="1563" cy="672"/>
              <a:chOff x="1104" y="1152"/>
              <a:chExt cx="1563" cy="672"/>
            </a:xfrm>
          </p:grpSpPr>
          <p:sp>
            <p:nvSpPr>
              <p:cNvPr id="66585" name="Rectangle 6"/>
              <p:cNvSpPr>
                <a:spLocks noChangeArrowheads="1"/>
              </p:cNvSpPr>
              <p:nvPr/>
            </p:nvSpPr>
            <p:spPr bwMode="auto">
              <a:xfrm>
                <a:off x="1218" y="1248"/>
                <a:ext cx="1349" cy="576"/>
              </a:xfrm>
              <a:prstGeom prst="rect">
                <a:avLst/>
              </a:prstGeom>
              <a:noFill/>
              <a:ln w="9525">
                <a:noFill/>
                <a:miter lim="800000"/>
                <a:headEnd/>
                <a:tailEnd/>
              </a:ln>
            </p:spPr>
            <p:txBody>
              <a:bodyPr/>
              <a:lstStyle/>
              <a:p>
                <a:pPr algn="ctr"/>
                <a:r>
                  <a:rPr kumimoji="1" lang="en-US" altLang="zh-CN" sz="2800" b="1" i="1">
                    <a:latin typeface="Times New Roman" charset="0"/>
                    <a:ea typeface="宋体" pitchFamily="2" charset="-122"/>
                  </a:rPr>
                  <a:t>A</a:t>
                </a:r>
                <a:r>
                  <a:rPr kumimoji="1" lang="en-US" altLang="zh-CN" sz="2800" b="1" baseline="-30000">
                    <a:latin typeface="Times New Roman" charset="0"/>
                    <a:ea typeface="宋体" pitchFamily="2" charset="-122"/>
                  </a:rPr>
                  <a:t>1</a:t>
                </a:r>
                <a:r>
                  <a:rPr kumimoji="1" lang="en-US" altLang="zh-CN" sz="2800" b="1">
                    <a:latin typeface="Times New Roman" charset="0"/>
                    <a:ea typeface="宋体" pitchFamily="2" charset="-122"/>
                  </a:rPr>
                  <a:t>    </a:t>
                </a:r>
                <a:r>
                  <a:rPr kumimoji="1" lang="en-US" altLang="zh-CN" sz="2800" b="1" i="1">
                    <a:latin typeface="Times New Roman" charset="0"/>
                    <a:ea typeface="宋体" pitchFamily="2" charset="-122"/>
                  </a:rPr>
                  <a:t>A</a:t>
                </a:r>
                <a:r>
                  <a:rPr kumimoji="1" lang="en-US" altLang="zh-CN" sz="2800" b="1" baseline="-30000">
                    <a:latin typeface="Times New Roman" charset="0"/>
                    <a:ea typeface="宋体" pitchFamily="2" charset="-122"/>
                  </a:rPr>
                  <a:t>0</a:t>
                </a:r>
                <a:endParaRPr kumimoji="1" lang="en-US" altLang="zh-CN" sz="2800" b="1">
                  <a:latin typeface="Times New Roman" charset="0"/>
                  <a:ea typeface="宋体" pitchFamily="2" charset="-122"/>
                </a:endParaRPr>
              </a:p>
              <a:p>
                <a:pPr algn="ctr" eaLnBrk="0" hangingPunct="0"/>
                <a:endParaRPr kumimoji="1" lang="en-US" altLang="zh-CN" sz="2800" b="1">
                  <a:latin typeface="Times New Roman" charset="0"/>
                  <a:ea typeface="宋体" pitchFamily="2" charset="-122"/>
                </a:endParaRPr>
              </a:p>
            </p:txBody>
          </p:sp>
          <p:sp>
            <p:nvSpPr>
              <p:cNvPr id="66586" name="Rectangle 7"/>
              <p:cNvSpPr>
                <a:spLocks noChangeArrowheads="1"/>
              </p:cNvSpPr>
              <p:nvPr/>
            </p:nvSpPr>
            <p:spPr bwMode="auto">
              <a:xfrm>
                <a:off x="1104" y="1152"/>
                <a:ext cx="1563" cy="672"/>
              </a:xfrm>
              <a:prstGeom prst="rect">
                <a:avLst/>
              </a:prstGeom>
              <a:noFill/>
              <a:ln w="57150">
                <a:solidFill>
                  <a:schemeClr val="tx1"/>
                </a:solidFill>
                <a:miter lim="800000"/>
                <a:headEnd/>
                <a:tailEnd/>
              </a:ln>
            </p:spPr>
            <p:txBody>
              <a:bodyPr/>
              <a:lstStyle/>
              <a:p>
                <a:endParaRPr kumimoji="1" lang="zh-CN" altLang="zh-CN" sz="2800" b="1">
                  <a:latin typeface="Times New Roman" charset="0"/>
                  <a:ea typeface="宋体" pitchFamily="2" charset="-122"/>
                </a:endParaRPr>
              </a:p>
            </p:txBody>
          </p:sp>
        </p:grpSp>
        <p:grpSp>
          <p:nvGrpSpPr>
            <p:cNvPr id="66576" name="Group 8"/>
            <p:cNvGrpSpPr>
              <a:grpSpLocks/>
            </p:cNvGrpSpPr>
            <p:nvPr/>
          </p:nvGrpSpPr>
          <p:grpSpPr bwMode="auto">
            <a:xfrm>
              <a:off x="3209" y="1488"/>
              <a:ext cx="2119" cy="672"/>
              <a:chOff x="2674" y="1152"/>
              <a:chExt cx="2119" cy="672"/>
            </a:xfrm>
          </p:grpSpPr>
          <p:sp>
            <p:nvSpPr>
              <p:cNvPr id="66583" name="Rectangle 9"/>
              <p:cNvSpPr>
                <a:spLocks noChangeArrowheads="1"/>
              </p:cNvSpPr>
              <p:nvPr/>
            </p:nvSpPr>
            <p:spPr bwMode="auto">
              <a:xfrm>
                <a:off x="2781" y="1248"/>
                <a:ext cx="1905" cy="528"/>
              </a:xfrm>
              <a:prstGeom prst="rect">
                <a:avLst/>
              </a:prstGeom>
              <a:noFill/>
              <a:ln w="9525">
                <a:noFill/>
                <a:miter lim="800000"/>
                <a:headEnd/>
                <a:tailEnd/>
              </a:ln>
            </p:spPr>
            <p:txBody>
              <a:bodyPr/>
              <a:lstStyle/>
              <a:p>
                <a:pPr algn="ctr"/>
                <a:r>
                  <a:rPr kumimoji="1" lang="en-US" altLang="zh-CN" sz="2800" b="1" i="1">
                    <a:latin typeface="Times New Roman" charset="0"/>
                    <a:ea typeface="宋体" pitchFamily="2" charset="-122"/>
                  </a:rPr>
                  <a:t>F</a:t>
                </a:r>
                <a:r>
                  <a:rPr kumimoji="1" lang="en-US" altLang="zh-CN" sz="2800" b="1" baseline="-30000">
                    <a:latin typeface="Times New Roman" charset="0"/>
                    <a:ea typeface="宋体" pitchFamily="2" charset="-122"/>
                  </a:rPr>
                  <a:t>0</a:t>
                </a:r>
                <a:r>
                  <a:rPr kumimoji="1" lang="en-US" altLang="zh-CN" sz="2800" b="1">
                    <a:latin typeface="Times New Roman" charset="0"/>
                    <a:ea typeface="宋体" pitchFamily="2" charset="-122"/>
                  </a:rPr>
                  <a:t>  </a:t>
                </a:r>
                <a:r>
                  <a:rPr kumimoji="1" lang="en-US" altLang="zh-CN" sz="2800" b="1" i="1">
                    <a:latin typeface="Times New Roman" charset="0"/>
                    <a:ea typeface="宋体" pitchFamily="2" charset="-122"/>
                  </a:rPr>
                  <a:t>F</a:t>
                </a:r>
                <a:r>
                  <a:rPr kumimoji="1" lang="en-US" altLang="zh-CN" sz="2800" b="1" baseline="-30000">
                    <a:latin typeface="Times New Roman" charset="0"/>
                    <a:ea typeface="宋体" pitchFamily="2" charset="-122"/>
                  </a:rPr>
                  <a:t>1</a:t>
                </a:r>
                <a:r>
                  <a:rPr kumimoji="1" lang="en-US" altLang="zh-CN" sz="2800" b="1">
                    <a:latin typeface="Times New Roman" charset="0"/>
                    <a:ea typeface="宋体" pitchFamily="2" charset="-122"/>
                  </a:rPr>
                  <a:t>  </a:t>
                </a:r>
                <a:r>
                  <a:rPr kumimoji="1" lang="en-US" altLang="zh-CN" sz="2800" b="1" i="1">
                    <a:latin typeface="Times New Roman" charset="0"/>
                    <a:ea typeface="宋体" pitchFamily="2" charset="-122"/>
                  </a:rPr>
                  <a:t>F</a:t>
                </a:r>
                <a:r>
                  <a:rPr kumimoji="1" lang="en-US" altLang="zh-CN" sz="2800" b="1" baseline="-30000">
                    <a:latin typeface="Times New Roman" charset="0"/>
                    <a:ea typeface="宋体" pitchFamily="2" charset="-122"/>
                  </a:rPr>
                  <a:t>2</a:t>
                </a:r>
                <a:r>
                  <a:rPr kumimoji="1" lang="en-US" altLang="zh-CN" sz="2800" b="1">
                    <a:latin typeface="Times New Roman" charset="0"/>
                    <a:ea typeface="宋体" pitchFamily="2" charset="-122"/>
                  </a:rPr>
                  <a:t>  </a:t>
                </a:r>
                <a:r>
                  <a:rPr kumimoji="1" lang="en-US" altLang="zh-CN" sz="2800" b="1" i="1">
                    <a:latin typeface="Times New Roman" charset="0"/>
                    <a:ea typeface="宋体" pitchFamily="2" charset="-122"/>
                  </a:rPr>
                  <a:t>F</a:t>
                </a:r>
                <a:r>
                  <a:rPr kumimoji="1" lang="en-US" altLang="zh-CN" sz="2800" b="1" baseline="-30000">
                    <a:latin typeface="Times New Roman" charset="0"/>
                    <a:ea typeface="宋体" pitchFamily="2" charset="-122"/>
                  </a:rPr>
                  <a:t>3</a:t>
                </a:r>
                <a:endParaRPr kumimoji="1" lang="en-US" altLang="zh-CN" sz="2800" b="1">
                  <a:latin typeface="Times New Roman" charset="0"/>
                  <a:ea typeface="宋体" pitchFamily="2" charset="-122"/>
                </a:endParaRPr>
              </a:p>
              <a:p>
                <a:pPr algn="ctr" eaLnBrk="0" hangingPunct="0"/>
                <a:endParaRPr kumimoji="1" lang="en-US" altLang="zh-CN" sz="2800" b="1">
                  <a:latin typeface="Times New Roman" charset="0"/>
                  <a:ea typeface="宋体" pitchFamily="2" charset="-122"/>
                </a:endParaRPr>
              </a:p>
            </p:txBody>
          </p:sp>
          <p:sp>
            <p:nvSpPr>
              <p:cNvPr id="66584" name="Rectangle 10"/>
              <p:cNvSpPr>
                <a:spLocks noChangeArrowheads="1"/>
              </p:cNvSpPr>
              <p:nvPr/>
            </p:nvSpPr>
            <p:spPr bwMode="auto">
              <a:xfrm>
                <a:off x="2674" y="1152"/>
                <a:ext cx="2119" cy="672"/>
              </a:xfrm>
              <a:prstGeom prst="rect">
                <a:avLst/>
              </a:prstGeom>
              <a:noFill/>
              <a:ln w="57150">
                <a:solidFill>
                  <a:schemeClr val="tx1"/>
                </a:solidFill>
                <a:miter lim="800000"/>
                <a:headEnd/>
                <a:tailEnd/>
              </a:ln>
            </p:spPr>
            <p:txBody>
              <a:bodyPr/>
              <a:lstStyle/>
              <a:p>
                <a:endParaRPr lang="zh-CN" altLang="en-US"/>
              </a:p>
            </p:txBody>
          </p:sp>
        </p:grpSp>
        <p:grpSp>
          <p:nvGrpSpPr>
            <p:cNvPr id="66577" name="Group 11"/>
            <p:cNvGrpSpPr>
              <a:grpSpLocks/>
            </p:cNvGrpSpPr>
            <p:nvPr/>
          </p:nvGrpSpPr>
          <p:grpSpPr bwMode="auto">
            <a:xfrm>
              <a:off x="1639" y="2160"/>
              <a:ext cx="1584" cy="1536"/>
              <a:chOff x="1104" y="1824"/>
              <a:chExt cx="1584" cy="1536"/>
            </a:xfrm>
          </p:grpSpPr>
          <p:sp>
            <p:nvSpPr>
              <p:cNvPr id="66581" name="Rectangle 12"/>
              <p:cNvSpPr>
                <a:spLocks noChangeArrowheads="1"/>
              </p:cNvSpPr>
              <p:nvPr/>
            </p:nvSpPr>
            <p:spPr bwMode="auto">
              <a:xfrm>
                <a:off x="1218" y="1824"/>
                <a:ext cx="1349" cy="1529"/>
              </a:xfrm>
              <a:prstGeom prst="rect">
                <a:avLst/>
              </a:prstGeom>
              <a:noFill/>
              <a:ln w="9525">
                <a:noFill/>
                <a:miter lim="800000"/>
                <a:headEnd/>
                <a:tailEnd/>
              </a:ln>
            </p:spPr>
            <p:txBody>
              <a:bodyPr/>
              <a:lstStyle/>
              <a:p>
                <a:pPr algn="ctr"/>
                <a:r>
                  <a:rPr kumimoji="1" lang="en-US" altLang="zh-CN" sz="2800" b="1">
                    <a:latin typeface="Times New Roman" charset="0"/>
                    <a:ea typeface="宋体" pitchFamily="2" charset="-122"/>
                  </a:rPr>
                  <a:t>0     0</a:t>
                </a:r>
              </a:p>
              <a:p>
                <a:pPr algn="ctr" eaLnBrk="0" hangingPunct="0"/>
                <a:r>
                  <a:rPr kumimoji="1" lang="en-US" altLang="zh-CN" sz="2800" b="1">
                    <a:latin typeface="Times New Roman" charset="0"/>
                    <a:ea typeface="宋体" pitchFamily="2" charset="-122"/>
                  </a:rPr>
                  <a:t>0     1</a:t>
                </a:r>
              </a:p>
              <a:p>
                <a:pPr algn="ctr" eaLnBrk="0" hangingPunct="0"/>
                <a:r>
                  <a:rPr kumimoji="1" lang="en-US" altLang="zh-CN" sz="2800" b="1">
                    <a:latin typeface="Times New Roman" charset="0"/>
                    <a:ea typeface="宋体" pitchFamily="2" charset="-122"/>
                  </a:rPr>
                  <a:t>1     0</a:t>
                </a:r>
              </a:p>
              <a:p>
                <a:pPr algn="ctr" eaLnBrk="0" hangingPunct="0"/>
                <a:r>
                  <a:rPr kumimoji="1" lang="en-US" altLang="zh-CN" sz="2800" b="1">
                    <a:latin typeface="Times New Roman" charset="0"/>
                    <a:ea typeface="宋体" pitchFamily="2" charset="-122"/>
                  </a:rPr>
                  <a:t>1     1</a:t>
                </a:r>
              </a:p>
            </p:txBody>
          </p:sp>
          <p:sp>
            <p:nvSpPr>
              <p:cNvPr id="66582" name="Rectangle 13"/>
              <p:cNvSpPr>
                <a:spLocks noChangeArrowheads="1"/>
              </p:cNvSpPr>
              <p:nvPr/>
            </p:nvSpPr>
            <p:spPr bwMode="auto">
              <a:xfrm>
                <a:off x="1104" y="1824"/>
                <a:ext cx="1584" cy="1536"/>
              </a:xfrm>
              <a:prstGeom prst="rect">
                <a:avLst/>
              </a:prstGeom>
              <a:noFill/>
              <a:ln w="57150">
                <a:solidFill>
                  <a:schemeClr val="tx1"/>
                </a:solidFill>
                <a:miter lim="800000"/>
                <a:headEnd/>
                <a:tailEnd/>
              </a:ln>
            </p:spPr>
            <p:txBody>
              <a:bodyPr/>
              <a:lstStyle/>
              <a:p>
                <a:endParaRPr lang="zh-CN" altLang="en-US"/>
              </a:p>
            </p:txBody>
          </p:sp>
        </p:grpSp>
        <p:grpSp>
          <p:nvGrpSpPr>
            <p:cNvPr id="66578" name="Group 14"/>
            <p:cNvGrpSpPr>
              <a:grpSpLocks/>
            </p:cNvGrpSpPr>
            <p:nvPr/>
          </p:nvGrpSpPr>
          <p:grpSpPr bwMode="auto">
            <a:xfrm>
              <a:off x="3209" y="2160"/>
              <a:ext cx="2119" cy="1529"/>
              <a:chOff x="2674" y="1824"/>
              <a:chExt cx="2119" cy="1529"/>
            </a:xfrm>
          </p:grpSpPr>
          <p:sp>
            <p:nvSpPr>
              <p:cNvPr id="66579" name="Rectangle 15"/>
              <p:cNvSpPr>
                <a:spLocks noChangeArrowheads="1"/>
              </p:cNvSpPr>
              <p:nvPr/>
            </p:nvSpPr>
            <p:spPr bwMode="auto">
              <a:xfrm>
                <a:off x="2781" y="1824"/>
                <a:ext cx="1905" cy="1529"/>
              </a:xfrm>
              <a:prstGeom prst="rect">
                <a:avLst/>
              </a:prstGeom>
              <a:noFill/>
              <a:ln w="9525">
                <a:noFill/>
                <a:miter lim="800000"/>
                <a:headEnd/>
                <a:tailEnd/>
              </a:ln>
            </p:spPr>
            <p:txBody>
              <a:bodyPr/>
              <a:lstStyle/>
              <a:p>
                <a:pPr algn="ctr"/>
                <a:r>
                  <a:rPr kumimoji="1" lang="en-US" altLang="zh-CN" sz="2800" b="1">
                    <a:latin typeface="Times New Roman" charset="0"/>
                    <a:ea typeface="宋体" pitchFamily="2" charset="-122"/>
                  </a:rPr>
                  <a:t>1    0    0    0</a:t>
                </a:r>
              </a:p>
              <a:p>
                <a:pPr algn="ctr" eaLnBrk="0" hangingPunct="0"/>
                <a:r>
                  <a:rPr kumimoji="1" lang="en-US" altLang="zh-CN" sz="2800" b="1">
                    <a:latin typeface="Times New Roman" charset="0"/>
                    <a:ea typeface="宋体" pitchFamily="2" charset="-122"/>
                  </a:rPr>
                  <a:t>0   1    0    0</a:t>
                </a:r>
              </a:p>
              <a:p>
                <a:pPr algn="ctr" eaLnBrk="0" hangingPunct="0"/>
                <a:r>
                  <a:rPr kumimoji="1" lang="en-US" altLang="zh-CN" sz="2800" b="1">
                    <a:latin typeface="Times New Roman" charset="0"/>
                    <a:ea typeface="宋体" pitchFamily="2" charset="-122"/>
                  </a:rPr>
                  <a:t>0    0    1    0</a:t>
                </a:r>
              </a:p>
              <a:p>
                <a:pPr algn="ctr" eaLnBrk="0" hangingPunct="0"/>
                <a:r>
                  <a:rPr kumimoji="1" lang="en-US" altLang="zh-CN" sz="2800" b="1">
                    <a:latin typeface="Times New Roman" charset="0"/>
                    <a:ea typeface="宋体" pitchFamily="2" charset="-122"/>
                  </a:rPr>
                  <a:t>0    0    0    1</a:t>
                </a:r>
              </a:p>
            </p:txBody>
          </p:sp>
          <p:sp>
            <p:nvSpPr>
              <p:cNvPr id="66580" name="Rectangle 16"/>
              <p:cNvSpPr>
                <a:spLocks noChangeArrowheads="1"/>
              </p:cNvSpPr>
              <p:nvPr/>
            </p:nvSpPr>
            <p:spPr bwMode="auto">
              <a:xfrm>
                <a:off x="2674" y="1824"/>
                <a:ext cx="2119" cy="1529"/>
              </a:xfrm>
              <a:prstGeom prst="rect">
                <a:avLst/>
              </a:prstGeom>
              <a:noFill/>
              <a:ln w="57150">
                <a:solidFill>
                  <a:schemeClr val="tx1"/>
                </a:solidFill>
                <a:miter lim="800000"/>
                <a:headEnd/>
                <a:tailEnd/>
              </a:ln>
            </p:spPr>
            <p:txBody>
              <a:bodyPr/>
              <a:lstStyle/>
              <a:p>
                <a:endParaRPr lang="zh-CN" altLang="en-US"/>
              </a:p>
            </p:txBody>
          </p:sp>
        </p:grpSp>
      </p:grpSp>
      <p:grpSp>
        <p:nvGrpSpPr>
          <p:cNvPr id="66564" name="Group 17"/>
          <p:cNvGrpSpPr>
            <a:grpSpLocks/>
          </p:cNvGrpSpPr>
          <p:nvPr/>
        </p:nvGrpSpPr>
        <p:grpSpPr bwMode="auto">
          <a:xfrm>
            <a:off x="1042988" y="2371725"/>
            <a:ext cx="1700212" cy="3001963"/>
            <a:chOff x="2650" y="1063"/>
            <a:chExt cx="1382" cy="2578"/>
          </a:xfrm>
        </p:grpSpPr>
        <p:sp>
          <p:nvSpPr>
            <p:cNvPr id="66567" name="Text Box 18"/>
            <p:cNvSpPr txBox="1">
              <a:spLocks noChangeArrowheads="1"/>
            </p:cNvSpPr>
            <p:nvPr/>
          </p:nvSpPr>
          <p:spPr bwMode="auto">
            <a:xfrm>
              <a:off x="2698" y="2383"/>
              <a:ext cx="1190" cy="619"/>
            </a:xfrm>
            <a:prstGeom prst="rect">
              <a:avLst/>
            </a:prstGeom>
            <a:noFill/>
            <a:ln w="9525">
              <a:noFill/>
              <a:miter lim="800000"/>
              <a:headEnd/>
              <a:tailEnd/>
            </a:ln>
          </p:spPr>
          <p:txBody>
            <a:bodyPr/>
            <a:lstStyle/>
            <a:p>
              <a:pPr algn="just" eaLnBrk="0" hangingPunct="0"/>
              <a:r>
                <a:rPr lang="en-US" altLang="zh-CN" sz="2800" b="1" i="1">
                  <a:latin typeface="Times New Roman" charset="0"/>
                  <a:ea typeface="宋体" pitchFamily="2" charset="-122"/>
                </a:rPr>
                <a:t>F</a:t>
              </a:r>
              <a:r>
                <a:rPr lang="en-US" altLang="zh-CN" sz="2800" b="1" baseline="-25000">
                  <a:latin typeface="Times New Roman" charset="0"/>
                  <a:ea typeface="宋体" pitchFamily="2" charset="-122"/>
                </a:rPr>
                <a:t>1</a:t>
              </a:r>
              <a:r>
                <a:rPr lang="en-US" altLang="zh-CN" sz="2800" b="1">
                  <a:latin typeface="Times New Roman" charset="0"/>
                  <a:ea typeface="宋体" pitchFamily="2" charset="-122"/>
                </a:rPr>
                <a:t>=</a:t>
              </a:r>
              <a:r>
                <a:rPr lang="en-US" altLang="zh-CN" sz="2800" b="1" i="1">
                  <a:latin typeface="Times New Roman" charset="0"/>
                  <a:ea typeface="宋体" pitchFamily="2" charset="-122"/>
                </a:rPr>
                <a:t>A</a:t>
              </a:r>
              <a:r>
                <a:rPr lang="en-US" altLang="zh-CN" sz="2800" b="1" baseline="-25000">
                  <a:latin typeface="Times New Roman" charset="0"/>
                  <a:ea typeface="宋体" pitchFamily="2" charset="-122"/>
                </a:rPr>
                <a:t>1</a:t>
              </a:r>
              <a:r>
                <a:rPr lang="en-US" altLang="zh-CN" sz="2800" b="1" i="1">
                  <a:latin typeface="Times New Roman" charset="0"/>
                  <a:ea typeface="宋体" pitchFamily="2" charset="-122"/>
                </a:rPr>
                <a:t>A</a:t>
              </a:r>
              <a:r>
                <a:rPr lang="en-US" altLang="zh-CN" sz="2800" b="1" baseline="-25000">
                  <a:latin typeface="Times New Roman" charset="0"/>
                  <a:ea typeface="宋体" pitchFamily="2" charset="-122"/>
                </a:rPr>
                <a:t>0</a:t>
              </a:r>
            </a:p>
          </p:txBody>
        </p:sp>
        <p:sp>
          <p:nvSpPr>
            <p:cNvPr id="66568" name="Line 19"/>
            <p:cNvSpPr>
              <a:spLocks noChangeShapeType="1"/>
            </p:cNvSpPr>
            <p:nvPr/>
          </p:nvSpPr>
          <p:spPr bwMode="auto">
            <a:xfrm>
              <a:off x="3264" y="2448"/>
              <a:ext cx="144" cy="0"/>
            </a:xfrm>
            <a:prstGeom prst="line">
              <a:avLst/>
            </a:prstGeom>
            <a:noFill/>
            <a:ln w="9525">
              <a:solidFill>
                <a:srgbClr val="000000"/>
              </a:solidFill>
              <a:round/>
              <a:headEnd/>
              <a:tailEnd/>
            </a:ln>
          </p:spPr>
          <p:txBody>
            <a:bodyPr/>
            <a:lstStyle/>
            <a:p>
              <a:endParaRPr lang="zh-CN" altLang="en-US"/>
            </a:p>
          </p:txBody>
        </p:sp>
        <p:sp>
          <p:nvSpPr>
            <p:cNvPr id="66569" name="Text Box 20"/>
            <p:cNvSpPr txBox="1">
              <a:spLocks noChangeArrowheads="1"/>
            </p:cNvSpPr>
            <p:nvPr/>
          </p:nvSpPr>
          <p:spPr bwMode="auto">
            <a:xfrm>
              <a:off x="2650" y="1063"/>
              <a:ext cx="1382" cy="594"/>
            </a:xfrm>
            <a:prstGeom prst="rect">
              <a:avLst/>
            </a:prstGeom>
            <a:noFill/>
            <a:ln w="9525">
              <a:noFill/>
              <a:miter lim="800000"/>
              <a:headEnd/>
              <a:tailEnd/>
            </a:ln>
          </p:spPr>
          <p:txBody>
            <a:bodyPr/>
            <a:lstStyle/>
            <a:p>
              <a:pPr algn="just" eaLnBrk="0" hangingPunct="0"/>
              <a:r>
                <a:rPr lang="en-US" altLang="zh-CN" sz="2800" b="1" i="1">
                  <a:latin typeface="Times New Roman" charset="0"/>
                  <a:ea typeface="宋体" pitchFamily="2" charset="-122"/>
                </a:rPr>
                <a:t>F</a:t>
              </a:r>
              <a:r>
                <a:rPr lang="en-US" altLang="zh-CN" sz="2800" b="1" baseline="-25000">
                  <a:latin typeface="Times New Roman" charset="0"/>
                  <a:ea typeface="宋体" pitchFamily="2" charset="-122"/>
                </a:rPr>
                <a:t>3</a:t>
              </a:r>
              <a:r>
                <a:rPr lang="en-US" altLang="zh-CN" sz="2800" b="1">
                  <a:latin typeface="Times New Roman" charset="0"/>
                  <a:ea typeface="宋体" pitchFamily="2" charset="-122"/>
                </a:rPr>
                <a:t>=</a:t>
              </a:r>
              <a:r>
                <a:rPr lang="en-US" altLang="zh-CN" sz="2800" b="1" i="1">
                  <a:latin typeface="Times New Roman" charset="0"/>
                  <a:ea typeface="宋体" pitchFamily="2" charset="-122"/>
                </a:rPr>
                <a:t>A</a:t>
              </a:r>
              <a:r>
                <a:rPr lang="en-US" altLang="zh-CN" sz="2800" b="1" baseline="-25000">
                  <a:latin typeface="Times New Roman" charset="0"/>
                  <a:ea typeface="宋体" pitchFamily="2" charset="-122"/>
                </a:rPr>
                <a:t>1</a:t>
              </a:r>
              <a:r>
                <a:rPr lang="en-US" altLang="zh-CN" sz="2800" b="1" i="1">
                  <a:latin typeface="Times New Roman" charset="0"/>
                  <a:ea typeface="宋体" pitchFamily="2" charset="-122"/>
                </a:rPr>
                <a:t>A</a:t>
              </a:r>
              <a:r>
                <a:rPr lang="en-US" altLang="zh-CN" sz="2800" b="1" baseline="-25000">
                  <a:latin typeface="Times New Roman" charset="0"/>
                  <a:ea typeface="宋体" pitchFamily="2" charset="-122"/>
                </a:rPr>
                <a:t>0</a:t>
              </a:r>
            </a:p>
          </p:txBody>
        </p:sp>
        <p:sp>
          <p:nvSpPr>
            <p:cNvPr id="66570" name="Text Box 21"/>
            <p:cNvSpPr txBox="1">
              <a:spLocks noChangeArrowheads="1"/>
            </p:cNvSpPr>
            <p:nvPr/>
          </p:nvSpPr>
          <p:spPr bwMode="auto">
            <a:xfrm>
              <a:off x="2661" y="1723"/>
              <a:ext cx="1323" cy="595"/>
            </a:xfrm>
            <a:prstGeom prst="rect">
              <a:avLst/>
            </a:prstGeom>
            <a:noFill/>
            <a:ln w="9525">
              <a:noFill/>
              <a:miter lim="800000"/>
              <a:headEnd/>
              <a:tailEnd/>
            </a:ln>
          </p:spPr>
          <p:txBody>
            <a:bodyPr/>
            <a:lstStyle/>
            <a:p>
              <a:pPr algn="just" eaLnBrk="0" hangingPunct="0"/>
              <a:r>
                <a:rPr lang="en-US" altLang="zh-CN" sz="2800" b="1" i="1">
                  <a:latin typeface="Times New Roman" charset="0"/>
                  <a:ea typeface="宋体" pitchFamily="2" charset="-122"/>
                </a:rPr>
                <a:t>F</a:t>
              </a:r>
              <a:r>
                <a:rPr lang="en-US" altLang="zh-CN" sz="2800" b="1" baseline="-25000">
                  <a:latin typeface="Times New Roman" charset="0"/>
                  <a:ea typeface="宋体" pitchFamily="2" charset="-122"/>
                </a:rPr>
                <a:t>2</a:t>
              </a:r>
              <a:r>
                <a:rPr lang="en-US" altLang="zh-CN" sz="2800" b="1">
                  <a:latin typeface="Times New Roman" charset="0"/>
                  <a:ea typeface="宋体" pitchFamily="2" charset="-122"/>
                </a:rPr>
                <a:t>=</a:t>
              </a:r>
              <a:r>
                <a:rPr lang="en-US" altLang="zh-CN" sz="2800" b="1" i="1">
                  <a:latin typeface="Times New Roman" charset="0"/>
                  <a:ea typeface="宋体" pitchFamily="2" charset="-122"/>
                </a:rPr>
                <a:t>A</a:t>
              </a:r>
              <a:r>
                <a:rPr lang="en-US" altLang="zh-CN" sz="2800" b="1" baseline="-25000">
                  <a:latin typeface="Times New Roman" charset="0"/>
                  <a:ea typeface="宋体" pitchFamily="2" charset="-122"/>
                </a:rPr>
                <a:t>1</a:t>
              </a:r>
              <a:r>
                <a:rPr lang="en-US" altLang="zh-CN" sz="2800" b="1" i="1">
                  <a:latin typeface="Times New Roman" charset="0"/>
                  <a:ea typeface="宋体" pitchFamily="2" charset="-122"/>
                </a:rPr>
                <a:t>A</a:t>
              </a:r>
              <a:r>
                <a:rPr lang="en-US" altLang="zh-CN" sz="3600" baseline="-25000">
                  <a:latin typeface="Times New Roman" charset="0"/>
                  <a:ea typeface="宋体" pitchFamily="2" charset="-122"/>
                </a:rPr>
                <a:t>0</a:t>
              </a:r>
            </a:p>
          </p:txBody>
        </p:sp>
        <p:sp>
          <p:nvSpPr>
            <p:cNvPr id="66571" name="Text Box 22"/>
            <p:cNvSpPr txBox="1">
              <a:spLocks noChangeArrowheads="1"/>
            </p:cNvSpPr>
            <p:nvPr/>
          </p:nvSpPr>
          <p:spPr bwMode="auto">
            <a:xfrm>
              <a:off x="2679" y="3022"/>
              <a:ext cx="1353" cy="619"/>
            </a:xfrm>
            <a:prstGeom prst="rect">
              <a:avLst/>
            </a:prstGeom>
            <a:noFill/>
            <a:ln w="9525">
              <a:noFill/>
              <a:miter lim="800000"/>
              <a:headEnd/>
              <a:tailEnd/>
            </a:ln>
          </p:spPr>
          <p:txBody>
            <a:bodyPr/>
            <a:lstStyle/>
            <a:p>
              <a:pPr algn="just" eaLnBrk="0" hangingPunct="0"/>
              <a:r>
                <a:rPr lang="en-US" altLang="zh-CN" sz="2800" b="1" i="1">
                  <a:latin typeface="Times New Roman" charset="0"/>
                  <a:ea typeface="宋体" pitchFamily="2" charset="-122"/>
                </a:rPr>
                <a:t>F</a:t>
              </a:r>
              <a:r>
                <a:rPr lang="en-US" altLang="zh-CN" sz="2800" b="1" baseline="-25000">
                  <a:latin typeface="Times New Roman" charset="0"/>
                  <a:ea typeface="宋体" pitchFamily="2" charset="-122"/>
                </a:rPr>
                <a:t>0</a:t>
              </a:r>
              <a:r>
                <a:rPr lang="en-US" altLang="zh-CN" sz="2800" b="1">
                  <a:latin typeface="Times New Roman" charset="0"/>
                  <a:ea typeface="宋体" pitchFamily="2" charset="-122"/>
                </a:rPr>
                <a:t>=</a:t>
              </a:r>
              <a:r>
                <a:rPr lang="en-US" altLang="zh-CN" sz="2800" b="1" i="1">
                  <a:latin typeface="Times New Roman" charset="0"/>
                  <a:ea typeface="宋体" pitchFamily="2" charset="-122"/>
                </a:rPr>
                <a:t>A</a:t>
              </a:r>
              <a:r>
                <a:rPr lang="en-US" altLang="zh-CN" sz="2800" b="1" baseline="-25000">
                  <a:latin typeface="Times New Roman" charset="0"/>
                  <a:ea typeface="宋体" pitchFamily="2" charset="-122"/>
                </a:rPr>
                <a:t>1</a:t>
              </a:r>
              <a:r>
                <a:rPr lang="en-US" altLang="zh-CN" sz="2800" b="1" i="1">
                  <a:latin typeface="Times New Roman" charset="0"/>
                  <a:ea typeface="宋体" pitchFamily="2" charset="-122"/>
                </a:rPr>
                <a:t>A</a:t>
              </a:r>
              <a:r>
                <a:rPr lang="en-US" altLang="zh-CN" sz="2800" b="1" baseline="-25000">
                  <a:latin typeface="Times New Roman" charset="0"/>
                  <a:ea typeface="宋体" pitchFamily="2" charset="-122"/>
                </a:rPr>
                <a:t>0</a:t>
              </a:r>
            </a:p>
          </p:txBody>
        </p:sp>
        <p:sp>
          <p:nvSpPr>
            <p:cNvPr id="66572" name="Line 23"/>
            <p:cNvSpPr>
              <a:spLocks noChangeShapeType="1"/>
            </p:cNvSpPr>
            <p:nvPr/>
          </p:nvSpPr>
          <p:spPr bwMode="auto">
            <a:xfrm>
              <a:off x="3489" y="1776"/>
              <a:ext cx="111" cy="0"/>
            </a:xfrm>
            <a:prstGeom prst="line">
              <a:avLst/>
            </a:prstGeom>
            <a:noFill/>
            <a:ln w="9525">
              <a:solidFill>
                <a:srgbClr val="000000"/>
              </a:solidFill>
              <a:round/>
              <a:headEnd/>
              <a:tailEnd/>
            </a:ln>
          </p:spPr>
          <p:txBody>
            <a:bodyPr/>
            <a:lstStyle/>
            <a:p>
              <a:endParaRPr lang="zh-CN" altLang="en-US"/>
            </a:p>
          </p:txBody>
        </p:sp>
        <p:sp>
          <p:nvSpPr>
            <p:cNvPr id="66573" name="Line 24"/>
            <p:cNvSpPr>
              <a:spLocks noChangeShapeType="1"/>
            </p:cNvSpPr>
            <p:nvPr/>
          </p:nvSpPr>
          <p:spPr bwMode="auto">
            <a:xfrm>
              <a:off x="3226" y="3072"/>
              <a:ext cx="111" cy="0"/>
            </a:xfrm>
            <a:prstGeom prst="line">
              <a:avLst/>
            </a:prstGeom>
            <a:noFill/>
            <a:ln w="9525">
              <a:solidFill>
                <a:srgbClr val="000000"/>
              </a:solidFill>
              <a:round/>
              <a:headEnd/>
              <a:tailEnd/>
            </a:ln>
          </p:spPr>
          <p:txBody>
            <a:bodyPr/>
            <a:lstStyle/>
            <a:p>
              <a:endParaRPr lang="zh-CN" altLang="en-US"/>
            </a:p>
          </p:txBody>
        </p:sp>
        <p:sp>
          <p:nvSpPr>
            <p:cNvPr id="66574" name="Line 25"/>
            <p:cNvSpPr>
              <a:spLocks noChangeShapeType="1"/>
            </p:cNvSpPr>
            <p:nvPr/>
          </p:nvSpPr>
          <p:spPr bwMode="auto">
            <a:xfrm>
              <a:off x="3538" y="3076"/>
              <a:ext cx="110" cy="0"/>
            </a:xfrm>
            <a:prstGeom prst="line">
              <a:avLst/>
            </a:prstGeom>
            <a:noFill/>
            <a:ln w="9525">
              <a:solidFill>
                <a:srgbClr val="000000"/>
              </a:solidFill>
              <a:round/>
              <a:headEnd/>
              <a:tailEnd/>
            </a:ln>
          </p:spPr>
          <p:txBody>
            <a:bodyPr/>
            <a:lstStyle/>
            <a:p>
              <a:endParaRPr lang="zh-CN" altLang="en-US"/>
            </a:p>
          </p:txBody>
        </p:sp>
      </p:grpSp>
      <p:sp>
        <p:nvSpPr>
          <p:cNvPr id="136218" name="Text Box 26"/>
          <p:cNvSpPr txBox="1">
            <a:spLocks noChangeArrowheads="1"/>
          </p:cNvSpPr>
          <p:nvPr/>
        </p:nvSpPr>
        <p:spPr bwMode="gray">
          <a:xfrm>
            <a:off x="5940425" y="5516563"/>
            <a:ext cx="2235200" cy="762000"/>
          </a:xfrm>
          <a:prstGeom prst="rect">
            <a:avLst/>
          </a:prstGeom>
          <a:gradFill rotWithShape="1">
            <a:gsLst>
              <a:gs pos="0">
                <a:srgbClr val="FFFF00"/>
              </a:gs>
              <a:gs pos="100000">
                <a:srgbClr val="FFFF00">
                  <a:gamma/>
                  <a:shade val="46275"/>
                  <a:invGamma/>
                </a:srgbClr>
              </a:gs>
            </a:gsLst>
            <a:lin ang="2700000" scaled="1"/>
          </a:gradFill>
          <a:ln w="38100" algn="ctr">
            <a:solidFill>
              <a:srgbClr val="EAEAEA"/>
            </a:solidFill>
            <a:miter lim="800000"/>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译码器 </a:t>
            </a:r>
          </a:p>
        </p:txBody>
      </p:sp>
      <p:sp>
        <p:nvSpPr>
          <p:cNvPr id="136219" name="Rectangle 27"/>
          <p:cNvSpPr>
            <a:spLocks noGrp="1" noChangeArrowheads="1"/>
          </p:cNvSpPr>
          <p:nvPr>
            <p:ph type="body" idx="1"/>
          </p:nvPr>
        </p:nvSpPr>
        <p:spPr>
          <a:xfrm>
            <a:off x="457200" y="1557338"/>
            <a:ext cx="8229600" cy="4922837"/>
          </a:xfrm>
        </p:spPr>
        <p:txBody>
          <a:bodyPr/>
          <a:lstStyle/>
          <a:p>
            <a:pPr eaLnBrk="1" hangingPunct="1"/>
            <a:r>
              <a:rPr lang="en-US" altLang="zh-CN" i="1" smtClean="0">
                <a:solidFill>
                  <a:srgbClr val="FF0000"/>
                </a:solidFill>
                <a:latin typeface="Times New Roman" charset="0"/>
              </a:rPr>
              <a:t>step2.</a:t>
            </a:r>
            <a:r>
              <a:rPr lang="zh-CN" altLang="en-US" i="1" smtClean="0">
                <a:solidFill>
                  <a:srgbClr val="FF0000"/>
                </a:solidFill>
                <a:latin typeface="Times New Roman" charset="0"/>
              </a:rPr>
              <a:t>根据逻辑方程构造真值表</a:t>
            </a:r>
          </a:p>
          <a:p>
            <a:pPr eaLnBrk="1" hangingPunct="1"/>
            <a:endParaRPr lang="zh-CN" altLang="en-US" i="1" smtClean="0">
              <a:solidFill>
                <a:srgbClr val="FF0000"/>
              </a:solidFill>
              <a:latin typeface="Times New Roman" charset="0"/>
            </a:endParaRPr>
          </a:p>
          <a:p>
            <a:pPr eaLnBrk="1" hangingPunct="1"/>
            <a:endParaRPr lang="zh-CN" altLang="en-US" i="1" smtClean="0">
              <a:solidFill>
                <a:srgbClr val="FF0000"/>
              </a:solidFill>
              <a:latin typeface="Times New Roman" charset="0"/>
            </a:endParaRPr>
          </a:p>
          <a:p>
            <a:pPr eaLnBrk="1" hangingPunct="1"/>
            <a:endParaRPr lang="zh-CN" altLang="en-US" i="1" smtClean="0">
              <a:solidFill>
                <a:srgbClr val="FF0000"/>
              </a:solidFill>
              <a:latin typeface="Times New Roman" charset="0"/>
            </a:endParaRPr>
          </a:p>
          <a:p>
            <a:pPr eaLnBrk="1" hangingPunct="1"/>
            <a:endParaRPr lang="zh-CN" altLang="en-US" i="1" smtClean="0">
              <a:solidFill>
                <a:srgbClr val="FF0000"/>
              </a:solidFill>
              <a:latin typeface="Times New Roman" charset="0"/>
            </a:endParaRPr>
          </a:p>
          <a:p>
            <a:pPr eaLnBrk="1" hangingPunct="1"/>
            <a:endParaRPr lang="zh-CN" altLang="en-US" i="1" smtClean="0">
              <a:solidFill>
                <a:srgbClr val="FF0000"/>
              </a:solidFill>
              <a:latin typeface="Times New Roman" charset="0"/>
            </a:endParaRPr>
          </a:p>
          <a:p>
            <a:pPr eaLnBrk="1" hangingPunct="1"/>
            <a:endParaRPr lang="zh-CN" altLang="en-US" smtClean="0"/>
          </a:p>
          <a:p>
            <a:pPr eaLnBrk="1" hangingPunct="1"/>
            <a:endParaRPr lang="zh-CN" altLang="en-US" smtClean="0"/>
          </a:p>
          <a:p>
            <a:pPr eaLnBrk="1" hangingPunct="1"/>
            <a:r>
              <a:rPr lang="en-US" altLang="zh-CN" i="1" smtClean="0">
                <a:solidFill>
                  <a:srgbClr val="FF0000"/>
                </a:solidFill>
                <a:latin typeface="Times New Roman" charset="0"/>
              </a:rPr>
              <a:t>step3.</a:t>
            </a:r>
            <a:r>
              <a:rPr lang="zh-CN" altLang="en-US" i="1" smtClean="0">
                <a:solidFill>
                  <a:srgbClr val="FF0000"/>
                </a:solidFill>
                <a:latin typeface="Times New Roman" charset="0"/>
              </a:rPr>
              <a:t>根据真值表确定功能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6219">
                                            <p:txEl>
                                              <p:pRg st="8" end="8"/>
                                            </p:txEl>
                                          </p:spTgt>
                                        </p:tgtEl>
                                        <p:attrNameLst>
                                          <p:attrName>style.visibility</p:attrName>
                                        </p:attrNameLst>
                                      </p:cBhvr>
                                      <p:to>
                                        <p:strVal val="visible"/>
                                      </p:to>
                                    </p:set>
                                    <p:anim calcmode="lin" valueType="num">
                                      <p:cBhvr additive="base">
                                        <p:cTn id="12" dur="500" fill="hold"/>
                                        <p:tgtEl>
                                          <p:spTgt spid="136219">
                                            <p:txEl>
                                              <p:pRg st="8" end="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62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36218"/>
                                        </p:tgtEl>
                                        <p:attrNameLst>
                                          <p:attrName>style.visibility</p:attrName>
                                        </p:attrNameLst>
                                      </p:cBhvr>
                                      <p:to>
                                        <p:strVal val="visible"/>
                                      </p:to>
                                    </p:set>
                                    <p:animEffect transition="in" filter="slide(fromBottom)">
                                      <p:cBhvr>
                                        <p:cTn id="18" dur="500"/>
                                        <p:tgtEl>
                                          <p:spTgt spid="136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smtClean="0"/>
              <a:t>示例</a:t>
            </a:r>
          </a:p>
        </p:txBody>
      </p:sp>
      <p:sp>
        <p:nvSpPr>
          <p:cNvPr id="67587" name="Rectangle 4"/>
          <p:cNvSpPr>
            <a:spLocks noGrp="1" noChangeArrowheads="1"/>
          </p:cNvSpPr>
          <p:nvPr>
            <p:ph type="body" sz="half" idx="1"/>
          </p:nvPr>
        </p:nvSpPr>
        <p:spPr>
          <a:xfrm>
            <a:off x="179388" y="1628775"/>
            <a:ext cx="5113337" cy="3106738"/>
          </a:xfrm>
          <a:noFill/>
        </p:spPr>
        <p:txBody>
          <a:bodyPr/>
          <a:lstStyle/>
          <a:p>
            <a:pPr eaLnBrk="1" hangingPunct="1"/>
            <a:r>
              <a:rPr lang="zh-CN" altLang="en-US" sz="2400" smtClean="0"/>
              <a:t>用真值表来表示以下逻辑方程：</a:t>
            </a:r>
          </a:p>
          <a:p>
            <a:pPr lvl="1" eaLnBrk="1" hangingPunct="1"/>
            <a:r>
              <a:rPr lang="en-US" altLang="zh-CN" smtClean="0"/>
              <a:t>G1=xy+xz</a:t>
            </a:r>
          </a:p>
          <a:p>
            <a:pPr lvl="1" eaLnBrk="1" hangingPunct="1"/>
            <a:r>
              <a:rPr lang="en-US" altLang="zh-CN" smtClean="0"/>
              <a:t>G2=[(x’+y’)(x’+z’)]’</a:t>
            </a:r>
          </a:p>
        </p:txBody>
      </p:sp>
      <p:graphicFrame>
        <p:nvGraphicFramePr>
          <p:cNvPr id="109644" name="Group 76"/>
          <p:cNvGraphicFramePr>
            <a:graphicFrameLocks noGrp="1"/>
          </p:cNvGraphicFramePr>
          <p:nvPr>
            <p:ph sz="half" idx="2"/>
          </p:nvPr>
        </p:nvGraphicFramePr>
        <p:xfrm>
          <a:off x="5435600" y="1700213"/>
          <a:ext cx="3446463" cy="4537079"/>
        </p:xfrm>
        <a:graphic>
          <a:graphicData uri="http://schemas.openxmlformats.org/drawingml/2006/table">
            <a:tbl>
              <a:tblPr/>
              <a:tblGrid>
                <a:gridCol w="688975"/>
                <a:gridCol w="690563"/>
                <a:gridCol w="687387"/>
                <a:gridCol w="690563"/>
                <a:gridCol w="688975"/>
              </a:tblGrid>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G1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G2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38" name="AutoShape 70"/>
          <p:cNvSpPr>
            <a:spLocks noChangeArrowheads="1"/>
          </p:cNvSpPr>
          <p:nvPr/>
        </p:nvSpPr>
        <p:spPr bwMode="gray">
          <a:xfrm>
            <a:off x="755650" y="4868863"/>
            <a:ext cx="3817938" cy="1439862"/>
          </a:xfrm>
          <a:prstGeom prst="cloudCallout">
            <a:avLst>
              <a:gd name="adj1" fmla="val -19648"/>
              <a:gd name="adj2" fmla="val -99616"/>
            </a:avLst>
          </a:prstGeom>
          <a:gradFill rotWithShape="1">
            <a:gsLst>
              <a:gs pos="0">
                <a:srgbClr val="FFFF00"/>
              </a:gs>
              <a:gs pos="100000">
                <a:srgbClr val="FFFF00">
                  <a:gamma/>
                  <a:shade val="46275"/>
                  <a:invGamma/>
                </a:srgbClr>
              </a:gs>
            </a:gsLst>
            <a:lin ang="270000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真值表相同说明</a:t>
            </a:r>
            <a:r>
              <a:rPr lang="en-US" altLang="zh-CN" sz="2400" b="1">
                <a:latin typeface="Times New Roman" pitchFamily="18" charset="0"/>
                <a:ea typeface="宋体" pitchFamily="2" charset="-122"/>
              </a:rPr>
              <a:t>G1=G2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644"/>
                                        </p:tgtEl>
                                        <p:attrNameLst>
                                          <p:attrName>style.visibility</p:attrName>
                                        </p:attrNameLst>
                                      </p:cBhvr>
                                      <p:to>
                                        <p:strVal val="visible"/>
                                      </p:to>
                                    </p:set>
                                    <p:animEffect transition="in" filter="blinds(horizontal)">
                                      <p:cBhvr>
                                        <p:cTn id="7" dur="500"/>
                                        <p:tgtEl>
                                          <p:spTgt spid="109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638"/>
                                        </p:tgtEl>
                                        <p:attrNameLst>
                                          <p:attrName>style.visibility</p:attrName>
                                        </p:attrNameLst>
                                      </p:cBhvr>
                                      <p:to>
                                        <p:strVal val="visible"/>
                                      </p:to>
                                    </p:set>
                                    <p:animEffect transition="in" filter="blinds(horizontal)">
                                      <p:cBhvr>
                                        <p:cTn id="12" dur="500"/>
                                        <p:tgtEl>
                                          <p:spTgt spid="10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zh-CN" altLang="en-US" smtClean="0"/>
              <a:t>逻辑代数</a:t>
            </a:r>
          </a:p>
        </p:txBody>
      </p:sp>
      <p:sp>
        <p:nvSpPr>
          <p:cNvPr id="51203" name="内容占位符 2"/>
          <p:cNvSpPr>
            <a:spLocks noGrp="1"/>
          </p:cNvSpPr>
          <p:nvPr>
            <p:ph idx="1"/>
          </p:nvPr>
        </p:nvSpPr>
        <p:spPr>
          <a:xfrm>
            <a:off x="357188" y="1343025"/>
            <a:ext cx="8329612" cy="5137150"/>
          </a:xfrm>
        </p:spPr>
        <p:txBody>
          <a:bodyPr/>
          <a:lstStyle/>
          <a:p>
            <a:pPr eaLnBrk="1" hangingPunct="1"/>
            <a:r>
              <a:rPr kumimoji="1" lang="en-US" altLang="zh-CN" sz="2400" dirty="0" smtClean="0">
                <a:latin typeface="宋体" pitchFamily="2" charset="-122"/>
              </a:rPr>
              <a:t>1847</a:t>
            </a:r>
            <a:r>
              <a:rPr kumimoji="1" lang="zh-CN" altLang="en-US" sz="2400" dirty="0" smtClean="0">
                <a:latin typeface="宋体" pitchFamily="2" charset="-122"/>
              </a:rPr>
              <a:t>年</a:t>
            </a:r>
            <a:r>
              <a:rPr kumimoji="1" lang="en-US" altLang="zh-CN" sz="2400" dirty="0" smtClean="0">
                <a:latin typeface="宋体" pitchFamily="2" charset="-122"/>
              </a:rPr>
              <a:t>,</a:t>
            </a:r>
            <a:r>
              <a:rPr kumimoji="1" lang="zh-CN" altLang="en-US" sz="2400" dirty="0" smtClean="0">
                <a:latin typeface="宋体" pitchFamily="2" charset="-122"/>
              </a:rPr>
              <a:t>英国数学家乔治</a:t>
            </a:r>
            <a:r>
              <a:rPr kumimoji="1" lang="en-US" altLang="zh-CN" sz="2400" dirty="0" smtClean="0">
                <a:latin typeface="宋体" pitchFamily="2" charset="-122"/>
              </a:rPr>
              <a:t>·</a:t>
            </a:r>
            <a:r>
              <a:rPr kumimoji="1" lang="zh-CN" altLang="en-US" sz="2400" dirty="0" smtClean="0">
                <a:latin typeface="宋体" pitchFamily="2" charset="-122"/>
              </a:rPr>
              <a:t>布尔</a:t>
            </a:r>
            <a:r>
              <a:rPr kumimoji="1" lang="en-US" altLang="zh-CN" sz="2400" dirty="0" smtClean="0">
                <a:latin typeface="宋体" pitchFamily="2" charset="-122"/>
              </a:rPr>
              <a:t>(</a:t>
            </a:r>
            <a:r>
              <a:rPr kumimoji="1" lang="en-US" altLang="zh-CN" sz="2400" dirty="0" err="1" smtClean="0">
                <a:latin typeface="宋体" pitchFamily="2" charset="-122"/>
              </a:rPr>
              <a:t>G.Boole</a:t>
            </a:r>
            <a:r>
              <a:rPr kumimoji="1" lang="en-US" altLang="zh-CN" sz="2400" dirty="0" smtClean="0">
                <a:latin typeface="宋体" pitchFamily="2" charset="-122"/>
              </a:rPr>
              <a:t>)</a:t>
            </a:r>
            <a:r>
              <a:rPr kumimoji="1" lang="zh-CN" altLang="en-US" sz="2400" dirty="0" smtClean="0">
                <a:latin typeface="宋体" pitchFamily="2" charset="-122"/>
              </a:rPr>
              <a:t>提出了用数学分析方法表示命题陈述的逻辑结构，并将形式逻辑归结为一种代数演，从而诞生了著名的</a:t>
            </a:r>
            <a:r>
              <a:rPr kumimoji="1" lang="zh-CN" altLang="en-US" sz="2400" dirty="0" smtClean="0">
                <a:solidFill>
                  <a:srgbClr val="1F0FF1"/>
                </a:solidFill>
                <a:latin typeface="宋体" pitchFamily="2" charset="-122"/>
              </a:rPr>
              <a:t>“布尔代数”。</a:t>
            </a:r>
          </a:p>
          <a:p>
            <a:pPr eaLnBrk="1" hangingPunct="1"/>
            <a:endParaRPr kumimoji="1" lang="zh-CN" altLang="en-US" sz="2400" dirty="0" smtClean="0">
              <a:solidFill>
                <a:srgbClr val="993300"/>
              </a:solidFill>
              <a:latin typeface="宋体" pitchFamily="2" charset="-122"/>
            </a:endParaRPr>
          </a:p>
          <a:p>
            <a:pPr eaLnBrk="1" hangingPunct="1"/>
            <a:r>
              <a:rPr kumimoji="1" lang="en-US" altLang="zh-CN" sz="2400" dirty="0" smtClean="0">
                <a:latin typeface="宋体" pitchFamily="2" charset="-122"/>
              </a:rPr>
              <a:t>1938</a:t>
            </a:r>
            <a:r>
              <a:rPr kumimoji="1" lang="zh-CN" altLang="en-US" sz="2400" dirty="0" smtClean="0">
                <a:latin typeface="宋体" pitchFamily="2" charset="-122"/>
              </a:rPr>
              <a:t>年，克劳德</a:t>
            </a:r>
            <a:r>
              <a:rPr kumimoji="1" lang="en-US" altLang="zh-CN" sz="2400" dirty="0" smtClean="0">
                <a:latin typeface="宋体" pitchFamily="2" charset="-122"/>
              </a:rPr>
              <a:t>·</a:t>
            </a:r>
            <a:r>
              <a:rPr kumimoji="1" lang="zh-CN" altLang="en-US" sz="2400" dirty="0" smtClean="0">
                <a:latin typeface="宋体" pitchFamily="2" charset="-122"/>
              </a:rPr>
              <a:t>向农</a:t>
            </a:r>
            <a:r>
              <a:rPr kumimoji="1" lang="en-US" altLang="zh-CN" sz="2400" dirty="0" smtClean="0">
                <a:latin typeface="宋体" pitchFamily="2" charset="-122"/>
              </a:rPr>
              <a:t>(</a:t>
            </a:r>
            <a:r>
              <a:rPr kumimoji="1" lang="en-US" altLang="zh-CN" sz="2400" dirty="0" err="1" smtClean="0">
                <a:latin typeface="宋体" pitchFamily="2" charset="-122"/>
              </a:rPr>
              <a:t>C.E.Shannon</a:t>
            </a:r>
            <a:r>
              <a:rPr kumimoji="1" lang="en-US" altLang="zh-CN" sz="2400" dirty="0" smtClean="0">
                <a:latin typeface="宋体" pitchFamily="2" charset="-122"/>
              </a:rPr>
              <a:t>)</a:t>
            </a:r>
            <a:r>
              <a:rPr kumimoji="1" lang="zh-CN" altLang="en-US" sz="2400" dirty="0" smtClean="0">
                <a:latin typeface="宋体" pitchFamily="2" charset="-122"/>
              </a:rPr>
              <a:t>将布尔代数应用于电话继电器的开关电路，提出了</a:t>
            </a:r>
            <a:r>
              <a:rPr kumimoji="1" lang="zh-CN" altLang="en-US" sz="2400" dirty="0" smtClean="0">
                <a:solidFill>
                  <a:srgbClr val="1F0FF1"/>
                </a:solidFill>
                <a:latin typeface="宋体" pitchFamily="2" charset="-122"/>
              </a:rPr>
              <a:t>“开关代数”。</a:t>
            </a:r>
          </a:p>
          <a:p>
            <a:pPr eaLnBrk="1" hangingPunct="1"/>
            <a:endParaRPr kumimoji="1" lang="zh-CN" altLang="en-US" sz="2400" dirty="0" smtClean="0">
              <a:solidFill>
                <a:srgbClr val="993300"/>
              </a:solidFill>
              <a:latin typeface="宋体" pitchFamily="2" charset="-122"/>
            </a:endParaRPr>
          </a:p>
          <a:p>
            <a:pPr eaLnBrk="1" hangingPunct="1"/>
            <a:r>
              <a:rPr kumimoji="1" lang="zh-CN" altLang="en-US" sz="2400" dirty="0" smtClean="0">
                <a:latin typeface="宋体" pitchFamily="2" charset="-122"/>
              </a:rPr>
              <a:t>随着电子技术的发展，集成电路逻辑门已经取代了机械触点开关，故人们更习惯于把开关代数叫做</a:t>
            </a:r>
            <a:r>
              <a:rPr kumimoji="1" lang="zh-CN" altLang="en-US" sz="2400" dirty="0" smtClean="0">
                <a:solidFill>
                  <a:srgbClr val="1F0FF1"/>
                </a:solidFill>
                <a:latin typeface="宋体" pitchFamily="2" charset="-122"/>
              </a:rPr>
              <a:t>逻辑代数。</a:t>
            </a:r>
            <a:endParaRPr kumimoji="1" lang="en-US" altLang="zh-CN" sz="2400" dirty="0" smtClean="0">
              <a:solidFill>
                <a:srgbClr val="1F0FF1"/>
              </a:solidFill>
              <a:latin typeface="宋体" pitchFamily="2" charset="-122"/>
            </a:endParaRPr>
          </a:p>
          <a:p>
            <a:pPr eaLnBrk="1" hangingPunct="1"/>
            <a:endParaRPr kumimoji="1" lang="en-US" altLang="zh-CN" sz="2400" dirty="0" smtClean="0">
              <a:solidFill>
                <a:srgbClr val="993300"/>
              </a:solidFill>
              <a:latin typeface="宋体" pitchFamily="2" charset="-122"/>
            </a:endParaRPr>
          </a:p>
          <a:p>
            <a:pPr eaLnBrk="1" hangingPunct="1">
              <a:lnSpc>
                <a:spcPct val="80000"/>
              </a:lnSpc>
              <a:spcBef>
                <a:spcPct val="50000"/>
              </a:spcBef>
            </a:pPr>
            <a:r>
              <a:rPr kumimoji="1" lang="zh-CN" altLang="en-US" sz="2400" dirty="0" smtClean="0">
                <a:solidFill>
                  <a:srgbClr val="1F0FF1"/>
                </a:solidFill>
                <a:latin typeface="宋体" pitchFamily="2" charset="-122"/>
              </a:rPr>
              <a:t>逻辑代数是数字系统逻辑设计的理论基础和重要数学工具！</a:t>
            </a:r>
          </a:p>
        </p:txBody>
      </p:sp>
    </p:spTree>
  </p:cSld>
  <p:clrMapOvr>
    <a:masterClrMapping/>
  </p:clrMapOvr>
  <p:transition>
    <p:pull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smtClean="0"/>
              <a:t>示例</a:t>
            </a:r>
          </a:p>
        </p:txBody>
      </p:sp>
      <p:sp>
        <p:nvSpPr>
          <p:cNvPr id="17412" name="Rectangle 3"/>
          <p:cNvSpPr>
            <a:spLocks noGrp="1" noChangeArrowheads="1"/>
          </p:cNvSpPr>
          <p:nvPr>
            <p:ph type="body" idx="1"/>
          </p:nvPr>
        </p:nvSpPr>
        <p:spPr>
          <a:xfrm>
            <a:off x="250825" y="1341438"/>
            <a:ext cx="7772400" cy="4114800"/>
          </a:xfrm>
        </p:spPr>
        <p:txBody>
          <a:bodyPr/>
          <a:lstStyle/>
          <a:p>
            <a:pPr eaLnBrk="1" hangingPunct="1"/>
            <a:r>
              <a:rPr lang="zh-CN" altLang="en-US" smtClean="0"/>
              <a:t>用逻辑图来表示以下逻辑方程：</a:t>
            </a:r>
          </a:p>
          <a:p>
            <a:pPr lvl="1" eaLnBrk="1" hangingPunct="1"/>
            <a:r>
              <a:rPr lang="en-US" altLang="zh-CN" smtClean="0"/>
              <a:t>G1=xy+xz</a:t>
            </a:r>
          </a:p>
          <a:p>
            <a:pPr lvl="1" eaLnBrk="1" hangingPunct="1"/>
            <a:r>
              <a:rPr lang="en-US" altLang="zh-CN" smtClean="0"/>
              <a:t>G2=[(x’+y’)(x’+z’)]’</a:t>
            </a:r>
          </a:p>
        </p:txBody>
      </p:sp>
      <p:graphicFrame>
        <p:nvGraphicFramePr>
          <p:cNvPr id="183300" name="Object 4"/>
          <p:cNvGraphicFramePr>
            <a:graphicFrameLocks noChangeAspect="1"/>
          </p:cNvGraphicFramePr>
          <p:nvPr/>
        </p:nvGraphicFramePr>
        <p:xfrm>
          <a:off x="684213" y="3068638"/>
          <a:ext cx="4033837" cy="1898650"/>
        </p:xfrm>
        <a:graphic>
          <a:graphicData uri="http://schemas.openxmlformats.org/presentationml/2006/ole">
            <p:oleObj spid="_x0000_s17410" name="Visio" r:id="rId3" imgW="4647486" imgH="2185988" progId="Visio.Drawing.11">
              <p:embed/>
            </p:oleObj>
          </a:graphicData>
        </a:graphic>
      </p:graphicFrame>
      <p:pic>
        <p:nvPicPr>
          <p:cNvPr id="183301" name="Picture 5"/>
          <p:cNvPicPr>
            <a:picLocks noChangeAspect="1" noChangeArrowheads="1"/>
          </p:cNvPicPr>
          <p:nvPr/>
        </p:nvPicPr>
        <p:blipFill>
          <a:blip r:embed="rId4"/>
          <a:srcRect/>
          <a:stretch>
            <a:fillRect/>
          </a:stretch>
        </p:blipFill>
        <p:spPr bwMode="auto">
          <a:xfrm>
            <a:off x="4067175" y="4365625"/>
            <a:ext cx="4872038" cy="2376488"/>
          </a:xfrm>
          <a:prstGeom prst="rect">
            <a:avLst/>
          </a:prstGeom>
          <a:noFill/>
          <a:ln w="9525">
            <a:noFill/>
            <a:miter lim="800000"/>
            <a:headEnd/>
            <a:tailEnd/>
          </a:ln>
        </p:spPr>
      </p:pic>
      <p:sp>
        <p:nvSpPr>
          <p:cNvPr id="183302" name="AutoShape 6"/>
          <p:cNvSpPr>
            <a:spLocks noChangeArrowheads="1"/>
          </p:cNvSpPr>
          <p:nvPr/>
        </p:nvSpPr>
        <p:spPr bwMode="gray">
          <a:xfrm>
            <a:off x="5148263" y="2205038"/>
            <a:ext cx="3851275" cy="1439862"/>
          </a:xfrm>
          <a:prstGeom prst="cloudCallout">
            <a:avLst>
              <a:gd name="adj1" fmla="val -50741"/>
              <a:gd name="adj2" fmla="val 79329"/>
            </a:avLst>
          </a:prstGeom>
          <a:gradFill rotWithShape="1">
            <a:gsLst>
              <a:gs pos="0">
                <a:srgbClr val="FFFF00"/>
              </a:gs>
              <a:gs pos="100000">
                <a:srgbClr val="FFFF00">
                  <a:gamma/>
                  <a:shade val="46275"/>
                  <a:invGamma/>
                </a:srgbClr>
              </a:gs>
            </a:gsLst>
            <a:lin ang="270000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000" b="1">
                <a:latin typeface="Times New Roman" pitchFamily="18" charset="0"/>
                <a:ea typeface="宋体" pitchFamily="2" charset="-122"/>
              </a:rPr>
              <a:t>对一个确定的逻辑关系来说，逻辑方程和逻辑图都不是唯一的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3300"/>
                                        </p:tgtEl>
                                        <p:attrNameLst>
                                          <p:attrName>style.visibility</p:attrName>
                                        </p:attrNameLst>
                                      </p:cBhvr>
                                      <p:to>
                                        <p:strVal val="visible"/>
                                      </p:to>
                                    </p:set>
                                    <p:animEffect transition="in" filter="blinds(horizontal)">
                                      <p:cBhvr>
                                        <p:cTn id="7" dur="500"/>
                                        <p:tgtEl>
                                          <p:spTgt spid="1833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3301"/>
                                        </p:tgtEl>
                                        <p:attrNameLst>
                                          <p:attrName>style.visibility</p:attrName>
                                        </p:attrNameLst>
                                      </p:cBhvr>
                                      <p:to>
                                        <p:strVal val="visible"/>
                                      </p:to>
                                    </p:set>
                                    <p:animEffect transition="in" filter="blinds(horizontal)">
                                      <p:cBhvr>
                                        <p:cTn id="12" dur="500"/>
                                        <p:tgtEl>
                                          <p:spTgt spid="1833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3302"/>
                                        </p:tgtEl>
                                        <p:attrNameLst>
                                          <p:attrName>style.visibility</p:attrName>
                                        </p:attrNameLst>
                                      </p:cBhvr>
                                      <p:to>
                                        <p:strVal val="visible"/>
                                      </p:to>
                                    </p:set>
                                    <p:animEffect transition="in" filter="blinds(horizontal)">
                                      <p:cBhvr>
                                        <p:cTn id="17"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练习</a:t>
            </a:r>
          </a:p>
        </p:txBody>
      </p:sp>
      <p:sp>
        <p:nvSpPr>
          <p:cNvPr id="68611" name="Rectangle 3"/>
          <p:cNvSpPr>
            <a:spLocks noGrp="1" noChangeArrowheads="1"/>
          </p:cNvSpPr>
          <p:nvPr>
            <p:ph type="body" sz="half" idx="1"/>
          </p:nvPr>
        </p:nvSpPr>
        <p:spPr>
          <a:xfrm>
            <a:off x="468313" y="1557338"/>
            <a:ext cx="4032250" cy="4751387"/>
          </a:xfrm>
        </p:spPr>
        <p:txBody>
          <a:bodyPr/>
          <a:lstStyle/>
          <a:p>
            <a:pPr eaLnBrk="1" hangingPunct="1"/>
            <a:r>
              <a:rPr lang="zh-CN" altLang="en-US" sz="2400" smtClean="0"/>
              <a:t>练习</a:t>
            </a:r>
            <a:r>
              <a:rPr lang="en-US" altLang="zh-CN" sz="2400" smtClean="0"/>
              <a:t>2.1</a:t>
            </a:r>
            <a:r>
              <a:rPr lang="zh-CN" altLang="en-US" sz="2400" smtClean="0"/>
              <a:t>：用逻辑图和真值表来表示以下逻辑方程：</a:t>
            </a:r>
          </a:p>
          <a:p>
            <a:pPr lvl="1" eaLnBrk="1" hangingPunct="1"/>
            <a:r>
              <a:rPr lang="en-US" altLang="zh-CN" smtClean="0"/>
              <a:t>G=xy+z’</a:t>
            </a:r>
          </a:p>
        </p:txBody>
      </p:sp>
      <p:graphicFrame>
        <p:nvGraphicFramePr>
          <p:cNvPr id="108617" name="Group 73"/>
          <p:cNvGraphicFramePr>
            <a:graphicFrameLocks noGrp="1"/>
          </p:cNvGraphicFramePr>
          <p:nvPr>
            <p:ph sz="half" idx="2"/>
          </p:nvPr>
        </p:nvGraphicFramePr>
        <p:xfrm>
          <a:off x="5148263" y="1989138"/>
          <a:ext cx="3044825" cy="4137025"/>
        </p:xfrm>
        <a:graphic>
          <a:graphicData uri="http://schemas.openxmlformats.org/drawingml/2006/table">
            <a:tbl>
              <a:tblPr/>
              <a:tblGrid>
                <a:gridCol w="758825"/>
                <a:gridCol w="762000"/>
                <a:gridCol w="762000"/>
                <a:gridCol w="762000"/>
              </a:tblGrid>
              <a:tr h="4794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8614" name="Picture 70"/>
          <p:cNvPicPr>
            <a:picLocks noChangeAspect="1" noChangeArrowheads="1"/>
          </p:cNvPicPr>
          <p:nvPr/>
        </p:nvPicPr>
        <p:blipFill>
          <a:blip r:embed="rId2"/>
          <a:srcRect/>
          <a:stretch>
            <a:fillRect/>
          </a:stretch>
        </p:blipFill>
        <p:spPr bwMode="auto">
          <a:xfrm>
            <a:off x="827088" y="4076700"/>
            <a:ext cx="3686175" cy="1819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8614"/>
                                        </p:tgtEl>
                                        <p:attrNameLst>
                                          <p:attrName>style.visibility</p:attrName>
                                        </p:attrNameLst>
                                      </p:cBhvr>
                                      <p:to>
                                        <p:strVal val="visible"/>
                                      </p:to>
                                    </p:set>
                                    <p:animEffect transition="in" filter="checkerboard(across)">
                                      <p:cBhvr>
                                        <p:cTn id="7" dur="500"/>
                                        <p:tgtEl>
                                          <p:spTgt spid="1086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617"/>
                                        </p:tgtEl>
                                        <p:attrNameLst>
                                          <p:attrName>style.visibility</p:attrName>
                                        </p:attrNameLst>
                                      </p:cBhvr>
                                      <p:to>
                                        <p:strVal val="visible"/>
                                      </p:to>
                                    </p:set>
                                    <p:animEffect transition="in" filter="blinds(horizontal)">
                                      <p:cBhvr>
                                        <p:cTn id="12" dur="500"/>
                                        <p:tgtEl>
                                          <p:spTgt spid="10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t>逻辑关系的表示</a:t>
            </a:r>
          </a:p>
        </p:txBody>
      </p:sp>
      <p:sp>
        <p:nvSpPr>
          <p:cNvPr id="69635" name="内容占位符 4"/>
          <p:cNvSpPr>
            <a:spLocks noGrp="1"/>
          </p:cNvSpPr>
          <p:nvPr>
            <p:ph idx="1"/>
          </p:nvPr>
        </p:nvSpPr>
        <p:spPr/>
        <p:txBody>
          <a:bodyPr/>
          <a:lstStyle/>
          <a:p>
            <a:pPr eaLnBrk="1" hangingPunct="1"/>
            <a:r>
              <a:rPr kumimoji="1" lang="zh-CN" altLang="en-US" smtClean="0">
                <a:latin typeface="宋体" pitchFamily="2" charset="-122"/>
              </a:rPr>
              <a:t>描述逻辑关系的</a:t>
            </a:r>
            <a:r>
              <a:rPr kumimoji="1" lang="en-US" altLang="zh-CN" smtClean="0">
                <a:latin typeface="宋体" pitchFamily="2" charset="-122"/>
              </a:rPr>
              <a:t>3</a:t>
            </a:r>
            <a:r>
              <a:rPr kumimoji="1" lang="zh-CN" altLang="en-US" smtClean="0">
                <a:latin typeface="宋体" pitchFamily="2" charset="-122"/>
              </a:rPr>
              <a:t>种方法可用于不同场合。但针对某个具体问题而言，它们仅仅是</a:t>
            </a:r>
            <a:r>
              <a:rPr kumimoji="1" lang="zh-CN" altLang="en-US" smtClean="0">
                <a:solidFill>
                  <a:srgbClr val="1F0FF1"/>
                </a:solidFill>
                <a:latin typeface="宋体" pitchFamily="2" charset="-122"/>
              </a:rPr>
              <a:t>同一问题的不同描述形式</a:t>
            </a:r>
            <a:r>
              <a:rPr kumimoji="1" lang="zh-CN" altLang="en-US" smtClean="0">
                <a:latin typeface="宋体" pitchFamily="2" charset="-122"/>
              </a:rPr>
              <a:t>，相互之间可以很方便地进行变换。</a:t>
            </a:r>
            <a:endParaRPr kumimoji="1" lang="en-US" altLang="zh-CN" smtClean="0">
              <a:latin typeface="宋体" pitchFamily="2" charset="-122"/>
            </a:endParaRPr>
          </a:p>
          <a:p>
            <a:pPr eaLnBrk="1" hangingPunct="1"/>
            <a:endParaRPr kumimoji="1" lang="en-US" altLang="zh-CN" smtClean="0">
              <a:latin typeface="宋体" pitchFamily="2" charset="-122"/>
            </a:endParaRPr>
          </a:p>
          <a:p>
            <a:pPr eaLnBrk="1" hangingPunct="1"/>
            <a:r>
              <a:rPr kumimoji="1" lang="zh-CN" altLang="en-US" smtClean="0">
                <a:latin typeface="宋体" pitchFamily="2" charset="-122"/>
              </a:rPr>
              <a:t>真值表与逻辑关系是</a:t>
            </a:r>
            <a:r>
              <a:rPr kumimoji="1" lang="zh-CN" altLang="en-US" smtClean="0">
                <a:solidFill>
                  <a:srgbClr val="FF0000"/>
                </a:solidFill>
                <a:latin typeface="宋体" pitchFamily="2" charset="-122"/>
              </a:rPr>
              <a:t>一一对应</a:t>
            </a:r>
            <a:r>
              <a:rPr kumimoji="1" lang="zh-CN" altLang="en-US" smtClean="0">
                <a:latin typeface="宋体" pitchFamily="2" charset="-122"/>
              </a:rPr>
              <a:t>的。</a:t>
            </a:r>
            <a:endParaRPr kumimoji="1" lang="en-US" altLang="zh-CN" smtClean="0">
              <a:latin typeface="宋体" pitchFamily="2" charset="-122"/>
            </a:endParaRPr>
          </a:p>
          <a:p>
            <a:pPr eaLnBrk="1" hangingPunct="1"/>
            <a:endParaRPr kumimoji="1" lang="en-US" altLang="zh-CN" smtClean="0">
              <a:latin typeface="宋体" pitchFamily="2" charset="-122"/>
            </a:endParaRPr>
          </a:p>
          <a:p>
            <a:pPr eaLnBrk="1" hangingPunct="1"/>
            <a:r>
              <a:rPr kumimoji="1" lang="zh-CN" altLang="en-US" smtClean="0">
                <a:latin typeface="宋体" pitchFamily="2" charset="-122"/>
              </a:rPr>
              <a:t>逻辑方程与逻辑关系是</a:t>
            </a:r>
            <a:r>
              <a:rPr kumimoji="1" lang="zh-CN" altLang="en-US" smtClean="0">
                <a:solidFill>
                  <a:srgbClr val="FF0000"/>
                </a:solidFill>
                <a:latin typeface="宋体" pitchFamily="2" charset="-122"/>
              </a:rPr>
              <a:t>多对一</a:t>
            </a:r>
            <a:r>
              <a:rPr kumimoji="1" lang="zh-CN" altLang="en-US" smtClean="0">
                <a:latin typeface="宋体" pitchFamily="2" charset="-122"/>
              </a:rPr>
              <a:t>的。</a:t>
            </a:r>
            <a:endParaRPr kumimoji="1" lang="en-US" altLang="zh-CN" smtClean="0">
              <a:latin typeface="宋体" pitchFamily="2" charset="-122"/>
            </a:endParaRPr>
          </a:p>
          <a:p>
            <a:pPr eaLnBrk="1" hangingPunct="1"/>
            <a:endParaRPr kumimoji="1" lang="en-US" altLang="zh-CN" smtClean="0">
              <a:latin typeface="宋体" pitchFamily="2" charset="-122"/>
            </a:endParaRPr>
          </a:p>
          <a:p>
            <a:pPr eaLnBrk="1" hangingPunct="1"/>
            <a:r>
              <a:rPr kumimoji="1" lang="zh-CN" altLang="en-US" smtClean="0">
                <a:latin typeface="宋体" pitchFamily="2" charset="-122"/>
              </a:rPr>
              <a:t>逻辑图与逻辑关系是</a:t>
            </a:r>
            <a:r>
              <a:rPr kumimoji="1" lang="zh-CN" altLang="en-US" smtClean="0">
                <a:solidFill>
                  <a:srgbClr val="FF0000"/>
                </a:solidFill>
                <a:latin typeface="宋体" pitchFamily="2" charset="-122"/>
              </a:rPr>
              <a:t>多对一</a:t>
            </a:r>
            <a:r>
              <a:rPr kumimoji="1" lang="zh-CN" altLang="en-US" smtClean="0">
                <a:latin typeface="宋体" pitchFamily="2" charset="-122"/>
              </a:rPr>
              <a:t>的。</a:t>
            </a:r>
            <a:endParaRPr lang="zh-CN" altLang="en-US" smtClean="0"/>
          </a:p>
        </p:txBody>
      </p:sp>
    </p:spTree>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主要内容</a:t>
            </a:r>
          </a:p>
        </p:txBody>
      </p:sp>
      <p:sp>
        <p:nvSpPr>
          <p:cNvPr id="70659" name="Rectangle 3"/>
          <p:cNvSpPr>
            <a:spLocks noGrp="1" noChangeArrowheads="1"/>
          </p:cNvSpPr>
          <p:nvPr>
            <p:ph type="body" idx="1"/>
          </p:nvPr>
        </p:nvSpPr>
        <p:spPr>
          <a:xfrm>
            <a:off x="1908175" y="1412875"/>
            <a:ext cx="6178550" cy="5067300"/>
          </a:xfrm>
        </p:spPr>
        <p:txBody>
          <a:bodyPr/>
          <a:lstStyle/>
          <a:p>
            <a:pPr eaLnBrk="1" hangingPunct="1">
              <a:buFont typeface="Wingdings" pitchFamily="2" charset="2"/>
              <a:buNone/>
            </a:pPr>
            <a:endParaRPr lang="en-US" altLang="zh-CN" smtClean="0"/>
          </a:p>
          <a:p>
            <a:pPr eaLnBrk="1" hangingPunct="1"/>
            <a:r>
              <a:rPr lang="zh-CN" altLang="en-US" smtClean="0">
                <a:latin typeface="Times New Roman" charset="0"/>
              </a:rPr>
              <a:t>布尔代数</a:t>
            </a:r>
            <a:r>
              <a:rPr lang="zh-CN" altLang="en-US" smtClean="0"/>
              <a:t>的基本概念</a:t>
            </a:r>
          </a:p>
          <a:p>
            <a:pPr eaLnBrk="1" hangingPunct="1"/>
            <a:r>
              <a:rPr lang="zh-CN" altLang="en-US" smtClean="0"/>
              <a:t>逻辑问题的分析方法</a:t>
            </a:r>
          </a:p>
          <a:p>
            <a:pPr eaLnBrk="1" hangingPunct="1">
              <a:buClr>
                <a:schemeClr val="tx2"/>
              </a:buClr>
            </a:pPr>
            <a:r>
              <a:rPr lang="zh-CN" altLang="en-US" smtClean="0">
                <a:latin typeface="Times New Roman" charset="0"/>
              </a:rPr>
              <a:t>布尔代数</a:t>
            </a:r>
            <a:r>
              <a:rPr lang="zh-CN" altLang="en-US" smtClean="0"/>
              <a:t>的基本定理及规则</a:t>
            </a:r>
          </a:p>
          <a:p>
            <a:pPr eaLnBrk="1" hangingPunct="1"/>
            <a:r>
              <a:rPr lang="zh-CN" altLang="en-US" smtClean="0"/>
              <a:t>功能完全操作集</a:t>
            </a:r>
          </a:p>
          <a:p>
            <a:pPr eaLnBrk="1" hangingPunct="1"/>
            <a:r>
              <a:rPr lang="zh-CN" altLang="en-US" smtClean="0"/>
              <a:t>逻辑方程的标准形式</a:t>
            </a:r>
          </a:p>
          <a:p>
            <a:pPr eaLnBrk="1" hangingPunct="1"/>
            <a:r>
              <a:rPr lang="zh-CN" altLang="en-US" smtClean="0"/>
              <a:t>逻辑方程的代数化简</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z="2800" smtClean="0"/>
              <a:t>已有公理</a:t>
            </a:r>
          </a:p>
        </p:txBody>
      </p:sp>
      <p:sp>
        <p:nvSpPr>
          <p:cNvPr id="71683" name="Rectangle 3"/>
          <p:cNvSpPr>
            <a:spLocks noGrp="1" noChangeArrowheads="1"/>
          </p:cNvSpPr>
          <p:nvPr>
            <p:ph type="body" idx="1"/>
          </p:nvPr>
        </p:nvSpPr>
        <p:spPr/>
        <p:txBody>
          <a:bodyPr/>
          <a:lstStyle/>
          <a:p>
            <a:pPr eaLnBrk="1" hangingPunct="1"/>
            <a:r>
              <a:rPr lang="zh-CN" altLang="en-US" smtClean="0">
                <a:latin typeface="黑体" pitchFamily="2" charset="-122"/>
              </a:rPr>
              <a:t>公理</a:t>
            </a:r>
            <a:r>
              <a:rPr lang="en-US" altLang="zh-CN" smtClean="0">
                <a:latin typeface="黑体" pitchFamily="2" charset="-122"/>
              </a:rPr>
              <a:t>1 </a:t>
            </a:r>
            <a:r>
              <a:rPr lang="zh-CN" altLang="en-US" smtClean="0">
                <a:solidFill>
                  <a:srgbClr val="FF0000"/>
                </a:solidFill>
                <a:latin typeface="黑体" pitchFamily="2" charset="-122"/>
              </a:rPr>
              <a:t>交换律</a:t>
            </a:r>
            <a:r>
              <a:rPr lang="zh-CN" altLang="en-US" smtClean="0">
                <a:latin typeface="黑体" pitchFamily="2" charset="-122"/>
              </a:rPr>
              <a:t>   </a:t>
            </a:r>
            <a:r>
              <a:rPr lang="en-US" altLang="zh-CN" smtClean="0">
                <a:latin typeface="黑体" pitchFamily="2" charset="-122"/>
              </a:rPr>
              <a:t>A+B=B+A    A*B=B*A</a:t>
            </a:r>
          </a:p>
          <a:p>
            <a:pPr eaLnBrk="1" hangingPunct="1"/>
            <a:r>
              <a:rPr lang="zh-CN" altLang="en-US" smtClean="0">
                <a:latin typeface="黑体" pitchFamily="2" charset="-122"/>
              </a:rPr>
              <a:t>公理</a:t>
            </a:r>
            <a:r>
              <a:rPr lang="en-US" altLang="zh-CN" smtClean="0">
                <a:latin typeface="黑体" pitchFamily="2" charset="-122"/>
              </a:rPr>
              <a:t>2 </a:t>
            </a:r>
            <a:r>
              <a:rPr lang="zh-CN" altLang="en-US" smtClean="0">
                <a:solidFill>
                  <a:srgbClr val="FF0000"/>
                </a:solidFill>
                <a:latin typeface="黑体" pitchFamily="2" charset="-122"/>
              </a:rPr>
              <a:t>结合律  </a:t>
            </a:r>
            <a:r>
              <a:rPr lang="en-US" altLang="zh-CN" smtClean="0">
                <a:latin typeface="黑体" pitchFamily="2" charset="-122"/>
              </a:rPr>
              <a:t>(A+B)+C=A+(B+C) </a:t>
            </a:r>
          </a:p>
          <a:p>
            <a:pPr eaLnBrk="1" hangingPunct="1">
              <a:buFont typeface="Wingdings" pitchFamily="2" charset="2"/>
              <a:buNone/>
            </a:pPr>
            <a:r>
              <a:rPr lang="en-US" altLang="zh-CN" smtClean="0">
                <a:latin typeface="黑体" pitchFamily="2" charset="-122"/>
              </a:rPr>
              <a:t>                (A*B)*C=A*(B*C)</a:t>
            </a:r>
          </a:p>
          <a:p>
            <a:pPr eaLnBrk="1" hangingPunct="1"/>
            <a:r>
              <a:rPr lang="zh-CN" altLang="en-US" smtClean="0">
                <a:latin typeface="黑体" pitchFamily="2" charset="-122"/>
              </a:rPr>
              <a:t>公理</a:t>
            </a:r>
            <a:r>
              <a:rPr lang="en-US" altLang="zh-CN" smtClean="0">
                <a:latin typeface="黑体" pitchFamily="2" charset="-122"/>
              </a:rPr>
              <a:t>3 </a:t>
            </a:r>
            <a:r>
              <a:rPr lang="zh-CN" altLang="en-US" smtClean="0">
                <a:solidFill>
                  <a:srgbClr val="FF0000"/>
                </a:solidFill>
                <a:latin typeface="黑体" pitchFamily="2" charset="-122"/>
              </a:rPr>
              <a:t>分配律</a:t>
            </a:r>
            <a:r>
              <a:rPr lang="zh-CN" altLang="en-US" smtClean="0">
                <a:latin typeface="黑体" pitchFamily="2" charset="-122"/>
              </a:rPr>
              <a:t>   </a:t>
            </a:r>
            <a:r>
              <a:rPr lang="en-US" altLang="zh-CN" smtClean="0">
                <a:latin typeface="黑体" pitchFamily="2" charset="-122"/>
              </a:rPr>
              <a:t>A+(B*C)=(A+B)*(A+C) </a:t>
            </a:r>
          </a:p>
          <a:p>
            <a:pPr eaLnBrk="1" hangingPunct="1">
              <a:buFont typeface="Wingdings" pitchFamily="2" charset="2"/>
              <a:buNone/>
            </a:pPr>
            <a:r>
              <a:rPr lang="en-US" altLang="zh-CN" smtClean="0">
                <a:latin typeface="黑体" pitchFamily="2" charset="-122"/>
              </a:rPr>
              <a:t>                A*(B+C)=A*B+A*C</a:t>
            </a:r>
          </a:p>
          <a:p>
            <a:pPr eaLnBrk="1" hangingPunct="1"/>
            <a:r>
              <a:rPr lang="zh-CN" altLang="en-US" smtClean="0">
                <a:latin typeface="黑体" pitchFamily="2" charset="-122"/>
              </a:rPr>
              <a:t>公理</a:t>
            </a:r>
            <a:r>
              <a:rPr lang="en-US" altLang="zh-CN" smtClean="0">
                <a:latin typeface="黑体" pitchFamily="2" charset="-122"/>
              </a:rPr>
              <a:t>4 </a:t>
            </a:r>
            <a:r>
              <a:rPr lang="en-US" altLang="zh-CN" smtClean="0">
                <a:solidFill>
                  <a:srgbClr val="FF0000"/>
                </a:solidFill>
                <a:latin typeface="黑体" pitchFamily="2" charset="-122"/>
              </a:rPr>
              <a:t>0-1</a:t>
            </a:r>
            <a:r>
              <a:rPr lang="zh-CN" altLang="en-US" smtClean="0">
                <a:solidFill>
                  <a:srgbClr val="FF0000"/>
                </a:solidFill>
                <a:latin typeface="黑体" pitchFamily="2" charset="-122"/>
              </a:rPr>
              <a:t>律</a:t>
            </a:r>
            <a:r>
              <a:rPr lang="zh-CN" altLang="en-US" smtClean="0">
                <a:latin typeface="黑体" pitchFamily="2" charset="-122"/>
              </a:rPr>
              <a:t>   </a:t>
            </a:r>
            <a:r>
              <a:rPr lang="en-US" altLang="zh-CN" smtClean="0">
                <a:latin typeface="黑体" pitchFamily="2" charset="-122"/>
              </a:rPr>
              <a:t>A+0=A  A*0 = 0 A+1=1 A*1= A</a:t>
            </a:r>
          </a:p>
          <a:p>
            <a:pPr eaLnBrk="1" hangingPunct="1"/>
            <a:r>
              <a:rPr lang="zh-CN" altLang="en-US" smtClean="0">
                <a:latin typeface="黑体" pitchFamily="2" charset="-122"/>
              </a:rPr>
              <a:t>公理</a:t>
            </a:r>
            <a:r>
              <a:rPr lang="en-US" altLang="zh-CN" smtClean="0">
                <a:latin typeface="黑体" pitchFamily="2" charset="-122"/>
              </a:rPr>
              <a:t>5 </a:t>
            </a:r>
            <a:r>
              <a:rPr lang="zh-CN" altLang="en-US" smtClean="0">
                <a:solidFill>
                  <a:srgbClr val="FF0000"/>
                </a:solidFill>
                <a:latin typeface="黑体" pitchFamily="2" charset="-122"/>
              </a:rPr>
              <a:t>互补律</a:t>
            </a:r>
            <a:r>
              <a:rPr lang="zh-CN" altLang="en-US" smtClean="0">
                <a:latin typeface="黑体" pitchFamily="2" charset="-122"/>
              </a:rPr>
              <a:t>  对任意的逻辑变量</a:t>
            </a:r>
            <a:r>
              <a:rPr lang="en-US" altLang="zh-CN" smtClean="0">
                <a:latin typeface="黑体" pitchFamily="2" charset="-122"/>
              </a:rPr>
              <a:t>A</a:t>
            </a:r>
            <a:r>
              <a:rPr lang="zh-CN" altLang="en-US" smtClean="0">
                <a:latin typeface="黑体" pitchFamily="2" charset="-122"/>
              </a:rPr>
              <a:t>，存在唯一的   </a:t>
            </a:r>
            <a:r>
              <a:rPr lang="en-US" altLang="zh-CN" smtClean="0">
                <a:latin typeface="黑体" pitchFamily="2" charset="-122"/>
              </a:rPr>
              <a:t>A</a:t>
            </a:r>
            <a:r>
              <a:rPr lang="en-US" altLang="zh-CN" smtClean="0"/>
              <a:t>’</a:t>
            </a:r>
            <a:r>
              <a:rPr lang="zh-CN" altLang="en-US" smtClean="0">
                <a:latin typeface="黑体" pitchFamily="2" charset="-122"/>
              </a:rPr>
              <a:t>，满足</a:t>
            </a:r>
            <a:r>
              <a:rPr lang="en-US" altLang="zh-CN" smtClean="0">
                <a:latin typeface="黑体" pitchFamily="2" charset="-122"/>
              </a:rPr>
              <a:t>A+A</a:t>
            </a:r>
            <a:r>
              <a:rPr lang="en-US" altLang="zh-CN" smtClean="0"/>
              <a:t>’</a:t>
            </a:r>
            <a:r>
              <a:rPr lang="en-US" altLang="zh-CN" smtClean="0">
                <a:latin typeface="黑体" pitchFamily="2" charset="-122"/>
              </a:rPr>
              <a:t>=1   A*A</a:t>
            </a:r>
            <a:r>
              <a:rPr lang="en-US" altLang="zh-CN" smtClean="0"/>
              <a:t>’</a:t>
            </a:r>
            <a:r>
              <a:rPr lang="en-US" altLang="zh-CN" smtClean="0">
                <a:latin typeface="黑体" pitchFamily="2" charset="-122"/>
              </a:rPr>
              <a:t>=0</a:t>
            </a:r>
          </a:p>
        </p:txBody>
      </p:sp>
    </p:spTree>
  </p:cSld>
  <p:clrMapOvr>
    <a:masterClrMapping/>
  </p:clrMapOvr>
  <p:transition>
    <p:pull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定理</a:t>
            </a:r>
            <a:r>
              <a:rPr lang="en-US" altLang="zh-CN" smtClean="0"/>
              <a:t>1——</a:t>
            </a:r>
            <a:r>
              <a:rPr lang="zh-CN" altLang="en-US" smtClean="0"/>
              <a:t>吸收律</a:t>
            </a:r>
          </a:p>
        </p:txBody>
      </p:sp>
      <p:sp>
        <p:nvSpPr>
          <p:cNvPr id="39939" name="Rectangle 3"/>
          <p:cNvSpPr>
            <a:spLocks noGrp="1" noChangeArrowheads="1"/>
          </p:cNvSpPr>
          <p:nvPr>
            <p:ph type="body" sz="half" idx="1"/>
          </p:nvPr>
        </p:nvSpPr>
        <p:spPr>
          <a:xfrm>
            <a:off x="179388" y="1341438"/>
            <a:ext cx="8569325" cy="3024187"/>
          </a:xfrm>
        </p:spPr>
        <p:txBody>
          <a:bodyPr/>
          <a:lstStyle/>
          <a:p>
            <a:pPr eaLnBrk="1" hangingPunct="1">
              <a:lnSpc>
                <a:spcPct val="90000"/>
              </a:lnSpc>
            </a:pPr>
            <a:r>
              <a:rPr lang="zh-CN" altLang="en-US" sz="2400" smtClean="0"/>
              <a:t>定理</a:t>
            </a:r>
            <a:r>
              <a:rPr lang="en-US" altLang="zh-CN" sz="2400" smtClean="0"/>
              <a:t>1</a:t>
            </a:r>
            <a:r>
              <a:rPr lang="zh-CN" altLang="en-US" sz="2400" smtClean="0"/>
              <a:t>：</a:t>
            </a:r>
            <a:r>
              <a:rPr lang="en-US" altLang="zh-CN" sz="2400" smtClean="0"/>
              <a:t>A+A*B=A,       A*(A+B)=A</a:t>
            </a:r>
          </a:p>
          <a:p>
            <a:pPr eaLnBrk="1" hangingPunct="1">
              <a:lnSpc>
                <a:spcPct val="90000"/>
              </a:lnSpc>
              <a:buFont typeface="Wingdings" pitchFamily="2" charset="2"/>
              <a:buNone/>
            </a:pPr>
            <a:r>
              <a:rPr lang="en-US" altLang="zh-CN" sz="2400" smtClean="0"/>
              <a:t>              A+A’B=A+B,   A*(A’+B)=A*B</a:t>
            </a:r>
          </a:p>
          <a:p>
            <a:pPr eaLnBrk="1" hangingPunct="1">
              <a:lnSpc>
                <a:spcPct val="90000"/>
              </a:lnSpc>
            </a:pPr>
            <a:r>
              <a:rPr lang="zh-CN" altLang="en-US" sz="2400" smtClean="0"/>
              <a:t>证明：</a:t>
            </a:r>
            <a:r>
              <a:rPr lang="en-US" altLang="zh-CN" sz="2400" smtClean="0"/>
              <a:t>A+A*B=A*1+A*B </a:t>
            </a:r>
            <a:r>
              <a:rPr lang="en-US" altLang="zh-CN" sz="2400" smtClean="0">
                <a:solidFill>
                  <a:srgbClr val="FF0000"/>
                </a:solidFill>
              </a:rPr>
              <a:t>……0-1</a:t>
            </a:r>
            <a:r>
              <a:rPr lang="zh-CN" altLang="en-US" sz="2400" smtClean="0">
                <a:solidFill>
                  <a:srgbClr val="FF0000"/>
                </a:solidFill>
              </a:rPr>
              <a:t>律</a:t>
            </a:r>
          </a:p>
          <a:p>
            <a:pPr eaLnBrk="1" hangingPunct="1">
              <a:lnSpc>
                <a:spcPct val="90000"/>
              </a:lnSpc>
              <a:buFont typeface="Wingdings" pitchFamily="2" charset="2"/>
              <a:buNone/>
            </a:pPr>
            <a:r>
              <a:rPr lang="zh-CN" altLang="en-US" sz="2400" smtClean="0"/>
              <a:t>                       </a:t>
            </a:r>
            <a:r>
              <a:rPr lang="en-US" altLang="zh-CN" sz="2400" smtClean="0"/>
              <a:t>=A*(1+B)  </a:t>
            </a:r>
            <a:r>
              <a:rPr lang="en-US" altLang="zh-CN" sz="2400" smtClean="0">
                <a:solidFill>
                  <a:srgbClr val="FF0000"/>
                </a:solidFill>
              </a:rPr>
              <a:t>……</a:t>
            </a:r>
            <a:r>
              <a:rPr lang="zh-CN" altLang="en-US" sz="2400" smtClean="0">
                <a:solidFill>
                  <a:srgbClr val="FF0000"/>
                </a:solidFill>
              </a:rPr>
              <a:t>分配律</a:t>
            </a:r>
          </a:p>
          <a:p>
            <a:pPr eaLnBrk="1" hangingPunct="1">
              <a:lnSpc>
                <a:spcPct val="90000"/>
              </a:lnSpc>
              <a:buFont typeface="Wingdings" pitchFamily="2" charset="2"/>
              <a:buNone/>
            </a:pPr>
            <a:r>
              <a:rPr lang="zh-CN" altLang="en-US" sz="2400" smtClean="0"/>
              <a:t>                       </a:t>
            </a:r>
            <a:r>
              <a:rPr lang="en-US" altLang="zh-CN" sz="2400" smtClean="0"/>
              <a:t>=A*1          </a:t>
            </a:r>
            <a:r>
              <a:rPr lang="en-US" altLang="zh-CN" sz="2400" smtClean="0">
                <a:solidFill>
                  <a:srgbClr val="FF0000"/>
                </a:solidFill>
              </a:rPr>
              <a:t>……</a:t>
            </a:r>
            <a:r>
              <a:rPr lang="zh-CN" altLang="en-US" sz="2400" smtClean="0">
                <a:solidFill>
                  <a:srgbClr val="FF0000"/>
                </a:solidFill>
              </a:rPr>
              <a:t>交换律、</a:t>
            </a:r>
            <a:r>
              <a:rPr lang="en-US" altLang="zh-CN" sz="2400" smtClean="0">
                <a:solidFill>
                  <a:srgbClr val="FF0000"/>
                </a:solidFill>
              </a:rPr>
              <a:t>0-1</a:t>
            </a:r>
            <a:r>
              <a:rPr lang="zh-CN" altLang="en-US" sz="2400" smtClean="0">
                <a:solidFill>
                  <a:srgbClr val="FF0000"/>
                </a:solidFill>
              </a:rPr>
              <a:t>律</a:t>
            </a:r>
            <a:r>
              <a:rPr lang="zh-CN" altLang="en-US" sz="2400" smtClean="0"/>
              <a:t>  </a:t>
            </a:r>
          </a:p>
          <a:p>
            <a:pPr eaLnBrk="1" hangingPunct="1">
              <a:lnSpc>
                <a:spcPct val="90000"/>
              </a:lnSpc>
              <a:buFont typeface="Wingdings" pitchFamily="2" charset="2"/>
              <a:buNone/>
            </a:pPr>
            <a:r>
              <a:rPr lang="zh-CN" altLang="en-US" sz="2400" smtClean="0"/>
              <a:t>                       </a:t>
            </a:r>
            <a:r>
              <a:rPr lang="en-US" altLang="zh-CN" sz="2400" smtClean="0"/>
              <a:t>=A              </a:t>
            </a:r>
            <a:r>
              <a:rPr lang="en-US" altLang="zh-CN" sz="2400" smtClean="0">
                <a:solidFill>
                  <a:srgbClr val="FF0000"/>
                </a:solidFill>
              </a:rPr>
              <a:t>……0-1</a:t>
            </a:r>
            <a:r>
              <a:rPr lang="zh-CN" altLang="en-US" sz="2400" smtClean="0">
                <a:solidFill>
                  <a:srgbClr val="FF0000"/>
                </a:solidFill>
              </a:rPr>
              <a:t>律</a:t>
            </a:r>
            <a:r>
              <a:rPr lang="zh-CN" altLang="en-US" sz="2400" smtClean="0"/>
              <a:t>  </a:t>
            </a:r>
          </a:p>
        </p:txBody>
      </p:sp>
      <p:graphicFrame>
        <p:nvGraphicFramePr>
          <p:cNvPr id="39985" name="Group 49"/>
          <p:cNvGraphicFramePr>
            <a:graphicFrameLocks noGrp="1"/>
          </p:cNvGraphicFramePr>
          <p:nvPr>
            <p:ph sz="half" idx="2"/>
          </p:nvPr>
        </p:nvGraphicFramePr>
        <p:xfrm>
          <a:off x="2276475" y="4652963"/>
          <a:ext cx="6111875" cy="1981200"/>
        </p:xfrm>
        <a:graphic>
          <a:graphicData uri="http://schemas.openxmlformats.org/drawingml/2006/table">
            <a:tbl>
              <a:tblPr/>
              <a:tblGrid>
                <a:gridCol w="1530350"/>
                <a:gridCol w="1527175"/>
                <a:gridCol w="1528763"/>
                <a:gridCol w="1525587"/>
              </a:tblGrid>
              <a:tr h="387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A+A*B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A*(A+B)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黑体"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83" name="AutoShape 47"/>
          <p:cNvSpPr>
            <a:spLocks noChangeArrowheads="1"/>
          </p:cNvSpPr>
          <p:nvPr/>
        </p:nvSpPr>
        <p:spPr bwMode="gray">
          <a:xfrm>
            <a:off x="250825" y="3429000"/>
            <a:ext cx="2519363" cy="936625"/>
          </a:xfrm>
          <a:prstGeom prst="cloudCallout">
            <a:avLst>
              <a:gd name="adj1" fmla="val 40361"/>
              <a:gd name="adj2" fmla="val -98134"/>
            </a:avLst>
          </a:prstGeom>
          <a:gradFill rotWithShape="1">
            <a:gsLst>
              <a:gs pos="0">
                <a:srgbClr val="FFFF00"/>
              </a:gs>
              <a:gs pos="100000">
                <a:srgbClr val="FFFF00">
                  <a:gamma/>
                  <a:shade val="46275"/>
                  <a:invGamma/>
                </a:srgbClr>
              </a:gs>
            </a:gsLst>
            <a:lin ang="270000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消除冗余</a:t>
            </a:r>
          </a:p>
        </p:txBody>
      </p:sp>
      <p:sp>
        <p:nvSpPr>
          <p:cNvPr id="39986" name="Text Box 50"/>
          <p:cNvSpPr txBox="1">
            <a:spLocks noChangeArrowheads="1"/>
          </p:cNvSpPr>
          <p:nvPr/>
        </p:nvSpPr>
        <p:spPr bwMode="gray">
          <a:xfrm>
            <a:off x="468313" y="4941888"/>
            <a:ext cx="1511300" cy="946150"/>
          </a:xfrm>
          <a:prstGeom prst="rect">
            <a:avLst/>
          </a:prstGeom>
          <a:noFill/>
          <a:ln w="38100" algn="ctr">
            <a:noFill/>
            <a:miter lim="800000"/>
            <a:headEnd/>
            <a:tailEnd/>
          </a:ln>
          <a:effectLst>
            <a:prstShdw prst="shdw12">
              <a:schemeClr val="bg2">
                <a:alpha val="50000"/>
              </a:schemeClr>
            </a:prstShdw>
          </a:effectLst>
        </p:spPr>
        <p:txBody>
          <a:bodyPr>
            <a:spAutoFit/>
          </a:bodyPr>
          <a:lstStyle/>
          <a:p>
            <a:pPr>
              <a:spcBef>
                <a:spcPct val="50000"/>
              </a:spcBef>
            </a:pPr>
            <a:r>
              <a:rPr lang="zh-CN" altLang="en-US" sz="2800" b="1"/>
              <a:t>真值表证明：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86"/>
                                        </p:tgtEl>
                                        <p:attrNameLst>
                                          <p:attrName>style.visibility</p:attrName>
                                        </p:attrNameLst>
                                      </p:cBhvr>
                                      <p:to>
                                        <p:strVal val="visible"/>
                                      </p:to>
                                    </p:set>
                                    <p:animEffect transition="in" filter="checkerboard(across)">
                                      <p:cBhvr>
                                        <p:cTn id="7" dur="500"/>
                                        <p:tgtEl>
                                          <p:spTgt spid="39986"/>
                                        </p:tgtEl>
                                      </p:cBhvr>
                                    </p:animEffect>
                                  </p:childTnLst>
                                </p:cTn>
                              </p:par>
                              <p:par>
                                <p:cTn id="8" presetID="5" presetClass="entr" presetSubtype="10" fill="hold" nodeType="withEffect">
                                  <p:stCondLst>
                                    <p:cond delay="0"/>
                                  </p:stCondLst>
                                  <p:childTnLst>
                                    <p:set>
                                      <p:cBhvr>
                                        <p:cTn id="9" dur="1" fill="hold">
                                          <p:stCondLst>
                                            <p:cond delay="0"/>
                                          </p:stCondLst>
                                        </p:cTn>
                                        <p:tgtEl>
                                          <p:spTgt spid="39985"/>
                                        </p:tgtEl>
                                        <p:attrNameLst>
                                          <p:attrName>style.visibility</p:attrName>
                                        </p:attrNameLst>
                                      </p:cBhvr>
                                      <p:to>
                                        <p:strVal val="visible"/>
                                      </p:to>
                                    </p:set>
                                    <p:animEffect transition="in" filter="checkerboard(across)">
                                      <p:cBhvr>
                                        <p:cTn id="10" dur="500"/>
                                        <p:tgtEl>
                                          <p:spTgt spid="3998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39939">
                                            <p:txEl>
                                              <p:pRg st="3" end="3"/>
                                            </p:txEl>
                                          </p:spTgt>
                                        </p:tgtEl>
                                        <p:attrNameLst>
                                          <p:attrName>style.visibility</p:attrName>
                                        </p:attrNameLst>
                                      </p:cBhvr>
                                      <p:to>
                                        <p:strVal val="visible"/>
                                      </p:to>
                                    </p:set>
                                    <p:anim calcmode="lin" valueType="num">
                                      <p:cBhvr additive="base">
                                        <p:cTn id="21" dur="500" fill="hold"/>
                                        <p:tgtEl>
                                          <p:spTgt spid="3993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9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 calcmode="lin" valueType="num">
                                      <p:cBhvr additive="base">
                                        <p:cTn id="27" dur="500" fill="hold"/>
                                        <p:tgtEl>
                                          <p:spTgt spid="3993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99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9939">
                                            <p:txEl>
                                              <p:pRg st="5" end="5"/>
                                            </p:txEl>
                                          </p:spTgt>
                                        </p:tgtEl>
                                        <p:attrNameLst>
                                          <p:attrName>style.visibility</p:attrName>
                                        </p:attrNameLst>
                                      </p:cBhvr>
                                      <p:to>
                                        <p:strVal val="visible"/>
                                      </p:to>
                                    </p:set>
                                    <p:anim calcmode="lin" valueType="num">
                                      <p:cBhvr additive="base">
                                        <p:cTn id="33" dur="500" fill="hold"/>
                                        <p:tgtEl>
                                          <p:spTgt spid="39939">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99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9983"/>
                                        </p:tgtEl>
                                        <p:attrNameLst>
                                          <p:attrName>style.visibility</p:attrName>
                                        </p:attrNameLst>
                                      </p:cBhvr>
                                      <p:to>
                                        <p:strVal val="visible"/>
                                      </p:to>
                                    </p:set>
                                    <p:animEffect transition="in" filter="blinds(horizontal)">
                                      <p:cBhvr>
                                        <p:cTn id="39" dur="500"/>
                                        <p:tgtEl>
                                          <p:spTgt spid="39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3" grpId="0" animBg="1"/>
      <p:bldP spid="3998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定理</a:t>
            </a:r>
            <a:r>
              <a:rPr lang="en-US" altLang="zh-CN" smtClean="0"/>
              <a:t>2——</a:t>
            </a:r>
            <a:r>
              <a:rPr lang="zh-CN" altLang="en-US" smtClean="0"/>
              <a:t>等幂律（同一律）</a:t>
            </a:r>
          </a:p>
        </p:txBody>
      </p:sp>
      <p:sp>
        <p:nvSpPr>
          <p:cNvPr id="43011" name="Rectangle 3"/>
          <p:cNvSpPr>
            <a:spLocks noGrp="1" noChangeArrowheads="1"/>
          </p:cNvSpPr>
          <p:nvPr>
            <p:ph type="body" idx="1"/>
          </p:nvPr>
        </p:nvSpPr>
        <p:spPr>
          <a:xfrm>
            <a:off x="468313" y="1557338"/>
            <a:ext cx="6985000" cy="4114800"/>
          </a:xfrm>
        </p:spPr>
        <p:txBody>
          <a:bodyPr/>
          <a:lstStyle/>
          <a:p>
            <a:pPr eaLnBrk="1" hangingPunct="1"/>
            <a:r>
              <a:rPr lang="zh-CN" altLang="en-US" smtClean="0"/>
              <a:t>定理</a:t>
            </a:r>
            <a:r>
              <a:rPr lang="en-US" altLang="zh-CN" smtClean="0"/>
              <a:t>2   A+A=A,  A*A=A</a:t>
            </a:r>
          </a:p>
          <a:p>
            <a:pPr eaLnBrk="1" hangingPunct="1"/>
            <a:endParaRPr lang="en-US" altLang="zh-CN" smtClean="0"/>
          </a:p>
          <a:p>
            <a:pPr eaLnBrk="1" hangingPunct="1"/>
            <a:r>
              <a:rPr lang="zh-CN" altLang="en-US" smtClean="0"/>
              <a:t>证明：  </a:t>
            </a:r>
            <a:r>
              <a:rPr lang="en-US" altLang="zh-CN" smtClean="0"/>
              <a:t>A+A=A*1+A*1</a:t>
            </a:r>
          </a:p>
          <a:p>
            <a:pPr eaLnBrk="1" hangingPunct="1">
              <a:buFont typeface="Wingdings" pitchFamily="2" charset="2"/>
              <a:buNone/>
            </a:pPr>
            <a:r>
              <a:rPr lang="en-US" altLang="zh-CN" smtClean="0"/>
              <a:t>                     =A*(1+1)</a:t>
            </a:r>
          </a:p>
          <a:p>
            <a:pPr eaLnBrk="1" hangingPunct="1">
              <a:buFont typeface="Wingdings" pitchFamily="2" charset="2"/>
              <a:buNone/>
            </a:pPr>
            <a:r>
              <a:rPr lang="en-US" altLang="zh-CN" smtClean="0"/>
              <a:t>                     =A*1</a:t>
            </a:r>
          </a:p>
          <a:p>
            <a:pPr eaLnBrk="1" hangingPunct="1">
              <a:buFont typeface="Wingdings" pitchFamily="2" charset="2"/>
              <a:buNone/>
            </a:pPr>
            <a:r>
              <a:rPr lang="en-US" altLang="zh-CN" smtClean="0"/>
              <a: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anim calcmode="lin" valueType="num">
                                      <p:cBhvr additive="base">
                                        <p:cTn id="13" dur="500" fill="hold"/>
                                        <p:tgtEl>
                                          <p:spTgt spid="43011">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3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anim calcmode="lin" valueType="num">
                                      <p:cBhvr additive="base">
                                        <p:cTn id="19" dur="500" fill="hold"/>
                                        <p:tgtEl>
                                          <p:spTgt spid="43011">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30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3011">
                                            <p:txEl>
                                              <p:pRg st="5" end="5"/>
                                            </p:txEl>
                                          </p:spTgt>
                                        </p:tgtEl>
                                        <p:attrNameLst>
                                          <p:attrName>style.visibility</p:attrName>
                                        </p:attrNameLst>
                                      </p:cBhvr>
                                      <p:to>
                                        <p:strVal val="visible"/>
                                      </p:to>
                                    </p:set>
                                    <p:anim calcmode="lin" valueType="num">
                                      <p:cBhvr additive="base">
                                        <p:cTn id="25" dur="500" fill="hold"/>
                                        <p:tgtEl>
                                          <p:spTgt spid="43011">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30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定理</a:t>
            </a:r>
            <a:r>
              <a:rPr lang="en-US" altLang="zh-CN" smtClean="0"/>
              <a:t>3——</a:t>
            </a:r>
            <a:r>
              <a:rPr lang="zh-CN" altLang="en-US" smtClean="0"/>
              <a:t>对合律（还原律）</a:t>
            </a:r>
          </a:p>
        </p:txBody>
      </p:sp>
      <p:sp>
        <p:nvSpPr>
          <p:cNvPr id="45059" name="Rectangle 3"/>
          <p:cNvSpPr>
            <a:spLocks noGrp="1" noChangeArrowheads="1"/>
          </p:cNvSpPr>
          <p:nvPr>
            <p:ph type="body" idx="1"/>
          </p:nvPr>
        </p:nvSpPr>
        <p:spPr/>
        <p:txBody>
          <a:bodyPr/>
          <a:lstStyle/>
          <a:p>
            <a:pPr eaLnBrk="1" hangingPunct="1"/>
            <a:r>
              <a:rPr lang="zh-CN" altLang="en-US" smtClean="0"/>
              <a:t>定理</a:t>
            </a:r>
            <a:r>
              <a:rPr lang="en-US" altLang="zh-CN" smtClean="0"/>
              <a:t>3   A’’=A</a:t>
            </a:r>
          </a:p>
          <a:p>
            <a:pPr eaLnBrk="1" hangingPunct="1"/>
            <a:endParaRPr lang="en-US" altLang="zh-CN" smtClean="0"/>
          </a:p>
          <a:p>
            <a:pPr eaLnBrk="1" hangingPunct="1"/>
            <a:r>
              <a:rPr lang="zh-CN" altLang="en-US" smtClean="0"/>
              <a:t>证明</a:t>
            </a:r>
            <a:r>
              <a:rPr lang="en-US" altLang="zh-CN" smtClean="0"/>
              <a:t>:</a:t>
            </a:r>
            <a:r>
              <a:rPr lang="zh-CN" altLang="en-US" smtClean="0"/>
              <a:t>令</a:t>
            </a:r>
            <a:r>
              <a:rPr lang="en-US" altLang="zh-CN" smtClean="0"/>
              <a:t>A’’=X</a:t>
            </a:r>
            <a:r>
              <a:rPr lang="zh-CN" altLang="en-US" smtClean="0"/>
              <a:t>，则有</a:t>
            </a:r>
          </a:p>
          <a:p>
            <a:pPr eaLnBrk="1" hangingPunct="1">
              <a:buFont typeface="Wingdings" pitchFamily="2" charset="2"/>
              <a:buNone/>
            </a:pPr>
            <a:r>
              <a:rPr lang="zh-CN" altLang="en-US" smtClean="0"/>
              <a:t>                  </a:t>
            </a:r>
            <a:r>
              <a:rPr lang="en-US" altLang="zh-CN" smtClean="0"/>
              <a:t>A’*X=0</a:t>
            </a:r>
            <a:r>
              <a:rPr lang="zh-CN" altLang="en-US" smtClean="0"/>
              <a:t>，</a:t>
            </a:r>
            <a:r>
              <a:rPr lang="en-US" altLang="zh-CN" smtClean="0"/>
              <a:t>A’+X=1</a:t>
            </a:r>
          </a:p>
          <a:p>
            <a:pPr eaLnBrk="1" hangingPunct="1">
              <a:buFont typeface="Wingdings" pitchFamily="2" charset="2"/>
              <a:buNone/>
            </a:pPr>
            <a:r>
              <a:rPr lang="en-US" altLang="zh-CN" smtClean="0"/>
              <a:t>        </a:t>
            </a:r>
            <a:r>
              <a:rPr lang="zh-CN" altLang="en-US" smtClean="0"/>
              <a:t>由于</a:t>
            </a:r>
            <a:r>
              <a:rPr lang="en-US" altLang="zh-CN" smtClean="0"/>
              <a:t>A*A’=0</a:t>
            </a:r>
            <a:r>
              <a:rPr lang="zh-CN" altLang="en-US" smtClean="0"/>
              <a:t>，</a:t>
            </a:r>
            <a:r>
              <a:rPr lang="en-US" altLang="zh-CN" smtClean="0"/>
              <a:t>A’+A=1</a:t>
            </a:r>
            <a:r>
              <a:rPr lang="zh-CN" altLang="en-US" smtClean="0"/>
              <a:t>，而根据互补律 </a:t>
            </a:r>
          </a:p>
          <a:p>
            <a:pPr eaLnBrk="1" hangingPunct="1">
              <a:buFont typeface="Wingdings" pitchFamily="2" charset="2"/>
              <a:buNone/>
            </a:pPr>
            <a:r>
              <a:rPr lang="zh-CN" altLang="en-US" smtClean="0"/>
              <a:t>     的唯一性，因此有</a:t>
            </a:r>
          </a:p>
          <a:p>
            <a:pPr eaLnBrk="1" hangingPunct="1">
              <a:buFont typeface="Wingdings" pitchFamily="2" charset="2"/>
              <a:buNone/>
            </a:pPr>
            <a:r>
              <a:rPr lang="zh-CN" altLang="en-US" smtClean="0"/>
              <a:t>                  </a:t>
            </a:r>
            <a:r>
              <a:rPr lang="en-US" altLang="zh-CN" smtClean="0"/>
              <a:t>X=A</a:t>
            </a:r>
          </a:p>
          <a:p>
            <a:pPr eaLnBrk="1" hangingPunct="1">
              <a:buFont typeface="Wingdings" pitchFamily="2" charset="2"/>
              <a:buNone/>
            </a:pPr>
            <a:r>
              <a:rPr lang="en-US" altLang="zh-CN" smtClean="0"/>
              <a:t>            </a:t>
            </a:r>
            <a:r>
              <a:rPr lang="zh-CN" altLang="en-US" smtClean="0"/>
              <a:t>所以  </a:t>
            </a:r>
            <a:r>
              <a:rPr lang="en-US" altLang="zh-CN" smtClean="0"/>
              <a:t>A’’=A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anim calcmode="lin" valueType="num">
                                      <p:cBhvr additive="base">
                                        <p:cTn id="7"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anim calcmode="lin" valueType="num">
                                      <p:cBhvr additive="base">
                                        <p:cTn id="13"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pRg st="4" end="4"/>
                                            </p:txEl>
                                          </p:spTgt>
                                        </p:tgtEl>
                                        <p:attrNameLst>
                                          <p:attrName>style.visibility</p:attrName>
                                        </p:attrNameLst>
                                      </p:cBhvr>
                                      <p:to>
                                        <p:strVal val="visible"/>
                                      </p:to>
                                    </p:set>
                                    <p:anim calcmode="lin" valueType="num">
                                      <p:cBhvr additive="base">
                                        <p:cTn id="19"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5059">
                                            <p:txEl>
                                              <p:pRg st="5" end="5"/>
                                            </p:txEl>
                                          </p:spTgt>
                                        </p:tgtEl>
                                        <p:attrNameLst>
                                          <p:attrName>style.visibility</p:attrName>
                                        </p:attrNameLst>
                                      </p:cBhvr>
                                      <p:to>
                                        <p:strVal val="visible"/>
                                      </p:to>
                                    </p:set>
                                    <p:anim calcmode="lin" valueType="num">
                                      <p:cBhvr additive="base">
                                        <p:cTn id="23"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059">
                                            <p:txEl>
                                              <p:pRg st="6" end="6"/>
                                            </p:txEl>
                                          </p:spTgt>
                                        </p:tgtEl>
                                        <p:attrNameLst>
                                          <p:attrName>style.visibility</p:attrName>
                                        </p:attrNameLst>
                                      </p:cBhvr>
                                      <p:to>
                                        <p:strVal val="visible"/>
                                      </p:to>
                                    </p:set>
                                    <p:anim calcmode="lin" valueType="num">
                                      <p:cBhvr additive="base">
                                        <p:cTn id="29"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0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5059">
                                            <p:txEl>
                                              <p:pRg st="7" end="7"/>
                                            </p:txEl>
                                          </p:spTgt>
                                        </p:tgtEl>
                                        <p:attrNameLst>
                                          <p:attrName>style.visibility</p:attrName>
                                        </p:attrNameLst>
                                      </p:cBhvr>
                                      <p:to>
                                        <p:strVal val="visible"/>
                                      </p:to>
                                    </p:set>
                                    <p:anim calcmode="lin" valueType="num">
                                      <p:cBhvr additive="base">
                                        <p:cTn id="35"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50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定理</a:t>
            </a:r>
            <a:r>
              <a:rPr lang="en-US" altLang="zh-CN" smtClean="0"/>
              <a:t>4——</a:t>
            </a:r>
            <a:r>
              <a:rPr lang="zh-CN" altLang="en-US" smtClean="0"/>
              <a:t>邻接律（合并律）</a:t>
            </a:r>
          </a:p>
        </p:txBody>
      </p:sp>
      <p:sp>
        <p:nvSpPr>
          <p:cNvPr id="46083" name="Rectangle 3"/>
          <p:cNvSpPr>
            <a:spLocks noGrp="1" noChangeArrowheads="1"/>
          </p:cNvSpPr>
          <p:nvPr>
            <p:ph type="body" idx="1"/>
          </p:nvPr>
        </p:nvSpPr>
        <p:spPr>
          <a:xfrm>
            <a:off x="900113" y="1557338"/>
            <a:ext cx="7704137" cy="4114800"/>
          </a:xfrm>
        </p:spPr>
        <p:txBody>
          <a:bodyPr/>
          <a:lstStyle/>
          <a:p>
            <a:pPr eaLnBrk="1" hangingPunct="1"/>
            <a:r>
              <a:rPr lang="zh-CN" altLang="en-US" smtClean="0"/>
              <a:t>定理</a:t>
            </a:r>
            <a:r>
              <a:rPr lang="en-US" altLang="zh-CN" smtClean="0"/>
              <a:t>4   A*B+A*B’=A</a:t>
            </a:r>
          </a:p>
          <a:p>
            <a:pPr eaLnBrk="1" hangingPunct="1">
              <a:buFont typeface="Wingdings" pitchFamily="2" charset="2"/>
              <a:buNone/>
            </a:pPr>
            <a:r>
              <a:rPr lang="en-US" altLang="zh-CN" smtClean="0"/>
              <a:t>              (A+B)*(A+B’)=A</a:t>
            </a:r>
          </a:p>
          <a:p>
            <a:pPr eaLnBrk="1" hangingPunct="1">
              <a:buFont typeface="Wingdings" pitchFamily="2" charset="2"/>
              <a:buNone/>
            </a:pPr>
            <a:endParaRPr lang="en-US" altLang="zh-CN" smtClean="0"/>
          </a:p>
          <a:p>
            <a:pPr eaLnBrk="1" hangingPunct="1"/>
            <a:r>
              <a:rPr lang="zh-CN" altLang="en-US" smtClean="0"/>
              <a:t>证明： </a:t>
            </a:r>
            <a:r>
              <a:rPr lang="en-US" altLang="zh-CN" smtClean="0"/>
              <a:t>A*B+A*B’=A*(B+B’)</a:t>
            </a:r>
          </a:p>
          <a:p>
            <a:pPr eaLnBrk="1" hangingPunct="1">
              <a:buFont typeface="Wingdings" pitchFamily="2" charset="2"/>
              <a:buNone/>
            </a:pPr>
            <a:r>
              <a:rPr lang="en-US" altLang="zh-CN" smtClean="0"/>
              <a:t>                             =A*1</a:t>
            </a:r>
          </a:p>
          <a:p>
            <a:pPr eaLnBrk="1" hangingPunct="1">
              <a:buFont typeface="Wingdings" pitchFamily="2" charset="2"/>
              <a:buNone/>
            </a:pPr>
            <a:r>
              <a:rPr lang="en-US" altLang="zh-CN" smtClean="0"/>
              <a: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 calcmode="lin" valueType="num">
                                      <p:cBhvr additive="base">
                                        <p:cTn id="7"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anim calcmode="lin" valueType="num">
                                      <p:cBhvr additive="base">
                                        <p:cTn id="13"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anim calcmode="lin" valueType="num">
                                      <p:cBhvr additive="base">
                                        <p:cTn id="19"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定理</a:t>
            </a:r>
            <a:r>
              <a:rPr lang="en-US" altLang="zh-CN" smtClean="0"/>
              <a:t>5——</a:t>
            </a:r>
            <a:r>
              <a:rPr lang="zh-CN" altLang="en-US" smtClean="0"/>
              <a:t>增项消项法</a:t>
            </a:r>
          </a:p>
        </p:txBody>
      </p:sp>
      <p:sp>
        <p:nvSpPr>
          <p:cNvPr id="76803" name="Rectangle 3"/>
          <p:cNvSpPr>
            <a:spLocks noGrp="1" noChangeArrowheads="1"/>
          </p:cNvSpPr>
          <p:nvPr>
            <p:ph type="body" idx="1"/>
          </p:nvPr>
        </p:nvSpPr>
        <p:spPr>
          <a:xfrm>
            <a:off x="179388" y="1412875"/>
            <a:ext cx="8713787" cy="5184775"/>
          </a:xfrm>
        </p:spPr>
        <p:txBody>
          <a:bodyPr/>
          <a:lstStyle/>
          <a:p>
            <a:pPr eaLnBrk="1" hangingPunct="1">
              <a:lnSpc>
                <a:spcPct val="90000"/>
              </a:lnSpc>
            </a:pPr>
            <a:r>
              <a:rPr lang="zh-CN" altLang="en-US" smtClean="0"/>
              <a:t>定理</a:t>
            </a:r>
            <a:r>
              <a:rPr lang="en-US" altLang="zh-CN" smtClean="0"/>
              <a:t>5 A*B+A’*C+B*C= A*B+A’*C</a:t>
            </a:r>
          </a:p>
          <a:p>
            <a:pPr eaLnBrk="1" hangingPunct="1">
              <a:lnSpc>
                <a:spcPct val="90000"/>
              </a:lnSpc>
              <a:buFont typeface="Wingdings" pitchFamily="2" charset="2"/>
              <a:buNone/>
            </a:pPr>
            <a:r>
              <a:rPr lang="en-US" altLang="zh-CN" smtClean="0"/>
              <a:t>      (A+B)*(A’+C)*(B+C)= (A+B)*(A’+C)</a:t>
            </a:r>
          </a:p>
          <a:p>
            <a:pPr eaLnBrk="1" hangingPunct="1">
              <a:lnSpc>
                <a:spcPct val="90000"/>
              </a:lnSpc>
            </a:pPr>
            <a:endParaRPr lang="en-US" altLang="zh-CN" smtClean="0"/>
          </a:p>
          <a:p>
            <a:pPr eaLnBrk="1" hangingPunct="1">
              <a:lnSpc>
                <a:spcPct val="90000"/>
              </a:lnSpc>
            </a:pPr>
            <a:r>
              <a:rPr lang="zh-CN" altLang="en-US" smtClean="0"/>
              <a:t>证明： </a:t>
            </a:r>
          </a:p>
          <a:p>
            <a:pPr eaLnBrk="1" hangingPunct="1">
              <a:lnSpc>
                <a:spcPct val="90000"/>
              </a:lnSpc>
              <a:buFont typeface="Wingdings" pitchFamily="2" charset="2"/>
              <a:buNone/>
            </a:pPr>
            <a:r>
              <a:rPr lang="zh-CN" altLang="en-US" smtClean="0"/>
              <a:t>     </a:t>
            </a:r>
            <a:r>
              <a:rPr lang="en-US" altLang="zh-CN" smtClean="0"/>
              <a:t>A*B+A’*C+B*C</a:t>
            </a:r>
          </a:p>
          <a:p>
            <a:pPr eaLnBrk="1" hangingPunct="1">
              <a:lnSpc>
                <a:spcPct val="90000"/>
              </a:lnSpc>
              <a:buFont typeface="Wingdings" pitchFamily="2" charset="2"/>
              <a:buNone/>
            </a:pPr>
            <a:r>
              <a:rPr lang="en-US" altLang="zh-CN" smtClean="0"/>
              <a:t>  = A*B+A’*C+(B*C)*(A+A’)</a:t>
            </a:r>
          </a:p>
          <a:p>
            <a:pPr eaLnBrk="1" hangingPunct="1">
              <a:lnSpc>
                <a:spcPct val="90000"/>
              </a:lnSpc>
              <a:buFont typeface="Wingdings" pitchFamily="2" charset="2"/>
              <a:buNone/>
            </a:pPr>
            <a:r>
              <a:rPr lang="en-US" altLang="zh-CN" smtClean="0"/>
              <a:t>  = A*B+A’*C+B*C*A+B*C*A’    </a:t>
            </a:r>
          </a:p>
          <a:p>
            <a:pPr eaLnBrk="1" hangingPunct="1">
              <a:lnSpc>
                <a:spcPct val="90000"/>
              </a:lnSpc>
              <a:buFont typeface="Wingdings" pitchFamily="2" charset="2"/>
              <a:buNone/>
            </a:pPr>
            <a:r>
              <a:rPr lang="en-US" altLang="zh-CN" smtClean="0"/>
              <a:t>  = A*B*(1+C)+A’*C*(1+B)</a:t>
            </a:r>
          </a:p>
          <a:p>
            <a:pPr eaLnBrk="1" hangingPunct="1">
              <a:lnSpc>
                <a:spcPct val="90000"/>
              </a:lnSpc>
              <a:buFont typeface="Wingdings" pitchFamily="2" charset="2"/>
              <a:buNone/>
            </a:pPr>
            <a:r>
              <a:rPr lang="en-US" altLang="zh-CN" smtClean="0"/>
              <a:t>  = A*B+A’*C</a:t>
            </a:r>
          </a:p>
        </p:txBody>
      </p:sp>
      <p:sp>
        <p:nvSpPr>
          <p:cNvPr id="47109" name="Text Box 5"/>
          <p:cNvSpPr txBox="1">
            <a:spLocks noChangeArrowheads="1"/>
          </p:cNvSpPr>
          <p:nvPr/>
        </p:nvSpPr>
        <p:spPr bwMode="auto">
          <a:xfrm>
            <a:off x="6372225" y="3781425"/>
            <a:ext cx="2663825" cy="1808163"/>
          </a:xfrm>
          <a:prstGeom prst="rect">
            <a:avLst/>
          </a:prstGeom>
          <a:noFill/>
          <a:ln w="9525">
            <a:noFill/>
            <a:miter lim="800000"/>
            <a:headEnd/>
            <a:tailEnd/>
          </a:ln>
        </p:spPr>
        <p:txBody>
          <a:bodyPr>
            <a:spAutoFit/>
          </a:bodyPr>
          <a:lstStyle/>
          <a:p>
            <a:pPr>
              <a:lnSpc>
                <a:spcPct val="80000"/>
              </a:lnSpc>
              <a:spcBef>
                <a:spcPct val="50000"/>
              </a:spcBef>
            </a:pPr>
            <a:r>
              <a:rPr lang="en-US" altLang="zh-CN" sz="2400" b="1">
                <a:solidFill>
                  <a:srgbClr val="FF0000"/>
                </a:solidFill>
                <a:ea typeface="宋体" pitchFamily="2" charset="-122"/>
              </a:rPr>
              <a:t>…</a:t>
            </a:r>
            <a:r>
              <a:rPr lang="en-US" altLang="zh-CN" sz="2400" b="1">
                <a:solidFill>
                  <a:srgbClr val="FF0000"/>
                </a:solidFill>
                <a:latin typeface="Tahoma" pitchFamily="34" charset="0"/>
                <a:ea typeface="宋体" pitchFamily="2" charset="-122"/>
              </a:rPr>
              <a:t>0-1</a:t>
            </a:r>
            <a:r>
              <a:rPr lang="zh-CN" altLang="en-US" sz="2400" b="1">
                <a:solidFill>
                  <a:srgbClr val="FF0000"/>
                </a:solidFill>
                <a:latin typeface="Tahoma" pitchFamily="34" charset="0"/>
                <a:ea typeface="宋体" pitchFamily="2" charset="-122"/>
              </a:rPr>
              <a:t>律、互补律</a:t>
            </a:r>
          </a:p>
          <a:p>
            <a:pPr>
              <a:lnSpc>
                <a:spcPct val="80000"/>
              </a:lnSpc>
              <a:spcBef>
                <a:spcPct val="50000"/>
              </a:spcBef>
            </a:pPr>
            <a:r>
              <a:rPr lang="en-US" altLang="zh-CN" sz="2400" b="1">
                <a:solidFill>
                  <a:srgbClr val="FF0000"/>
                </a:solidFill>
                <a:ea typeface="宋体" pitchFamily="2" charset="-122"/>
              </a:rPr>
              <a:t>…</a:t>
            </a:r>
            <a:r>
              <a:rPr lang="zh-CN" altLang="en-US" sz="2400" b="1">
                <a:solidFill>
                  <a:srgbClr val="FF0000"/>
                </a:solidFill>
                <a:latin typeface="Tahoma" pitchFamily="34" charset="0"/>
                <a:ea typeface="宋体" pitchFamily="2" charset="-122"/>
              </a:rPr>
              <a:t>分配律</a:t>
            </a:r>
          </a:p>
          <a:p>
            <a:pPr>
              <a:lnSpc>
                <a:spcPct val="80000"/>
              </a:lnSpc>
              <a:spcBef>
                <a:spcPct val="50000"/>
              </a:spcBef>
            </a:pPr>
            <a:r>
              <a:rPr lang="en-US" altLang="zh-CN" sz="2400" b="1">
                <a:solidFill>
                  <a:srgbClr val="FF0000"/>
                </a:solidFill>
                <a:ea typeface="宋体" pitchFamily="2" charset="-122"/>
              </a:rPr>
              <a:t>…</a:t>
            </a:r>
            <a:r>
              <a:rPr lang="zh-CN" altLang="en-US" sz="2400" b="1">
                <a:solidFill>
                  <a:srgbClr val="FF0000"/>
                </a:solidFill>
                <a:latin typeface="Tahoma" pitchFamily="34" charset="0"/>
                <a:ea typeface="宋体" pitchFamily="2" charset="-122"/>
              </a:rPr>
              <a:t>交换律、分配律</a:t>
            </a:r>
          </a:p>
          <a:p>
            <a:pPr>
              <a:lnSpc>
                <a:spcPct val="80000"/>
              </a:lnSpc>
              <a:spcBef>
                <a:spcPct val="50000"/>
              </a:spcBef>
            </a:pPr>
            <a:r>
              <a:rPr lang="en-US" altLang="zh-CN" sz="2400" b="1">
                <a:solidFill>
                  <a:srgbClr val="FF0000"/>
                </a:solidFill>
                <a:ea typeface="宋体" pitchFamily="2" charset="-122"/>
              </a:rPr>
              <a:t>…</a:t>
            </a:r>
            <a:r>
              <a:rPr lang="en-US" altLang="zh-CN" sz="2400" b="1">
                <a:solidFill>
                  <a:srgbClr val="FF0000"/>
                </a:solidFill>
                <a:latin typeface="Tahoma" pitchFamily="34" charset="0"/>
                <a:ea typeface="宋体" pitchFamily="2" charset="-122"/>
              </a:rPr>
              <a:t>0-1</a:t>
            </a:r>
            <a:r>
              <a:rPr lang="zh-CN" altLang="en-US" sz="2400" b="1">
                <a:solidFill>
                  <a:srgbClr val="FF0000"/>
                </a:solidFill>
                <a:latin typeface="Tahoma" pitchFamily="34" charset="0"/>
                <a:ea typeface="宋体" pitchFamily="2" charset="-122"/>
              </a:rPr>
              <a:t>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 calcmode="lin" valueType="num">
                                      <p:cBhvr additive="base">
                                        <p:cTn id="7" dur="500" fill="hold"/>
                                        <p:tgtEl>
                                          <p:spTgt spid="4710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1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109">
                                            <p:txEl>
                                              <p:pRg st="1" end="1"/>
                                            </p:txEl>
                                          </p:spTgt>
                                        </p:tgtEl>
                                        <p:attrNameLst>
                                          <p:attrName>style.visibility</p:attrName>
                                        </p:attrNameLst>
                                      </p:cBhvr>
                                      <p:to>
                                        <p:strVal val="visible"/>
                                      </p:to>
                                    </p:set>
                                    <p:anim calcmode="lin" valueType="num">
                                      <p:cBhvr additive="base">
                                        <p:cTn id="13" dur="500" fill="hold"/>
                                        <p:tgtEl>
                                          <p:spTgt spid="4710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1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7109">
                                            <p:txEl>
                                              <p:pRg st="2" end="2"/>
                                            </p:txEl>
                                          </p:spTgt>
                                        </p:tgtEl>
                                        <p:attrNameLst>
                                          <p:attrName>style.visibility</p:attrName>
                                        </p:attrNameLst>
                                      </p:cBhvr>
                                      <p:to>
                                        <p:strVal val="visible"/>
                                      </p:to>
                                    </p:set>
                                    <p:anim calcmode="lin" valueType="num">
                                      <p:cBhvr additive="base">
                                        <p:cTn id="19" dur="500" fill="hold"/>
                                        <p:tgtEl>
                                          <p:spTgt spid="4710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10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7109">
                                            <p:txEl>
                                              <p:pRg st="3" end="3"/>
                                            </p:txEl>
                                          </p:spTgt>
                                        </p:tgtEl>
                                        <p:attrNameLst>
                                          <p:attrName>style.visibility</p:attrName>
                                        </p:attrNameLst>
                                      </p:cBhvr>
                                      <p:to>
                                        <p:strVal val="visible"/>
                                      </p:to>
                                    </p:set>
                                    <p:anim calcmode="lin" valueType="num">
                                      <p:cBhvr additive="base">
                                        <p:cTn id="25" dur="500" fill="hold"/>
                                        <p:tgtEl>
                                          <p:spTgt spid="4710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10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title"/>
          </p:nvPr>
        </p:nvSpPr>
        <p:spPr/>
        <p:txBody>
          <a:bodyPr/>
          <a:lstStyle/>
          <a:p>
            <a:pPr eaLnBrk="1" hangingPunct="1"/>
            <a:r>
              <a:rPr lang="zh-CN" altLang="en-US" smtClean="0"/>
              <a:t>布尔代数的基本概念</a:t>
            </a:r>
          </a:p>
        </p:txBody>
      </p:sp>
      <p:sp>
        <p:nvSpPr>
          <p:cNvPr id="13315" name="Rectangle 3"/>
          <p:cNvSpPr>
            <a:spLocks noGrp="1" noChangeArrowheads="1"/>
          </p:cNvSpPr>
          <p:nvPr>
            <p:ph type="body" idx="4294967295"/>
          </p:nvPr>
        </p:nvSpPr>
        <p:spPr>
          <a:xfrm>
            <a:off x="179388" y="1341438"/>
            <a:ext cx="8785225" cy="5327650"/>
          </a:xfrm>
        </p:spPr>
        <p:txBody>
          <a:bodyPr/>
          <a:lstStyle/>
          <a:p>
            <a:pPr eaLnBrk="1" hangingPunct="1">
              <a:defRPr/>
            </a:pPr>
            <a:r>
              <a:rPr lang="zh-CN" altLang="en-US" sz="2400" dirty="0" smtClean="0">
                <a:latin typeface="黑体" pitchFamily="2" charset="-122"/>
              </a:rPr>
              <a:t>定义：布尔代数</a:t>
            </a:r>
            <a:r>
              <a:rPr lang="en-US" altLang="zh-CN" sz="2400" dirty="0" smtClean="0">
                <a:latin typeface="黑体" pitchFamily="2" charset="-122"/>
              </a:rPr>
              <a:t>L</a:t>
            </a:r>
            <a:r>
              <a:rPr lang="zh-CN" altLang="en-US" sz="2400" dirty="0" smtClean="0">
                <a:latin typeface="黑体" pitchFamily="2" charset="-122"/>
              </a:rPr>
              <a:t>，是一个</a:t>
            </a:r>
            <a:r>
              <a:rPr lang="zh-CN" altLang="en-US" sz="2400" dirty="0" smtClean="0">
                <a:solidFill>
                  <a:schemeClr val="accent6"/>
                </a:solidFill>
                <a:latin typeface="黑体" pitchFamily="2" charset="-122"/>
              </a:rPr>
              <a:t>封闭</a:t>
            </a:r>
            <a:r>
              <a:rPr lang="zh-CN" altLang="en-US" sz="2400" dirty="0" smtClean="0">
                <a:latin typeface="黑体" pitchFamily="2" charset="-122"/>
              </a:rPr>
              <a:t>的代数系统，它由一个逻辑变量集</a:t>
            </a:r>
            <a:r>
              <a:rPr lang="en-US" altLang="zh-CN" sz="2400" dirty="0" smtClean="0">
                <a:latin typeface="黑体" pitchFamily="2" charset="-122"/>
              </a:rPr>
              <a:t>K</a:t>
            </a:r>
            <a:r>
              <a:rPr lang="zh-CN" altLang="en-US" sz="2400" dirty="0" smtClean="0">
                <a:latin typeface="黑体" pitchFamily="2" charset="-122"/>
              </a:rPr>
              <a:t>，</a:t>
            </a:r>
            <a:r>
              <a:rPr lang="zh-CN" altLang="en-US" sz="2400" dirty="0" smtClean="0">
                <a:solidFill>
                  <a:schemeClr val="accent6"/>
                </a:solidFill>
                <a:latin typeface="黑体" pitchFamily="2" charset="-122"/>
              </a:rPr>
              <a:t>常量</a:t>
            </a:r>
            <a:r>
              <a:rPr lang="en-US" altLang="zh-CN" sz="2400" dirty="0" smtClean="0">
                <a:solidFill>
                  <a:schemeClr val="accent6"/>
                </a:solidFill>
                <a:latin typeface="黑体" pitchFamily="2" charset="-122"/>
              </a:rPr>
              <a:t>0</a:t>
            </a:r>
            <a:r>
              <a:rPr lang="zh-CN" altLang="en-US" sz="2400" dirty="0" smtClean="0">
                <a:solidFill>
                  <a:schemeClr val="accent6"/>
                </a:solidFill>
                <a:latin typeface="黑体" pitchFamily="2" charset="-122"/>
              </a:rPr>
              <a:t>和</a:t>
            </a:r>
            <a:r>
              <a:rPr lang="en-US" altLang="zh-CN" sz="2400" dirty="0" smtClean="0">
                <a:solidFill>
                  <a:schemeClr val="accent6"/>
                </a:solidFill>
                <a:latin typeface="黑体" pitchFamily="2" charset="-122"/>
              </a:rPr>
              <a:t>1</a:t>
            </a:r>
            <a:r>
              <a:rPr lang="zh-CN" altLang="en-US" sz="2400" dirty="0" smtClean="0">
                <a:solidFill>
                  <a:schemeClr val="accent6"/>
                </a:solidFill>
                <a:latin typeface="黑体" pitchFamily="2" charset="-122"/>
              </a:rPr>
              <a:t>，以及</a:t>
            </a:r>
            <a:r>
              <a:rPr lang="zh-CN" altLang="en-US" sz="2400" dirty="0" smtClean="0">
                <a:solidFill>
                  <a:schemeClr val="accent6"/>
                </a:solidFill>
              </a:rPr>
              <a:t>“</a:t>
            </a:r>
            <a:r>
              <a:rPr lang="zh-CN" altLang="en-US" sz="2400" dirty="0" smtClean="0">
                <a:solidFill>
                  <a:schemeClr val="accent6"/>
                </a:solidFill>
                <a:latin typeface="黑体" pitchFamily="2" charset="-122"/>
              </a:rPr>
              <a:t>或</a:t>
            </a:r>
            <a:r>
              <a:rPr lang="zh-CN" altLang="en-US" sz="2400" dirty="0" smtClean="0">
                <a:solidFill>
                  <a:schemeClr val="accent6"/>
                </a:solidFill>
              </a:rPr>
              <a:t>”</a:t>
            </a:r>
            <a:r>
              <a:rPr lang="zh-CN" altLang="en-US" sz="2400" dirty="0" smtClean="0">
                <a:solidFill>
                  <a:schemeClr val="accent6"/>
                </a:solidFill>
                <a:latin typeface="黑体" pitchFamily="2" charset="-122"/>
              </a:rPr>
              <a:t>、</a:t>
            </a:r>
            <a:r>
              <a:rPr lang="zh-CN" altLang="en-US" sz="2400" dirty="0" smtClean="0">
                <a:solidFill>
                  <a:schemeClr val="accent6"/>
                </a:solidFill>
              </a:rPr>
              <a:t>“</a:t>
            </a:r>
            <a:r>
              <a:rPr lang="zh-CN" altLang="en-US" sz="2400" dirty="0" smtClean="0">
                <a:solidFill>
                  <a:schemeClr val="accent6"/>
                </a:solidFill>
                <a:latin typeface="黑体" pitchFamily="2" charset="-122"/>
              </a:rPr>
              <a:t>与</a:t>
            </a:r>
            <a:r>
              <a:rPr lang="zh-CN" altLang="en-US" sz="2400" dirty="0" smtClean="0">
                <a:solidFill>
                  <a:schemeClr val="accent6"/>
                </a:solidFill>
              </a:rPr>
              <a:t>”</a:t>
            </a:r>
            <a:r>
              <a:rPr lang="zh-CN" altLang="en-US" sz="2400" dirty="0" smtClean="0">
                <a:solidFill>
                  <a:schemeClr val="accent6"/>
                </a:solidFill>
                <a:latin typeface="黑体" pitchFamily="2" charset="-122"/>
              </a:rPr>
              <a:t>、</a:t>
            </a:r>
            <a:r>
              <a:rPr lang="zh-CN" altLang="en-US" sz="2400" dirty="0" smtClean="0">
                <a:solidFill>
                  <a:schemeClr val="accent6"/>
                </a:solidFill>
              </a:rPr>
              <a:t>“</a:t>
            </a:r>
            <a:r>
              <a:rPr lang="zh-CN" altLang="en-US" sz="2400" dirty="0" smtClean="0">
                <a:solidFill>
                  <a:schemeClr val="accent6"/>
                </a:solidFill>
                <a:latin typeface="黑体" pitchFamily="2" charset="-122"/>
              </a:rPr>
              <a:t>非</a:t>
            </a:r>
            <a:r>
              <a:rPr lang="zh-CN" altLang="en-US" sz="2400" dirty="0" smtClean="0">
                <a:solidFill>
                  <a:schemeClr val="accent6"/>
                </a:solidFill>
              </a:rPr>
              <a:t>”</a:t>
            </a:r>
            <a:r>
              <a:rPr lang="en-US" altLang="zh-CN" sz="2400" dirty="0" smtClean="0">
                <a:latin typeface="黑体" pitchFamily="2" charset="-122"/>
              </a:rPr>
              <a:t>3</a:t>
            </a:r>
            <a:r>
              <a:rPr lang="zh-CN" altLang="en-US" sz="2400" dirty="0" smtClean="0">
                <a:latin typeface="黑体" pitchFamily="2" charset="-122"/>
              </a:rPr>
              <a:t>种基本运算所构成。记作</a:t>
            </a:r>
            <a:r>
              <a:rPr lang="en-US" altLang="zh-CN" sz="2400" dirty="0" smtClean="0">
                <a:latin typeface="黑体" pitchFamily="2" charset="-122"/>
              </a:rPr>
              <a:t>L={K</a:t>
            </a:r>
            <a:r>
              <a:rPr lang="zh-CN" altLang="en-US" sz="2400" dirty="0" smtClean="0">
                <a:latin typeface="黑体" pitchFamily="2" charset="-122"/>
              </a:rPr>
              <a:t>，</a:t>
            </a:r>
            <a:r>
              <a:rPr lang="en-US" altLang="zh-CN" sz="2400" dirty="0" smtClean="0">
                <a:latin typeface="黑体" pitchFamily="2" charset="-122"/>
              </a:rPr>
              <a:t>+</a:t>
            </a:r>
            <a:r>
              <a:rPr lang="zh-CN" altLang="en-US" sz="2400" dirty="0" smtClean="0">
                <a:latin typeface="黑体" pitchFamily="2" charset="-122"/>
              </a:rPr>
              <a:t>，*，</a:t>
            </a:r>
            <a:r>
              <a:rPr lang="zh-CN" altLang="en-US" sz="2400" dirty="0" smtClean="0"/>
              <a:t>’</a:t>
            </a:r>
            <a:r>
              <a:rPr lang="zh-CN" altLang="en-US" sz="2400" dirty="0" smtClean="0">
                <a:latin typeface="黑体" pitchFamily="2" charset="-122"/>
              </a:rPr>
              <a:t>，</a:t>
            </a:r>
            <a:r>
              <a:rPr lang="en-US" altLang="zh-CN" sz="2400" dirty="0" smtClean="0">
                <a:latin typeface="黑体" pitchFamily="2" charset="-122"/>
              </a:rPr>
              <a:t>0</a:t>
            </a:r>
            <a:r>
              <a:rPr lang="zh-CN" altLang="en-US" sz="2400" dirty="0" smtClean="0">
                <a:latin typeface="黑体" pitchFamily="2" charset="-122"/>
              </a:rPr>
              <a:t>，</a:t>
            </a:r>
            <a:r>
              <a:rPr lang="en-US" altLang="zh-CN" sz="2400" dirty="0" smtClean="0">
                <a:latin typeface="黑体" pitchFamily="2" charset="-122"/>
              </a:rPr>
              <a:t>1}</a:t>
            </a:r>
            <a:r>
              <a:rPr lang="zh-CN" altLang="en-US" sz="2400" dirty="0" smtClean="0">
                <a:latin typeface="黑体" pitchFamily="2" charset="-122"/>
              </a:rPr>
              <a:t>。</a:t>
            </a:r>
            <a:endParaRPr lang="en-US" altLang="zh-CN" sz="2400" dirty="0" smtClean="0">
              <a:latin typeface="黑体" pitchFamily="2" charset="-122"/>
            </a:endParaRPr>
          </a:p>
          <a:p>
            <a:pPr eaLnBrk="1" hangingPunct="1">
              <a:defRPr/>
            </a:pPr>
            <a:r>
              <a:rPr lang="zh-CN" altLang="en-US" sz="2400" dirty="0" smtClean="0">
                <a:latin typeface="黑体" pitchFamily="2" charset="-122"/>
              </a:rPr>
              <a:t>该系统应满足下列公理：</a:t>
            </a:r>
          </a:p>
          <a:p>
            <a:pPr lvl="1" eaLnBrk="1" hangingPunct="1">
              <a:defRPr/>
            </a:pPr>
            <a:r>
              <a:rPr lang="zh-CN" altLang="en-US" sz="2400" dirty="0" smtClean="0">
                <a:latin typeface="黑体" pitchFamily="2" charset="-122"/>
              </a:rPr>
              <a:t>公理</a:t>
            </a:r>
            <a:r>
              <a:rPr lang="en-US" altLang="zh-CN" sz="2400" dirty="0" smtClean="0">
                <a:latin typeface="黑体" pitchFamily="2" charset="-122"/>
              </a:rPr>
              <a:t>1 </a:t>
            </a:r>
            <a:r>
              <a:rPr lang="zh-CN" altLang="en-US" sz="2400" dirty="0" smtClean="0">
                <a:solidFill>
                  <a:schemeClr val="accent6"/>
                </a:solidFill>
                <a:latin typeface="黑体" pitchFamily="2" charset="-122"/>
              </a:rPr>
              <a:t>交换律 </a:t>
            </a:r>
            <a:r>
              <a:rPr lang="zh-CN" altLang="en-US" sz="2400" dirty="0" smtClean="0">
                <a:latin typeface="黑体" pitchFamily="2" charset="-122"/>
              </a:rPr>
              <a:t>  </a:t>
            </a:r>
            <a:r>
              <a:rPr lang="en-US" altLang="zh-CN" sz="2400" dirty="0" smtClean="0">
                <a:solidFill>
                  <a:srgbClr val="1F0FF1"/>
                </a:solidFill>
                <a:latin typeface="黑体" pitchFamily="2" charset="-122"/>
              </a:rPr>
              <a:t>A+B=B+A    A*B=B*A</a:t>
            </a:r>
          </a:p>
          <a:p>
            <a:pPr lvl="1" eaLnBrk="1" hangingPunct="1">
              <a:defRPr/>
            </a:pPr>
            <a:r>
              <a:rPr lang="zh-CN" altLang="en-US" sz="2400" dirty="0" smtClean="0">
                <a:latin typeface="黑体" pitchFamily="2" charset="-122"/>
              </a:rPr>
              <a:t>公理</a:t>
            </a:r>
            <a:r>
              <a:rPr lang="en-US" altLang="zh-CN" sz="2400" dirty="0" smtClean="0">
                <a:latin typeface="黑体" pitchFamily="2" charset="-122"/>
              </a:rPr>
              <a:t>2 </a:t>
            </a:r>
            <a:r>
              <a:rPr lang="zh-CN" altLang="en-US" sz="2400" dirty="0" smtClean="0">
                <a:solidFill>
                  <a:schemeClr val="accent6"/>
                </a:solidFill>
                <a:latin typeface="黑体" pitchFamily="2" charset="-122"/>
              </a:rPr>
              <a:t>结合律</a:t>
            </a:r>
            <a:r>
              <a:rPr lang="zh-CN" altLang="en-US" sz="2400" dirty="0" smtClean="0">
                <a:solidFill>
                  <a:srgbClr val="FF0000"/>
                </a:solidFill>
                <a:latin typeface="黑体" pitchFamily="2" charset="-122"/>
              </a:rPr>
              <a:t>  </a:t>
            </a:r>
            <a:r>
              <a:rPr lang="en-US" altLang="zh-CN" sz="2400" dirty="0" smtClean="0">
                <a:solidFill>
                  <a:srgbClr val="1F0FF1"/>
                </a:solidFill>
                <a:latin typeface="黑体" pitchFamily="2" charset="-122"/>
              </a:rPr>
              <a:t>(A+B)+C=A+(B+C) </a:t>
            </a:r>
          </a:p>
          <a:p>
            <a:pPr lvl="1" eaLnBrk="1" hangingPunct="1">
              <a:buFont typeface="Wingdings" pitchFamily="2" charset="2"/>
              <a:buNone/>
              <a:defRPr/>
            </a:pPr>
            <a:r>
              <a:rPr lang="en-US" altLang="zh-CN" sz="2400" dirty="0" smtClean="0">
                <a:solidFill>
                  <a:srgbClr val="1F0FF1"/>
                </a:solidFill>
                <a:latin typeface="黑体" pitchFamily="2" charset="-122"/>
              </a:rPr>
              <a:t>                (A*B)*C=A*(B*C)</a:t>
            </a:r>
          </a:p>
          <a:p>
            <a:pPr lvl="1" eaLnBrk="1" hangingPunct="1">
              <a:defRPr/>
            </a:pPr>
            <a:r>
              <a:rPr lang="zh-CN" altLang="en-US" sz="2400" dirty="0" smtClean="0">
                <a:latin typeface="黑体" pitchFamily="2" charset="-122"/>
              </a:rPr>
              <a:t>公理</a:t>
            </a:r>
            <a:r>
              <a:rPr lang="en-US" altLang="zh-CN" sz="2400" dirty="0" smtClean="0">
                <a:latin typeface="黑体" pitchFamily="2" charset="-122"/>
              </a:rPr>
              <a:t>3 </a:t>
            </a:r>
            <a:r>
              <a:rPr lang="zh-CN" altLang="en-US" sz="2400" dirty="0" smtClean="0">
                <a:solidFill>
                  <a:schemeClr val="accent6"/>
                </a:solidFill>
                <a:latin typeface="黑体" pitchFamily="2" charset="-122"/>
              </a:rPr>
              <a:t>分配律  </a:t>
            </a:r>
            <a:r>
              <a:rPr lang="zh-CN" altLang="en-US" sz="2400" dirty="0" smtClean="0">
                <a:latin typeface="黑体" pitchFamily="2" charset="-122"/>
              </a:rPr>
              <a:t> </a:t>
            </a:r>
            <a:r>
              <a:rPr lang="en-US" altLang="zh-CN" sz="2400" dirty="0" smtClean="0">
                <a:solidFill>
                  <a:srgbClr val="1F0FF1"/>
                </a:solidFill>
                <a:latin typeface="黑体" pitchFamily="2" charset="-122"/>
              </a:rPr>
              <a:t>A+(B*C)=(A+B)*(A+C) </a:t>
            </a:r>
          </a:p>
          <a:p>
            <a:pPr lvl="1" eaLnBrk="1" hangingPunct="1">
              <a:buFont typeface="Wingdings" pitchFamily="2" charset="2"/>
              <a:buNone/>
              <a:defRPr/>
            </a:pPr>
            <a:r>
              <a:rPr lang="en-US" altLang="zh-CN" sz="2400" dirty="0" smtClean="0">
                <a:solidFill>
                  <a:srgbClr val="1F0FF1"/>
                </a:solidFill>
                <a:latin typeface="黑体" pitchFamily="2" charset="-122"/>
              </a:rPr>
              <a:t>                A*(B+C)=A*B+A*C</a:t>
            </a:r>
          </a:p>
          <a:p>
            <a:pPr lvl="1" eaLnBrk="1" hangingPunct="1">
              <a:defRPr/>
            </a:pPr>
            <a:r>
              <a:rPr lang="zh-CN" altLang="en-US" sz="2400" dirty="0" smtClean="0">
                <a:latin typeface="黑体" pitchFamily="2" charset="-122"/>
              </a:rPr>
              <a:t>公理</a:t>
            </a:r>
            <a:r>
              <a:rPr lang="en-US" altLang="zh-CN" sz="2400" dirty="0" smtClean="0">
                <a:latin typeface="黑体" pitchFamily="2" charset="-122"/>
              </a:rPr>
              <a:t>4 </a:t>
            </a:r>
            <a:r>
              <a:rPr lang="en-US" altLang="zh-CN" sz="2400" dirty="0" smtClean="0">
                <a:solidFill>
                  <a:schemeClr val="accent6"/>
                </a:solidFill>
                <a:latin typeface="黑体" pitchFamily="2" charset="-122"/>
              </a:rPr>
              <a:t>0-1</a:t>
            </a:r>
            <a:r>
              <a:rPr lang="zh-CN" altLang="en-US" sz="2400" dirty="0" smtClean="0">
                <a:solidFill>
                  <a:schemeClr val="accent6"/>
                </a:solidFill>
                <a:latin typeface="黑体" pitchFamily="2" charset="-122"/>
              </a:rPr>
              <a:t>律</a:t>
            </a:r>
            <a:r>
              <a:rPr lang="zh-CN" altLang="en-US" sz="2400" dirty="0" smtClean="0">
                <a:latin typeface="黑体" pitchFamily="2" charset="-122"/>
              </a:rPr>
              <a:t>   </a:t>
            </a:r>
            <a:r>
              <a:rPr lang="en-US" altLang="zh-CN" sz="2400" dirty="0" smtClean="0">
                <a:solidFill>
                  <a:srgbClr val="1F0FF1"/>
                </a:solidFill>
                <a:latin typeface="黑体" pitchFamily="2" charset="-122"/>
              </a:rPr>
              <a:t>A+0=A  </a:t>
            </a:r>
            <a:r>
              <a:rPr lang="en-US" altLang="zh-CN" sz="2400" dirty="0" err="1" smtClean="0">
                <a:solidFill>
                  <a:srgbClr val="1F0FF1"/>
                </a:solidFill>
                <a:latin typeface="黑体" pitchFamily="2" charset="-122"/>
              </a:rPr>
              <a:t>A</a:t>
            </a:r>
            <a:r>
              <a:rPr lang="en-US" altLang="zh-CN" sz="2400" dirty="0" smtClean="0">
                <a:solidFill>
                  <a:srgbClr val="1F0FF1"/>
                </a:solidFill>
                <a:latin typeface="黑体" pitchFamily="2" charset="-122"/>
              </a:rPr>
              <a:t>*0 = 0 A+1=1 A*1= A</a:t>
            </a:r>
          </a:p>
          <a:p>
            <a:pPr lvl="1" eaLnBrk="1" hangingPunct="1">
              <a:defRPr/>
            </a:pPr>
            <a:r>
              <a:rPr lang="zh-CN" altLang="en-US" sz="2400" dirty="0" smtClean="0">
                <a:latin typeface="黑体" pitchFamily="2" charset="-122"/>
              </a:rPr>
              <a:t>公理</a:t>
            </a:r>
            <a:r>
              <a:rPr lang="en-US" altLang="zh-CN" sz="2400" dirty="0" smtClean="0">
                <a:latin typeface="黑体" pitchFamily="2" charset="-122"/>
              </a:rPr>
              <a:t>5 </a:t>
            </a:r>
            <a:r>
              <a:rPr lang="zh-CN" altLang="en-US" sz="2400" dirty="0" smtClean="0">
                <a:solidFill>
                  <a:schemeClr val="accent6"/>
                </a:solidFill>
                <a:latin typeface="黑体" pitchFamily="2" charset="-122"/>
              </a:rPr>
              <a:t>互补律</a:t>
            </a:r>
            <a:r>
              <a:rPr lang="zh-CN" altLang="en-US" sz="2400" dirty="0" smtClean="0">
                <a:latin typeface="黑体" pitchFamily="2" charset="-122"/>
              </a:rPr>
              <a:t>  对任意的逻辑变量</a:t>
            </a:r>
            <a:r>
              <a:rPr lang="en-US" altLang="zh-CN" sz="2400" dirty="0" smtClean="0">
                <a:latin typeface="黑体" pitchFamily="2" charset="-122"/>
              </a:rPr>
              <a:t>A</a:t>
            </a:r>
            <a:r>
              <a:rPr lang="zh-CN" altLang="en-US" sz="2400" dirty="0" smtClean="0">
                <a:latin typeface="黑体" pitchFamily="2" charset="-122"/>
              </a:rPr>
              <a:t>，存在</a:t>
            </a:r>
            <a:r>
              <a:rPr lang="zh-CN" altLang="en-US" sz="2400" dirty="0" smtClean="0">
                <a:solidFill>
                  <a:srgbClr val="1F0FF1"/>
                </a:solidFill>
                <a:latin typeface="黑体" pitchFamily="2" charset="-122"/>
              </a:rPr>
              <a:t>唯一的</a:t>
            </a:r>
            <a:r>
              <a:rPr lang="en-US" altLang="zh-CN" sz="2400" dirty="0" smtClean="0">
                <a:solidFill>
                  <a:srgbClr val="1F0FF1"/>
                </a:solidFill>
                <a:latin typeface="黑体" pitchFamily="2" charset="-122"/>
              </a:rPr>
              <a:t>A</a:t>
            </a:r>
            <a:r>
              <a:rPr lang="en-US" altLang="zh-CN" sz="2400" dirty="0" smtClean="0">
                <a:solidFill>
                  <a:srgbClr val="1F0FF1"/>
                </a:solidFill>
              </a:rPr>
              <a:t>’</a:t>
            </a:r>
            <a:r>
              <a:rPr lang="en-US" altLang="zh-CN" sz="2400" dirty="0" smtClean="0">
                <a:latin typeface="黑体" pitchFamily="2" charset="-122"/>
              </a:rPr>
              <a:t>,</a:t>
            </a:r>
          </a:p>
          <a:p>
            <a:pPr lvl="1" eaLnBrk="1" hangingPunct="1">
              <a:buFont typeface="Wingdings" pitchFamily="2" charset="2"/>
              <a:buNone/>
              <a:defRPr/>
            </a:pPr>
            <a:r>
              <a:rPr lang="en-US" altLang="zh-CN" sz="2400" dirty="0" smtClean="0">
                <a:latin typeface="黑体" pitchFamily="2" charset="-122"/>
              </a:rPr>
              <a:t>                </a:t>
            </a:r>
            <a:r>
              <a:rPr lang="zh-CN" altLang="en-US" sz="2400" dirty="0" smtClean="0">
                <a:latin typeface="黑体" pitchFamily="2" charset="-122"/>
              </a:rPr>
              <a:t>满足</a:t>
            </a:r>
            <a:r>
              <a:rPr lang="en-US" altLang="zh-CN" sz="2400" dirty="0" smtClean="0">
                <a:solidFill>
                  <a:srgbClr val="1F0FF1"/>
                </a:solidFill>
                <a:latin typeface="黑体" pitchFamily="2" charset="-122"/>
              </a:rPr>
              <a:t>A+A</a:t>
            </a:r>
            <a:r>
              <a:rPr lang="en-US" altLang="zh-CN" sz="2400" dirty="0" smtClean="0">
                <a:solidFill>
                  <a:srgbClr val="1F0FF1"/>
                </a:solidFill>
              </a:rPr>
              <a:t>’</a:t>
            </a:r>
            <a:r>
              <a:rPr lang="en-US" altLang="zh-CN" sz="2400" dirty="0" smtClean="0">
                <a:solidFill>
                  <a:srgbClr val="1F0FF1"/>
                </a:solidFill>
                <a:latin typeface="黑体" pitchFamily="2" charset="-122"/>
              </a:rPr>
              <a:t>=1   A*A</a:t>
            </a:r>
            <a:r>
              <a:rPr lang="en-US" altLang="zh-CN" sz="2400" dirty="0" smtClean="0">
                <a:solidFill>
                  <a:srgbClr val="1F0FF1"/>
                </a:solidFill>
              </a:rPr>
              <a:t>’</a:t>
            </a:r>
            <a:r>
              <a:rPr lang="en-US" altLang="zh-CN" sz="2400" dirty="0" smtClean="0">
                <a:solidFill>
                  <a:srgbClr val="1F0FF1"/>
                </a:solidFill>
                <a:latin typeface="黑体" pitchFamily="2" charset="-122"/>
              </a:rPr>
              <a:t>=0</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anim calcmode="lin" valueType="num">
                                      <p:cBhvr additive="base">
                                        <p:cTn id="13" dur="500" fill="hold"/>
                                        <p:tgtEl>
                                          <p:spTgt spid="13315">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 calcmode="lin" valueType="num">
                                      <p:cBhvr additive="base">
                                        <p:cTn id="19" dur="500" fill="hold"/>
                                        <p:tgtEl>
                                          <p:spTgt spid="13315">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3315">
                                            <p:txEl>
                                              <p:pRg st="5" end="5"/>
                                            </p:txEl>
                                          </p:spTgt>
                                        </p:tgtEl>
                                        <p:attrNameLst>
                                          <p:attrName>style.visibility</p:attrName>
                                        </p:attrNameLst>
                                      </p:cBhvr>
                                      <p:to>
                                        <p:strVal val="visible"/>
                                      </p:to>
                                    </p:set>
                                    <p:anim calcmode="lin" valueType="num">
                                      <p:cBhvr additive="base">
                                        <p:cTn id="25" dur="500" fill="hold"/>
                                        <p:tgtEl>
                                          <p:spTgt spid="13315">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3315">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3315">
                                            <p:txEl>
                                              <p:pRg st="6" end="6"/>
                                            </p:txEl>
                                          </p:spTgt>
                                        </p:tgtEl>
                                        <p:attrNameLst>
                                          <p:attrName>style.visibility</p:attrName>
                                        </p:attrNameLst>
                                      </p:cBhvr>
                                      <p:to>
                                        <p:strVal val="visible"/>
                                      </p:to>
                                    </p:set>
                                    <p:anim calcmode="lin" valueType="num">
                                      <p:cBhvr additive="base">
                                        <p:cTn id="29" dur="500" fill="hold"/>
                                        <p:tgtEl>
                                          <p:spTgt spid="13315">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33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anim calcmode="lin" valueType="num">
                                      <p:cBhvr additive="base">
                                        <p:cTn id="35" dur="500" fill="hold"/>
                                        <p:tgtEl>
                                          <p:spTgt spid="13315">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33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13315">
                                            <p:txEl>
                                              <p:pRg st="8" end="8"/>
                                            </p:txEl>
                                          </p:spTgt>
                                        </p:tgtEl>
                                        <p:attrNameLst>
                                          <p:attrName>style.visibility</p:attrName>
                                        </p:attrNameLst>
                                      </p:cBhvr>
                                      <p:to>
                                        <p:strVal val="visible"/>
                                      </p:to>
                                    </p:set>
                                    <p:anim calcmode="lin" valueType="num">
                                      <p:cBhvr additive="base">
                                        <p:cTn id="41" dur="500" fill="hold"/>
                                        <p:tgtEl>
                                          <p:spTgt spid="1331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3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3315">
                                            <p:txEl>
                                              <p:pRg st="9" end="9"/>
                                            </p:txEl>
                                          </p:spTgt>
                                        </p:tgtEl>
                                        <p:attrNameLst>
                                          <p:attrName>style.visibility</p:attrName>
                                        </p:attrNameLst>
                                      </p:cBhvr>
                                      <p:to>
                                        <p:strVal val="visible"/>
                                      </p:to>
                                    </p:set>
                                    <p:anim calcmode="lin" valueType="num">
                                      <p:cBhvr additive="base">
                                        <p:cTn id="47" dur="500" fill="hold"/>
                                        <p:tgtEl>
                                          <p:spTgt spid="13315">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331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定理</a:t>
            </a:r>
            <a:r>
              <a:rPr lang="en-US" altLang="zh-CN" smtClean="0"/>
              <a:t>6 </a:t>
            </a:r>
            <a:r>
              <a:rPr lang="zh-CN" altLang="en-US" smtClean="0"/>
              <a:t>摩根律</a:t>
            </a:r>
          </a:p>
        </p:txBody>
      </p:sp>
      <p:sp>
        <p:nvSpPr>
          <p:cNvPr id="48131" name="Rectangle 3"/>
          <p:cNvSpPr>
            <a:spLocks noGrp="1" noChangeArrowheads="1"/>
          </p:cNvSpPr>
          <p:nvPr>
            <p:ph type="body" idx="1"/>
          </p:nvPr>
        </p:nvSpPr>
        <p:spPr>
          <a:xfrm>
            <a:off x="323850" y="1412875"/>
            <a:ext cx="8496300" cy="5111750"/>
          </a:xfrm>
        </p:spPr>
        <p:txBody>
          <a:bodyPr/>
          <a:lstStyle/>
          <a:p>
            <a:pPr eaLnBrk="1" hangingPunct="1"/>
            <a:r>
              <a:rPr lang="zh-CN" altLang="en-US" smtClean="0"/>
              <a:t>定理</a:t>
            </a:r>
            <a:r>
              <a:rPr lang="en-US" altLang="zh-CN" smtClean="0"/>
              <a:t>6    (A+B)’=A’*B’,   (A*B)’=A’+B’</a:t>
            </a:r>
          </a:p>
          <a:p>
            <a:pPr eaLnBrk="1" hangingPunct="1"/>
            <a:r>
              <a:rPr lang="zh-CN" altLang="en-US" smtClean="0"/>
              <a:t>证明： </a:t>
            </a:r>
            <a:r>
              <a:rPr lang="en-US" altLang="zh-CN" smtClean="0"/>
              <a:t>(A’*B’)+(A+B)=(A’*B’+A)+B</a:t>
            </a:r>
          </a:p>
          <a:p>
            <a:pPr eaLnBrk="1" hangingPunct="1">
              <a:buFont typeface="Wingdings" pitchFamily="2" charset="2"/>
              <a:buNone/>
            </a:pPr>
            <a:r>
              <a:rPr lang="en-US" altLang="zh-CN" smtClean="0"/>
              <a:t>                                        =(B’+A)+B           </a:t>
            </a:r>
          </a:p>
          <a:p>
            <a:pPr eaLnBrk="1" hangingPunct="1">
              <a:buFont typeface="Wingdings" pitchFamily="2" charset="2"/>
              <a:buNone/>
            </a:pPr>
            <a:r>
              <a:rPr lang="en-US" altLang="zh-CN" smtClean="0"/>
              <a:t>                                        =A+1</a:t>
            </a:r>
          </a:p>
          <a:p>
            <a:pPr eaLnBrk="1" hangingPunct="1">
              <a:buFont typeface="Wingdings" pitchFamily="2" charset="2"/>
              <a:buNone/>
            </a:pPr>
            <a:r>
              <a:rPr lang="en-US" altLang="zh-CN" smtClean="0"/>
              <a:t>                                        =1               (A’*B’)*(A+B)=A’*B’*A+A’*B’*B</a:t>
            </a:r>
          </a:p>
          <a:p>
            <a:pPr eaLnBrk="1" hangingPunct="1">
              <a:buFont typeface="Wingdings" pitchFamily="2" charset="2"/>
              <a:buNone/>
            </a:pPr>
            <a:r>
              <a:rPr lang="en-US" altLang="zh-CN" smtClean="0"/>
              <a:t>                                        =0+0</a:t>
            </a:r>
          </a:p>
          <a:p>
            <a:pPr eaLnBrk="1" hangingPunct="1">
              <a:buFont typeface="Wingdings" pitchFamily="2" charset="2"/>
              <a:buNone/>
            </a:pPr>
            <a:r>
              <a:rPr lang="en-US" altLang="zh-CN" smtClean="0"/>
              <a:t>                                        =0</a:t>
            </a:r>
          </a:p>
          <a:p>
            <a:pPr eaLnBrk="1" hangingPunct="1">
              <a:buFont typeface="Wingdings" pitchFamily="2" charset="2"/>
              <a:buNone/>
            </a:pPr>
            <a:r>
              <a:rPr lang="en-US" altLang="zh-CN" smtClean="0"/>
              <a:t>             </a:t>
            </a:r>
            <a:r>
              <a:rPr lang="zh-CN" altLang="en-US" smtClean="0"/>
              <a:t>所以，根据互补律的唯一性，有：</a:t>
            </a:r>
          </a:p>
          <a:p>
            <a:pPr eaLnBrk="1" hangingPunct="1">
              <a:buFont typeface="Wingdings" pitchFamily="2" charset="2"/>
              <a:buNone/>
            </a:pPr>
            <a:r>
              <a:rPr lang="zh-CN" altLang="en-US" smtClean="0"/>
              <a:t>                        </a:t>
            </a:r>
            <a:r>
              <a:rPr lang="en-US" altLang="zh-CN" smtClean="0"/>
              <a:t>A’*B’= (A+B)’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 calcmode="lin" valueType="num">
                                      <p:cBhvr additive="base">
                                        <p:cTn id="7"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 calcmode="lin" valueType="num">
                                      <p:cBhvr additive="base">
                                        <p:cTn id="13"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anim calcmode="lin" valueType="num">
                                      <p:cBhvr additive="base">
                                        <p:cTn id="19"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 calcmode="lin" valueType="num">
                                      <p:cBhvr additive="base">
                                        <p:cTn id="25"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8131">
                                            <p:txEl>
                                              <p:pRg st="5" end="5"/>
                                            </p:txEl>
                                          </p:spTgt>
                                        </p:tgtEl>
                                        <p:attrNameLst>
                                          <p:attrName>style.visibility</p:attrName>
                                        </p:attrNameLst>
                                      </p:cBhvr>
                                      <p:to>
                                        <p:strVal val="visible"/>
                                      </p:to>
                                    </p:set>
                                    <p:anim calcmode="lin" valueType="num">
                                      <p:cBhvr additive="base">
                                        <p:cTn id="31"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 calcmode="lin" valueType="num">
                                      <p:cBhvr additive="base">
                                        <p:cTn id="37" dur="500" fill="hold"/>
                                        <p:tgtEl>
                                          <p:spTgt spid="4813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8131">
                                            <p:txEl>
                                              <p:pRg st="7" end="7"/>
                                            </p:txEl>
                                          </p:spTgt>
                                        </p:tgtEl>
                                        <p:attrNameLst>
                                          <p:attrName>style.visibility</p:attrName>
                                        </p:attrNameLst>
                                      </p:cBhvr>
                                      <p:to>
                                        <p:strVal val="visible"/>
                                      </p:to>
                                    </p:set>
                                    <p:anim calcmode="lin" valueType="num">
                                      <p:cBhvr additive="base">
                                        <p:cTn id="43" dur="500" fill="hold"/>
                                        <p:tgtEl>
                                          <p:spTgt spid="4813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81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8131">
                                            <p:txEl>
                                              <p:pRg st="8" end="8"/>
                                            </p:txEl>
                                          </p:spTgt>
                                        </p:tgtEl>
                                        <p:attrNameLst>
                                          <p:attrName>style.visibility</p:attrName>
                                        </p:attrNameLst>
                                      </p:cBhvr>
                                      <p:to>
                                        <p:strVal val="visible"/>
                                      </p:to>
                                    </p:set>
                                    <p:anim calcmode="lin" valueType="num">
                                      <p:cBhvr additive="base">
                                        <p:cTn id="49" dur="500" fill="hold"/>
                                        <p:tgtEl>
                                          <p:spTgt spid="4813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813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摩根定理</a:t>
            </a:r>
          </a:p>
        </p:txBody>
      </p:sp>
      <p:sp>
        <p:nvSpPr>
          <p:cNvPr id="78851" name="Rectangle 3"/>
          <p:cNvSpPr>
            <a:spLocks noGrp="1" noChangeArrowheads="1"/>
          </p:cNvSpPr>
          <p:nvPr>
            <p:ph type="body" idx="1"/>
          </p:nvPr>
        </p:nvSpPr>
        <p:spPr>
          <a:xfrm>
            <a:off x="468313" y="1700213"/>
            <a:ext cx="8093075" cy="4114800"/>
          </a:xfrm>
        </p:spPr>
        <p:txBody>
          <a:bodyPr/>
          <a:lstStyle/>
          <a:p>
            <a:pPr eaLnBrk="1" hangingPunct="1">
              <a:lnSpc>
                <a:spcPct val="150000"/>
              </a:lnSpc>
            </a:pPr>
            <a:r>
              <a:rPr lang="en-US" altLang="zh-CN" smtClean="0"/>
              <a:t>“</a:t>
            </a:r>
            <a:r>
              <a:rPr lang="zh-CN" altLang="en-US" smtClean="0"/>
              <a:t>与”运算的取反等于输入变量取反的“或”运算</a:t>
            </a:r>
          </a:p>
          <a:p>
            <a:pPr eaLnBrk="1" hangingPunct="1">
              <a:lnSpc>
                <a:spcPct val="150000"/>
              </a:lnSpc>
            </a:pPr>
            <a:r>
              <a:rPr lang="zh-CN" altLang="en-US" smtClean="0"/>
              <a:t>“或”运算的取反等于输入变量取反的“与”运算</a:t>
            </a:r>
          </a:p>
          <a:p>
            <a:pPr eaLnBrk="1" hangingPunct="1"/>
            <a:endParaRPr lang="en-US" altLang="zh-CN" smtClean="0"/>
          </a:p>
        </p:txBody>
      </p:sp>
      <p:grpSp>
        <p:nvGrpSpPr>
          <p:cNvPr id="78852" name="Group 4"/>
          <p:cNvGrpSpPr>
            <a:grpSpLocks/>
          </p:cNvGrpSpPr>
          <p:nvPr/>
        </p:nvGrpSpPr>
        <p:grpSpPr bwMode="auto">
          <a:xfrm>
            <a:off x="1260475" y="4149725"/>
            <a:ext cx="6335713" cy="1311275"/>
            <a:chOff x="930" y="1842"/>
            <a:chExt cx="3991" cy="826"/>
          </a:xfrm>
        </p:grpSpPr>
        <p:sp>
          <p:nvSpPr>
            <p:cNvPr id="78853" name="Text Box 5"/>
            <p:cNvSpPr txBox="1">
              <a:spLocks noChangeArrowheads="1"/>
            </p:cNvSpPr>
            <p:nvPr/>
          </p:nvSpPr>
          <p:spPr bwMode="auto">
            <a:xfrm>
              <a:off x="930" y="1842"/>
              <a:ext cx="3991" cy="826"/>
            </a:xfrm>
            <a:prstGeom prst="rect">
              <a:avLst/>
            </a:prstGeom>
            <a:noFill/>
            <a:ln w="9525" algn="ctr">
              <a:noFill/>
              <a:miter lim="800000"/>
              <a:headEnd/>
              <a:tailEnd/>
            </a:ln>
          </p:spPr>
          <p:txBody>
            <a:bodyPr>
              <a:spAutoFit/>
            </a:bodyPr>
            <a:lstStyle/>
            <a:p>
              <a:pPr algn="ctr">
                <a:spcBef>
                  <a:spcPct val="50000"/>
                </a:spcBef>
              </a:pPr>
              <a:r>
                <a:rPr lang="en-US" altLang="zh-CN" sz="3200" b="1">
                  <a:ea typeface="宋体" pitchFamily="2" charset="-122"/>
                </a:rPr>
                <a:t>x</a:t>
              </a:r>
              <a:r>
                <a:rPr lang="en-US" altLang="zh-CN" sz="3200" b="1" baseline="-25000">
                  <a:ea typeface="宋体" pitchFamily="2" charset="-122"/>
                </a:rPr>
                <a:t>1</a:t>
              </a:r>
              <a:r>
                <a:rPr lang="en-US" altLang="zh-CN" sz="3200" b="1">
                  <a:ea typeface="宋体" pitchFamily="2" charset="-122"/>
                </a:rPr>
                <a:t>x</a:t>
              </a:r>
              <a:r>
                <a:rPr lang="en-US" altLang="zh-CN" sz="3200" b="1" baseline="-25000">
                  <a:ea typeface="宋体" pitchFamily="2" charset="-122"/>
                </a:rPr>
                <a:t>2</a:t>
              </a:r>
              <a:r>
                <a:rPr lang="en-US" altLang="zh-CN" sz="3200" b="1">
                  <a:ea typeface="宋体" pitchFamily="2" charset="-122"/>
                </a:rPr>
                <a:t>x</a:t>
              </a:r>
              <a:r>
                <a:rPr lang="en-US" altLang="zh-CN" sz="3200" b="1" baseline="-25000">
                  <a:ea typeface="宋体" pitchFamily="2" charset="-122"/>
                </a:rPr>
                <a:t>3</a:t>
              </a:r>
              <a:r>
                <a:rPr lang="en-US" altLang="zh-CN" sz="3200" b="1">
                  <a:ea typeface="宋体" pitchFamily="2" charset="-122"/>
                </a:rPr>
                <a:t>…x</a:t>
              </a:r>
              <a:r>
                <a:rPr lang="en-US" altLang="zh-CN" sz="3200" b="1" baseline="-25000">
                  <a:ea typeface="宋体" pitchFamily="2" charset="-122"/>
                </a:rPr>
                <a:t>n</a:t>
              </a:r>
              <a:r>
                <a:rPr lang="en-US" altLang="zh-CN" sz="3200" b="1">
                  <a:ea typeface="宋体" pitchFamily="2" charset="-122"/>
                </a:rPr>
                <a:t>=x</a:t>
              </a:r>
              <a:r>
                <a:rPr lang="en-US" altLang="zh-CN" sz="3200" b="1" baseline="-25000">
                  <a:ea typeface="宋体" pitchFamily="2" charset="-122"/>
                </a:rPr>
                <a:t>1</a:t>
              </a:r>
              <a:r>
                <a:rPr lang="en-US" altLang="zh-CN" sz="3200" b="1">
                  <a:ea typeface="宋体" pitchFamily="2" charset="-122"/>
                </a:rPr>
                <a:t>+x</a:t>
              </a:r>
              <a:r>
                <a:rPr lang="en-US" altLang="zh-CN" sz="3200" b="1" baseline="-25000">
                  <a:ea typeface="宋体" pitchFamily="2" charset="-122"/>
                </a:rPr>
                <a:t>2</a:t>
              </a:r>
              <a:r>
                <a:rPr lang="en-US" altLang="zh-CN" sz="3200" b="1">
                  <a:ea typeface="宋体" pitchFamily="2" charset="-122"/>
                </a:rPr>
                <a:t>+x</a:t>
              </a:r>
              <a:r>
                <a:rPr lang="en-US" altLang="zh-CN" sz="3200" b="1" baseline="-25000">
                  <a:ea typeface="宋体" pitchFamily="2" charset="-122"/>
                </a:rPr>
                <a:t>3</a:t>
              </a:r>
              <a:r>
                <a:rPr lang="en-US" altLang="zh-CN" sz="3200" b="1">
                  <a:ea typeface="宋体" pitchFamily="2" charset="-122"/>
                </a:rPr>
                <a:t>+…+x</a:t>
              </a:r>
              <a:r>
                <a:rPr lang="en-US" altLang="zh-CN" sz="3200" b="1" baseline="-25000">
                  <a:ea typeface="宋体" pitchFamily="2" charset="-122"/>
                </a:rPr>
                <a:t>n</a:t>
              </a:r>
            </a:p>
            <a:p>
              <a:pPr algn="ctr">
                <a:spcBef>
                  <a:spcPct val="50000"/>
                </a:spcBef>
              </a:pPr>
              <a:r>
                <a:rPr lang="en-US" altLang="zh-CN" sz="3200" b="1">
                  <a:ea typeface="宋体" pitchFamily="2" charset="-122"/>
                </a:rPr>
                <a:t>x</a:t>
              </a:r>
              <a:r>
                <a:rPr lang="en-US" altLang="zh-CN" sz="3200" b="1" baseline="-25000">
                  <a:ea typeface="宋体" pitchFamily="2" charset="-122"/>
                </a:rPr>
                <a:t>1</a:t>
              </a:r>
              <a:r>
                <a:rPr lang="en-US" altLang="zh-CN" sz="3200" b="1">
                  <a:ea typeface="宋体" pitchFamily="2" charset="-122"/>
                </a:rPr>
                <a:t>+x</a:t>
              </a:r>
              <a:r>
                <a:rPr lang="en-US" altLang="zh-CN" sz="3200" b="1" baseline="-25000">
                  <a:ea typeface="宋体" pitchFamily="2" charset="-122"/>
                </a:rPr>
                <a:t>2</a:t>
              </a:r>
              <a:r>
                <a:rPr lang="en-US" altLang="zh-CN" sz="3200" b="1">
                  <a:ea typeface="宋体" pitchFamily="2" charset="-122"/>
                </a:rPr>
                <a:t>+x</a:t>
              </a:r>
              <a:r>
                <a:rPr lang="en-US" altLang="zh-CN" sz="3200" b="1" baseline="-25000">
                  <a:ea typeface="宋体" pitchFamily="2" charset="-122"/>
                </a:rPr>
                <a:t>3</a:t>
              </a:r>
              <a:r>
                <a:rPr lang="en-US" altLang="zh-CN" sz="3200" b="1">
                  <a:ea typeface="宋体" pitchFamily="2" charset="-122"/>
                </a:rPr>
                <a:t>+…+x</a:t>
              </a:r>
              <a:r>
                <a:rPr lang="en-US" altLang="zh-CN" sz="3200" b="1" baseline="-25000">
                  <a:ea typeface="宋体" pitchFamily="2" charset="-122"/>
                </a:rPr>
                <a:t>n</a:t>
              </a:r>
              <a:r>
                <a:rPr lang="en-US" altLang="zh-CN" sz="3200" b="1">
                  <a:ea typeface="宋体" pitchFamily="2" charset="-122"/>
                </a:rPr>
                <a:t>=x</a:t>
              </a:r>
              <a:r>
                <a:rPr lang="en-US" altLang="zh-CN" sz="3200" b="1" baseline="-25000">
                  <a:ea typeface="宋体" pitchFamily="2" charset="-122"/>
                </a:rPr>
                <a:t>1</a:t>
              </a:r>
              <a:r>
                <a:rPr lang="en-US" altLang="zh-CN" sz="3200" b="1" baseline="30000">
                  <a:ea typeface="宋体" pitchFamily="2" charset="-122"/>
                </a:rPr>
                <a:t>.</a:t>
              </a:r>
              <a:r>
                <a:rPr lang="en-US" altLang="zh-CN" sz="3200" b="1">
                  <a:ea typeface="宋体" pitchFamily="2" charset="-122"/>
                </a:rPr>
                <a:t>x</a:t>
              </a:r>
              <a:r>
                <a:rPr lang="en-US" altLang="zh-CN" sz="3200" b="1" baseline="-25000">
                  <a:ea typeface="宋体" pitchFamily="2" charset="-122"/>
                </a:rPr>
                <a:t>2</a:t>
              </a:r>
              <a:r>
                <a:rPr lang="en-US" altLang="zh-CN" sz="3200" b="1" baseline="30000">
                  <a:ea typeface="宋体" pitchFamily="2" charset="-122"/>
                </a:rPr>
                <a:t>.</a:t>
              </a:r>
              <a:r>
                <a:rPr lang="en-US" altLang="zh-CN" sz="3200" b="1">
                  <a:ea typeface="宋体" pitchFamily="2" charset="-122"/>
                </a:rPr>
                <a:t>x</a:t>
              </a:r>
              <a:r>
                <a:rPr lang="en-US" altLang="zh-CN" sz="3200" b="1" baseline="-25000">
                  <a:ea typeface="宋体" pitchFamily="2" charset="-122"/>
                </a:rPr>
                <a:t>3</a:t>
              </a:r>
              <a:r>
                <a:rPr lang="en-US" altLang="zh-CN" sz="3200" b="1">
                  <a:ea typeface="宋体" pitchFamily="2" charset="-122"/>
                </a:rPr>
                <a:t>…x</a:t>
              </a:r>
              <a:r>
                <a:rPr lang="en-US" altLang="zh-CN" sz="3200" b="1" baseline="-25000">
                  <a:ea typeface="宋体" pitchFamily="2" charset="-122"/>
                </a:rPr>
                <a:t>n</a:t>
              </a:r>
            </a:p>
          </p:txBody>
        </p:sp>
        <p:grpSp>
          <p:nvGrpSpPr>
            <p:cNvPr id="78854" name="Group 6"/>
            <p:cNvGrpSpPr>
              <a:grpSpLocks/>
            </p:cNvGrpSpPr>
            <p:nvPr/>
          </p:nvGrpSpPr>
          <p:grpSpPr bwMode="auto">
            <a:xfrm>
              <a:off x="1383" y="1933"/>
              <a:ext cx="2994" cy="454"/>
              <a:chOff x="1383" y="1933"/>
              <a:chExt cx="2994" cy="454"/>
            </a:xfrm>
          </p:grpSpPr>
          <p:sp>
            <p:nvSpPr>
              <p:cNvPr id="78855" name="Line 7"/>
              <p:cNvSpPr>
                <a:spLocks noChangeShapeType="1"/>
              </p:cNvSpPr>
              <p:nvPr/>
            </p:nvSpPr>
            <p:spPr bwMode="auto">
              <a:xfrm>
                <a:off x="1383" y="1933"/>
                <a:ext cx="1089" cy="0"/>
              </a:xfrm>
              <a:prstGeom prst="line">
                <a:avLst/>
              </a:prstGeom>
              <a:noFill/>
              <a:ln w="9525">
                <a:solidFill>
                  <a:schemeClr val="tx1"/>
                </a:solidFill>
                <a:round/>
                <a:headEnd/>
                <a:tailEnd/>
              </a:ln>
            </p:spPr>
            <p:txBody>
              <a:bodyPr/>
              <a:lstStyle/>
              <a:p>
                <a:endParaRPr lang="zh-CN" altLang="en-US"/>
              </a:p>
            </p:txBody>
          </p:sp>
          <p:sp>
            <p:nvSpPr>
              <p:cNvPr id="78856" name="Line 8"/>
              <p:cNvSpPr>
                <a:spLocks noChangeShapeType="1"/>
              </p:cNvSpPr>
              <p:nvPr/>
            </p:nvSpPr>
            <p:spPr bwMode="auto">
              <a:xfrm>
                <a:off x="1383" y="2387"/>
                <a:ext cx="1633" cy="0"/>
              </a:xfrm>
              <a:prstGeom prst="line">
                <a:avLst/>
              </a:prstGeom>
              <a:noFill/>
              <a:ln w="9525">
                <a:solidFill>
                  <a:schemeClr val="tx1"/>
                </a:solidFill>
                <a:round/>
                <a:headEnd/>
                <a:tailEnd/>
              </a:ln>
            </p:spPr>
            <p:txBody>
              <a:bodyPr/>
              <a:lstStyle/>
              <a:p>
                <a:endParaRPr lang="zh-CN" altLang="en-US"/>
              </a:p>
            </p:txBody>
          </p:sp>
          <p:sp>
            <p:nvSpPr>
              <p:cNvPr id="78857" name="Line 9"/>
              <p:cNvSpPr>
                <a:spLocks noChangeShapeType="1"/>
              </p:cNvSpPr>
              <p:nvPr/>
            </p:nvSpPr>
            <p:spPr bwMode="auto">
              <a:xfrm>
                <a:off x="2699" y="1933"/>
                <a:ext cx="90" cy="0"/>
              </a:xfrm>
              <a:prstGeom prst="line">
                <a:avLst/>
              </a:prstGeom>
              <a:noFill/>
              <a:ln w="9525">
                <a:solidFill>
                  <a:schemeClr val="tx1"/>
                </a:solidFill>
                <a:round/>
                <a:headEnd/>
                <a:tailEnd/>
              </a:ln>
            </p:spPr>
            <p:txBody>
              <a:bodyPr/>
              <a:lstStyle/>
              <a:p>
                <a:endParaRPr lang="zh-CN" altLang="en-US"/>
              </a:p>
            </p:txBody>
          </p:sp>
          <p:sp>
            <p:nvSpPr>
              <p:cNvPr id="78858" name="Line 10"/>
              <p:cNvSpPr>
                <a:spLocks noChangeShapeType="1"/>
              </p:cNvSpPr>
              <p:nvPr/>
            </p:nvSpPr>
            <p:spPr bwMode="auto">
              <a:xfrm>
                <a:off x="3062" y="1933"/>
                <a:ext cx="90" cy="0"/>
              </a:xfrm>
              <a:prstGeom prst="line">
                <a:avLst/>
              </a:prstGeom>
              <a:noFill/>
              <a:ln w="9525">
                <a:solidFill>
                  <a:schemeClr val="tx1"/>
                </a:solidFill>
                <a:round/>
                <a:headEnd/>
                <a:tailEnd/>
              </a:ln>
            </p:spPr>
            <p:txBody>
              <a:bodyPr/>
              <a:lstStyle/>
              <a:p>
                <a:endParaRPr lang="zh-CN" altLang="en-US"/>
              </a:p>
            </p:txBody>
          </p:sp>
          <p:sp>
            <p:nvSpPr>
              <p:cNvPr id="78859" name="Line 11"/>
              <p:cNvSpPr>
                <a:spLocks noChangeShapeType="1"/>
              </p:cNvSpPr>
              <p:nvPr/>
            </p:nvSpPr>
            <p:spPr bwMode="auto">
              <a:xfrm>
                <a:off x="3424" y="1933"/>
                <a:ext cx="90" cy="0"/>
              </a:xfrm>
              <a:prstGeom prst="line">
                <a:avLst/>
              </a:prstGeom>
              <a:noFill/>
              <a:ln w="9525">
                <a:solidFill>
                  <a:schemeClr val="tx1"/>
                </a:solidFill>
                <a:round/>
                <a:headEnd/>
                <a:tailEnd/>
              </a:ln>
            </p:spPr>
            <p:txBody>
              <a:bodyPr/>
              <a:lstStyle/>
              <a:p>
                <a:endParaRPr lang="zh-CN" altLang="en-US"/>
              </a:p>
            </p:txBody>
          </p:sp>
          <p:sp>
            <p:nvSpPr>
              <p:cNvPr id="78860" name="Line 12"/>
              <p:cNvSpPr>
                <a:spLocks noChangeShapeType="1"/>
              </p:cNvSpPr>
              <p:nvPr/>
            </p:nvSpPr>
            <p:spPr bwMode="auto">
              <a:xfrm>
                <a:off x="4241" y="1933"/>
                <a:ext cx="90" cy="0"/>
              </a:xfrm>
              <a:prstGeom prst="line">
                <a:avLst/>
              </a:prstGeom>
              <a:noFill/>
              <a:ln w="9525">
                <a:solidFill>
                  <a:schemeClr val="tx1"/>
                </a:solidFill>
                <a:round/>
                <a:headEnd/>
                <a:tailEnd/>
              </a:ln>
            </p:spPr>
            <p:txBody>
              <a:bodyPr/>
              <a:lstStyle/>
              <a:p>
                <a:endParaRPr lang="zh-CN" altLang="en-US"/>
              </a:p>
            </p:txBody>
          </p:sp>
          <p:sp>
            <p:nvSpPr>
              <p:cNvPr id="78861" name="Line 13"/>
              <p:cNvSpPr>
                <a:spLocks noChangeShapeType="1"/>
              </p:cNvSpPr>
              <p:nvPr/>
            </p:nvSpPr>
            <p:spPr bwMode="auto">
              <a:xfrm>
                <a:off x="3244" y="2387"/>
                <a:ext cx="90" cy="0"/>
              </a:xfrm>
              <a:prstGeom prst="line">
                <a:avLst/>
              </a:prstGeom>
              <a:noFill/>
              <a:ln w="9525">
                <a:solidFill>
                  <a:schemeClr val="tx1"/>
                </a:solidFill>
                <a:round/>
                <a:headEnd/>
                <a:tailEnd/>
              </a:ln>
            </p:spPr>
            <p:txBody>
              <a:bodyPr/>
              <a:lstStyle/>
              <a:p>
                <a:endParaRPr lang="zh-CN" altLang="en-US"/>
              </a:p>
            </p:txBody>
          </p:sp>
          <p:sp>
            <p:nvSpPr>
              <p:cNvPr id="78862" name="Line 14"/>
              <p:cNvSpPr>
                <a:spLocks noChangeShapeType="1"/>
              </p:cNvSpPr>
              <p:nvPr/>
            </p:nvSpPr>
            <p:spPr bwMode="auto">
              <a:xfrm>
                <a:off x="3561" y="2387"/>
                <a:ext cx="90" cy="0"/>
              </a:xfrm>
              <a:prstGeom prst="line">
                <a:avLst/>
              </a:prstGeom>
              <a:noFill/>
              <a:ln w="9525">
                <a:solidFill>
                  <a:schemeClr val="tx1"/>
                </a:solidFill>
                <a:round/>
                <a:headEnd/>
                <a:tailEnd/>
              </a:ln>
            </p:spPr>
            <p:txBody>
              <a:bodyPr/>
              <a:lstStyle/>
              <a:p>
                <a:endParaRPr lang="zh-CN" altLang="en-US"/>
              </a:p>
            </p:txBody>
          </p:sp>
          <p:sp>
            <p:nvSpPr>
              <p:cNvPr id="78863" name="Line 15"/>
              <p:cNvSpPr>
                <a:spLocks noChangeShapeType="1"/>
              </p:cNvSpPr>
              <p:nvPr/>
            </p:nvSpPr>
            <p:spPr bwMode="auto">
              <a:xfrm>
                <a:off x="3787" y="2387"/>
                <a:ext cx="90" cy="0"/>
              </a:xfrm>
              <a:prstGeom prst="line">
                <a:avLst/>
              </a:prstGeom>
              <a:noFill/>
              <a:ln w="9525">
                <a:solidFill>
                  <a:schemeClr val="tx1"/>
                </a:solidFill>
                <a:round/>
                <a:headEnd/>
                <a:tailEnd/>
              </a:ln>
            </p:spPr>
            <p:txBody>
              <a:bodyPr/>
              <a:lstStyle/>
              <a:p>
                <a:endParaRPr lang="zh-CN" altLang="en-US"/>
              </a:p>
            </p:txBody>
          </p:sp>
          <p:sp>
            <p:nvSpPr>
              <p:cNvPr id="78864" name="Line 16"/>
              <p:cNvSpPr>
                <a:spLocks noChangeShapeType="1"/>
              </p:cNvSpPr>
              <p:nvPr/>
            </p:nvSpPr>
            <p:spPr bwMode="auto">
              <a:xfrm>
                <a:off x="4287" y="2387"/>
                <a:ext cx="90" cy="0"/>
              </a:xfrm>
              <a:prstGeom prst="line">
                <a:avLst/>
              </a:prstGeom>
              <a:noFill/>
              <a:ln w="9525">
                <a:solidFill>
                  <a:schemeClr val="tx1"/>
                </a:solidFill>
                <a:round/>
                <a:headEnd/>
                <a:tailEnd/>
              </a:ln>
            </p:spPr>
            <p:txBody>
              <a:bodyPr/>
              <a:lstStyle/>
              <a:p>
                <a:endParaRPr lang="zh-CN" altLang="en-US"/>
              </a:p>
            </p:txBody>
          </p:sp>
        </p:grpSp>
      </p:grpSp>
    </p:spTree>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zh-CN" altLang="en-US" smtClean="0"/>
              <a:t>示例</a:t>
            </a:r>
          </a:p>
        </p:txBody>
      </p:sp>
      <p:sp>
        <p:nvSpPr>
          <p:cNvPr id="102403" name="Rectangle 3"/>
          <p:cNvSpPr>
            <a:spLocks noGrp="1" noChangeArrowheads="1"/>
          </p:cNvSpPr>
          <p:nvPr>
            <p:ph type="body" idx="1"/>
          </p:nvPr>
        </p:nvSpPr>
        <p:spPr>
          <a:xfrm>
            <a:off x="179388" y="1341438"/>
            <a:ext cx="5472112" cy="5256212"/>
          </a:xfrm>
        </p:spPr>
        <p:txBody>
          <a:bodyPr/>
          <a:lstStyle/>
          <a:p>
            <a:pPr eaLnBrk="1" hangingPunct="1"/>
            <a:r>
              <a:rPr lang="zh-CN" altLang="en-US" smtClean="0"/>
              <a:t>例：利用摩根定理求出 </a:t>
            </a:r>
            <a:r>
              <a:rPr lang="en-US" altLang="zh-CN" smtClean="0"/>
              <a:t>F=x (y+ z’)’</a:t>
            </a:r>
            <a:r>
              <a:rPr lang="zh-CN" altLang="en-US" smtClean="0"/>
              <a:t>的等价式。</a:t>
            </a:r>
          </a:p>
          <a:p>
            <a:pPr eaLnBrk="1" hangingPunct="1"/>
            <a:r>
              <a:rPr lang="zh-CN" altLang="en-US" smtClean="0"/>
              <a:t>解：</a:t>
            </a:r>
            <a:r>
              <a:rPr lang="en-US" altLang="zh-CN" smtClean="0"/>
              <a:t>1. </a:t>
            </a:r>
            <a:r>
              <a:rPr lang="zh-CN" altLang="en-US" smtClean="0"/>
              <a:t>令</a:t>
            </a:r>
            <a:r>
              <a:rPr lang="en-US" altLang="zh-CN" smtClean="0"/>
              <a:t>A= (y+z’)’</a:t>
            </a:r>
            <a:r>
              <a:rPr lang="zh-CN" altLang="en-US" smtClean="0"/>
              <a:t>，</a:t>
            </a:r>
          </a:p>
          <a:p>
            <a:pPr eaLnBrk="1" hangingPunct="1">
              <a:buFont typeface="Wingdings" pitchFamily="2" charset="2"/>
              <a:buNone/>
            </a:pPr>
            <a:r>
              <a:rPr lang="zh-CN" altLang="en-US" smtClean="0"/>
              <a:t>             则</a:t>
            </a:r>
            <a:r>
              <a:rPr lang="en-US" altLang="zh-CN" smtClean="0"/>
              <a:t>F=xA</a:t>
            </a:r>
          </a:p>
          <a:p>
            <a:pPr eaLnBrk="1" hangingPunct="1">
              <a:buFont typeface="Wingdings" pitchFamily="2" charset="2"/>
              <a:buNone/>
            </a:pPr>
            <a:r>
              <a:rPr lang="en-US" altLang="zh-CN" smtClean="0"/>
              <a:t>          2. </a:t>
            </a:r>
            <a:r>
              <a:rPr lang="zh-CN" altLang="en-US" smtClean="0"/>
              <a:t>应用摩根定理有     </a:t>
            </a:r>
          </a:p>
          <a:p>
            <a:pPr eaLnBrk="1" hangingPunct="1">
              <a:buFont typeface="Wingdings" pitchFamily="2" charset="2"/>
              <a:buNone/>
            </a:pPr>
            <a:r>
              <a:rPr lang="zh-CN" altLang="en-US" smtClean="0"/>
              <a:t>                </a:t>
            </a:r>
            <a:r>
              <a:rPr lang="en-US" altLang="zh-CN" smtClean="0"/>
              <a:t>F=[x’+A’]’</a:t>
            </a:r>
          </a:p>
          <a:p>
            <a:pPr eaLnBrk="1" hangingPunct="1">
              <a:buFont typeface="Wingdings" pitchFamily="2" charset="2"/>
              <a:buNone/>
            </a:pPr>
            <a:r>
              <a:rPr lang="en-US" altLang="zh-CN" smtClean="0"/>
              <a:t>                  =[x’+ (y+ z’)]’</a:t>
            </a:r>
          </a:p>
          <a:p>
            <a:pPr eaLnBrk="1" hangingPunct="1">
              <a:buFont typeface="Wingdings" pitchFamily="2" charset="2"/>
              <a:buNone/>
            </a:pPr>
            <a:r>
              <a:rPr lang="en-US" altLang="zh-CN" smtClean="0"/>
              <a:t>                  =(x’+y+z’)’</a:t>
            </a:r>
          </a:p>
          <a:p>
            <a:pPr eaLnBrk="1" hangingPunct="1">
              <a:buFont typeface="Wingdings" pitchFamily="2" charset="2"/>
              <a:buNone/>
            </a:pPr>
            <a:r>
              <a:rPr lang="en-US" altLang="zh-CN" smtClean="0"/>
              <a:t>          3. </a:t>
            </a:r>
            <a:r>
              <a:rPr lang="zh-CN" altLang="en-US" smtClean="0"/>
              <a:t>再次应用摩根定理                   </a:t>
            </a:r>
          </a:p>
          <a:p>
            <a:pPr eaLnBrk="1" hangingPunct="1">
              <a:buFont typeface="Wingdings" pitchFamily="2" charset="2"/>
              <a:buNone/>
            </a:pPr>
            <a:r>
              <a:rPr lang="zh-CN" altLang="en-US" smtClean="0"/>
              <a:t>             </a:t>
            </a:r>
            <a:r>
              <a:rPr lang="en-US" altLang="zh-CN" smtClean="0"/>
              <a:t>F=(x’+y+z’)’=xy’z</a:t>
            </a:r>
          </a:p>
        </p:txBody>
      </p:sp>
      <p:graphicFrame>
        <p:nvGraphicFramePr>
          <p:cNvPr id="102404" name="Object 4"/>
          <p:cNvGraphicFramePr>
            <a:graphicFrameLocks noChangeAspect="1"/>
          </p:cNvGraphicFramePr>
          <p:nvPr/>
        </p:nvGraphicFramePr>
        <p:xfrm>
          <a:off x="5867400" y="4076700"/>
          <a:ext cx="3024188" cy="820738"/>
        </p:xfrm>
        <a:graphic>
          <a:graphicData uri="http://schemas.openxmlformats.org/presentationml/2006/ole">
            <p:oleObj spid="_x0000_s18434" name="Visio" r:id="rId3" imgW="3388042" imgH="919639" progId="Visio.Drawing.11">
              <p:embed/>
            </p:oleObj>
          </a:graphicData>
        </a:graphic>
      </p:graphicFrame>
      <p:graphicFrame>
        <p:nvGraphicFramePr>
          <p:cNvPr id="102405" name="Object 5"/>
          <p:cNvGraphicFramePr>
            <a:graphicFrameLocks noChangeAspect="1"/>
          </p:cNvGraphicFramePr>
          <p:nvPr/>
        </p:nvGraphicFramePr>
        <p:xfrm>
          <a:off x="5867400" y="5734050"/>
          <a:ext cx="2952750" cy="762000"/>
        </p:xfrm>
        <a:graphic>
          <a:graphicData uri="http://schemas.openxmlformats.org/presentationml/2006/ole">
            <p:oleObj spid="_x0000_s18435" name="Visio" r:id="rId4" imgW="3325416" imgH="858679" progId="Visio.Drawing.11">
              <p:embed/>
            </p:oleObj>
          </a:graphicData>
        </a:graphic>
      </p:graphicFrame>
      <p:graphicFrame>
        <p:nvGraphicFramePr>
          <p:cNvPr id="102406" name="Object 6"/>
          <p:cNvGraphicFramePr>
            <a:graphicFrameLocks noChangeAspect="1"/>
          </p:cNvGraphicFramePr>
          <p:nvPr/>
        </p:nvGraphicFramePr>
        <p:xfrm>
          <a:off x="5580063" y="2133600"/>
          <a:ext cx="3379787" cy="719138"/>
        </p:xfrm>
        <a:graphic>
          <a:graphicData uri="http://schemas.openxmlformats.org/presentationml/2006/ole">
            <p:oleObj spid="_x0000_s18436" name="Visio" r:id="rId5" imgW="4027646" imgH="858679"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 calcmode="lin" valueType="num">
                                      <p:cBhvr additive="base">
                                        <p:cTn id="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 calcmode="lin" valueType="num">
                                      <p:cBhvr additive="base">
                                        <p:cTn id="13"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anim calcmode="lin" valueType="num">
                                      <p:cBhvr additive="base">
                                        <p:cTn id="19"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403">
                                            <p:txEl>
                                              <p:pRg st="4" end="4"/>
                                            </p:txEl>
                                          </p:spTgt>
                                        </p:tgtEl>
                                        <p:attrNameLst>
                                          <p:attrName>style.visibility</p:attrName>
                                        </p:attrNameLst>
                                      </p:cBhvr>
                                      <p:to>
                                        <p:strVal val="visible"/>
                                      </p:to>
                                    </p:set>
                                    <p:anim calcmode="lin" valueType="num">
                                      <p:cBhvr additive="base">
                                        <p:cTn id="23"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0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2403">
                                            <p:txEl>
                                              <p:pRg st="5" end="5"/>
                                            </p:txEl>
                                          </p:spTgt>
                                        </p:tgtEl>
                                        <p:attrNameLst>
                                          <p:attrName>style.visibility</p:attrName>
                                        </p:attrNameLst>
                                      </p:cBhvr>
                                      <p:to>
                                        <p:strVal val="visible"/>
                                      </p:to>
                                    </p:set>
                                    <p:anim calcmode="lin" valueType="num">
                                      <p:cBhvr additive="base">
                                        <p:cTn id="27"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0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03">
                                            <p:txEl>
                                              <p:pRg st="6" end="6"/>
                                            </p:txEl>
                                          </p:spTgt>
                                        </p:tgtEl>
                                        <p:attrNameLst>
                                          <p:attrName>style.visibility</p:attrName>
                                        </p:attrNameLst>
                                      </p:cBhvr>
                                      <p:to>
                                        <p:strVal val="visible"/>
                                      </p:to>
                                    </p:set>
                                    <p:anim calcmode="lin" valueType="num">
                                      <p:cBhvr additive="base">
                                        <p:cTn id="31"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03">
                                            <p:txEl>
                                              <p:pRg st="7" end="7"/>
                                            </p:txEl>
                                          </p:spTgt>
                                        </p:tgtEl>
                                        <p:attrNameLst>
                                          <p:attrName>style.visibility</p:attrName>
                                        </p:attrNameLst>
                                      </p:cBhvr>
                                      <p:to>
                                        <p:strVal val="visible"/>
                                      </p:to>
                                    </p:set>
                                    <p:anim calcmode="lin" valueType="num">
                                      <p:cBhvr additive="base">
                                        <p:cTn id="37" dur="500" fill="hold"/>
                                        <p:tgtEl>
                                          <p:spTgt spid="1024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03">
                                            <p:txEl>
                                              <p:pRg st="8" end="8"/>
                                            </p:txEl>
                                          </p:spTgt>
                                        </p:tgtEl>
                                        <p:attrNameLst>
                                          <p:attrName>style.visibility</p:attrName>
                                        </p:attrNameLst>
                                      </p:cBhvr>
                                      <p:to>
                                        <p:strVal val="visible"/>
                                      </p:to>
                                    </p:set>
                                    <p:anim calcmode="lin" valueType="num">
                                      <p:cBhvr additive="base">
                                        <p:cTn id="43" dur="500" fill="hold"/>
                                        <p:tgtEl>
                                          <p:spTgt spid="10240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40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240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2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zh-CN" altLang="en-US" smtClean="0"/>
              <a:t>练习</a:t>
            </a:r>
          </a:p>
        </p:txBody>
      </p:sp>
      <p:sp>
        <p:nvSpPr>
          <p:cNvPr id="19461" name="Rectangle 3"/>
          <p:cNvSpPr>
            <a:spLocks noGrp="1" noChangeArrowheads="1"/>
          </p:cNvSpPr>
          <p:nvPr>
            <p:ph type="body" idx="1"/>
          </p:nvPr>
        </p:nvSpPr>
        <p:spPr>
          <a:xfrm>
            <a:off x="539750" y="1412875"/>
            <a:ext cx="7921625" cy="474663"/>
          </a:xfrm>
        </p:spPr>
        <p:txBody>
          <a:bodyPr/>
          <a:lstStyle/>
          <a:p>
            <a:pPr eaLnBrk="1" hangingPunct="1"/>
            <a:r>
              <a:rPr lang="zh-CN" altLang="en-US" smtClean="0"/>
              <a:t>练习</a:t>
            </a:r>
            <a:r>
              <a:rPr lang="en-US" altLang="zh-CN" smtClean="0"/>
              <a:t>2.2</a:t>
            </a:r>
            <a:r>
              <a:rPr lang="zh-CN" altLang="en-US" smtClean="0"/>
              <a:t>：对下列表达式使用德摩根定理。</a:t>
            </a:r>
          </a:p>
        </p:txBody>
      </p:sp>
      <p:graphicFrame>
        <p:nvGraphicFramePr>
          <p:cNvPr id="19458" name="Object 6"/>
          <p:cNvGraphicFramePr>
            <a:graphicFrameLocks noChangeAspect="1"/>
          </p:cNvGraphicFramePr>
          <p:nvPr/>
        </p:nvGraphicFramePr>
        <p:xfrm>
          <a:off x="1116013" y="2133600"/>
          <a:ext cx="4178300" cy="1905000"/>
        </p:xfrm>
        <a:graphic>
          <a:graphicData uri="http://schemas.openxmlformats.org/presentationml/2006/ole">
            <p:oleObj spid="_x0000_s19458" name="公式" r:id="rId3" imgW="1866600" imgH="850680" progId="Equation.3">
              <p:embed/>
            </p:oleObj>
          </a:graphicData>
        </a:graphic>
      </p:graphicFrame>
      <p:graphicFrame>
        <p:nvGraphicFramePr>
          <p:cNvPr id="113671" name="Object 7"/>
          <p:cNvGraphicFramePr>
            <a:graphicFrameLocks noChangeAspect="1"/>
          </p:cNvGraphicFramePr>
          <p:nvPr/>
        </p:nvGraphicFramePr>
        <p:xfrm>
          <a:off x="1109663" y="4221163"/>
          <a:ext cx="6702425" cy="2346325"/>
        </p:xfrm>
        <a:graphic>
          <a:graphicData uri="http://schemas.openxmlformats.org/presentationml/2006/ole">
            <p:oleObj spid="_x0000_s19459" name="公式" r:id="rId4" imgW="3047760" imgH="10666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71"/>
                                        </p:tgtEl>
                                        <p:attrNameLst>
                                          <p:attrName>style.visibility</p:attrName>
                                        </p:attrNameLst>
                                      </p:cBhvr>
                                      <p:to>
                                        <p:strVal val="visible"/>
                                      </p:to>
                                    </p:set>
                                    <p:animEffect transition="in" filter="blinds(horizontal)">
                                      <p:cBhvr>
                                        <p:cTn id="7"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布尔代数的重要规则</a:t>
            </a:r>
          </a:p>
        </p:txBody>
      </p:sp>
      <p:sp>
        <p:nvSpPr>
          <p:cNvPr id="79875" name="Rectangle 3"/>
          <p:cNvSpPr>
            <a:spLocks noGrp="1" noChangeArrowheads="1"/>
          </p:cNvSpPr>
          <p:nvPr>
            <p:ph type="body" idx="1"/>
          </p:nvPr>
        </p:nvSpPr>
        <p:spPr>
          <a:xfrm>
            <a:off x="1147763" y="1757363"/>
            <a:ext cx="6775450" cy="4005262"/>
          </a:xfrm>
        </p:spPr>
        <p:txBody>
          <a:bodyPr/>
          <a:lstStyle/>
          <a:p>
            <a:pPr eaLnBrk="1" hangingPunct="1"/>
            <a:r>
              <a:rPr lang="zh-CN" altLang="en-US" smtClean="0"/>
              <a:t>代入规则</a:t>
            </a:r>
            <a:endParaRPr lang="en-US" altLang="zh-CN" smtClean="0"/>
          </a:p>
          <a:p>
            <a:pPr eaLnBrk="1" hangingPunct="1"/>
            <a:endParaRPr lang="zh-CN" altLang="en-US" smtClean="0"/>
          </a:p>
          <a:p>
            <a:pPr eaLnBrk="1" hangingPunct="1"/>
            <a:r>
              <a:rPr lang="zh-CN" altLang="en-US" smtClean="0"/>
              <a:t>反演规则</a:t>
            </a:r>
            <a:endParaRPr lang="en-US" altLang="zh-CN" smtClean="0"/>
          </a:p>
          <a:p>
            <a:pPr eaLnBrk="1" hangingPunct="1"/>
            <a:endParaRPr lang="zh-CN" altLang="en-US" smtClean="0"/>
          </a:p>
          <a:p>
            <a:pPr eaLnBrk="1" hangingPunct="1"/>
            <a:r>
              <a:rPr lang="zh-CN" altLang="en-US" smtClean="0"/>
              <a:t>对偶规则</a:t>
            </a:r>
          </a:p>
        </p:txBody>
      </p:sp>
    </p:spTree>
  </p:cSld>
  <p:clrMapOvr>
    <a:masterClrMapping/>
  </p:clrMapOvr>
  <p:transition>
    <p:dissolv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代入规则</a:t>
            </a:r>
          </a:p>
        </p:txBody>
      </p:sp>
      <p:sp>
        <p:nvSpPr>
          <p:cNvPr id="53251" name="Rectangle 3"/>
          <p:cNvSpPr>
            <a:spLocks noGrp="1" noChangeArrowheads="1"/>
          </p:cNvSpPr>
          <p:nvPr>
            <p:ph type="body" idx="1"/>
          </p:nvPr>
        </p:nvSpPr>
        <p:spPr>
          <a:xfrm>
            <a:off x="395288" y="1285875"/>
            <a:ext cx="8415337" cy="5238750"/>
          </a:xfrm>
        </p:spPr>
        <p:txBody>
          <a:bodyPr/>
          <a:lstStyle/>
          <a:p>
            <a:pPr eaLnBrk="1" hangingPunct="1">
              <a:spcBef>
                <a:spcPts val="1800"/>
              </a:spcBef>
            </a:pPr>
            <a:r>
              <a:rPr lang="zh-CN" altLang="en-US" smtClean="0"/>
              <a:t>任何一个含有变量</a:t>
            </a:r>
            <a:r>
              <a:rPr lang="en-US" altLang="zh-CN" smtClean="0"/>
              <a:t>A</a:t>
            </a:r>
            <a:r>
              <a:rPr lang="zh-CN" altLang="en-US" smtClean="0"/>
              <a:t>的逻辑等式，如果将</a:t>
            </a:r>
            <a:r>
              <a:rPr lang="zh-CN" altLang="en-US" smtClean="0">
                <a:solidFill>
                  <a:srgbClr val="FF0000"/>
                </a:solidFill>
              </a:rPr>
              <a:t>所有出现</a:t>
            </a:r>
            <a:r>
              <a:rPr lang="en-US" altLang="zh-CN" smtClean="0">
                <a:solidFill>
                  <a:srgbClr val="FF0000"/>
                </a:solidFill>
              </a:rPr>
              <a:t>A</a:t>
            </a:r>
            <a:r>
              <a:rPr lang="zh-CN" altLang="en-US" smtClean="0">
                <a:solidFill>
                  <a:srgbClr val="FF0000"/>
                </a:solidFill>
              </a:rPr>
              <a:t>的位置</a:t>
            </a:r>
            <a:r>
              <a:rPr lang="zh-CN" altLang="en-US" smtClean="0"/>
              <a:t>都代之以</a:t>
            </a:r>
            <a:r>
              <a:rPr lang="zh-CN" altLang="en-US" smtClean="0">
                <a:solidFill>
                  <a:srgbClr val="FF0000"/>
                </a:solidFill>
              </a:rPr>
              <a:t>同一个逻辑函数</a:t>
            </a:r>
            <a:r>
              <a:rPr lang="en-US" altLang="zh-CN" smtClean="0">
                <a:solidFill>
                  <a:srgbClr val="FF0000"/>
                </a:solidFill>
              </a:rPr>
              <a:t>F</a:t>
            </a:r>
            <a:r>
              <a:rPr lang="zh-CN" altLang="en-US" smtClean="0"/>
              <a:t>，则等式仍然成立。</a:t>
            </a:r>
          </a:p>
          <a:p>
            <a:pPr eaLnBrk="1" hangingPunct="1">
              <a:lnSpc>
                <a:spcPct val="90000"/>
              </a:lnSpc>
              <a:spcBef>
                <a:spcPts val="1800"/>
              </a:spcBef>
            </a:pPr>
            <a:r>
              <a:rPr lang="zh-CN" altLang="en-US" smtClean="0"/>
              <a:t>例：给定等式</a:t>
            </a:r>
            <a:r>
              <a:rPr lang="en-US" altLang="zh-CN" smtClean="0"/>
              <a:t>A(B+</a:t>
            </a:r>
            <a:r>
              <a:rPr lang="en-US" altLang="zh-CN" smtClean="0">
                <a:solidFill>
                  <a:srgbClr val="1F0FF1"/>
                </a:solidFill>
              </a:rPr>
              <a:t>C</a:t>
            </a:r>
            <a:r>
              <a:rPr lang="en-US" altLang="zh-CN" smtClean="0"/>
              <a:t>)=AB+A</a:t>
            </a:r>
            <a:r>
              <a:rPr lang="en-US" altLang="zh-CN" smtClean="0">
                <a:solidFill>
                  <a:srgbClr val="1F0FF1"/>
                </a:solidFill>
              </a:rPr>
              <a:t>C</a:t>
            </a:r>
            <a:r>
              <a:rPr lang="zh-CN" altLang="en-US" smtClean="0"/>
              <a:t>，若等式中的</a:t>
            </a:r>
            <a:r>
              <a:rPr lang="en-US" altLang="zh-CN" smtClean="0">
                <a:solidFill>
                  <a:srgbClr val="1F0FF1"/>
                </a:solidFill>
              </a:rPr>
              <a:t>C</a:t>
            </a:r>
            <a:r>
              <a:rPr lang="zh-CN" altLang="en-US" smtClean="0"/>
              <a:t>都用</a:t>
            </a:r>
            <a:r>
              <a:rPr lang="en-US" altLang="zh-CN" smtClean="0">
                <a:solidFill>
                  <a:srgbClr val="1F0FF1"/>
                </a:solidFill>
              </a:rPr>
              <a:t>C+D</a:t>
            </a:r>
            <a:r>
              <a:rPr lang="zh-CN" altLang="en-US" smtClean="0"/>
              <a:t>代替，则该等式仍然成立，即有：</a:t>
            </a:r>
          </a:p>
          <a:p>
            <a:pPr eaLnBrk="1" hangingPunct="1">
              <a:lnSpc>
                <a:spcPct val="90000"/>
              </a:lnSpc>
              <a:spcBef>
                <a:spcPts val="1800"/>
              </a:spcBef>
              <a:buFont typeface="Wingdings" pitchFamily="2" charset="2"/>
              <a:buNone/>
            </a:pPr>
            <a:r>
              <a:rPr lang="zh-CN" altLang="en-US" smtClean="0"/>
              <a:t>            </a:t>
            </a:r>
            <a:r>
              <a:rPr lang="en-US" altLang="zh-CN" smtClean="0"/>
              <a:t>A(B+</a:t>
            </a:r>
            <a:r>
              <a:rPr lang="en-US" altLang="zh-CN" smtClean="0">
                <a:solidFill>
                  <a:srgbClr val="1F0FF1"/>
                </a:solidFill>
              </a:rPr>
              <a:t>C+D</a:t>
            </a:r>
            <a:r>
              <a:rPr lang="en-US" altLang="zh-CN" smtClean="0"/>
              <a:t>)=AB+A(</a:t>
            </a:r>
            <a:r>
              <a:rPr lang="en-US" altLang="zh-CN" smtClean="0">
                <a:solidFill>
                  <a:srgbClr val="1F0FF1"/>
                </a:solidFill>
              </a:rPr>
              <a:t>C+D</a:t>
            </a:r>
            <a:r>
              <a:rPr lang="en-US" altLang="zh-CN" smtClean="0"/>
              <a:t>)</a:t>
            </a:r>
          </a:p>
          <a:p>
            <a:pPr eaLnBrk="1" hangingPunct="1">
              <a:lnSpc>
                <a:spcPct val="90000"/>
              </a:lnSpc>
              <a:spcBef>
                <a:spcPts val="1800"/>
              </a:spcBef>
            </a:pPr>
            <a:r>
              <a:rPr lang="zh-CN" altLang="en-US" smtClean="0"/>
              <a:t>代入规则在公式推导中有重要意义，利用这条规则可以</a:t>
            </a:r>
            <a:r>
              <a:rPr lang="zh-CN" altLang="en-US" smtClean="0">
                <a:solidFill>
                  <a:srgbClr val="FF0000"/>
                </a:solidFill>
              </a:rPr>
              <a:t>对公理、定理中的变量进行替换，从而推导出更多的等式</a:t>
            </a:r>
            <a:r>
              <a:rPr lang="zh-CN" altLang="en-US" smtClean="0"/>
              <a:t>。</a:t>
            </a:r>
          </a:p>
          <a:p>
            <a:pPr eaLnBrk="1" hangingPunct="1">
              <a:lnSpc>
                <a:spcPct val="90000"/>
              </a:lnSpc>
              <a:spcBef>
                <a:spcPts val="1800"/>
              </a:spcBef>
            </a:pPr>
            <a:r>
              <a:rPr lang="zh-CN" altLang="en-US" smtClean="0"/>
              <a:t>例：</a:t>
            </a:r>
            <a:r>
              <a:rPr lang="en-US" altLang="zh-CN" smtClean="0"/>
              <a:t>A+A’=1</a:t>
            </a:r>
            <a:r>
              <a:rPr lang="en-US" altLang="zh-CN" smtClean="0">
                <a:sym typeface="Wingdings" pitchFamily="2" charset="2"/>
              </a:rPr>
              <a:t>(A+B+C)+(A+B+C)’=1</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p:cTn id="7" dur="1000" fill="hold"/>
                                        <p:tgtEl>
                                          <p:spTgt spid="5325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325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325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3251">
                                            <p:txEl>
                                              <p:pRg st="1" end="1"/>
                                            </p:txEl>
                                          </p:spTgt>
                                        </p:tgtEl>
                                        <p:attrNameLst>
                                          <p:attrName>style.visibility</p:attrName>
                                        </p:attrNameLst>
                                      </p:cBhvr>
                                      <p:to>
                                        <p:strVal val="visible"/>
                                      </p:to>
                                    </p:set>
                                    <p:anim calcmode="lin" valueType="num">
                                      <p:cBhvr>
                                        <p:cTn id="14" dur="1000" fill="hold"/>
                                        <p:tgtEl>
                                          <p:spTgt spid="5325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5325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5325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3251">
                                            <p:txEl>
                                              <p:pRg st="2" end="2"/>
                                            </p:txEl>
                                          </p:spTgt>
                                        </p:tgtEl>
                                        <p:attrNameLst>
                                          <p:attrName>style.visibility</p:attrName>
                                        </p:attrNameLst>
                                      </p:cBhvr>
                                      <p:to>
                                        <p:strVal val="visible"/>
                                      </p:to>
                                    </p:set>
                                    <p:anim calcmode="lin" valueType="num">
                                      <p:cBhvr>
                                        <p:cTn id="21" dur="1000" fill="hold"/>
                                        <p:tgtEl>
                                          <p:spTgt spid="5325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5325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5325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53251">
                                            <p:txEl>
                                              <p:pRg st="3" end="3"/>
                                            </p:txEl>
                                          </p:spTgt>
                                        </p:tgtEl>
                                        <p:attrNameLst>
                                          <p:attrName>style.visibility</p:attrName>
                                        </p:attrNameLst>
                                      </p:cBhvr>
                                      <p:to>
                                        <p:strVal val="visible"/>
                                      </p:to>
                                    </p:set>
                                    <p:anim calcmode="lin" valueType="num">
                                      <p:cBhvr>
                                        <p:cTn id="28" dur="1000" fill="hold"/>
                                        <p:tgtEl>
                                          <p:spTgt spid="5325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5325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5325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53251">
                                            <p:txEl>
                                              <p:pRg st="4" end="4"/>
                                            </p:txEl>
                                          </p:spTgt>
                                        </p:tgtEl>
                                        <p:attrNameLst>
                                          <p:attrName>style.visibility</p:attrName>
                                        </p:attrNameLst>
                                      </p:cBhvr>
                                      <p:to>
                                        <p:strVal val="visible"/>
                                      </p:to>
                                    </p:set>
                                    <p:anim calcmode="lin" valueType="num">
                                      <p:cBhvr>
                                        <p:cTn id="35" dur="1000" fill="hold"/>
                                        <p:tgtEl>
                                          <p:spTgt spid="53251">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53251">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zh-CN" altLang="en-US" smtClean="0"/>
              <a:t>反演规则</a:t>
            </a:r>
          </a:p>
        </p:txBody>
      </p:sp>
      <p:sp>
        <p:nvSpPr>
          <p:cNvPr id="20485" name="Rectangle 3"/>
          <p:cNvSpPr>
            <a:spLocks noGrp="1" noChangeArrowheads="1"/>
          </p:cNvSpPr>
          <p:nvPr>
            <p:ph type="body" sz="half" idx="1"/>
          </p:nvPr>
        </p:nvSpPr>
        <p:spPr>
          <a:xfrm>
            <a:off x="684213" y="1484313"/>
            <a:ext cx="4248150" cy="5184775"/>
          </a:xfrm>
        </p:spPr>
        <p:txBody>
          <a:bodyPr/>
          <a:lstStyle/>
          <a:p>
            <a:pPr eaLnBrk="1" hangingPunct="1">
              <a:lnSpc>
                <a:spcPct val="115000"/>
              </a:lnSpc>
            </a:pPr>
            <a:r>
              <a:rPr lang="zh-CN" altLang="en-US" smtClean="0">
                <a:latin typeface="宋体" pitchFamily="2" charset="-122"/>
              </a:rPr>
              <a:t>将逻辑函数中</a:t>
            </a:r>
          </a:p>
          <a:p>
            <a:pPr lvl="1" eaLnBrk="1" hangingPunct="1">
              <a:lnSpc>
                <a:spcPct val="115000"/>
              </a:lnSpc>
            </a:pPr>
            <a:r>
              <a:rPr lang="zh-CN" altLang="en-US" smtClean="0">
                <a:latin typeface="宋体" pitchFamily="2" charset="-122"/>
              </a:rPr>
              <a:t>*变</a:t>
            </a:r>
            <a:r>
              <a:rPr lang="en-US" altLang="zh-CN" smtClean="0">
                <a:latin typeface="宋体" pitchFamily="2" charset="-122"/>
              </a:rPr>
              <a:t>+</a:t>
            </a:r>
            <a:r>
              <a:rPr lang="zh-CN" altLang="en-US" smtClean="0">
                <a:latin typeface="宋体" pitchFamily="2" charset="-122"/>
              </a:rPr>
              <a:t>，</a:t>
            </a:r>
            <a:r>
              <a:rPr lang="en-US" altLang="zh-CN" smtClean="0">
                <a:latin typeface="宋体" pitchFamily="2" charset="-122"/>
              </a:rPr>
              <a:t>+</a:t>
            </a:r>
            <a:r>
              <a:rPr lang="zh-CN" altLang="en-US" smtClean="0">
                <a:latin typeface="宋体" pitchFamily="2" charset="-122"/>
              </a:rPr>
              <a:t>变成*</a:t>
            </a:r>
          </a:p>
          <a:p>
            <a:pPr lvl="1" eaLnBrk="1" hangingPunct="1">
              <a:lnSpc>
                <a:spcPct val="115000"/>
              </a:lnSpc>
            </a:pPr>
            <a:r>
              <a:rPr lang="en-US" altLang="zh-CN" smtClean="0">
                <a:latin typeface="宋体" pitchFamily="2" charset="-122"/>
              </a:rPr>
              <a:t>1</a:t>
            </a:r>
            <a:r>
              <a:rPr lang="zh-CN" altLang="en-US" smtClean="0">
                <a:latin typeface="宋体" pitchFamily="2" charset="-122"/>
              </a:rPr>
              <a:t>变成</a:t>
            </a:r>
            <a:r>
              <a:rPr lang="en-US" altLang="zh-CN" smtClean="0">
                <a:latin typeface="宋体" pitchFamily="2" charset="-122"/>
              </a:rPr>
              <a:t>0</a:t>
            </a:r>
            <a:r>
              <a:rPr lang="zh-CN" altLang="en-US" smtClean="0">
                <a:latin typeface="宋体" pitchFamily="2" charset="-122"/>
              </a:rPr>
              <a:t>，</a:t>
            </a:r>
            <a:r>
              <a:rPr lang="en-US" altLang="zh-CN" smtClean="0">
                <a:latin typeface="宋体" pitchFamily="2" charset="-122"/>
              </a:rPr>
              <a:t>0</a:t>
            </a:r>
            <a:r>
              <a:rPr lang="zh-CN" altLang="en-US" smtClean="0">
                <a:latin typeface="宋体" pitchFamily="2" charset="-122"/>
              </a:rPr>
              <a:t>变成</a:t>
            </a:r>
            <a:r>
              <a:rPr lang="en-US" altLang="zh-CN" smtClean="0">
                <a:latin typeface="宋体" pitchFamily="2" charset="-122"/>
              </a:rPr>
              <a:t>1</a:t>
            </a:r>
          </a:p>
          <a:p>
            <a:pPr lvl="1" eaLnBrk="1" hangingPunct="1">
              <a:lnSpc>
                <a:spcPct val="115000"/>
              </a:lnSpc>
            </a:pPr>
            <a:r>
              <a:rPr lang="zh-CN" altLang="en-US" smtClean="0">
                <a:latin typeface="宋体" pitchFamily="2" charset="-122"/>
              </a:rPr>
              <a:t>原变量变成反变量</a:t>
            </a:r>
            <a:r>
              <a:rPr lang="en-US" altLang="zh-CN" smtClean="0">
                <a:latin typeface="宋体" pitchFamily="2" charset="-122"/>
              </a:rPr>
              <a:t>,</a:t>
            </a:r>
            <a:r>
              <a:rPr lang="zh-CN" altLang="en-US" smtClean="0">
                <a:latin typeface="宋体" pitchFamily="2" charset="-122"/>
              </a:rPr>
              <a:t>反变量变成原变量</a:t>
            </a:r>
          </a:p>
          <a:p>
            <a:pPr eaLnBrk="1" hangingPunct="1">
              <a:lnSpc>
                <a:spcPct val="115000"/>
              </a:lnSpc>
            </a:pPr>
            <a:endParaRPr lang="zh-CN" altLang="en-US" smtClean="0">
              <a:latin typeface="宋体" pitchFamily="2" charset="-122"/>
            </a:endParaRPr>
          </a:p>
          <a:p>
            <a:pPr eaLnBrk="1" hangingPunct="1">
              <a:lnSpc>
                <a:spcPct val="115000"/>
              </a:lnSpc>
            </a:pPr>
            <a:r>
              <a:rPr lang="zh-CN" altLang="en-US" smtClean="0">
                <a:latin typeface="宋体" pitchFamily="2" charset="-122"/>
              </a:rPr>
              <a:t>即得到原逻辑函数</a:t>
            </a:r>
            <a:r>
              <a:rPr lang="en-US" altLang="zh-CN" smtClean="0">
                <a:latin typeface="宋体" pitchFamily="2" charset="-122"/>
              </a:rPr>
              <a:t>F</a:t>
            </a:r>
            <a:r>
              <a:rPr lang="zh-CN" altLang="en-US" smtClean="0">
                <a:latin typeface="宋体" pitchFamily="2" charset="-122"/>
              </a:rPr>
              <a:t>的</a:t>
            </a:r>
            <a:r>
              <a:rPr lang="zh-CN" altLang="en-US" smtClean="0">
                <a:solidFill>
                  <a:srgbClr val="FF0000"/>
                </a:solidFill>
                <a:latin typeface="宋体" pitchFamily="2" charset="-122"/>
              </a:rPr>
              <a:t>反函数</a:t>
            </a:r>
            <a:r>
              <a:rPr lang="zh-CN" altLang="en-US" smtClean="0">
                <a:latin typeface="宋体" pitchFamily="2" charset="-122"/>
              </a:rPr>
              <a:t>。</a:t>
            </a:r>
          </a:p>
        </p:txBody>
      </p:sp>
      <p:graphicFrame>
        <p:nvGraphicFramePr>
          <p:cNvPr id="54285" name="Object 13"/>
          <p:cNvGraphicFramePr>
            <a:graphicFrameLocks noChangeAspect="1"/>
          </p:cNvGraphicFramePr>
          <p:nvPr>
            <p:ph sz="quarter" idx="2"/>
          </p:nvPr>
        </p:nvGraphicFramePr>
        <p:xfrm>
          <a:off x="5618163" y="3722688"/>
          <a:ext cx="2697162" cy="569912"/>
        </p:xfrm>
        <a:graphic>
          <a:graphicData uri="http://schemas.openxmlformats.org/presentationml/2006/ole">
            <p:oleObj spid="_x0000_s20482" name="公式" r:id="rId3" imgW="1346040" imgH="241200" progId="Equation.3">
              <p:embed/>
            </p:oleObj>
          </a:graphicData>
        </a:graphic>
      </p:graphicFrame>
      <p:sp>
        <p:nvSpPr>
          <p:cNvPr id="54278" name="Line 6"/>
          <p:cNvSpPr>
            <a:spLocks noChangeShapeType="1"/>
          </p:cNvSpPr>
          <p:nvPr/>
        </p:nvSpPr>
        <p:spPr bwMode="auto">
          <a:xfrm>
            <a:off x="7235825" y="2924175"/>
            <a:ext cx="0" cy="720725"/>
          </a:xfrm>
          <a:prstGeom prst="line">
            <a:avLst/>
          </a:prstGeom>
          <a:noFill/>
          <a:ln w="38100">
            <a:solidFill>
              <a:srgbClr val="1F0FF1"/>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sp>
        <p:nvSpPr>
          <p:cNvPr id="54279" name="Line 7"/>
          <p:cNvSpPr>
            <a:spLocks noChangeShapeType="1"/>
          </p:cNvSpPr>
          <p:nvPr/>
        </p:nvSpPr>
        <p:spPr bwMode="auto">
          <a:xfrm>
            <a:off x="7740650" y="2924175"/>
            <a:ext cx="0" cy="720725"/>
          </a:xfrm>
          <a:prstGeom prst="line">
            <a:avLst/>
          </a:prstGeom>
          <a:noFill/>
          <a:ln w="38100">
            <a:solidFill>
              <a:srgbClr val="1F0FF1"/>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sp>
        <p:nvSpPr>
          <p:cNvPr id="54280" name="Line 8"/>
          <p:cNvSpPr>
            <a:spLocks noChangeShapeType="1"/>
          </p:cNvSpPr>
          <p:nvPr/>
        </p:nvSpPr>
        <p:spPr bwMode="auto">
          <a:xfrm>
            <a:off x="5795963" y="2924175"/>
            <a:ext cx="0" cy="720725"/>
          </a:xfrm>
          <a:prstGeom prst="line">
            <a:avLst/>
          </a:prstGeom>
          <a:noFill/>
          <a:ln w="38100">
            <a:solidFill>
              <a:srgbClr val="E951DE"/>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sp>
        <p:nvSpPr>
          <p:cNvPr id="54281" name="Line 9"/>
          <p:cNvSpPr>
            <a:spLocks noChangeShapeType="1"/>
          </p:cNvSpPr>
          <p:nvPr/>
        </p:nvSpPr>
        <p:spPr bwMode="auto">
          <a:xfrm>
            <a:off x="6443663" y="2924175"/>
            <a:ext cx="0" cy="720725"/>
          </a:xfrm>
          <a:prstGeom prst="line">
            <a:avLst/>
          </a:prstGeom>
          <a:noFill/>
          <a:ln w="38100">
            <a:solidFill>
              <a:srgbClr val="E951DE"/>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sp>
        <p:nvSpPr>
          <p:cNvPr id="54282" name="Line 10"/>
          <p:cNvSpPr>
            <a:spLocks noChangeShapeType="1"/>
          </p:cNvSpPr>
          <p:nvPr/>
        </p:nvSpPr>
        <p:spPr bwMode="auto">
          <a:xfrm>
            <a:off x="7451725" y="2924175"/>
            <a:ext cx="0" cy="720725"/>
          </a:xfrm>
          <a:prstGeom prst="line">
            <a:avLst/>
          </a:prstGeom>
          <a:noFill/>
          <a:ln w="38100">
            <a:solidFill>
              <a:srgbClr val="E951DE"/>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sp>
        <p:nvSpPr>
          <p:cNvPr id="54283" name="Line 11"/>
          <p:cNvSpPr>
            <a:spLocks noChangeShapeType="1"/>
          </p:cNvSpPr>
          <p:nvPr/>
        </p:nvSpPr>
        <p:spPr bwMode="auto">
          <a:xfrm>
            <a:off x="8027988" y="2924175"/>
            <a:ext cx="0" cy="720725"/>
          </a:xfrm>
          <a:prstGeom prst="line">
            <a:avLst/>
          </a:prstGeom>
          <a:noFill/>
          <a:ln w="38100">
            <a:solidFill>
              <a:srgbClr val="E951DE"/>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graphicFrame>
        <p:nvGraphicFramePr>
          <p:cNvPr id="54287" name="Object 15"/>
          <p:cNvGraphicFramePr>
            <a:graphicFrameLocks noChangeAspect="1"/>
          </p:cNvGraphicFramePr>
          <p:nvPr>
            <p:ph sz="quarter" idx="3"/>
          </p:nvPr>
        </p:nvGraphicFramePr>
        <p:xfrm>
          <a:off x="5651500" y="2284413"/>
          <a:ext cx="2501900" cy="568325"/>
        </p:xfrm>
        <a:graphic>
          <a:graphicData uri="http://schemas.openxmlformats.org/presentationml/2006/ole">
            <p:oleObj spid="_x0000_s20483" name="公式" r:id="rId4" imgW="1117440" imgH="215640" progId="Equation.3">
              <p:embed/>
            </p:oleObj>
          </a:graphicData>
        </a:graphic>
      </p:graphicFrame>
      <p:sp>
        <p:nvSpPr>
          <p:cNvPr id="54289" name="Line 17"/>
          <p:cNvSpPr>
            <a:spLocks noChangeShapeType="1"/>
          </p:cNvSpPr>
          <p:nvPr/>
        </p:nvSpPr>
        <p:spPr bwMode="auto">
          <a:xfrm>
            <a:off x="6732588" y="2924175"/>
            <a:ext cx="0" cy="720725"/>
          </a:xfrm>
          <a:prstGeom prst="line">
            <a:avLst/>
          </a:prstGeom>
          <a:noFill/>
          <a:ln w="38100">
            <a:solidFill>
              <a:srgbClr val="1F0FF1"/>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sp>
        <p:nvSpPr>
          <p:cNvPr id="54290" name="Line 18"/>
          <p:cNvSpPr>
            <a:spLocks noChangeShapeType="1"/>
          </p:cNvSpPr>
          <p:nvPr/>
        </p:nvSpPr>
        <p:spPr bwMode="auto">
          <a:xfrm>
            <a:off x="6948488" y="2924175"/>
            <a:ext cx="0" cy="720725"/>
          </a:xfrm>
          <a:prstGeom prst="line">
            <a:avLst/>
          </a:prstGeom>
          <a:noFill/>
          <a:ln w="38100">
            <a:solidFill>
              <a:srgbClr val="E951DE"/>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87"/>
                                        </p:tgtEl>
                                        <p:attrNameLst>
                                          <p:attrName>style.visibility</p:attrName>
                                        </p:attrNameLst>
                                      </p:cBhvr>
                                      <p:to>
                                        <p:strVal val="visible"/>
                                      </p:to>
                                    </p:set>
                                    <p:animEffect transition="in" filter="blinds(horizontal)">
                                      <p:cBhvr>
                                        <p:cTn id="7" dur="500"/>
                                        <p:tgtEl>
                                          <p:spTgt spid="542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85"/>
                                        </p:tgtEl>
                                        <p:attrNameLst>
                                          <p:attrName>style.visibility</p:attrName>
                                        </p:attrNameLst>
                                      </p:cBhvr>
                                      <p:to>
                                        <p:strVal val="visible"/>
                                      </p:to>
                                    </p:set>
                                    <p:animEffect transition="in" filter="blinds(horizontal)">
                                      <p:cBhvr>
                                        <p:cTn id="12" dur="500"/>
                                        <p:tgtEl>
                                          <p:spTgt spid="54285"/>
                                        </p:tgtEl>
                                      </p:cBhvr>
                                    </p:animEffect>
                                  </p:childTnLst>
                                </p:cTn>
                              </p:par>
                              <p:par>
                                <p:cTn id="13" presetID="1" presetClass="entr" presetSubtype="0" fill="hold" nodeType="withEffect">
                                  <p:stCondLst>
                                    <p:cond delay="0"/>
                                  </p:stCondLst>
                                  <p:childTnLst>
                                    <p:set>
                                      <p:cBhvr>
                                        <p:cTn id="14" dur="1" fill="hold">
                                          <p:stCondLst>
                                            <p:cond delay="0"/>
                                          </p:stCondLst>
                                        </p:cTn>
                                        <p:tgtEl>
                                          <p:spTgt spid="542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2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2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2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2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28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2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zh-CN" altLang="en-US" smtClean="0"/>
              <a:t>练习</a:t>
            </a:r>
          </a:p>
        </p:txBody>
      </p:sp>
      <p:sp>
        <p:nvSpPr>
          <p:cNvPr id="21509" name="Rectangle 3"/>
          <p:cNvSpPr>
            <a:spLocks noGrp="1" noChangeArrowheads="1"/>
          </p:cNvSpPr>
          <p:nvPr>
            <p:ph type="body" sz="half" idx="1"/>
          </p:nvPr>
        </p:nvSpPr>
        <p:spPr>
          <a:xfrm>
            <a:off x="900113" y="1484313"/>
            <a:ext cx="6845300" cy="4216400"/>
          </a:xfrm>
        </p:spPr>
        <p:txBody>
          <a:bodyPr/>
          <a:lstStyle/>
          <a:p>
            <a:pPr eaLnBrk="1" hangingPunct="1"/>
            <a:r>
              <a:rPr lang="zh-CN" altLang="en-US" sz="2400" smtClean="0"/>
              <a:t>练习</a:t>
            </a:r>
            <a:r>
              <a:rPr lang="en-US" altLang="zh-CN" sz="2400" smtClean="0"/>
              <a:t>2.3</a:t>
            </a:r>
            <a:r>
              <a:rPr lang="zh-CN" altLang="en-US" sz="2400" smtClean="0"/>
              <a:t>：求下列函数的反函数。</a:t>
            </a:r>
          </a:p>
          <a:p>
            <a:pPr eaLnBrk="1" hangingPunct="1"/>
            <a:endParaRPr lang="zh-CN" altLang="en-US" sz="2400" smtClean="0"/>
          </a:p>
          <a:p>
            <a:pPr eaLnBrk="1" hangingPunct="1"/>
            <a:endParaRPr lang="zh-CN" altLang="en-US" sz="2400" smtClean="0"/>
          </a:p>
          <a:p>
            <a:pPr eaLnBrk="1" hangingPunct="1"/>
            <a:r>
              <a:rPr lang="zh-CN" altLang="en-US" sz="2400" smtClean="0"/>
              <a:t>解：</a:t>
            </a:r>
          </a:p>
        </p:txBody>
      </p:sp>
      <p:sp>
        <p:nvSpPr>
          <p:cNvPr id="55300" name="AutoShape 4"/>
          <p:cNvSpPr>
            <a:spLocks noChangeArrowheads="1"/>
          </p:cNvSpPr>
          <p:nvPr/>
        </p:nvSpPr>
        <p:spPr bwMode="gray">
          <a:xfrm>
            <a:off x="2409825" y="4899025"/>
            <a:ext cx="6192838" cy="1584325"/>
          </a:xfrm>
          <a:prstGeom prst="cloudCallout">
            <a:avLst>
              <a:gd name="adj1" fmla="val -29157"/>
              <a:gd name="adj2" fmla="val -86875"/>
            </a:avLst>
          </a:prstGeom>
          <a:gradFill rotWithShape="1">
            <a:gsLst>
              <a:gs pos="0">
                <a:srgbClr val="FFFF00"/>
              </a:gs>
              <a:gs pos="100000">
                <a:srgbClr val="FFFF00">
                  <a:gamma/>
                  <a:shade val="46275"/>
                  <a:invGamma/>
                </a:srgbClr>
              </a:gs>
            </a:gsLst>
            <a:lin ang="270000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注意：求反函数时应保持原函数中运算符号的优先顺序</a:t>
            </a:r>
          </a:p>
        </p:txBody>
      </p:sp>
      <p:graphicFrame>
        <p:nvGraphicFramePr>
          <p:cNvPr id="55301" name="Object 5"/>
          <p:cNvGraphicFramePr>
            <a:graphicFrameLocks noChangeAspect="1"/>
          </p:cNvGraphicFramePr>
          <p:nvPr/>
        </p:nvGraphicFramePr>
        <p:xfrm>
          <a:off x="2170113" y="3025775"/>
          <a:ext cx="3770312" cy="1254125"/>
        </p:xfrm>
        <a:graphic>
          <a:graphicData uri="http://schemas.openxmlformats.org/presentationml/2006/ole">
            <p:oleObj spid="_x0000_s21506" name="公式" r:id="rId3" imgW="1523880" imgH="507960" progId="Equation.3">
              <p:embed/>
            </p:oleObj>
          </a:graphicData>
        </a:graphic>
      </p:graphicFrame>
      <p:graphicFrame>
        <p:nvGraphicFramePr>
          <p:cNvPr id="21507" name="Object 6"/>
          <p:cNvGraphicFramePr>
            <a:graphicFrameLocks noChangeAspect="1"/>
          </p:cNvGraphicFramePr>
          <p:nvPr/>
        </p:nvGraphicFramePr>
        <p:xfrm>
          <a:off x="2555875" y="2254250"/>
          <a:ext cx="3024188" cy="598488"/>
        </p:xfrm>
        <a:graphic>
          <a:graphicData uri="http://schemas.openxmlformats.org/presentationml/2006/ole">
            <p:oleObj spid="_x0000_s21507" name="公式" r:id="rId4" imgW="1218960" imgH="241200" progId="Equation.3">
              <p:embed/>
            </p:oleObj>
          </a:graphicData>
        </a:graphic>
      </p:graphicFrame>
      <p:sp>
        <p:nvSpPr>
          <p:cNvPr id="55306" name="Text Box 10"/>
          <p:cNvSpPr txBox="1">
            <a:spLocks noChangeArrowheads="1"/>
          </p:cNvSpPr>
          <p:nvPr/>
        </p:nvSpPr>
        <p:spPr bwMode="auto">
          <a:xfrm>
            <a:off x="6370638" y="3109913"/>
            <a:ext cx="1511300" cy="1068387"/>
          </a:xfrm>
          <a:prstGeom prst="rect">
            <a:avLst/>
          </a:prstGeom>
          <a:noFill/>
          <a:ln w="9525">
            <a:noFill/>
            <a:miter lim="800000"/>
            <a:headEnd/>
            <a:tailEnd/>
          </a:ln>
        </p:spPr>
        <p:txBody>
          <a:bodyPr>
            <a:spAutoFit/>
          </a:bodyPr>
          <a:lstStyle/>
          <a:p>
            <a:pPr>
              <a:lnSpc>
                <a:spcPct val="80000"/>
              </a:lnSpc>
              <a:spcBef>
                <a:spcPct val="50000"/>
              </a:spcBef>
            </a:pPr>
            <a:r>
              <a:rPr lang="en-US" altLang="zh-CN" sz="2800" b="1">
                <a:solidFill>
                  <a:srgbClr val="FF0000"/>
                </a:solidFill>
                <a:latin typeface="Tahoma" pitchFamily="34" charset="0"/>
                <a:ea typeface="宋体" pitchFamily="2" charset="-122"/>
              </a:rPr>
              <a:t> </a:t>
            </a:r>
            <a:r>
              <a:rPr lang="en-US" altLang="zh-CN" sz="2800">
                <a:solidFill>
                  <a:srgbClr val="FF0000"/>
                </a:solidFill>
                <a:latin typeface="Tahoma" pitchFamily="34" charset="0"/>
                <a:ea typeface="宋体" pitchFamily="2" charset="-122"/>
              </a:rPr>
              <a:t>X</a:t>
            </a:r>
          </a:p>
          <a:p>
            <a:pPr>
              <a:lnSpc>
                <a:spcPct val="80000"/>
              </a:lnSpc>
              <a:spcBef>
                <a:spcPct val="50000"/>
              </a:spcBef>
            </a:pPr>
            <a:r>
              <a:rPr lang="en-US" altLang="zh-CN" sz="3200" b="1">
                <a:solidFill>
                  <a:srgbClr val="FF0000"/>
                </a:solidFill>
                <a:latin typeface="Tahoma" pitchFamily="34" charset="0"/>
                <a:ea typeface="宋体" pitchFamily="2" charset="-122"/>
                <a:cs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blinds(horizontal)">
                                      <p:cBhvr>
                                        <p:cTn id="7" dur="500"/>
                                        <p:tgtEl>
                                          <p:spTgt spid="553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3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55300"/>
                                        </p:tgtEl>
                                        <p:attrNameLst>
                                          <p:attrName>style.visibility</p:attrName>
                                        </p:attrNameLst>
                                      </p:cBhvr>
                                      <p:to>
                                        <p:strVal val="visible"/>
                                      </p:to>
                                    </p:set>
                                    <p:anim calcmode="lin" valueType="num">
                                      <p:cBhvr>
                                        <p:cTn id="16" dur="1000" fill="hold"/>
                                        <p:tgtEl>
                                          <p:spTgt spid="55300"/>
                                        </p:tgtEl>
                                        <p:attrNameLst>
                                          <p:attrName>ppt_w</p:attrName>
                                        </p:attrNameLst>
                                      </p:cBhvr>
                                      <p:tavLst>
                                        <p:tav tm="0">
                                          <p:val>
                                            <p:strVal val="#ppt_w*0.70"/>
                                          </p:val>
                                        </p:tav>
                                        <p:tav tm="100000">
                                          <p:val>
                                            <p:strVal val="#ppt_w"/>
                                          </p:val>
                                        </p:tav>
                                      </p:tavLst>
                                    </p:anim>
                                    <p:anim calcmode="lin" valueType="num">
                                      <p:cBhvr>
                                        <p:cTn id="17" dur="1000" fill="hold"/>
                                        <p:tgtEl>
                                          <p:spTgt spid="55300"/>
                                        </p:tgtEl>
                                        <p:attrNameLst>
                                          <p:attrName>ppt_h</p:attrName>
                                        </p:attrNameLst>
                                      </p:cBhvr>
                                      <p:tavLst>
                                        <p:tav tm="0">
                                          <p:val>
                                            <p:strVal val="#ppt_h"/>
                                          </p:val>
                                        </p:tav>
                                        <p:tav tm="100000">
                                          <p:val>
                                            <p:strVal val="#ppt_h"/>
                                          </p:val>
                                        </p:tav>
                                      </p:tavLst>
                                    </p:anim>
                                    <p:animEffect transition="in" filter="fade">
                                      <p:cBhvr>
                                        <p:cTn id="18" dur="10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zh-CN" altLang="en-US" smtClean="0"/>
              <a:t>反函数示例</a:t>
            </a:r>
          </a:p>
        </p:txBody>
      </p:sp>
      <p:sp>
        <p:nvSpPr>
          <p:cNvPr id="22534" name="Rectangle 3"/>
          <p:cNvSpPr>
            <a:spLocks noGrp="1" noChangeArrowheads="1"/>
          </p:cNvSpPr>
          <p:nvPr>
            <p:ph type="body" sz="half" idx="1"/>
          </p:nvPr>
        </p:nvSpPr>
        <p:spPr>
          <a:xfrm>
            <a:off x="395288" y="1485900"/>
            <a:ext cx="7061200" cy="3932238"/>
          </a:xfrm>
        </p:spPr>
        <p:txBody>
          <a:bodyPr/>
          <a:lstStyle/>
          <a:p>
            <a:pPr eaLnBrk="1" hangingPunct="1"/>
            <a:r>
              <a:rPr lang="zh-CN" altLang="en-US" sz="2400" smtClean="0"/>
              <a:t>例：求下列函数的反函数。</a:t>
            </a:r>
          </a:p>
          <a:p>
            <a:pPr eaLnBrk="1" hangingPunct="1"/>
            <a:endParaRPr lang="zh-CN" altLang="en-US" sz="2400" smtClean="0"/>
          </a:p>
          <a:p>
            <a:pPr eaLnBrk="1" hangingPunct="1"/>
            <a:endParaRPr lang="zh-CN" altLang="en-US" sz="2400" smtClean="0"/>
          </a:p>
          <a:p>
            <a:pPr eaLnBrk="1" hangingPunct="1"/>
            <a:r>
              <a:rPr lang="zh-CN" altLang="en-US" sz="2400" smtClean="0"/>
              <a:t>解：</a:t>
            </a:r>
          </a:p>
          <a:p>
            <a:pPr eaLnBrk="1" hangingPunct="1"/>
            <a:endParaRPr lang="zh-CN" altLang="en-US" sz="2400" smtClean="0"/>
          </a:p>
          <a:p>
            <a:pPr lvl="1" eaLnBrk="1" hangingPunct="1">
              <a:buFont typeface="Wingdings" pitchFamily="2" charset="2"/>
              <a:buNone/>
            </a:pPr>
            <a:endParaRPr lang="zh-CN" altLang="en-US" smtClean="0"/>
          </a:p>
          <a:p>
            <a:pPr lvl="1" eaLnBrk="1" hangingPunct="1">
              <a:buFont typeface="Wingdings" pitchFamily="2" charset="2"/>
              <a:buNone/>
            </a:pPr>
            <a:r>
              <a:rPr lang="zh-CN" altLang="en-US" smtClean="0"/>
              <a:t>       </a:t>
            </a:r>
          </a:p>
        </p:txBody>
      </p:sp>
      <p:graphicFrame>
        <p:nvGraphicFramePr>
          <p:cNvPr id="57348" name="Object 4"/>
          <p:cNvGraphicFramePr>
            <a:graphicFrameLocks noChangeAspect="1"/>
          </p:cNvGraphicFramePr>
          <p:nvPr>
            <p:ph sz="quarter" idx="2"/>
          </p:nvPr>
        </p:nvGraphicFramePr>
        <p:xfrm>
          <a:off x="1042988" y="3609975"/>
          <a:ext cx="3529012" cy="755650"/>
        </p:xfrm>
        <a:graphic>
          <a:graphicData uri="http://schemas.openxmlformats.org/presentationml/2006/ole">
            <p:oleObj spid="_x0000_s22530" name="公式" r:id="rId3" imgW="1244520" imgH="266400" progId="Equation.3">
              <p:embed/>
            </p:oleObj>
          </a:graphicData>
        </a:graphic>
      </p:graphicFrame>
      <p:graphicFrame>
        <p:nvGraphicFramePr>
          <p:cNvPr id="57350" name="Object 6"/>
          <p:cNvGraphicFramePr>
            <a:graphicFrameLocks noChangeAspect="1"/>
          </p:cNvGraphicFramePr>
          <p:nvPr>
            <p:ph sz="quarter" idx="3"/>
          </p:nvPr>
        </p:nvGraphicFramePr>
        <p:xfrm>
          <a:off x="4716463" y="2062163"/>
          <a:ext cx="4103687" cy="3879850"/>
        </p:xfrm>
        <a:graphic>
          <a:graphicData uri="http://schemas.openxmlformats.org/presentationml/2006/ole">
            <p:oleObj spid="_x0000_s22531" name="公式" r:id="rId4" imgW="1396800" imgH="1320480" progId="Equation.3">
              <p:embed/>
            </p:oleObj>
          </a:graphicData>
        </a:graphic>
      </p:graphicFrame>
      <p:graphicFrame>
        <p:nvGraphicFramePr>
          <p:cNvPr id="22532" name="Object 8"/>
          <p:cNvGraphicFramePr>
            <a:graphicFrameLocks noChangeAspect="1"/>
          </p:cNvGraphicFramePr>
          <p:nvPr/>
        </p:nvGraphicFramePr>
        <p:xfrm>
          <a:off x="1025525" y="2232025"/>
          <a:ext cx="2628900" cy="620713"/>
        </p:xfrm>
        <a:graphic>
          <a:graphicData uri="http://schemas.openxmlformats.org/presentationml/2006/ole">
            <p:oleObj spid="_x0000_s22532" name="公式" r:id="rId5" imgW="914400" imgH="215640" progId="Equation.3">
              <p:embed/>
            </p:oleObj>
          </a:graphicData>
        </a:graphic>
      </p:graphicFrame>
      <p:sp>
        <p:nvSpPr>
          <p:cNvPr id="57353" name="AutoShape 9"/>
          <p:cNvSpPr>
            <a:spLocks noChangeArrowheads="1"/>
          </p:cNvSpPr>
          <p:nvPr/>
        </p:nvSpPr>
        <p:spPr bwMode="gray">
          <a:xfrm>
            <a:off x="250825" y="5086350"/>
            <a:ext cx="4465638" cy="1295400"/>
          </a:xfrm>
          <a:prstGeom prst="cloudCallout">
            <a:avLst>
              <a:gd name="adj1" fmla="val -18398"/>
              <a:gd name="adj2" fmla="val -89949"/>
            </a:avLst>
          </a:prstGeom>
          <a:gradFill rotWithShape="1">
            <a:gsLst>
              <a:gs pos="0">
                <a:srgbClr val="FFFF00"/>
              </a:gs>
              <a:gs pos="100000">
                <a:srgbClr val="FFFF00">
                  <a:gamma/>
                  <a:shade val="46275"/>
                  <a:invGamma/>
                </a:srgbClr>
              </a:gs>
            </a:gsLst>
            <a:lin ang="270000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长非号不变，长非号内部应用反演规则。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50"/>
                                        </p:tgtEl>
                                        <p:attrNameLst>
                                          <p:attrName>style.visibility</p:attrName>
                                        </p:attrNameLst>
                                      </p:cBhvr>
                                      <p:to>
                                        <p:strVal val="visible"/>
                                      </p:to>
                                    </p:set>
                                    <p:animEffect transition="in" filter="blinds(horizontal)">
                                      <p:cBhvr>
                                        <p:cTn id="7" dur="500"/>
                                        <p:tgtEl>
                                          <p:spTgt spid="573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blinds(horizontal)">
                                      <p:cBhvr>
                                        <p:cTn id="12" dur="500"/>
                                        <p:tgtEl>
                                          <p:spTgt spid="573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53"/>
                                        </p:tgtEl>
                                        <p:attrNameLst>
                                          <p:attrName>style.visibility</p:attrName>
                                        </p:attrNameLst>
                                      </p:cBhvr>
                                      <p:to>
                                        <p:strVal val="visible"/>
                                      </p:to>
                                    </p:set>
                                    <p:animEffect transition="in" filter="blinds(horizontal)">
                                      <p:cBhvr>
                                        <p:cTn id="17" dur="500"/>
                                        <p:tgtEl>
                                          <p:spTgt spid="5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zh-CN" altLang="en-US" smtClean="0"/>
              <a:t>对偶规则</a:t>
            </a:r>
          </a:p>
        </p:txBody>
      </p:sp>
      <p:sp>
        <p:nvSpPr>
          <p:cNvPr id="23557" name="Rectangle 4"/>
          <p:cNvSpPr>
            <a:spLocks noGrp="1" noChangeArrowheads="1"/>
          </p:cNvSpPr>
          <p:nvPr>
            <p:ph type="body" idx="1"/>
          </p:nvPr>
        </p:nvSpPr>
        <p:spPr>
          <a:xfrm>
            <a:off x="395288" y="1484313"/>
            <a:ext cx="4248150" cy="4897437"/>
          </a:xfrm>
          <a:noFill/>
        </p:spPr>
        <p:txBody>
          <a:bodyPr/>
          <a:lstStyle/>
          <a:p>
            <a:pPr eaLnBrk="1" hangingPunct="1"/>
            <a:r>
              <a:rPr lang="zh-CN" altLang="en-US" smtClean="0"/>
              <a:t>将逻辑函数中</a:t>
            </a:r>
          </a:p>
          <a:p>
            <a:pPr lvl="1" eaLnBrk="1" hangingPunct="1"/>
            <a:r>
              <a:rPr lang="zh-CN" altLang="en-US" smtClean="0"/>
              <a:t>*变</a:t>
            </a:r>
            <a:r>
              <a:rPr lang="en-US" altLang="zh-CN" smtClean="0"/>
              <a:t>+</a:t>
            </a:r>
            <a:r>
              <a:rPr lang="zh-CN" altLang="en-US" smtClean="0"/>
              <a:t>，</a:t>
            </a:r>
            <a:r>
              <a:rPr lang="en-US" altLang="zh-CN" smtClean="0"/>
              <a:t>+</a:t>
            </a:r>
            <a:r>
              <a:rPr lang="zh-CN" altLang="en-US" smtClean="0"/>
              <a:t>变成*</a:t>
            </a:r>
          </a:p>
          <a:p>
            <a:pPr lvl="1" eaLnBrk="1" hangingPunct="1"/>
            <a:r>
              <a:rPr lang="en-US" altLang="zh-CN" smtClean="0"/>
              <a:t>1</a:t>
            </a:r>
            <a:r>
              <a:rPr lang="zh-CN" altLang="en-US" smtClean="0"/>
              <a:t>变成</a:t>
            </a:r>
            <a:r>
              <a:rPr lang="en-US" altLang="zh-CN" smtClean="0"/>
              <a:t>0</a:t>
            </a:r>
            <a:r>
              <a:rPr lang="zh-CN" altLang="en-US" smtClean="0"/>
              <a:t>，</a:t>
            </a:r>
            <a:r>
              <a:rPr lang="en-US" altLang="zh-CN" smtClean="0"/>
              <a:t>0</a:t>
            </a:r>
            <a:r>
              <a:rPr lang="zh-CN" altLang="en-US" smtClean="0"/>
              <a:t>变成</a:t>
            </a:r>
            <a:r>
              <a:rPr lang="en-US" altLang="zh-CN" smtClean="0"/>
              <a:t>1</a:t>
            </a:r>
          </a:p>
          <a:p>
            <a:pPr lvl="1" eaLnBrk="1" hangingPunct="1"/>
            <a:r>
              <a:rPr lang="zh-CN" altLang="en-US" smtClean="0">
                <a:solidFill>
                  <a:srgbClr val="FF0000"/>
                </a:solidFill>
              </a:rPr>
              <a:t>逻辑变量保持不变</a:t>
            </a:r>
          </a:p>
          <a:p>
            <a:pPr eaLnBrk="1" hangingPunct="1"/>
            <a:r>
              <a:rPr lang="zh-CN" altLang="en-US" smtClean="0"/>
              <a:t>即得到原逻辑函数</a:t>
            </a:r>
            <a:r>
              <a:rPr lang="en-US" altLang="zh-CN" smtClean="0"/>
              <a:t>F</a:t>
            </a:r>
            <a:r>
              <a:rPr lang="zh-CN" altLang="en-US" smtClean="0"/>
              <a:t>的对偶函数</a:t>
            </a:r>
            <a:r>
              <a:rPr lang="en-US" altLang="zh-CN" smtClean="0"/>
              <a:t>F</a:t>
            </a:r>
            <a:r>
              <a:rPr lang="en-US" altLang="zh-CN" baseline="30000" smtClean="0"/>
              <a:t>*</a:t>
            </a:r>
            <a:r>
              <a:rPr lang="zh-CN" altLang="en-US" smtClean="0"/>
              <a:t>。</a:t>
            </a:r>
          </a:p>
          <a:p>
            <a:pPr eaLnBrk="1" hangingPunct="1"/>
            <a:r>
              <a:rPr lang="zh-CN" altLang="en-US" smtClean="0">
                <a:solidFill>
                  <a:srgbClr val="FF0000"/>
                </a:solidFill>
              </a:rPr>
              <a:t>对偶规则</a:t>
            </a:r>
            <a:r>
              <a:rPr lang="zh-CN" altLang="en-US" smtClean="0"/>
              <a:t>：如果两个逻辑函数相等，则他们的对偶函数也相等。</a:t>
            </a:r>
          </a:p>
        </p:txBody>
      </p:sp>
      <p:graphicFrame>
        <p:nvGraphicFramePr>
          <p:cNvPr id="56333" name="Object 13"/>
          <p:cNvGraphicFramePr>
            <a:graphicFrameLocks noChangeAspect="1"/>
          </p:cNvGraphicFramePr>
          <p:nvPr/>
        </p:nvGraphicFramePr>
        <p:xfrm>
          <a:off x="5003800" y="3600450"/>
          <a:ext cx="3600450" cy="620713"/>
        </p:xfrm>
        <a:graphic>
          <a:graphicData uri="http://schemas.openxmlformats.org/presentationml/2006/ole">
            <p:oleObj spid="_x0000_s23554" name="公式" r:id="rId3" imgW="1396800" imgH="241200" progId="Equation.3">
              <p:embed/>
            </p:oleObj>
          </a:graphicData>
        </a:graphic>
      </p:graphicFrame>
      <p:sp>
        <p:nvSpPr>
          <p:cNvPr id="56334" name="Line 14"/>
          <p:cNvSpPr>
            <a:spLocks noChangeShapeType="1"/>
          </p:cNvSpPr>
          <p:nvPr/>
        </p:nvSpPr>
        <p:spPr bwMode="auto">
          <a:xfrm>
            <a:off x="6516688" y="2895600"/>
            <a:ext cx="0" cy="720725"/>
          </a:xfrm>
          <a:prstGeom prst="line">
            <a:avLst/>
          </a:prstGeom>
          <a:noFill/>
          <a:ln w="38100">
            <a:solidFill>
              <a:srgbClr val="1F0FF1"/>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sp>
        <p:nvSpPr>
          <p:cNvPr id="56335" name="Line 15"/>
          <p:cNvSpPr>
            <a:spLocks noChangeShapeType="1"/>
          </p:cNvSpPr>
          <p:nvPr/>
        </p:nvSpPr>
        <p:spPr bwMode="auto">
          <a:xfrm>
            <a:off x="7164388" y="2892425"/>
            <a:ext cx="0" cy="720725"/>
          </a:xfrm>
          <a:prstGeom prst="line">
            <a:avLst/>
          </a:prstGeom>
          <a:noFill/>
          <a:ln w="38100">
            <a:solidFill>
              <a:srgbClr val="1F0FF1"/>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sp>
        <p:nvSpPr>
          <p:cNvPr id="56336" name="Line 16"/>
          <p:cNvSpPr>
            <a:spLocks noChangeShapeType="1"/>
          </p:cNvSpPr>
          <p:nvPr/>
        </p:nvSpPr>
        <p:spPr bwMode="auto">
          <a:xfrm>
            <a:off x="7885113" y="2892425"/>
            <a:ext cx="0" cy="720725"/>
          </a:xfrm>
          <a:prstGeom prst="line">
            <a:avLst/>
          </a:prstGeom>
          <a:noFill/>
          <a:ln w="38100">
            <a:solidFill>
              <a:srgbClr val="1F0FF1"/>
            </a:solidFill>
            <a:round/>
            <a:headEnd type="triangle" w="med" len="med"/>
            <a:tailEnd type="triangle" w="med" len="med"/>
          </a:ln>
          <a:effectLst>
            <a:outerShdw dist="107763" dir="2700000" algn="ctr" rotWithShape="0">
              <a:schemeClr val="bg2">
                <a:alpha val="50000"/>
              </a:schemeClr>
            </a:outerShdw>
          </a:effectLst>
        </p:spPr>
        <p:txBody>
          <a:bodyPr/>
          <a:lstStyle/>
          <a:p>
            <a:pPr>
              <a:defRPr/>
            </a:pPr>
            <a:endParaRPr lang="zh-CN" altLang="en-US"/>
          </a:p>
        </p:txBody>
      </p:sp>
      <p:graphicFrame>
        <p:nvGraphicFramePr>
          <p:cNvPr id="56341" name="Object 21"/>
          <p:cNvGraphicFramePr>
            <a:graphicFrameLocks noChangeAspect="1"/>
          </p:cNvGraphicFramePr>
          <p:nvPr/>
        </p:nvGraphicFramePr>
        <p:xfrm>
          <a:off x="5226050" y="2247900"/>
          <a:ext cx="3233738" cy="623888"/>
        </p:xfrm>
        <a:graphic>
          <a:graphicData uri="http://schemas.openxmlformats.org/presentationml/2006/ole">
            <p:oleObj spid="_x0000_s23555" name="公式" r:id="rId4" imgW="1117440" imgH="215640" progId="Equation.3">
              <p:embed/>
            </p:oleObj>
          </a:graphicData>
        </a:graphic>
      </p:graphicFrame>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41"/>
                                        </p:tgtEl>
                                        <p:attrNameLst>
                                          <p:attrName>style.visibility</p:attrName>
                                        </p:attrNameLst>
                                      </p:cBhvr>
                                      <p:to>
                                        <p:strVal val="visible"/>
                                      </p:to>
                                    </p:set>
                                    <p:animEffect transition="in" filter="blinds(horizontal)">
                                      <p:cBhvr>
                                        <p:cTn id="7" dur="500"/>
                                        <p:tgtEl>
                                          <p:spTgt spid="563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33"/>
                                        </p:tgtEl>
                                        <p:attrNameLst>
                                          <p:attrName>style.visibility</p:attrName>
                                        </p:attrNameLst>
                                      </p:cBhvr>
                                      <p:to>
                                        <p:strVal val="visible"/>
                                      </p:to>
                                    </p:set>
                                    <p:animEffect transition="in" filter="blinds(horizontal)">
                                      <p:cBhvr>
                                        <p:cTn id="12" dur="500"/>
                                        <p:tgtEl>
                                          <p:spTgt spid="5633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3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思考</a:t>
            </a:r>
          </a:p>
        </p:txBody>
      </p:sp>
      <p:sp>
        <p:nvSpPr>
          <p:cNvPr id="53251" name="Oval 5"/>
          <p:cNvSpPr>
            <a:spLocks noChangeArrowheads="1"/>
          </p:cNvSpPr>
          <p:nvPr/>
        </p:nvSpPr>
        <p:spPr bwMode="gray">
          <a:xfrm>
            <a:off x="765175" y="2276475"/>
            <a:ext cx="2171700" cy="2232025"/>
          </a:xfrm>
          <a:prstGeom prst="ellipse">
            <a:avLst/>
          </a:prstGeom>
          <a:gradFill rotWithShape="1">
            <a:gsLst>
              <a:gs pos="0">
                <a:srgbClr val="9966FF">
                  <a:alpha val="32001"/>
                </a:srgbClr>
              </a:gs>
              <a:gs pos="100000">
                <a:srgbClr val="000000">
                  <a:alpha val="89998"/>
                </a:srgbClr>
              </a:gs>
            </a:gsLst>
            <a:lin ang="2700000" scaled="1"/>
          </a:gradFill>
          <a:ln w="38100" algn="ctr">
            <a:noFill/>
            <a:round/>
            <a:headEnd/>
            <a:tailEnd/>
          </a:ln>
        </p:spPr>
        <p:txBody>
          <a:bodyPr wrap="none" anchor="ctr">
            <a:spAutoFit/>
          </a:bodyPr>
          <a:lstStyle/>
          <a:p>
            <a:endParaRPr lang="zh-CN" altLang="en-US"/>
          </a:p>
        </p:txBody>
      </p:sp>
      <p:grpSp>
        <p:nvGrpSpPr>
          <p:cNvPr id="53252" name="Group 6"/>
          <p:cNvGrpSpPr>
            <a:grpSpLocks/>
          </p:cNvGrpSpPr>
          <p:nvPr/>
        </p:nvGrpSpPr>
        <p:grpSpPr bwMode="auto">
          <a:xfrm>
            <a:off x="1028700" y="2544763"/>
            <a:ext cx="1644650" cy="1692275"/>
            <a:chOff x="4166" y="1706"/>
            <a:chExt cx="1252" cy="1252"/>
          </a:xfrm>
        </p:grpSpPr>
        <p:sp>
          <p:nvSpPr>
            <p:cNvPr id="53265" name="Oval 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53266" name="Oval 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53267" name="Oval 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53268" name="Oval 1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sp>
        <p:nvSpPr>
          <p:cNvPr id="53253" name="Oval 12"/>
          <p:cNvSpPr>
            <a:spLocks noChangeArrowheads="1"/>
          </p:cNvSpPr>
          <p:nvPr/>
        </p:nvSpPr>
        <p:spPr bwMode="gray">
          <a:xfrm>
            <a:off x="5219700" y="2205038"/>
            <a:ext cx="2178050" cy="2301875"/>
          </a:xfrm>
          <a:prstGeom prst="ellipse">
            <a:avLst/>
          </a:prstGeom>
          <a:gradFill rotWithShape="1">
            <a:gsLst>
              <a:gs pos="0">
                <a:srgbClr val="6600FF">
                  <a:alpha val="32001"/>
                </a:srgbClr>
              </a:gs>
              <a:gs pos="100000">
                <a:srgbClr val="2F0076"/>
              </a:gs>
            </a:gsLst>
            <a:lin ang="2700000" scaled="1"/>
          </a:gradFill>
          <a:ln w="38100" algn="ctr">
            <a:noFill/>
            <a:round/>
            <a:headEnd/>
            <a:tailEnd/>
          </a:ln>
        </p:spPr>
        <p:txBody>
          <a:bodyPr wrap="none" anchor="ctr">
            <a:spAutoFit/>
          </a:bodyPr>
          <a:lstStyle/>
          <a:p>
            <a:endParaRPr lang="zh-CN" altLang="en-US"/>
          </a:p>
        </p:txBody>
      </p:sp>
      <p:grpSp>
        <p:nvGrpSpPr>
          <p:cNvPr id="53254" name="Group 13"/>
          <p:cNvGrpSpPr>
            <a:grpSpLocks/>
          </p:cNvGrpSpPr>
          <p:nvPr/>
        </p:nvGrpSpPr>
        <p:grpSpPr bwMode="auto">
          <a:xfrm>
            <a:off x="5483225" y="2474913"/>
            <a:ext cx="1651000" cy="1744662"/>
            <a:chOff x="4166" y="1706"/>
            <a:chExt cx="1252" cy="1252"/>
          </a:xfrm>
        </p:grpSpPr>
        <p:sp>
          <p:nvSpPr>
            <p:cNvPr id="53261" name="Oval 1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53262" name="Oval 1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53263" name="Oval 1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53264" name="Oval 1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sp>
        <p:nvSpPr>
          <p:cNvPr id="14354" name="Text Box 18"/>
          <p:cNvSpPr txBox="1">
            <a:spLocks noChangeArrowheads="1"/>
          </p:cNvSpPr>
          <p:nvPr/>
        </p:nvSpPr>
        <p:spPr bwMode="auto">
          <a:xfrm>
            <a:off x="7162800" y="1268413"/>
            <a:ext cx="1111250" cy="1311275"/>
          </a:xfrm>
          <a:prstGeom prst="rect">
            <a:avLst/>
          </a:prstGeom>
          <a:noFill/>
          <a:ln w="9525">
            <a:noFill/>
            <a:miter lim="800000"/>
            <a:headEnd/>
            <a:tailEnd/>
          </a:ln>
        </p:spPr>
        <p:txBody>
          <a:bodyPr>
            <a:spAutoFit/>
          </a:bodyPr>
          <a:lstStyle/>
          <a:p>
            <a:pPr eaLnBrk="0" hangingPunct="0">
              <a:spcBef>
                <a:spcPct val="50000"/>
              </a:spcBef>
            </a:pPr>
            <a:r>
              <a:rPr lang="zh-CN" altLang="en-US" sz="8000" b="1">
                <a:latin typeface="隶书" pitchFamily="49" charset="-122"/>
                <a:ea typeface="隶书" pitchFamily="49" charset="-122"/>
              </a:rPr>
              <a:t>假</a:t>
            </a:r>
          </a:p>
        </p:txBody>
      </p:sp>
      <p:sp>
        <p:nvSpPr>
          <p:cNvPr id="14355" name="Text Box 19"/>
          <p:cNvSpPr txBox="1">
            <a:spLocks noChangeArrowheads="1"/>
          </p:cNvSpPr>
          <p:nvPr/>
        </p:nvSpPr>
        <p:spPr bwMode="auto">
          <a:xfrm>
            <a:off x="2554288" y="1268413"/>
            <a:ext cx="1150937" cy="1311275"/>
          </a:xfrm>
          <a:prstGeom prst="rect">
            <a:avLst/>
          </a:prstGeom>
          <a:noFill/>
          <a:ln w="9525">
            <a:noFill/>
            <a:miter lim="800000"/>
            <a:headEnd/>
            <a:tailEnd/>
          </a:ln>
        </p:spPr>
        <p:txBody>
          <a:bodyPr>
            <a:spAutoFit/>
          </a:bodyPr>
          <a:lstStyle/>
          <a:p>
            <a:pPr eaLnBrk="0" hangingPunct="0">
              <a:spcBef>
                <a:spcPct val="50000"/>
              </a:spcBef>
            </a:pPr>
            <a:r>
              <a:rPr lang="zh-CN" altLang="en-US" sz="8000" b="1">
                <a:latin typeface="隶书" pitchFamily="49" charset="-122"/>
                <a:ea typeface="隶书" pitchFamily="49" charset="-122"/>
              </a:rPr>
              <a:t>真</a:t>
            </a:r>
          </a:p>
        </p:txBody>
      </p:sp>
      <p:pic>
        <p:nvPicPr>
          <p:cNvPr id="53257" name="Picture 20" descr="num0"/>
          <p:cNvPicPr>
            <a:picLocks noChangeAspect="1" noChangeArrowheads="1"/>
          </p:cNvPicPr>
          <p:nvPr/>
        </p:nvPicPr>
        <p:blipFill>
          <a:blip r:embed="rId2"/>
          <a:srcRect/>
          <a:stretch>
            <a:fillRect/>
          </a:stretch>
        </p:blipFill>
        <p:spPr bwMode="auto">
          <a:xfrm>
            <a:off x="5946775" y="2779713"/>
            <a:ext cx="879475" cy="1263650"/>
          </a:xfrm>
          <a:prstGeom prst="rect">
            <a:avLst/>
          </a:prstGeom>
          <a:noFill/>
          <a:ln w="9525">
            <a:noFill/>
            <a:miter lim="800000"/>
            <a:headEnd/>
            <a:tailEnd/>
          </a:ln>
        </p:spPr>
      </p:pic>
      <p:pic>
        <p:nvPicPr>
          <p:cNvPr id="53258" name="Picture 21" descr="num1"/>
          <p:cNvPicPr>
            <a:picLocks noChangeAspect="1" noChangeArrowheads="1"/>
          </p:cNvPicPr>
          <p:nvPr/>
        </p:nvPicPr>
        <p:blipFill>
          <a:blip r:embed="rId3"/>
          <a:srcRect/>
          <a:stretch>
            <a:fillRect/>
          </a:stretch>
        </p:blipFill>
        <p:spPr bwMode="auto">
          <a:xfrm>
            <a:off x="1403350" y="2779713"/>
            <a:ext cx="725488" cy="1333500"/>
          </a:xfrm>
          <a:prstGeom prst="rect">
            <a:avLst/>
          </a:prstGeom>
          <a:noFill/>
          <a:ln w="9525">
            <a:noFill/>
            <a:miter lim="800000"/>
            <a:headEnd/>
            <a:tailEnd/>
          </a:ln>
        </p:spPr>
      </p:pic>
      <p:sp>
        <p:nvSpPr>
          <p:cNvPr id="14359" name="AutoShape 23"/>
          <p:cNvSpPr>
            <a:spLocks noChangeArrowheads="1"/>
          </p:cNvSpPr>
          <p:nvPr/>
        </p:nvSpPr>
        <p:spPr bwMode="gray">
          <a:xfrm>
            <a:off x="3397250" y="3106738"/>
            <a:ext cx="1438275" cy="612775"/>
          </a:xfrm>
          <a:prstGeom prst="leftRightArrow">
            <a:avLst>
              <a:gd name="adj1" fmla="val 50000"/>
              <a:gd name="adj2" fmla="val 46943"/>
            </a:avLst>
          </a:prstGeom>
          <a:gradFill rotWithShape="1">
            <a:gsLst>
              <a:gs pos="0">
                <a:srgbClr val="CC99FF"/>
              </a:gs>
              <a:gs pos="100000">
                <a:srgbClr val="CC99FF">
                  <a:gamma/>
                  <a:shade val="46275"/>
                  <a:invGamma/>
                </a:srgbClr>
              </a:gs>
            </a:gsLst>
            <a:lin ang="2700000" scaled="1"/>
          </a:gradFill>
          <a:ln w="38100" algn="ctr">
            <a:solidFill>
              <a:srgbClr val="EAEAEA"/>
            </a:solidFill>
            <a:miter lim="800000"/>
            <a:headEnd/>
            <a:tailEnd/>
          </a:ln>
          <a:effectLst>
            <a:outerShdw dist="109250" dir="3267739" algn="ctr" rotWithShape="0">
              <a:srgbClr val="333333">
                <a:alpha val="50000"/>
              </a:srgbClr>
            </a:outerShdw>
          </a:effectLst>
        </p:spPr>
        <p:txBody>
          <a:bodyPr anchor="ctr"/>
          <a:lstStyle/>
          <a:p>
            <a:pPr>
              <a:defRPr/>
            </a:pPr>
            <a:endParaRPr lang="zh-CN" altLang="en-US"/>
          </a:p>
        </p:txBody>
      </p:sp>
      <p:sp>
        <p:nvSpPr>
          <p:cNvPr id="53260" name="Rectangle 24"/>
          <p:cNvSpPr>
            <a:spLocks noGrp="1" noChangeArrowheads="1"/>
          </p:cNvSpPr>
          <p:nvPr>
            <p:ph type="body" idx="1"/>
          </p:nvPr>
        </p:nvSpPr>
        <p:spPr>
          <a:xfrm>
            <a:off x="457200" y="4652963"/>
            <a:ext cx="8229600" cy="2016125"/>
          </a:xfrm>
        </p:spPr>
        <p:txBody>
          <a:bodyPr/>
          <a:lstStyle/>
          <a:p>
            <a:pPr eaLnBrk="1" hangingPunct="1">
              <a:lnSpc>
                <a:spcPct val="90000"/>
              </a:lnSpc>
            </a:pPr>
            <a:r>
              <a:rPr lang="en-US" altLang="zh-CN" smtClean="0"/>
              <a:t>0</a:t>
            </a:r>
            <a:r>
              <a:rPr lang="zh-CN" altLang="en-US" smtClean="0"/>
              <a:t>和</a:t>
            </a:r>
            <a:r>
              <a:rPr lang="en-US" altLang="zh-CN" smtClean="0"/>
              <a:t>1</a:t>
            </a:r>
            <a:r>
              <a:rPr lang="zh-CN" altLang="en-US" smtClean="0"/>
              <a:t>不表示数量的大小 ；</a:t>
            </a:r>
          </a:p>
          <a:p>
            <a:pPr eaLnBrk="1" hangingPunct="1">
              <a:lnSpc>
                <a:spcPct val="90000"/>
              </a:lnSpc>
            </a:pPr>
            <a:r>
              <a:rPr lang="zh-CN" altLang="en-US" smtClean="0"/>
              <a:t>而是表示完全对立的两种状态；</a:t>
            </a:r>
          </a:p>
          <a:p>
            <a:pPr eaLnBrk="1" hangingPunct="1">
              <a:lnSpc>
                <a:spcPct val="90000"/>
              </a:lnSpc>
            </a:pPr>
            <a:r>
              <a:rPr lang="zh-CN" altLang="en-US" smtClean="0"/>
              <a:t>“</a:t>
            </a:r>
            <a:r>
              <a:rPr lang="en-US" altLang="zh-CN" smtClean="0"/>
              <a:t>1”</a:t>
            </a:r>
            <a:r>
              <a:rPr lang="zh-CN" altLang="en-US" smtClean="0"/>
              <a:t>表示条件具备或者事情发生；</a:t>
            </a:r>
          </a:p>
          <a:p>
            <a:pPr eaLnBrk="1" hangingPunct="1">
              <a:lnSpc>
                <a:spcPct val="90000"/>
              </a:lnSpc>
            </a:pPr>
            <a:r>
              <a:rPr lang="zh-CN" altLang="en-US" smtClean="0"/>
              <a:t>“</a:t>
            </a:r>
            <a:r>
              <a:rPr lang="en-US" altLang="zh-CN" smtClean="0"/>
              <a:t>0”</a:t>
            </a:r>
            <a:r>
              <a:rPr lang="zh-CN" altLang="en-US" smtClean="0"/>
              <a:t>表示条件不具备或者事情没有发生。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55"/>
                                        </p:tgtEl>
                                        <p:attrNameLst>
                                          <p:attrName>style.visibility</p:attrName>
                                        </p:attrNameLst>
                                      </p:cBhvr>
                                      <p:to>
                                        <p:strVal val="visible"/>
                                      </p:to>
                                    </p:set>
                                    <p:animEffect transition="in" filter="box(in)">
                                      <p:cBhvr>
                                        <p:cTn id="7" dur="1000"/>
                                        <p:tgtEl>
                                          <p:spTgt spid="1435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354"/>
                                        </p:tgtEl>
                                        <p:attrNameLst>
                                          <p:attrName>style.visibility</p:attrName>
                                        </p:attrNameLst>
                                      </p:cBhvr>
                                      <p:to>
                                        <p:strVal val="visible"/>
                                      </p:to>
                                    </p:set>
                                    <p:animEffect transition="in" filter="box(in)">
                                      <p:cBhvr>
                                        <p:cTn id="10" dur="1000"/>
                                        <p:tgtEl>
                                          <p:spTgt spid="14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4" grpId="0"/>
      <p:bldP spid="1435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zh-CN" altLang="en-US" smtClean="0"/>
              <a:t>对偶规则示例</a:t>
            </a:r>
          </a:p>
        </p:txBody>
      </p:sp>
      <p:sp>
        <p:nvSpPr>
          <p:cNvPr id="78851" name="Rectangle 3"/>
          <p:cNvSpPr>
            <a:spLocks noGrp="1" noChangeArrowheads="1"/>
          </p:cNvSpPr>
          <p:nvPr>
            <p:ph type="body" idx="1"/>
          </p:nvPr>
        </p:nvSpPr>
        <p:spPr>
          <a:xfrm>
            <a:off x="395288" y="1557338"/>
            <a:ext cx="8199437" cy="4114800"/>
          </a:xfrm>
        </p:spPr>
        <p:txBody>
          <a:bodyPr/>
          <a:lstStyle/>
          <a:p>
            <a:pPr eaLnBrk="1" hangingPunct="1"/>
            <a:r>
              <a:rPr lang="zh-CN" altLang="en-US" smtClean="0"/>
              <a:t>例：摩根律</a:t>
            </a:r>
          </a:p>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例：邻接律</a:t>
            </a:r>
          </a:p>
        </p:txBody>
      </p:sp>
      <p:graphicFrame>
        <p:nvGraphicFramePr>
          <p:cNvPr id="78852" name="Object 4"/>
          <p:cNvGraphicFramePr>
            <a:graphicFrameLocks noChangeAspect="1"/>
          </p:cNvGraphicFramePr>
          <p:nvPr/>
        </p:nvGraphicFramePr>
        <p:xfrm>
          <a:off x="1979613" y="4508500"/>
          <a:ext cx="3709987" cy="1438275"/>
        </p:xfrm>
        <a:graphic>
          <a:graphicData uri="http://schemas.openxmlformats.org/presentationml/2006/ole">
            <p:oleObj spid="_x0000_s24578" name="公式" r:id="rId3" imgW="1307880" imgH="507960" progId="Equation.3">
              <p:embed/>
            </p:oleObj>
          </a:graphicData>
        </a:graphic>
      </p:graphicFrame>
      <p:graphicFrame>
        <p:nvGraphicFramePr>
          <p:cNvPr id="24579" name="Object 5"/>
          <p:cNvGraphicFramePr>
            <a:graphicFrameLocks noChangeAspect="1"/>
          </p:cNvGraphicFramePr>
          <p:nvPr/>
        </p:nvGraphicFramePr>
        <p:xfrm>
          <a:off x="1979613" y="2185988"/>
          <a:ext cx="2847975" cy="1314450"/>
        </p:xfrm>
        <a:graphic>
          <a:graphicData uri="http://schemas.openxmlformats.org/presentationml/2006/ole">
            <p:oleObj spid="_x0000_s24579" name="公式" r:id="rId4" imgW="990360" imgH="457200" progId="Equation.3">
              <p:embed/>
            </p:oleObj>
          </a:graphicData>
        </a:graphic>
      </p:graphicFrame>
      <p:sp>
        <p:nvSpPr>
          <p:cNvPr id="78854" name="AutoShape 6"/>
          <p:cNvSpPr>
            <a:spLocks noChangeArrowheads="1"/>
          </p:cNvSpPr>
          <p:nvPr/>
        </p:nvSpPr>
        <p:spPr bwMode="gray">
          <a:xfrm>
            <a:off x="5400675" y="2492375"/>
            <a:ext cx="3419475" cy="1800225"/>
          </a:xfrm>
          <a:prstGeom prst="cloudCallout">
            <a:avLst>
              <a:gd name="adj1" fmla="val -60769"/>
              <a:gd name="adj2" fmla="val 82454"/>
            </a:avLst>
          </a:prstGeom>
          <a:gradFill rotWithShape="1">
            <a:gsLst>
              <a:gs pos="0">
                <a:srgbClr val="FFFF00"/>
              </a:gs>
              <a:gs pos="100000">
                <a:srgbClr val="FFFF00">
                  <a:gamma/>
                  <a:shade val="46275"/>
                  <a:invGamma/>
                </a:srgbClr>
              </a:gs>
            </a:gsLst>
            <a:lin ang="270000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利用对偶规则可以使证明减少一半。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7" dur="500"/>
                                        <p:tgtEl>
                                          <p:spTgt spid="7885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852"/>
                                        </p:tgtEl>
                                        <p:attrNameLst>
                                          <p:attrName>style.visibility</p:attrName>
                                        </p:attrNameLst>
                                      </p:cBhvr>
                                      <p:to>
                                        <p:strVal val="visible"/>
                                      </p:to>
                                    </p:set>
                                    <p:animEffect transition="in" filter="blinds(horizontal)">
                                      <p:cBhvr>
                                        <p:cTn id="10" dur="500"/>
                                        <p:tgtEl>
                                          <p:spTgt spid="7885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8854"/>
                                        </p:tgtEl>
                                        <p:attrNameLst>
                                          <p:attrName>style.visibility</p:attrName>
                                        </p:attrNameLst>
                                      </p:cBhvr>
                                      <p:to>
                                        <p:strVal val="visible"/>
                                      </p:to>
                                    </p:set>
                                    <p:animEffect transition="in" filter="checkerboard(across)">
                                      <p:cBhvr>
                                        <p:cTn id="15"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主要内容</a:t>
            </a:r>
          </a:p>
        </p:txBody>
      </p:sp>
      <p:sp>
        <p:nvSpPr>
          <p:cNvPr id="81923" name="Rectangle 3"/>
          <p:cNvSpPr>
            <a:spLocks noGrp="1" noChangeArrowheads="1"/>
          </p:cNvSpPr>
          <p:nvPr>
            <p:ph type="body" idx="1"/>
          </p:nvPr>
        </p:nvSpPr>
        <p:spPr>
          <a:xfrm>
            <a:off x="1908175" y="1412875"/>
            <a:ext cx="6178550" cy="5067300"/>
          </a:xfrm>
        </p:spPr>
        <p:txBody>
          <a:bodyPr/>
          <a:lstStyle/>
          <a:p>
            <a:pPr eaLnBrk="1" hangingPunct="1">
              <a:buFont typeface="Wingdings" pitchFamily="2" charset="2"/>
              <a:buNone/>
            </a:pPr>
            <a:endParaRPr lang="en-US" altLang="zh-CN" smtClean="0"/>
          </a:p>
          <a:p>
            <a:pPr eaLnBrk="1" hangingPunct="1"/>
            <a:r>
              <a:rPr lang="zh-CN" altLang="en-US" smtClean="0">
                <a:latin typeface="Times New Roman" charset="0"/>
              </a:rPr>
              <a:t>布尔代数</a:t>
            </a:r>
            <a:r>
              <a:rPr lang="zh-CN" altLang="en-US" smtClean="0"/>
              <a:t>的基本概念</a:t>
            </a:r>
          </a:p>
          <a:p>
            <a:pPr eaLnBrk="1" hangingPunct="1"/>
            <a:r>
              <a:rPr lang="zh-CN" altLang="en-US" smtClean="0"/>
              <a:t>逻辑问题的分析方法</a:t>
            </a:r>
          </a:p>
          <a:p>
            <a:pPr eaLnBrk="1" hangingPunct="1"/>
            <a:r>
              <a:rPr lang="zh-CN" altLang="en-US" smtClean="0">
                <a:latin typeface="Times New Roman" charset="0"/>
              </a:rPr>
              <a:t>布尔代数</a:t>
            </a:r>
            <a:r>
              <a:rPr lang="zh-CN" altLang="en-US" smtClean="0"/>
              <a:t>的基本定理及规则</a:t>
            </a:r>
          </a:p>
          <a:p>
            <a:pPr eaLnBrk="1" hangingPunct="1">
              <a:buClr>
                <a:schemeClr val="tx2"/>
              </a:buClr>
            </a:pPr>
            <a:r>
              <a:rPr lang="zh-CN" altLang="en-US" smtClean="0"/>
              <a:t>功能完全操作集</a:t>
            </a:r>
          </a:p>
          <a:p>
            <a:pPr eaLnBrk="1" hangingPunct="1"/>
            <a:r>
              <a:rPr lang="zh-CN" altLang="en-US" smtClean="0"/>
              <a:t>逻辑方程的标准形式</a:t>
            </a:r>
          </a:p>
          <a:p>
            <a:pPr eaLnBrk="1" hangingPunct="1"/>
            <a:r>
              <a:rPr lang="zh-CN" altLang="en-US" smtClean="0"/>
              <a:t>逻辑方程的代数化简</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功能完全操作集</a:t>
            </a:r>
          </a:p>
        </p:txBody>
      </p:sp>
      <p:sp>
        <p:nvSpPr>
          <p:cNvPr id="92163" name="Rectangle 3"/>
          <p:cNvSpPr>
            <a:spLocks noGrp="1" noChangeArrowheads="1"/>
          </p:cNvSpPr>
          <p:nvPr>
            <p:ph type="body" idx="1"/>
          </p:nvPr>
        </p:nvSpPr>
        <p:spPr>
          <a:xfrm>
            <a:off x="539750" y="1484313"/>
            <a:ext cx="8132763" cy="5113337"/>
          </a:xfrm>
        </p:spPr>
        <p:txBody>
          <a:bodyPr/>
          <a:lstStyle/>
          <a:p>
            <a:pPr eaLnBrk="1" hangingPunct="1"/>
            <a:r>
              <a:rPr lang="zh-CN" altLang="en-US" smtClean="0">
                <a:solidFill>
                  <a:srgbClr val="FF0000"/>
                </a:solidFill>
              </a:rPr>
              <a:t>功能完全操作集：</a:t>
            </a:r>
            <a:r>
              <a:rPr lang="zh-CN" altLang="en-US" smtClean="0"/>
              <a:t>是一组逻辑函数集，它能实现</a:t>
            </a:r>
            <a:r>
              <a:rPr lang="zh-CN" altLang="en-US" smtClean="0">
                <a:solidFill>
                  <a:srgbClr val="FF0000"/>
                </a:solidFill>
              </a:rPr>
              <a:t>所有的组合逻辑</a:t>
            </a:r>
            <a:r>
              <a:rPr lang="zh-CN" altLang="en-US" smtClean="0"/>
              <a:t>表达式。</a:t>
            </a:r>
          </a:p>
          <a:p>
            <a:pPr eaLnBrk="1" hangingPunct="1"/>
            <a:endParaRPr lang="zh-CN" altLang="en-US" smtClean="0"/>
          </a:p>
          <a:p>
            <a:pPr eaLnBrk="1" hangingPunct="1"/>
            <a:r>
              <a:rPr lang="en-US" altLang="zh-CN" i="1" smtClean="0"/>
              <a:t>FC1</a:t>
            </a:r>
            <a:r>
              <a:rPr lang="en-US" altLang="zh-CN" smtClean="0"/>
              <a:t>={</a:t>
            </a:r>
            <a:r>
              <a:rPr lang="zh-CN" altLang="en-US" smtClean="0"/>
              <a:t>与、非、或</a:t>
            </a:r>
            <a:r>
              <a:rPr lang="en-US" altLang="zh-CN" smtClean="0"/>
              <a:t>}</a:t>
            </a:r>
          </a:p>
          <a:p>
            <a:pPr eaLnBrk="1" hangingPunct="1"/>
            <a:endParaRPr lang="en-US" altLang="zh-CN" smtClean="0"/>
          </a:p>
          <a:p>
            <a:pPr eaLnBrk="1" hangingPunct="1"/>
            <a:r>
              <a:rPr lang="en-US" altLang="zh-CN" i="1" smtClean="0"/>
              <a:t>FC2</a:t>
            </a:r>
            <a:r>
              <a:rPr lang="en-US" altLang="zh-CN" smtClean="0"/>
              <a:t>={</a:t>
            </a:r>
            <a:r>
              <a:rPr lang="zh-CN" altLang="en-US" smtClean="0"/>
              <a:t>或非</a:t>
            </a:r>
            <a:r>
              <a:rPr lang="en-US" altLang="zh-CN" smtClean="0"/>
              <a:t>}</a:t>
            </a:r>
          </a:p>
          <a:p>
            <a:pPr eaLnBrk="1" hangingPunct="1"/>
            <a:endParaRPr lang="en-US" altLang="zh-CN" smtClean="0"/>
          </a:p>
          <a:p>
            <a:pPr eaLnBrk="1" hangingPunct="1"/>
            <a:r>
              <a:rPr lang="en-US" altLang="zh-CN" i="1" smtClean="0"/>
              <a:t>FC3</a:t>
            </a:r>
            <a:r>
              <a:rPr lang="en-US" altLang="zh-CN" smtClean="0"/>
              <a:t>={</a:t>
            </a:r>
            <a:r>
              <a:rPr lang="zh-CN" altLang="en-US" smtClean="0"/>
              <a:t>与非</a:t>
            </a:r>
            <a:r>
              <a:rPr lang="en-US" altLang="zh-CN" smtClean="0"/>
              <a:t>}</a:t>
            </a:r>
          </a:p>
          <a:p>
            <a:pPr eaLnBrk="1" hangingPunct="1"/>
            <a:endParaRPr lang="en-US" altLang="zh-CN" smtClean="0"/>
          </a:p>
          <a:p>
            <a:pPr eaLnBrk="1" hangingPunct="1"/>
            <a:r>
              <a:rPr lang="en-US" altLang="zh-CN" i="1" smtClean="0"/>
              <a:t>FC4</a:t>
            </a:r>
            <a:r>
              <a:rPr lang="en-US" altLang="zh-CN" smtClean="0"/>
              <a:t>={</a:t>
            </a:r>
            <a:r>
              <a:rPr lang="zh-CN" altLang="en-US" smtClean="0"/>
              <a:t>异或、与</a:t>
            </a:r>
            <a:r>
              <a:rPr lang="en-US" altLang="zh-CN" smtClean="0"/>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4" end="4"/>
                                            </p:txEl>
                                          </p:spTgt>
                                        </p:tgtEl>
                                        <p:attrNameLst>
                                          <p:attrName>style.visibility</p:attrName>
                                        </p:attrNameLst>
                                      </p:cBhvr>
                                      <p:to>
                                        <p:strVal val="visible"/>
                                      </p:to>
                                    </p:set>
                                    <p:anim calcmode="lin" valueType="num">
                                      <p:cBhvr additive="base">
                                        <p:cTn id="7" dur="5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63">
                                            <p:txEl>
                                              <p:pRg st="6" end="6"/>
                                            </p:txEl>
                                          </p:spTgt>
                                        </p:tgtEl>
                                        <p:attrNameLst>
                                          <p:attrName>style.visibility</p:attrName>
                                        </p:attrNameLst>
                                      </p:cBhvr>
                                      <p:to>
                                        <p:strVal val="visible"/>
                                      </p:to>
                                    </p:set>
                                    <p:anim calcmode="lin" valueType="num">
                                      <p:cBhvr additive="base">
                                        <p:cTn id="11" dur="5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6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63">
                                            <p:txEl>
                                              <p:pRg st="8" end="8"/>
                                            </p:txEl>
                                          </p:spTgt>
                                        </p:tgtEl>
                                        <p:attrNameLst>
                                          <p:attrName>style.visibility</p:attrName>
                                        </p:attrNameLst>
                                      </p:cBhvr>
                                      <p:to>
                                        <p:strVal val="visible"/>
                                      </p:to>
                                    </p:set>
                                    <p:anim calcmode="lin" valueType="num">
                                      <p:cBhvr additive="base">
                                        <p:cTn id="15" dur="5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zh-CN" altLang="en-US" smtClean="0"/>
              <a:t>用或非实现操作集</a:t>
            </a:r>
          </a:p>
        </p:txBody>
      </p:sp>
      <p:sp>
        <p:nvSpPr>
          <p:cNvPr id="93187" name="Rectangle 3"/>
          <p:cNvSpPr>
            <a:spLocks noGrp="1" noChangeArrowheads="1"/>
          </p:cNvSpPr>
          <p:nvPr>
            <p:ph type="body" sz="half" idx="1"/>
          </p:nvPr>
        </p:nvSpPr>
        <p:spPr>
          <a:xfrm>
            <a:off x="468313" y="1701800"/>
            <a:ext cx="3810000" cy="4114800"/>
          </a:xfrm>
        </p:spPr>
        <p:txBody>
          <a:bodyPr/>
          <a:lstStyle/>
          <a:p>
            <a:pPr eaLnBrk="1" hangingPunct="1"/>
            <a:r>
              <a:rPr lang="zh-CN" altLang="en-US" sz="2400" smtClean="0"/>
              <a:t>或非门实现非运算</a:t>
            </a:r>
          </a:p>
          <a:p>
            <a:pPr eaLnBrk="1" hangingPunct="1"/>
            <a:endParaRPr lang="zh-CN" altLang="en-US" sz="2400" smtClean="0"/>
          </a:p>
          <a:p>
            <a:pPr eaLnBrk="1" hangingPunct="1"/>
            <a:endParaRPr lang="zh-CN" altLang="en-US" sz="2400" smtClean="0"/>
          </a:p>
          <a:p>
            <a:pPr eaLnBrk="1" hangingPunct="1"/>
            <a:r>
              <a:rPr lang="zh-CN" altLang="en-US" sz="2400" smtClean="0"/>
              <a:t>或非门实现与运算</a:t>
            </a:r>
          </a:p>
          <a:p>
            <a:pPr eaLnBrk="1" hangingPunct="1"/>
            <a:endParaRPr lang="zh-CN" altLang="en-US" sz="2400" smtClean="0"/>
          </a:p>
          <a:p>
            <a:pPr eaLnBrk="1" hangingPunct="1"/>
            <a:endParaRPr lang="zh-CN" altLang="en-US" sz="2400" smtClean="0"/>
          </a:p>
          <a:p>
            <a:pPr eaLnBrk="1" hangingPunct="1"/>
            <a:r>
              <a:rPr lang="zh-CN" altLang="en-US" sz="2400" smtClean="0"/>
              <a:t>或非门实现或运算</a:t>
            </a:r>
          </a:p>
        </p:txBody>
      </p:sp>
      <p:graphicFrame>
        <p:nvGraphicFramePr>
          <p:cNvPr id="93188" name="Object 4"/>
          <p:cNvGraphicFramePr>
            <a:graphicFrameLocks noChangeAspect="1"/>
          </p:cNvGraphicFramePr>
          <p:nvPr/>
        </p:nvGraphicFramePr>
        <p:xfrm>
          <a:off x="971550" y="3573463"/>
          <a:ext cx="2947988" cy="717550"/>
        </p:xfrm>
        <a:graphic>
          <a:graphicData uri="http://schemas.openxmlformats.org/presentationml/2006/ole">
            <p:oleObj spid="_x0000_s25602" name="公式" r:id="rId3" imgW="1091880" imgH="266400" progId="Equation.3">
              <p:embed/>
            </p:oleObj>
          </a:graphicData>
        </a:graphic>
      </p:graphicFrame>
      <p:graphicFrame>
        <p:nvGraphicFramePr>
          <p:cNvPr id="93189" name="Object 5"/>
          <p:cNvGraphicFramePr>
            <a:graphicFrameLocks noChangeAspect="1"/>
          </p:cNvGraphicFramePr>
          <p:nvPr/>
        </p:nvGraphicFramePr>
        <p:xfrm>
          <a:off x="1042988" y="2276475"/>
          <a:ext cx="3067050" cy="554038"/>
        </p:xfrm>
        <a:graphic>
          <a:graphicData uri="http://schemas.openxmlformats.org/presentationml/2006/ole">
            <p:oleObj spid="_x0000_s25603" name="公式" r:id="rId4" imgW="1193760" imgH="215640" progId="Equation.3">
              <p:embed/>
            </p:oleObj>
          </a:graphicData>
        </a:graphic>
      </p:graphicFrame>
      <p:graphicFrame>
        <p:nvGraphicFramePr>
          <p:cNvPr id="93190" name="Object 6"/>
          <p:cNvGraphicFramePr>
            <a:graphicFrameLocks noChangeAspect="1"/>
          </p:cNvGraphicFramePr>
          <p:nvPr>
            <p:ph sz="half" idx="2"/>
          </p:nvPr>
        </p:nvGraphicFramePr>
        <p:xfrm>
          <a:off x="900113" y="5013325"/>
          <a:ext cx="2952750" cy="631825"/>
        </p:xfrm>
        <a:graphic>
          <a:graphicData uri="http://schemas.openxmlformats.org/presentationml/2006/ole">
            <p:oleObj spid="_x0000_s25604" name="公式" r:id="rId5" imgW="1244520" imgH="266400" progId="Equation.3">
              <p:embed/>
            </p:oleObj>
          </a:graphicData>
        </a:graphic>
      </p:graphicFrame>
      <p:pic>
        <p:nvPicPr>
          <p:cNvPr id="93191" name="Picture 7"/>
          <p:cNvPicPr>
            <a:picLocks noChangeAspect="1" noChangeArrowheads="1"/>
          </p:cNvPicPr>
          <p:nvPr/>
        </p:nvPicPr>
        <p:blipFill>
          <a:blip r:embed="rId6"/>
          <a:srcRect/>
          <a:stretch>
            <a:fillRect/>
          </a:stretch>
        </p:blipFill>
        <p:spPr bwMode="auto">
          <a:xfrm>
            <a:off x="4572000" y="1557338"/>
            <a:ext cx="2781300" cy="962025"/>
          </a:xfrm>
          <a:prstGeom prst="rect">
            <a:avLst/>
          </a:prstGeom>
          <a:noFill/>
          <a:ln w="9525">
            <a:noFill/>
            <a:miter lim="800000"/>
            <a:headEnd/>
            <a:tailEnd/>
          </a:ln>
        </p:spPr>
      </p:pic>
      <p:pic>
        <p:nvPicPr>
          <p:cNvPr id="93192" name="Picture 8"/>
          <p:cNvPicPr>
            <a:picLocks noChangeAspect="1" noChangeArrowheads="1"/>
          </p:cNvPicPr>
          <p:nvPr/>
        </p:nvPicPr>
        <p:blipFill>
          <a:blip r:embed="rId7"/>
          <a:srcRect/>
          <a:stretch>
            <a:fillRect/>
          </a:stretch>
        </p:blipFill>
        <p:spPr bwMode="auto">
          <a:xfrm>
            <a:off x="4572000" y="2636838"/>
            <a:ext cx="3962400" cy="1962150"/>
          </a:xfrm>
          <a:prstGeom prst="rect">
            <a:avLst/>
          </a:prstGeom>
          <a:noFill/>
          <a:ln w="9525">
            <a:noFill/>
            <a:miter lim="800000"/>
            <a:headEnd/>
            <a:tailEnd/>
          </a:ln>
        </p:spPr>
      </p:pic>
      <p:pic>
        <p:nvPicPr>
          <p:cNvPr id="93193" name="Picture 9"/>
          <p:cNvPicPr>
            <a:picLocks noChangeAspect="1" noChangeArrowheads="1"/>
          </p:cNvPicPr>
          <p:nvPr/>
        </p:nvPicPr>
        <p:blipFill>
          <a:blip r:embed="rId8"/>
          <a:srcRect/>
          <a:stretch>
            <a:fillRect/>
          </a:stretch>
        </p:blipFill>
        <p:spPr bwMode="auto">
          <a:xfrm>
            <a:off x="4572000" y="4589463"/>
            <a:ext cx="409575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93189"/>
                                        </p:tgtEl>
                                        <p:attrNameLst>
                                          <p:attrName>style.visibility</p:attrName>
                                        </p:attrNameLst>
                                      </p:cBhvr>
                                      <p:to>
                                        <p:strVal val="visible"/>
                                      </p:to>
                                    </p:set>
                                    <p:animEffect transition="in" filter="blinds(horizontal)">
                                      <p:cBhvr>
                                        <p:cTn id="11" dur="500"/>
                                        <p:tgtEl>
                                          <p:spTgt spid="9318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3191"/>
                                        </p:tgtEl>
                                        <p:attrNameLst>
                                          <p:attrName>style.visibility</p:attrName>
                                        </p:attrNameLst>
                                      </p:cBhvr>
                                      <p:to>
                                        <p:strVal val="visible"/>
                                      </p:to>
                                    </p:set>
                                    <p:animEffect transition="in" filter="blinds(horizontal)">
                                      <p:cBhvr>
                                        <p:cTn id="16" dur="500"/>
                                        <p:tgtEl>
                                          <p:spTgt spid="9319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3187">
                                            <p:txEl>
                                              <p:pRg st="3" end="3"/>
                                            </p:txEl>
                                          </p:spTgt>
                                        </p:tgtEl>
                                        <p:attrNameLst>
                                          <p:attrName>style.visibility</p:attrName>
                                        </p:attrNameLst>
                                      </p:cBhvr>
                                      <p:to>
                                        <p:strVal val="visible"/>
                                      </p:to>
                                    </p:set>
                                    <p:anim calcmode="lin" valueType="num">
                                      <p:cBhvr additive="base">
                                        <p:cTn id="21"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3187">
                                            <p:txEl>
                                              <p:pRg st="3" end="3"/>
                                            </p:txEl>
                                          </p:spTgt>
                                        </p:tgtEl>
                                        <p:attrNameLst>
                                          <p:attrName>ppt_y</p:attrName>
                                        </p:attrNameLst>
                                      </p:cBhvr>
                                      <p:tavLst>
                                        <p:tav tm="0">
                                          <p:val>
                                            <p:strVal val="1+#ppt_h/2"/>
                                          </p:val>
                                        </p:tav>
                                        <p:tav tm="100000">
                                          <p:val>
                                            <p:strVal val="#ppt_y"/>
                                          </p:val>
                                        </p:tav>
                                      </p:tavLst>
                                    </p:anim>
                                  </p:childTnLst>
                                </p:cTn>
                              </p:par>
                              <p:par>
                                <p:cTn id="23" presetID="3" presetClass="entr" presetSubtype="10" fill="hold" nodeType="withEffect">
                                  <p:stCondLst>
                                    <p:cond delay="0"/>
                                  </p:stCondLst>
                                  <p:childTnLst>
                                    <p:set>
                                      <p:cBhvr>
                                        <p:cTn id="24" dur="1" fill="hold">
                                          <p:stCondLst>
                                            <p:cond delay="0"/>
                                          </p:stCondLst>
                                        </p:cTn>
                                        <p:tgtEl>
                                          <p:spTgt spid="93188"/>
                                        </p:tgtEl>
                                        <p:attrNameLst>
                                          <p:attrName>style.visibility</p:attrName>
                                        </p:attrNameLst>
                                      </p:cBhvr>
                                      <p:to>
                                        <p:strVal val="visible"/>
                                      </p:to>
                                    </p:set>
                                    <p:animEffect transition="in" filter="blinds(horizontal)">
                                      <p:cBhvr>
                                        <p:cTn id="25" dur="500"/>
                                        <p:tgtEl>
                                          <p:spTgt spid="9318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3192"/>
                                        </p:tgtEl>
                                        <p:attrNameLst>
                                          <p:attrName>style.visibility</p:attrName>
                                        </p:attrNameLst>
                                      </p:cBhvr>
                                      <p:to>
                                        <p:strVal val="visible"/>
                                      </p:to>
                                    </p:set>
                                    <p:animEffect transition="in" filter="blinds(horizontal)">
                                      <p:cBhvr>
                                        <p:cTn id="30" dur="500"/>
                                        <p:tgtEl>
                                          <p:spTgt spid="9319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3187">
                                            <p:txEl>
                                              <p:pRg st="6" end="6"/>
                                            </p:txEl>
                                          </p:spTgt>
                                        </p:tgtEl>
                                        <p:attrNameLst>
                                          <p:attrName>style.visibility</p:attrName>
                                        </p:attrNameLst>
                                      </p:cBhvr>
                                      <p:to>
                                        <p:strVal val="visible"/>
                                      </p:to>
                                    </p:set>
                                    <p:anim calcmode="lin" valueType="num">
                                      <p:cBhvr additive="base">
                                        <p:cTn id="35" dur="500" fill="hold"/>
                                        <p:tgtEl>
                                          <p:spTgt spid="931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3187">
                                            <p:txEl>
                                              <p:pRg st="6" end="6"/>
                                            </p:txEl>
                                          </p:spTgt>
                                        </p:tgtEl>
                                        <p:attrNameLst>
                                          <p:attrName>ppt_y</p:attrName>
                                        </p:attrNameLst>
                                      </p:cBhvr>
                                      <p:tavLst>
                                        <p:tav tm="0">
                                          <p:val>
                                            <p:strVal val="1+#ppt_h/2"/>
                                          </p:val>
                                        </p:tav>
                                        <p:tav tm="100000">
                                          <p:val>
                                            <p:strVal val="#ppt_y"/>
                                          </p:val>
                                        </p:tav>
                                      </p:tavLst>
                                    </p:anim>
                                  </p:childTnLst>
                                </p:cTn>
                              </p:par>
                              <p:par>
                                <p:cTn id="37" presetID="3" presetClass="entr" presetSubtype="10" fill="hold" nodeType="withEffect">
                                  <p:stCondLst>
                                    <p:cond delay="0"/>
                                  </p:stCondLst>
                                  <p:childTnLst>
                                    <p:set>
                                      <p:cBhvr>
                                        <p:cTn id="38" dur="1" fill="hold">
                                          <p:stCondLst>
                                            <p:cond delay="0"/>
                                          </p:stCondLst>
                                        </p:cTn>
                                        <p:tgtEl>
                                          <p:spTgt spid="93190"/>
                                        </p:tgtEl>
                                        <p:attrNameLst>
                                          <p:attrName>style.visibility</p:attrName>
                                        </p:attrNameLst>
                                      </p:cBhvr>
                                      <p:to>
                                        <p:strVal val="visible"/>
                                      </p:to>
                                    </p:set>
                                    <p:animEffect transition="in" filter="blinds(horizontal)">
                                      <p:cBhvr>
                                        <p:cTn id="39" dur="500"/>
                                        <p:tgtEl>
                                          <p:spTgt spid="9319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93193"/>
                                        </p:tgtEl>
                                        <p:attrNameLst>
                                          <p:attrName>style.visibility</p:attrName>
                                        </p:attrNameLst>
                                      </p:cBhvr>
                                      <p:to>
                                        <p:strVal val="visible"/>
                                      </p:to>
                                    </p:set>
                                    <p:animEffect transition="in" filter="blinds(horizontal)">
                                      <p:cBhvr>
                                        <p:cTn id="44" dur="500"/>
                                        <p:tgtEl>
                                          <p:spTgt spid="9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4"/>
          <p:cNvSpPr>
            <a:spLocks noGrp="1" noChangeArrowheads="1"/>
          </p:cNvSpPr>
          <p:nvPr>
            <p:ph type="title"/>
          </p:nvPr>
        </p:nvSpPr>
        <p:spPr>
          <a:noFill/>
        </p:spPr>
        <p:txBody>
          <a:bodyPr anchor="b"/>
          <a:lstStyle/>
          <a:p>
            <a:pPr eaLnBrk="1" hangingPunct="1"/>
            <a:r>
              <a:rPr lang="zh-CN" altLang="en-US" smtClean="0"/>
              <a:t>用与非实现操作集</a:t>
            </a:r>
          </a:p>
        </p:txBody>
      </p:sp>
      <p:sp>
        <p:nvSpPr>
          <p:cNvPr id="115717" name="Rectangle 5"/>
          <p:cNvSpPr>
            <a:spLocks noGrp="1" noChangeArrowheads="1"/>
          </p:cNvSpPr>
          <p:nvPr>
            <p:ph type="body" sz="half" idx="1"/>
          </p:nvPr>
        </p:nvSpPr>
        <p:spPr>
          <a:xfrm>
            <a:off x="468313" y="1666875"/>
            <a:ext cx="3810000" cy="4114800"/>
          </a:xfrm>
          <a:noFill/>
        </p:spPr>
        <p:txBody>
          <a:bodyPr/>
          <a:lstStyle/>
          <a:p>
            <a:pPr eaLnBrk="1" hangingPunct="1"/>
            <a:r>
              <a:rPr lang="zh-CN" altLang="en-US" sz="2400" smtClean="0"/>
              <a:t>与非门实现非运算</a:t>
            </a:r>
          </a:p>
          <a:p>
            <a:pPr eaLnBrk="1" hangingPunct="1"/>
            <a:endParaRPr lang="zh-CN" altLang="en-US" sz="2400" smtClean="0"/>
          </a:p>
          <a:p>
            <a:pPr eaLnBrk="1" hangingPunct="1"/>
            <a:endParaRPr lang="zh-CN" altLang="en-US" sz="2400" smtClean="0"/>
          </a:p>
          <a:p>
            <a:pPr eaLnBrk="1" hangingPunct="1"/>
            <a:r>
              <a:rPr lang="zh-CN" altLang="en-US" sz="2400" smtClean="0"/>
              <a:t>与非门实现与运算</a:t>
            </a:r>
          </a:p>
          <a:p>
            <a:pPr eaLnBrk="1" hangingPunct="1"/>
            <a:endParaRPr lang="zh-CN" altLang="en-US" sz="2400" smtClean="0"/>
          </a:p>
          <a:p>
            <a:pPr eaLnBrk="1" hangingPunct="1"/>
            <a:endParaRPr lang="zh-CN" altLang="en-US" sz="2400" smtClean="0"/>
          </a:p>
          <a:p>
            <a:pPr eaLnBrk="1" hangingPunct="1"/>
            <a:r>
              <a:rPr lang="zh-CN" altLang="en-US" sz="2400" smtClean="0"/>
              <a:t>与非门实现或运算</a:t>
            </a:r>
          </a:p>
        </p:txBody>
      </p:sp>
      <p:graphicFrame>
        <p:nvGraphicFramePr>
          <p:cNvPr id="115718" name="Object 6"/>
          <p:cNvGraphicFramePr>
            <a:graphicFrameLocks noChangeAspect="1"/>
          </p:cNvGraphicFramePr>
          <p:nvPr/>
        </p:nvGraphicFramePr>
        <p:xfrm>
          <a:off x="1258888" y="3500438"/>
          <a:ext cx="2057400" cy="717550"/>
        </p:xfrm>
        <a:graphic>
          <a:graphicData uri="http://schemas.openxmlformats.org/presentationml/2006/ole">
            <p:oleObj spid="_x0000_s26626" name="公式" r:id="rId3" imgW="761760" imgH="266400" progId="Equation.3">
              <p:embed/>
            </p:oleObj>
          </a:graphicData>
        </a:graphic>
      </p:graphicFrame>
      <p:graphicFrame>
        <p:nvGraphicFramePr>
          <p:cNvPr id="115719" name="Object 7"/>
          <p:cNvGraphicFramePr>
            <a:graphicFrameLocks noChangeAspect="1"/>
          </p:cNvGraphicFramePr>
          <p:nvPr/>
        </p:nvGraphicFramePr>
        <p:xfrm>
          <a:off x="1116013" y="2386013"/>
          <a:ext cx="2578100" cy="554037"/>
        </p:xfrm>
        <a:graphic>
          <a:graphicData uri="http://schemas.openxmlformats.org/presentationml/2006/ole">
            <p:oleObj spid="_x0000_s26627" name="公式" r:id="rId4" imgW="1002960" imgH="215640" progId="Equation.3">
              <p:embed/>
            </p:oleObj>
          </a:graphicData>
        </a:graphic>
      </p:graphicFrame>
      <p:graphicFrame>
        <p:nvGraphicFramePr>
          <p:cNvPr id="115720" name="Object 8"/>
          <p:cNvGraphicFramePr>
            <a:graphicFrameLocks noChangeAspect="1"/>
          </p:cNvGraphicFramePr>
          <p:nvPr/>
        </p:nvGraphicFramePr>
        <p:xfrm>
          <a:off x="1116013" y="4941888"/>
          <a:ext cx="2198687" cy="631825"/>
        </p:xfrm>
        <a:graphic>
          <a:graphicData uri="http://schemas.openxmlformats.org/presentationml/2006/ole">
            <p:oleObj spid="_x0000_s26628" name="公式" r:id="rId5" imgW="927000" imgH="266400" progId="Equation.3">
              <p:embed/>
            </p:oleObj>
          </a:graphicData>
        </a:graphic>
      </p:graphicFrame>
      <p:pic>
        <p:nvPicPr>
          <p:cNvPr id="115725" name="Picture 13"/>
          <p:cNvPicPr>
            <a:picLocks noChangeAspect="1" noChangeArrowheads="1"/>
          </p:cNvPicPr>
          <p:nvPr/>
        </p:nvPicPr>
        <p:blipFill>
          <a:blip r:embed="rId6"/>
          <a:srcRect/>
          <a:stretch>
            <a:fillRect/>
          </a:stretch>
        </p:blipFill>
        <p:spPr bwMode="auto">
          <a:xfrm>
            <a:off x="4572000" y="2459038"/>
            <a:ext cx="3895725" cy="1933575"/>
          </a:xfrm>
          <a:prstGeom prst="rect">
            <a:avLst/>
          </a:prstGeom>
          <a:noFill/>
          <a:ln w="9525">
            <a:noFill/>
            <a:miter lim="800000"/>
            <a:headEnd/>
            <a:tailEnd/>
          </a:ln>
        </p:spPr>
      </p:pic>
      <p:pic>
        <p:nvPicPr>
          <p:cNvPr id="115726" name="Picture 14"/>
          <p:cNvPicPr>
            <a:picLocks noChangeAspect="1" noChangeArrowheads="1"/>
          </p:cNvPicPr>
          <p:nvPr/>
        </p:nvPicPr>
        <p:blipFill>
          <a:blip r:embed="rId7"/>
          <a:srcRect/>
          <a:stretch>
            <a:fillRect/>
          </a:stretch>
        </p:blipFill>
        <p:spPr bwMode="auto">
          <a:xfrm>
            <a:off x="4665663" y="4479925"/>
            <a:ext cx="3867150" cy="1866900"/>
          </a:xfrm>
          <a:prstGeom prst="rect">
            <a:avLst/>
          </a:prstGeom>
          <a:noFill/>
          <a:ln w="9525">
            <a:noFill/>
            <a:miter lim="800000"/>
            <a:headEnd/>
            <a:tailEnd/>
          </a:ln>
        </p:spPr>
      </p:pic>
      <p:pic>
        <p:nvPicPr>
          <p:cNvPr id="115727" name="Picture 15"/>
          <p:cNvPicPr>
            <a:picLocks noChangeAspect="1" noChangeArrowheads="1"/>
          </p:cNvPicPr>
          <p:nvPr/>
        </p:nvPicPr>
        <p:blipFill>
          <a:blip r:embed="rId8"/>
          <a:srcRect/>
          <a:stretch>
            <a:fillRect/>
          </a:stretch>
        </p:blipFill>
        <p:spPr bwMode="auto">
          <a:xfrm>
            <a:off x="4572000" y="1557338"/>
            <a:ext cx="2705100" cy="828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7">
                                            <p:txEl>
                                              <p:pRg st="0" end="0"/>
                                            </p:txEl>
                                          </p:spTgt>
                                        </p:tgtEl>
                                        <p:attrNameLst>
                                          <p:attrName>style.visibility</p:attrName>
                                        </p:attrNameLst>
                                      </p:cBhvr>
                                      <p:to>
                                        <p:strVal val="visible"/>
                                      </p:to>
                                    </p:set>
                                    <p:anim calcmode="lin" valueType="num">
                                      <p:cBhvr additive="base">
                                        <p:cTn id="7" dur="500" fill="hold"/>
                                        <p:tgtEl>
                                          <p:spTgt spid="1157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7">
                                            <p:txEl>
                                              <p:pRg st="0" end="0"/>
                                            </p:txEl>
                                          </p:spTgt>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115719"/>
                                        </p:tgtEl>
                                        <p:attrNameLst>
                                          <p:attrName>style.visibility</p:attrName>
                                        </p:attrNameLst>
                                      </p:cBhvr>
                                      <p:to>
                                        <p:strVal val="visible"/>
                                      </p:to>
                                    </p:set>
                                    <p:animEffect transition="in" filter="blinds(horizontal)">
                                      <p:cBhvr>
                                        <p:cTn id="11" dur="500"/>
                                        <p:tgtEl>
                                          <p:spTgt spid="115719"/>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15727"/>
                                        </p:tgtEl>
                                        <p:attrNameLst>
                                          <p:attrName>style.visibility</p:attrName>
                                        </p:attrNameLst>
                                      </p:cBhvr>
                                      <p:to>
                                        <p:strVal val="visible"/>
                                      </p:to>
                                    </p:set>
                                    <p:animEffect transition="in" filter="checkerboard(across)">
                                      <p:cBhvr>
                                        <p:cTn id="16" dur="500"/>
                                        <p:tgtEl>
                                          <p:spTgt spid="11572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5717">
                                            <p:txEl>
                                              <p:pRg st="3" end="3"/>
                                            </p:txEl>
                                          </p:spTgt>
                                        </p:tgtEl>
                                        <p:attrNameLst>
                                          <p:attrName>style.visibility</p:attrName>
                                        </p:attrNameLst>
                                      </p:cBhvr>
                                      <p:to>
                                        <p:strVal val="visible"/>
                                      </p:to>
                                    </p:set>
                                    <p:anim calcmode="lin" valueType="num">
                                      <p:cBhvr additive="base">
                                        <p:cTn id="21" dur="500" fill="hold"/>
                                        <p:tgtEl>
                                          <p:spTgt spid="11571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5717">
                                            <p:txEl>
                                              <p:pRg st="3" end="3"/>
                                            </p:txEl>
                                          </p:spTgt>
                                        </p:tgtEl>
                                        <p:attrNameLst>
                                          <p:attrName>ppt_y</p:attrName>
                                        </p:attrNameLst>
                                      </p:cBhvr>
                                      <p:tavLst>
                                        <p:tav tm="0">
                                          <p:val>
                                            <p:strVal val="1+#ppt_h/2"/>
                                          </p:val>
                                        </p:tav>
                                        <p:tav tm="100000">
                                          <p:val>
                                            <p:strVal val="#ppt_y"/>
                                          </p:val>
                                        </p:tav>
                                      </p:tavLst>
                                    </p:anim>
                                  </p:childTnLst>
                                </p:cTn>
                              </p:par>
                              <p:par>
                                <p:cTn id="23" presetID="3" presetClass="entr" presetSubtype="10" fill="hold" nodeType="withEffect">
                                  <p:stCondLst>
                                    <p:cond delay="0"/>
                                  </p:stCondLst>
                                  <p:childTnLst>
                                    <p:set>
                                      <p:cBhvr>
                                        <p:cTn id="24" dur="1" fill="hold">
                                          <p:stCondLst>
                                            <p:cond delay="0"/>
                                          </p:stCondLst>
                                        </p:cTn>
                                        <p:tgtEl>
                                          <p:spTgt spid="115718"/>
                                        </p:tgtEl>
                                        <p:attrNameLst>
                                          <p:attrName>style.visibility</p:attrName>
                                        </p:attrNameLst>
                                      </p:cBhvr>
                                      <p:to>
                                        <p:strVal val="visible"/>
                                      </p:to>
                                    </p:set>
                                    <p:animEffect transition="in" filter="blinds(horizontal)">
                                      <p:cBhvr>
                                        <p:cTn id="25" dur="500"/>
                                        <p:tgtEl>
                                          <p:spTgt spid="11571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15725"/>
                                        </p:tgtEl>
                                        <p:attrNameLst>
                                          <p:attrName>style.visibility</p:attrName>
                                        </p:attrNameLst>
                                      </p:cBhvr>
                                      <p:to>
                                        <p:strVal val="visible"/>
                                      </p:to>
                                    </p:set>
                                    <p:animEffect transition="in" filter="checkerboard(across)">
                                      <p:cBhvr>
                                        <p:cTn id="30" dur="500"/>
                                        <p:tgtEl>
                                          <p:spTgt spid="11572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5717">
                                            <p:txEl>
                                              <p:pRg st="6" end="6"/>
                                            </p:txEl>
                                          </p:spTgt>
                                        </p:tgtEl>
                                        <p:attrNameLst>
                                          <p:attrName>style.visibility</p:attrName>
                                        </p:attrNameLst>
                                      </p:cBhvr>
                                      <p:to>
                                        <p:strVal val="visible"/>
                                      </p:to>
                                    </p:set>
                                    <p:anim calcmode="lin" valueType="num">
                                      <p:cBhvr additive="base">
                                        <p:cTn id="35" dur="500" fill="hold"/>
                                        <p:tgtEl>
                                          <p:spTgt spid="11571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5717">
                                            <p:txEl>
                                              <p:pRg st="6" end="6"/>
                                            </p:txEl>
                                          </p:spTgt>
                                        </p:tgtEl>
                                        <p:attrNameLst>
                                          <p:attrName>ppt_y</p:attrName>
                                        </p:attrNameLst>
                                      </p:cBhvr>
                                      <p:tavLst>
                                        <p:tav tm="0">
                                          <p:val>
                                            <p:strVal val="1+#ppt_h/2"/>
                                          </p:val>
                                        </p:tav>
                                        <p:tav tm="100000">
                                          <p:val>
                                            <p:strVal val="#ppt_y"/>
                                          </p:val>
                                        </p:tav>
                                      </p:tavLst>
                                    </p:anim>
                                  </p:childTnLst>
                                </p:cTn>
                              </p:par>
                              <p:par>
                                <p:cTn id="37" presetID="3" presetClass="entr" presetSubtype="10" fill="hold" nodeType="withEffect">
                                  <p:stCondLst>
                                    <p:cond delay="0"/>
                                  </p:stCondLst>
                                  <p:childTnLst>
                                    <p:set>
                                      <p:cBhvr>
                                        <p:cTn id="38" dur="1" fill="hold">
                                          <p:stCondLst>
                                            <p:cond delay="0"/>
                                          </p:stCondLst>
                                        </p:cTn>
                                        <p:tgtEl>
                                          <p:spTgt spid="115720"/>
                                        </p:tgtEl>
                                        <p:attrNameLst>
                                          <p:attrName>style.visibility</p:attrName>
                                        </p:attrNameLst>
                                      </p:cBhvr>
                                      <p:to>
                                        <p:strVal val="visible"/>
                                      </p:to>
                                    </p:set>
                                    <p:animEffect transition="in" filter="blinds(horizontal)">
                                      <p:cBhvr>
                                        <p:cTn id="39" dur="500"/>
                                        <p:tgtEl>
                                          <p:spTgt spid="11572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15726"/>
                                        </p:tgtEl>
                                        <p:attrNameLst>
                                          <p:attrName>style.visibility</p:attrName>
                                        </p:attrNameLst>
                                      </p:cBhvr>
                                      <p:to>
                                        <p:strVal val="visible"/>
                                      </p:to>
                                    </p:set>
                                    <p:animEffect transition="in" filter="checkerboard(across)">
                                      <p:cBhvr>
                                        <p:cTn id="44" dur="500"/>
                                        <p:tgtEl>
                                          <p:spTgt spid="115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zh-CN" altLang="en-US" smtClean="0"/>
              <a:t>用异或和与实现操作集</a:t>
            </a:r>
          </a:p>
        </p:txBody>
      </p:sp>
      <p:sp>
        <p:nvSpPr>
          <p:cNvPr id="117763" name="Rectangle 3"/>
          <p:cNvSpPr>
            <a:spLocks noGrp="1" noChangeArrowheads="1"/>
          </p:cNvSpPr>
          <p:nvPr>
            <p:ph type="body" sz="half" idx="1"/>
          </p:nvPr>
        </p:nvSpPr>
        <p:spPr>
          <a:xfrm>
            <a:off x="971550" y="1844675"/>
            <a:ext cx="5688013" cy="4114800"/>
          </a:xfrm>
        </p:spPr>
        <p:txBody>
          <a:bodyPr/>
          <a:lstStyle/>
          <a:p>
            <a:pPr eaLnBrk="1" hangingPunct="1"/>
            <a:r>
              <a:rPr lang="zh-CN" altLang="en-US" sz="2400" smtClean="0"/>
              <a:t>异或门实现非运算</a:t>
            </a:r>
          </a:p>
          <a:p>
            <a:pPr eaLnBrk="1" hangingPunct="1"/>
            <a:endParaRPr lang="zh-CN" altLang="en-US" sz="2400" smtClean="0"/>
          </a:p>
          <a:p>
            <a:pPr eaLnBrk="1" hangingPunct="1"/>
            <a:endParaRPr lang="zh-CN" altLang="en-US" sz="2400" smtClean="0"/>
          </a:p>
          <a:p>
            <a:pPr eaLnBrk="1" hangingPunct="1"/>
            <a:r>
              <a:rPr lang="zh-CN" altLang="en-US" sz="2400" smtClean="0"/>
              <a:t>与门实现与运算</a:t>
            </a:r>
          </a:p>
          <a:p>
            <a:pPr eaLnBrk="1" hangingPunct="1"/>
            <a:endParaRPr lang="zh-CN" altLang="en-US" sz="2400" smtClean="0"/>
          </a:p>
          <a:p>
            <a:pPr eaLnBrk="1" hangingPunct="1"/>
            <a:endParaRPr lang="zh-CN" altLang="en-US" sz="2400" smtClean="0"/>
          </a:p>
          <a:p>
            <a:pPr eaLnBrk="1" hangingPunct="1"/>
            <a:r>
              <a:rPr lang="zh-CN" altLang="en-US" sz="2400" smtClean="0"/>
              <a:t>异或门和与门实现或运算</a:t>
            </a:r>
          </a:p>
        </p:txBody>
      </p:sp>
      <p:graphicFrame>
        <p:nvGraphicFramePr>
          <p:cNvPr id="117764" name="Object 4"/>
          <p:cNvGraphicFramePr>
            <a:graphicFrameLocks noChangeAspect="1"/>
          </p:cNvGraphicFramePr>
          <p:nvPr/>
        </p:nvGraphicFramePr>
        <p:xfrm>
          <a:off x="1908175" y="3860800"/>
          <a:ext cx="1336675" cy="444500"/>
        </p:xfrm>
        <a:graphic>
          <a:graphicData uri="http://schemas.openxmlformats.org/presentationml/2006/ole">
            <p:oleObj spid="_x0000_s27650" name="公式" r:id="rId3" imgW="495000" imgH="164880" progId="Equation.3">
              <p:embed/>
            </p:oleObj>
          </a:graphicData>
        </a:graphic>
      </p:graphicFrame>
      <p:graphicFrame>
        <p:nvGraphicFramePr>
          <p:cNvPr id="117765" name="Object 5"/>
          <p:cNvGraphicFramePr>
            <a:graphicFrameLocks noChangeAspect="1"/>
          </p:cNvGraphicFramePr>
          <p:nvPr/>
        </p:nvGraphicFramePr>
        <p:xfrm>
          <a:off x="1916113" y="2492375"/>
          <a:ext cx="1565275" cy="554038"/>
        </p:xfrm>
        <a:graphic>
          <a:graphicData uri="http://schemas.openxmlformats.org/presentationml/2006/ole">
            <p:oleObj spid="_x0000_s27651" name="公式" r:id="rId4" imgW="609480" imgH="215640" progId="Equation.3">
              <p:embed/>
            </p:oleObj>
          </a:graphicData>
        </a:graphic>
      </p:graphicFrame>
      <p:graphicFrame>
        <p:nvGraphicFramePr>
          <p:cNvPr id="117766" name="Object 6"/>
          <p:cNvGraphicFramePr>
            <a:graphicFrameLocks noChangeAspect="1"/>
          </p:cNvGraphicFramePr>
          <p:nvPr>
            <p:ph sz="half" idx="2"/>
          </p:nvPr>
        </p:nvGraphicFramePr>
        <p:xfrm>
          <a:off x="1979613" y="5013325"/>
          <a:ext cx="2952750" cy="525463"/>
        </p:xfrm>
        <a:graphic>
          <a:graphicData uri="http://schemas.openxmlformats.org/presentationml/2006/ole">
            <p:oleObj spid="_x0000_s27652" name="公式" r:id="rId5" imgW="114300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117765"/>
                                        </p:tgtEl>
                                        <p:attrNameLst>
                                          <p:attrName>style.visibility</p:attrName>
                                        </p:attrNameLst>
                                      </p:cBhvr>
                                      <p:to>
                                        <p:strVal val="visible"/>
                                      </p:to>
                                    </p:set>
                                    <p:animEffect transition="in" filter="blinds(horizontal)">
                                      <p:cBhvr>
                                        <p:cTn id="11" dur="500"/>
                                        <p:tgtEl>
                                          <p:spTgt spid="11776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7763">
                                            <p:txEl>
                                              <p:pRg st="3" end="3"/>
                                            </p:txEl>
                                          </p:spTgt>
                                        </p:tgtEl>
                                        <p:attrNameLst>
                                          <p:attrName>style.visibility</p:attrName>
                                        </p:attrNameLst>
                                      </p:cBhvr>
                                      <p:to>
                                        <p:strVal val="visible"/>
                                      </p:to>
                                    </p:set>
                                    <p:anim calcmode="lin" valueType="num">
                                      <p:cBhvr additive="base">
                                        <p:cTn id="16" dur="500" fill="hold"/>
                                        <p:tgtEl>
                                          <p:spTgt spid="11776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7763">
                                            <p:txEl>
                                              <p:pRg st="3" end="3"/>
                                            </p:txEl>
                                          </p:spTgt>
                                        </p:tgtEl>
                                        <p:attrNameLst>
                                          <p:attrName>ppt_y</p:attrName>
                                        </p:attrNameLst>
                                      </p:cBhvr>
                                      <p:tavLst>
                                        <p:tav tm="0">
                                          <p:val>
                                            <p:strVal val="1+#ppt_h/2"/>
                                          </p:val>
                                        </p:tav>
                                        <p:tav tm="100000">
                                          <p:val>
                                            <p:strVal val="#ppt_y"/>
                                          </p:val>
                                        </p:tav>
                                      </p:tavLst>
                                    </p:anim>
                                  </p:childTnLst>
                                </p:cTn>
                              </p:par>
                              <p:par>
                                <p:cTn id="18" presetID="3" presetClass="entr" presetSubtype="10" fill="hold" nodeType="withEffect">
                                  <p:stCondLst>
                                    <p:cond delay="0"/>
                                  </p:stCondLst>
                                  <p:childTnLst>
                                    <p:set>
                                      <p:cBhvr>
                                        <p:cTn id="19" dur="1" fill="hold">
                                          <p:stCondLst>
                                            <p:cond delay="0"/>
                                          </p:stCondLst>
                                        </p:cTn>
                                        <p:tgtEl>
                                          <p:spTgt spid="117764"/>
                                        </p:tgtEl>
                                        <p:attrNameLst>
                                          <p:attrName>style.visibility</p:attrName>
                                        </p:attrNameLst>
                                      </p:cBhvr>
                                      <p:to>
                                        <p:strVal val="visible"/>
                                      </p:to>
                                    </p:set>
                                    <p:animEffect transition="in" filter="blinds(horizontal)">
                                      <p:cBhvr>
                                        <p:cTn id="20" dur="500"/>
                                        <p:tgtEl>
                                          <p:spTgt spid="11776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7763">
                                            <p:txEl>
                                              <p:pRg st="6" end="6"/>
                                            </p:txEl>
                                          </p:spTgt>
                                        </p:tgtEl>
                                        <p:attrNameLst>
                                          <p:attrName>style.visibility</p:attrName>
                                        </p:attrNameLst>
                                      </p:cBhvr>
                                      <p:to>
                                        <p:strVal val="visible"/>
                                      </p:to>
                                    </p:set>
                                    <p:anim calcmode="lin" valueType="num">
                                      <p:cBhvr additive="base">
                                        <p:cTn id="25" dur="5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7763">
                                            <p:txEl>
                                              <p:pRg st="6" end="6"/>
                                            </p:txEl>
                                          </p:spTgt>
                                        </p:tgtEl>
                                        <p:attrNameLst>
                                          <p:attrName>ppt_y</p:attrName>
                                        </p:attrNameLst>
                                      </p:cBhvr>
                                      <p:tavLst>
                                        <p:tav tm="0">
                                          <p:val>
                                            <p:strVal val="1+#ppt_h/2"/>
                                          </p:val>
                                        </p:tav>
                                        <p:tav tm="100000">
                                          <p:val>
                                            <p:strVal val="#ppt_y"/>
                                          </p:val>
                                        </p:tav>
                                      </p:tavLst>
                                    </p:anim>
                                  </p:childTnLst>
                                </p:cTn>
                              </p:par>
                              <p:par>
                                <p:cTn id="27" presetID="3" presetClass="entr" presetSubtype="10" fill="hold" nodeType="withEffect">
                                  <p:stCondLst>
                                    <p:cond delay="0"/>
                                  </p:stCondLst>
                                  <p:childTnLst>
                                    <p:set>
                                      <p:cBhvr>
                                        <p:cTn id="28" dur="1" fill="hold">
                                          <p:stCondLst>
                                            <p:cond delay="0"/>
                                          </p:stCondLst>
                                        </p:cTn>
                                        <p:tgtEl>
                                          <p:spTgt spid="117766"/>
                                        </p:tgtEl>
                                        <p:attrNameLst>
                                          <p:attrName>style.visibility</p:attrName>
                                        </p:attrNameLst>
                                      </p:cBhvr>
                                      <p:to>
                                        <p:strVal val="visible"/>
                                      </p:to>
                                    </p:set>
                                    <p:animEffect transition="in" filter="blinds(horizontal)">
                                      <p:cBhvr>
                                        <p:cTn id="29" dur="500"/>
                                        <p:tgtEl>
                                          <p:spTgt spid="117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主要内容</a:t>
            </a:r>
          </a:p>
        </p:txBody>
      </p:sp>
      <p:sp>
        <p:nvSpPr>
          <p:cNvPr id="83971" name="Rectangle 3"/>
          <p:cNvSpPr>
            <a:spLocks noGrp="1" noChangeArrowheads="1"/>
          </p:cNvSpPr>
          <p:nvPr>
            <p:ph type="body" idx="1"/>
          </p:nvPr>
        </p:nvSpPr>
        <p:spPr>
          <a:xfrm>
            <a:off x="1908175" y="1412875"/>
            <a:ext cx="6178550" cy="5067300"/>
          </a:xfrm>
        </p:spPr>
        <p:txBody>
          <a:bodyPr/>
          <a:lstStyle/>
          <a:p>
            <a:pPr eaLnBrk="1" hangingPunct="1">
              <a:buFont typeface="Wingdings" pitchFamily="2" charset="2"/>
              <a:buNone/>
            </a:pPr>
            <a:endParaRPr lang="en-US" altLang="zh-CN" smtClean="0"/>
          </a:p>
          <a:p>
            <a:pPr eaLnBrk="1" hangingPunct="1"/>
            <a:r>
              <a:rPr lang="zh-CN" altLang="en-US" smtClean="0">
                <a:latin typeface="Times New Roman" charset="0"/>
              </a:rPr>
              <a:t>布尔代数</a:t>
            </a:r>
            <a:r>
              <a:rPr lang="zh-CN" altLang="en-US" smtClean="0"/>
              <a:t>的基本概念</a:t>
            </a:r>
          </a:p>
          <a:p>
            <a:pPr eaLnBrk="1" hangingPunct="1"/>
            <a:r>
              <a:rPr lang="zh-CN" altLang="en-US" smtClean="0"/>
              <a:t>逻辑问题的分析方法</a:t>
            </a:r>
          </a:p>
          <a:p>
            <a:pPr eaLnBrk="1" hangingPunct="1"/>
            <a:r>
              <a:rPr lang="zh-CN" altLang="en-US" smtClean="0">
                <a:latin typeface="Times New Roman" charset="0"/>
              </a:rPr>
              <a:t>布尔代数</a:t>
            </a:r>
            <a:r>
              <a:rPr lang="zh-CN" altLang="en-US" smtClean="0"/>
              <a:t>的基本定理及规则</a:t>
            </a:r>
          </a:p>
          <a:p>
            <a:pPr eaLnBrk="1" hangingPunct="1"/>
            <a:r>
              <a:rPr lang="zh-CN" altLang="en-US" smtClean="0"/>
              <a:t>功能完全操作集</a:t>
            </a:r>
          </a:p>
          <a:p>
            <a:pPr eaLnBrk="1" hangingPunct="1">
              <a:buClr>
                <a:schemeClr val="tx2"/>
              </a:buClr>
            </a:pPr>
            <a:r>
              <a:rPr lang="zh-CN" altLang="en-US" smtClean="0"/>
              <a:t>逻辑方程的标准形式</a:t>
            </a:r>
          </a:p>
          <a:p>
            <a:pPr eaLnBrk="1" hangingPunct="1"/>
            <a:r>
              <a:rPr lang="zh-CN" altLang="en-US" smtClean="0"/>
              <a:t>逻辑方程的代数化简</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zh-CN" altLang="en-US" smtClean="0"/>
              <a:t>逻辑方程的基本形式</a:t>
            </a:r>
          </a:p>
        </p:txBody>
      </p:sp>
      <p:sp>
        <p:nvSpPr>
          <p:cNvPr id="28678" name="Rectangle 3"/>
          <p:cNvSpPr>
            <a:spLocks noGrp="1" noChangeArrowheads="1"/>
          </p:cNvSpPr>
          <p:nvPr>
            <p:ph type="body" idx="1"/>
          </p:nvPr>
        </p:nvSpPr>
        <p:spPr>
          <a:xfrm>
            <a:off x="457200" y="1428750"/>
            <a:ext cx="8229600" cy="5051425"/>
          </a:xfrm>
        </p:spPr>
        <p:txBody>
          <a:bodyPr/>
          <a:lstStyle/>
          <a:p>
            <a:pPr eaLnBrk="1" hangingPunct="1"/>
            <a:r>
              <a:rPr lang="zh-CN" altLang="en-US" sz="2400" smtClean="0"/>
              <a:t>积之和（</a:t>
            </a:r>
            <a:r>
              <a:rPr lang="en-US" altLang="zh-CN" sz="2400" smtClean="0"/>
              <a:t>SOP</a:t>
            </a:r>
            <a:r>
              <a:rPr lang="zh-CN" altLang="en-US" sz="2400" smtClean="0"/>
              <a:t>）</a:t>
            </a:r>
          </a:p>
          <a:p>
            <a:pPr eaLnBrk="1" hangingPunct="1"/>
            <a:endParaRPr lang="zh-CN" altLang="en-US" sz="2400" smtClean="0"/>
          </a:p>
          <a:p>
            <a:pPr eaLnBrk="1" hangingPunct="1"/>
            <a:endParaRPr lang="zh-CN" altLang="en-US" sz="2400" smtClean="0"/>
          </a:p>
          <a:p>
            <a:pPr eaLnBrk="1" hangingPunct="1"/>
            <a:endParaRPr lang="en-US" altLang="zh-CN" sz="2400" smtClean="0"/>
          </a:p>
          <a:p>
            <a:pPr eaLnBrk="1" hangingPunct="1"/>
            <a:r>
              <a:rPr lang="zh-CN" altLang="en-US" sz="2400" smtClean="0"/>
              <a:t>和之积（</a:t>
            </a:r>
            <a:r>
              <a:rPr lang="en-US" altLang="zh-CN" sz="2400" smtClean="0"/>
              <a:t>POS</a:t>
            </a:r>
            <a:r>
              <a:rPr lang="zh-CN" altLang="en-US" sz="2400" smtClean="0"/>
              <a:t>）</a:t>
            </a:r>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r>
              <a:rPr lang="zh-CN" altLang="en-US" sz="2400" smtClean="0"/>
              <a:t>注意：</a:t>
            </a:r>
            <a:r>
              <a:rPr lang="zh-CN" altLang="en-US" sz="2400" smtClean="0">
                <a:solidFill>
                  <a:srgbClr val="1F0FF1"/>
                </a:solidFill>
              </a:rPr>
              <a:t>逻辑函数的基本形式都不是唯一的。例如：</a:t>
            </a:r>
          </a:p>
        </p:txBody>
      </p:sp>
      <p:graphicFrame>
        <p:nvGraphicFramePr>
          <p:cNvPr id="142340" name="Object 4"/>
          <p:cNvGraphicFramePr>
            <a:graphicFrameLocks noChangeAspect="1"/>
          </p:cNvGraphicFramePr>
          <p:nvPr/>
        </p:nvGraphicFramePr>
        <p:xfrm>
          <a:off x="2000250" y="3929063"/>
          <a:ext cx="4857750" cy="614362"/>
        </p:xfrm>
        <a:graphic>
          <a:graphicData uri="http://schemas.openxmlformats.org/presentationml/2006/ole">
            <p:oleObj spid="_x0000_s28674" name="公式" r:id="rId3" imgW="1904760" imgH="241200" progId="Equation.3">
              <p:embed/>
            </p:oleObj>
          </a:graphicData>
        </a:graphic>
      </p:graphicFrame>
      <p:graphicFrame>
        <p:nvGraphicFramePr>
          <p:cNvPr id="142341" name="Object 5"/>
          <p:cNvGraphicFramePr>
            <a:graphicFrameLocks noChangeAspect="1"/>
          </p:cNvGraphicFramePr>
          <p:nvPr/>
        </p:nvGraphicFramePr>
        <p:xfrm>
          <a:off x="2000250" y="2071688"/>
          <a:ext cx="3065463" cy="554037"/>
        </p:xfrm>
        <a:graphic>
          <a:graphicData uri="http://schemas.openxmlformats.org/presentationml/2006/ole">
            <p:oleObj spid="_x0000_s28675" name="公式" r:id="rId4" imgW="1193760" imgH="215640" progId="Equation.3">
              <p:embed/>
            </p:oleObj>
          </a:graphicData>
        </a:graphic>
      </p:graphicFrame>
      <p:graphicFrame>
        <p:nvGraphicFramePr>
          <p:cNvPr id="142342" name="Object 6"/>
          <p:cNvGraphicFramePr>
            <a:graphicFrameLocks noChangeAspect="1"/>
          </p:cNvGraphicFramePr>
          <p:nvPr/>
        </p:nvGraphicFramePr>
        <p:xfrm>
          <a:off x="2000250" y="5715000"/>
          <a:ext cx="4892675" cy="554038"/>
        </p:xfrm>
        <a:graphic>
          <a:graphicData uri="http://schemas.openxmlformats.org/presentationml/2006/ole">
            <p:oleObj spid="_x0000_s28676" name="公式" r:id="rId5" imgW="1904760" imgH="215640" progId="Equation.3">
              <p:embed/>
            </p:oleObj>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8">
                                            <p:txEl>
                                              <p:pRg st="8" end="8"/>
                                            </p:txEl>
                                          </p:spTgt>
                                        </p:tgtEl>
                                        <p:attrNameLst>
                                          <p:attrName>style.visibility</p:attrName>
                                        </p:attrNameLst>
                                      </p:cBhvr>
                                      <p:to>
                                        <p:strVal val="visible"/>
                                      </p:to>
                                    </p:set>
                                    <p:anim calcmode="lin" valueType="num">
                                      <p:cBhvr additive="base">
                                        <p:cTn id="7" dur="500" fill="hold"/>
                                        <p:tgtEl>
                                          <p:spTgt spid="28678">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2342"/>
                                        </p:tgtEl>
                                        <p:attrNameLst>
                                          <p:attrName>style.visibility</p:attrName>
                                        </p:attrNameLst>
                                      </p:cBhvr>
                                      <p:to>
                                        <p:strVal val="visible"/>
                                      </p:to>
                                    </p:set>
                                    <p:animEffect transition="in" filter="blinds(horizontal)">
                                      <p:cBhvr>
                                        <p:cTn id="13" dur="500"/>
                                        <p:tgtEl>
                                          <p:spTgt spid="14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pPr eaLnBrk="1" hangingPunct="1"/>
            <a:r>
              <a:rPr lang="zh-CN" altLang="en-US" smtClean="0"/>
              <a:t>逻辑函数的标准形式</a:t>
            </a:r>
          </a:p>
        </p:txBody>
      </p:sp>
      <p:sp>
        <p:nvSpPr>
          <p:cNvPr id="84995" name="内容占位符 2"/>
          <p:cNvSpPr>
            <a:spLocks noGrp="1"/>
          </p:cNvSpPr>
          <p:nvPr>
            <p:ph idx="1"/>
          </p:nvPr>
        </p:nvSpPr>
        <p:spPr/>
        <p:txBody>
          <a:bodyPr/>
          <a:lstStyle/>
          <a:p>
            <a:pPr eaLnBrk="1" hangingPunct="1">
              <a:spcBef>
                <a:spcPts val="1800"/>
              </a:spcBef>
            </a:pPr>
            <a:endParaRPr kumimoji="1" lang="en-US" altLang="zh-CN" smtClean="0">
              <a:latin typeface="Times New Roman" charset="0"/>
            </a:endParaRPr>
          </a:p>
          <a:p>
            <a:pPr eaLnBrk="1" hangingPunct="1">
              <a:spcBef>
                <a:spcPts val="1800"/>
              </a:spcBef>
            </a:pPr>
            <a:r>
              <a:rPr kumimoji="1" lang="zh-CN" altLang="en-US" smtClean="0">
                <a:latin typeface="Times New Roman" charset="0"/>
              </a:rPr>
              <a:t>为了在逻辑问题的研究中使逻辑功能能和唯一的逻辑表达式对应，引入了逻辑函数表达式的标准形式。</a:t>
            </a:r>
            <a:endParaRPr kumimoji="1" lang="en-US" altLang="zh-CN" smtClean="0">
              <a:latin typeface="Times New Roman" charset="0"/>
            </a:endParaRPr>
          </a:p>
          <a:p>
            <a:pPr eaLnBrk="1" hangingPunct="1">
              <a:spcBef>
                <a:spcPts val="1800"/>
              </a:spcBef>
            </a:pPr>
            <a:endParaRPr kumimoji="1" lang="en-US" altLang="zh-CN" smtClean="0">
              <a:solidFill>
                <a:srgbClr val="1F0FF1"/>
              </a:solidFill>
              <a:latin typeface="Times New Roman" charset="0"/>
            </a:endParaRPr>
          </a:p>
          <a:p>
            <a:pPr eaLnBrk="1" hangingPunct="1">
              <a:spcBef>
                <a:spcPts val="1800"/>
              </a:spcBef>
            </a:pPr>
            <a:r>
              <a:rPr kumimoji="1" lang="zh-CN" altLang="en-US" smtClean="0">
                <a:solidFill>
                  <a:srgbClr val="1F0FF1"/>
                </a:solidFill>
                <a:latin typeface="Times New Roman" charset="0"/>
              </a:rPr>
              <a:t>逻辑函数表达式的标准形式是建立在最小项和最大项概念的基础之上的</a:t>
            </a:r>
            <a:r>
              <a:rPr kumimoji="1" lang="zh-CN" altLang="en-US" smtClean="0">
                <a:latin typeface="Times New Roman" charset="0"/>
              </a:rPr>
              <a:t>。</a:t>
            </a:r>
            <a:endParaRPr kumimoji="1" lang="en-US" altLang="zh-CN" smtClean="0">
              <a:latin typeface="Times New Roman" charset="0"/>
            </a:endParaRPr>
          </a:p>
          <a:p>
            <a:pPr marL="342900" lvl="1" indent="-342900" eaLnBrk="1" hangingPunct="1">
              <a:spcBef>
                <a:spcPts val="1800"/>
              </a:spcBef>
              <a:buClr>
                <a:schemeClr val="hlink"/>
              </a:buClr>
              <a:buFont typeface="Wingdings" pitchFamily="2" charset="2"/>
              <a:buChar char="v"/>
            </a:pPr>
            <a:endParaRPr lang="zh-CN" altLang="en-US" smtClean="0"/>
          </a:p>
          <a:p>
            <a:pPr eaLnBrk="1" hangingPunct="1">
              <a:spcBef>
                <a:spcPts val="1800"/>
              </a:spcBef>
            </a:pPr>
            <a:endParaRPr lang="zh-CN" altLang="en-US" smtClean="0"/>
          </a:p>
        </p:txBody>
      </p:sp>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pPr eaLnBrk="1" hangingPunct="1"/>
            <a:r>
              <a:rPr lang="zh-CN" altLang="en-US" smtClean="0"/>
              <a:t>最小项</a:t>
            </a:r>
          </a:p>
        </p:txBody>
      </p:sp>
      <p:sp>
        <p:nvSpPr>
          <p:cNvPr id="3" name="内容占位符 2"/>
          <p:cNvSpPr>
            <a:spLocks noGrp="1"/>
          </p:cNvSpPr>
          <p:nvPr>
            <p:ph idx="1"/>
          </p:nvPr>
        </p:nvSpPr>
        <p:spPr/>
        <p:txBody>
          <a:bodyPr/>
          <a:lstStyle/>
          <a:p>
            <a:pPr marL="342900" lvl="1" indent="-342900" eaLnBrk="1" hangingPunct="1">
              <a:spcBef>
                <a:spcPts val="1800"/>
              </a:spcBef>
              <a:buClr>
                <a:schemeClr val="hlink"/>
              </a:buClr>
              <a:buFont typeface="Wingdings" pitchFamily="2" charset="2"/>
              <a:buChar char="v"/>
            </a:pPr>
            <a:r>
              <a:rPr lang="zh-CN" altLang="en-US" smtClean="0">
                <a:solidFill>
                  <a:srgbClr val="FF0000"/>
                </a:solidFill>
              </a:rPr>
              <a:t>最小项</a:t>
            </a:r>
            <a:r>
              <a:rPr lang="zh-CN" altLang="en-US" smtClean="0"/>
              <a:t>：包含所有输入变量（每个变量都以原变量或者反变量的形式出现且仅出现一次）的乘积项，用</a:t>
            </a:r>
            <a:r>
              <a:rPr lang="en-US" altLang="zh-CN" i="1" smtClean="0"/>
              <a:t>m</a:t>
            </a:r>
            <a:r>
              <a:rPr lang="en-US" altLang="zh-CN" i="1" baseline="-25000" smtClean="0"/>
              <a:t>i</a:t>
            </a:r>
            <a:r>
              <a:rPr lang="zh-CN" altLang="en-US" smtClean="0"/>
              <a:t>表示。</a:t>
            </a:r>
            <a:r>
              <a:rPr kumimoji="1" lang="en-US" altLang="zh-CN" smtClean="0">
                <a:latin typeface="Times New Roman" charset="0"/>
              </a:rPr>
              <a:t>n</a:t>
            </a:r>
            <a:r>
              <a:rPr kumimoji="1" lang="zh-CN" altLang="en-US" smtClean="0">
                <a:latin typeface="Times New Roman" charset="0"/>
              </a:rPr>
              <a:t>个变量可以构成</a:t>
            </a:r>
            <a:r>
              <a:rPr kumimoji="1" lang="en-US" altLang="zh-CN" smtClean="0">
                <a:latin typeface="Times New Roman" charset="0"/>
              </a:rPr>
              <a:t>2</a:t>
            </a:r>
            <a:r>
              <a:rPr kumimoji="1" lang="en-US" altLang="zh-CN" baseline="30000" smtClean="0">
                <a:latin typeface="Times New Roman" charset="0"/>
              </a:rPr>
              <a:t>n</a:t>
            </a:r>
            <a:r>
              <a:rPr kumimoji="1" lang="zh-CN" altLang="en-US" smtClean="0">
                <a:latin typeface="Times New Roman" charset="0"/>
              </a:rPr>
              <a:t>个最小项。 </a:t>
            </a:r>
          </a:p>
          <a:p>
            <a:pPr marL="342900" lvl="1" indent="-342900" eaLnBrk="1" hangingPunct="1">
              <a:spcBef>
                <a:spcPts val="1800"/>
              </a:spcBef>
              <a:buClr>
                <a:schemeClr val="hlink"/>
              </a:buClr>
              <a:buFont typeface="Wingdings" pitchFamily="2" charset="2"/>
              <a:buChar char="v"/>
            </a:pPr>
            <a:r>
              <a:rPr kumimoji="1" lang="zh-CN" altLang="en-US" smtClean="0">
                <a:solidFill>
                  <a:srgbClr val="0033CC"/>
                </a:solidFill>
                <a:latin typeface="Times New Roman" charset="0"/>
              </a:rPr>
              <a:t>下标</a:t>
            </a:r>
            <a:r>
              <a:rPr kumimoji="1" lang="en-US" altLang="zh-CN" smtClean="0">
                <a:solidFill>
                  <a:srgbClr val="0033CC"/>
                </a:solidFill>
                <a:latin typeface="Times New Roman" charset="0"/>
              </a:rPr>
              <a:t>i</a:t>
            </a:r>
            <a:r>
              <a:rPr kumimoji="1" lang="zh-CN" altLang="en-US" smtClean="0">
                <a:solidFill>
                  <a:srgbClr val="0033CC"/>
                </a:solidFill>
                <a:latin typeface="Times New Roman" charset="0"/>
              </a:rPr>
              <a:t>的取值规则是：</a:t>
            </a:r>
            <a:r>
              <a:rPr kumimoji="1" lang="zh-CN" altLang="en-US" smtClean="0">
                <a:latin typeface="Times New Roman" charset="0"/>
              </a:rPr>
              <a:t>按照变量顺序将最小项中的</a:t>
            </a:r>
            <a:r>
              <a:rPr kumimoji="1" lang="zh-CN" altLang="en-US" smtClean="0">
                <a:solidFill>
                  <a:srgbClr val="FF0000"/>
                </a:solidFill>
                <a:latin typeface="Times New Roman" charset="0"/>
              </a:rPr>
              <a:t>原变量用</a:t>
            </a:r>
            <a:r>
              <a:rPr kumimoji="1" lang="en-US" altLang="zh-CN" smtClean="0">
                <a:solidFill>
                  <a:srgbClr val="FF0000"/>
                </a:solidFill>
                <a:latin typeface="Times New Roman" charset="0"/>
              </a:rPr>
              <a:t>1</a:t>
            </a:r>
            <a:r>
              <a:rPr kumimoji="1" lang="zh-CN" altLang="en-US" smtClean="0">
                <a:solidFill>
                  <a:srgbClr val="FF0000"/>
                </a:solidFill>
                <a:latin typeface="Times New Roman" charset="0"/>
              </a:rPr>
              <a:t>表示，反变量用</a:t>
            </a:r>
            <a:r>
              <a:rPr kumimoji="1" lang="en-US" altLang="zh-CN" smtClean="0">
                <a:solidFill>
                  <a:srgbClr val="FF0000"/>
                </a:solidFill>
                <a:latin typeface="Times New Roman" charset="0"/>
              </a:rPr>
              <a:t>0</a:t>
            </a:r>
            <a:r>
              <a:rPr kumimoji="1" lang="zh-CN" altLang="en-US" smtClean="0">
                <a:solidFill>
                  <a:srgbClr val="FF0000"/>
                </a:solidFill>
                <a:latin typeface="Times New Roman" charset="0"/>
              </a:rPr>
              <a:t>表示</a:t>
            </a:r>
            <a:r>
              <a:rPr kumimoji="1" lang="zh-CN" altLang="en-US" smtClean="0">
                <a:latin typeface="Times New Roman" charset="0"/>
              </a:rPr>
              <a:t>，由此得到一个二进制数，与该二进制数对应的十进制数即下标</a:t>
            </a:r>
            <a:r>
              <a:rPr kumimoji="1" lang="en-US" altLang="zh-CN" smtClean="0">
                <a:latin typeface="Times New Roman" charset="0"/>
              </a:rPr>
              <a:t>i</a:t>
            </a:r>
            <a:r>
              <a:rPr kumimoji="1" lang="zh-CN" altLang="en-US" smtClean="0">
                <a:latin typeface="Times New Roman" charset="0"/>
              </a:rPr>
              <a:t>的值。</a:t>
            </a:r>
            <a:endParaRPr lang="en-US" altLang="zh-CN" smtClean="0"/>
          </a:p>
          <a:p>
            <a:pPr marL="342900" lvl="1" indent="-342900" eaLnBrk="1" hangingPunct="1">
              <a:spcBef>
                <a:spcPts val="1800"/>
              </a:spcBef>
              <a:buClr>
                <a:schemeClr val="hlink"/>
              </a:buClr>
              <a:buFont typeface="Wingdings" pitchFamily="2" charset="2"/>
              <a:buChar char="v"/>
            </a:pPr>
            <a:r>
              <a:rPr lang="zh-CN" altLang="en-US" smtClean="0"/>
              <a:t>例如：</a:t>
            </a:r>
            <a:r>
              <a:rPr lang="en-US" altLang="zh-CN" smtClean="0"/>
              <a:t>3</a:t>
            </a:r>
            <a:r>
              <a:rPr lang="zh-CN" altLang="en-US" smtClean="0"/>
              <a:t>变量</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构成的最小项</a:t>
            </a:r>
            <a:r>
              <a:rPr lang="en-US" altLang="zh-CN" smtClean="0"/>
              <a:t>AB’C</a:t>
            </a:r>
            <a:r>
              <a:rPr lang="zh-CN" altLang="en-US" smtClean="0"/>
              <a:t>可以用</a:t>
            </a:r>
            <a:r>
              <a:rPr lang="en-US" altLang="zh-CN" smtClean="0"/>
              <a:t>m</a:t>
            </a:r>
            <a:r>
              <a:rPr lang="en-US" altLang="zh-CN" baseline="-25000" smtClean="0"/>
              <a:t>5</a:t>
            </a:r>
            <a:r>
              <a:rPr lang="zh-CN" altLang="en-US" smtClean="0"/>
              <a:t>表示。</a:t>
            </a:r>
            <a:endParaRPr lang="en-US" altLang="zh-CN" smtClean="0"/>
          </a:p>
          <a:p>
            <a:pPr eaLnBrk="1" hangingPunct="1"/>
            <a:endParaRPr lang="zh-CN" altLang="en-US" smtClean="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pPr eaLnBrk="1" hangingPunct="1"/>
            <a:r>
              <a:rPr lang="zh-CN" altLang="en-US" smtClean="0"/>
              <a:t>逻辑变量</a:t>
            </a:r>
          </a:p>
        </p:txBody>
      </p:sp>
      <p:sp>
        <p:nvSpPr>
          <p:cNvPr id="54275" name="内容占位符 2"/>
          <p:cNvSpPr>
            <a:spLocks noGrp="1"/>
          </p:cNvSpPr>
          <p:nvPr>
            <p:ph idx="1"/>
          </p:nvPr>
        </p:nvSpPr>
        <p:spPr/>
        <p:txBody>
          <a:bodyPr/>
          <a:lstStyle/>
          <a:p>
            <a:pPr eaLnBrk="1" hangingPunct="1"/>
            <a:r>
              <a:rPr kumimoji="1" lang="zh-CN" altLang="en-US" smtClean="0">
                <a:latin typeface="宋体" pitchFamily="2" charset="-122"/>
              </a:rPr>
              <a:t>逻辑代数和普通代数一样，是用字母表示其值可以变化的量，即变量。</a:t>
            </a:r>
            <a:endParaRPr kumimoji="1" lang="en-US" altLang="zh-CN" smtClean="0">
              <a:latin typeface="宋体" pitchFamily="2" charset="-122"/>
            </a:endParaRPr>
          </a:p>
          <a:p>
            <a:pPr eaLnBrk="1" hangingPunct="1"/>
            <a:endParaRPr kumimoji="1" lang="en-US" altLang="zh-CN" smtClean="0">
              <a:latin typeface="宋体" pitchFamily="2" charset="-122"/>
            </a:endParaRPr>
          </a:p>
          <a:p>
            <a:pPr eaLnBrk="1" hangingPunct="1"/>
            <a:r>
              <a:rPr lang="zh-CN" altLang="en-US" smtClean="0">
                <a:solidFill>
                  <a:srgbClr val="1F0FF1"/>
                </a:solidFill>
                <a:latin typeface="宋体" pitchFamily="2" charset="-122"/>
              </a:rPr>
              <a:t>任何逻辑变量的取值只有两种可能性</a:t>
            </a:r>
            <a:r>
              <a:rPr lang="en-US" altLang="zh-CN" smtClean="0">
                <a:solidFill>
                  <a:srgbClr val="1F0FF1"/>
                </a:solidFill>
                <a:latin typeface="Arial" charset="0"/>
              </a:rPr>
              <a:t>——</a:t>
            </a:r>
            <a:r>
              <a:rPr lang="zh-CN" altLang="en-US" smtClean="0">
                <a:solidFill>
                  <a:srgbClr val="1F0FF1"/>
                </a:solidFill>
                <a:latin typeface="宋体" pitchFamily="2" charset="-122"/>
              </a:rPr>
              <a:t>取值</a:t>
            </a:r>
            <a:r>
              <a:rPr lang="en-US" altLang="zh-CN" smtClean="0">
                <a:solidFill>
                  <a:srgbClr val="1F0FF1"/>
                </a:solidFill>
                <a:latin typeface="宋体" pitchFamily="2" charset="-122"/>
              </a:rPr>
              <a:t>0</a:t>
            </a:r>
            <a:r>
              <a:rPr lang="zh-CN" altLang="en-US" smtClean="0">
                <a:solidFill>
                  <a:srgbClr val="1F0FF1"/>
                </a:solidFill>
                <a:latin typeface="宋体" pitchFamily="2" charset="-122"/>
              </a:rPr>
              <a:t>或取值</a:t>
            </a:r>
            <a:r>
              <a:rPr lang="en-US" altLang="zh-CN" smtClean="0">
                <a:solidFill>
                  <a:srgbClr val="1F0FF1"/>
                </a:solidFill>
                <a:latin typeface="宋体" pitchFamily="2" charset="-122"/>
              </a:rPr>
              <a:t>1</a:t>
            </a:r>
            <a:r>
              <a:rPr lang="zh-CN" altLang="en-US" smtClean="0">
                <a:solidFill>
                  <a:srgbClr val="1F0FF1"/>
                </a:solidFill>
                <a:latin typeface="宋体" pitchFamily="2" charset="-122"/>
              </a:rPr>
              <a:t>。</a:t>
            </a:r>
            <a:endParaRPr lang="en-US" altLang="zh-CN" smtClean="0">
              <a:solidFill>
                <a:srgbClr val="1F0FF1"/>
              </a:solidFill>
              <a:latin typeface="宋体" pitchFamily="2" charset="-122"/>
            </a:endParaRPr>
          </a:p>
          <a:p>
            <a:pPr eaLnBrk="1" hangingPunct="1"/>
            <a:endParaRPr lang="en-US" altLang="zh-CN" smtClean="0">
              <a:solidFill>
                <a:schemeClr val="tx2"/>
              </a:solidFill>
              <a:latin typeface="宋体" pitchFamily="2" charset="-122"/>
            </a:endParaRPr>
          </a:p>
          <a:p>
            <a:pPr eaLnBrk="1" hangingPunct="1"/>
            <a:r>
              <a:rPr lang="zh-CN" altLang="en-US" smtClean="0">
                <a:solidFill>
                  <a:srgbClr val="1F0FF1"/>
                </a:solidFill>
                <a:latin typeface="宋体" pitchFamily="2" charset="-122"/>
              </a:rPr>
              <a:t>逻辑值</a:t>
            </a:r>
            <a:r>
              <a:rPr lang="en-US" altLang="zh-CN" smtClean="0">
                <a:solidFill>
                  <a:srgbClr val="1F0FF1"/>
                </a:solidFill>
                <a:latin typeface="宋体" pitchFamily="2" charset="-122"/>
              </a:rPr>
              <a:t>0</a:t>
            </a:r>
            <a:r>
              <a:rPr lang="zh-CN" altLang="en-US" smtClean="0">
                <a:solidFill>
                  <a:srgbClr val="1F0FF1"/>
                </a:solidFill>
                <a:latin typeface="宋体" pitchFamily="2" charset="-122"/>
              </a:rPr>
              <a:t>和</a:t>
            </a:r>
            <a:r>
              <a:rPr lang="en-US" altLang="zh-CN" smtClean="0">
                <a:solidFill>
                  <a:srgbClr val="1F0FF1"/>
                </a:solidFill>
                <a:latin typeface="宋体" pitchFamily="2" charset="-122"/>
              </a:rPr>
              <a:t>1</a:t>
            </a:r>
            <a:r>
              <a:rPr lang="zh-CN" altLang="en-US" smtClean="0">
                <a:solidFill>
                  <a:srgbClr val="1F0FF1"/>
                </a:solidFill>
                <a:latin typeface="宋体" pitchFamily="2" charset="-122"/>
              </a:rPr>
              <a:t>是用来表征矛盾的双方和判断事件真伪的形式符号，无大小、正负之分。</a:t>
            </a:r>
            <a:endParaRPr lang="zh-CN" altLang="en-US" smtClean="0">
              <a:solidFill>
                <a:srgbClr val="1F0FF1"/>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pPr eaLnBrk="1" hangingPunct="1"/>
            <a:r>
              <a:rPr lang="zh-CN" altLang="en-US" smtClean="0"/>
              <a:t>最小项的性质</a:t>
            </a:r>
          </a:p>
        </p:txBody>
      </p:sp>
      <p:sp>
        <p:nvSpPr>
          <p:cNvPr id="84995" name="内容占位符 2"/>
          <p:cNvSpPr>
            <a:spLocks noGrp="1"/>
          </p:cNvSpPr>
          <p:nvPr>
            <p:ph idx="1"/>
          </p:nvPr>
        </p:nvSpPr>
        <p:spPr/>
        <p:txBody>
          <a:bodyPr/>
          <a:lstStyle/>
          <a:p>
            <a:pPr eaLnBrk="1" hangingPunct="1">
              <a:spcBef>
                <a:spcPts val="1800"/>
              </a:spcBef>
            </a:pPr>
            <a:r>
              <a:rPr kumimoji="1" lang="zh-CN" altLang="en-US" smtClean="0">
                <a:latin typeface="Times New Roman" charset="0"/>
              </a:rPr>
              <a:t>任意一个最小项，其相应变量</a:t>
            </a:r>
            <a:r>
              <a:rPr kumimoji="1" lang="zh-CN" altLang="en-US" smtClean="0">
                <a:solidFill>
                  <a:srgbClr val="FF0000"/>
                </a:solidFill>
                <a:latin typeface="Times New Roman" charset="0"/>
              </a:rPr>
              <a:t>有且仅有一种取值使这个最小项的值为</a:t>
            </a:r>
            <a:r>
              <a:rPr kumimoji="1" lang="en-US" altLang="zh-CN" smtClean="0">
                <a:solidFill>
                  <a:srgbClr val="FF0000"/>
                </a:solidFill>
                <a:latin typeface="Times New Roman" charset="0"/>
              </a:rPr>
              <a:t>1</a:t>
            </a:r>
            <a:r>
              <a:rPr kumimoji="1" lang="zh-CN" altLang="en-US" smtClean="0">
                <a:latin typeface="Times New Roman" charset="0"/>
              </a:rPr>
              <a:t>。并且，最小项不同，使其值为</a:t>
            </a:r>
            <a:r>
              <a:rPr kumimoji="1" lang="en-US" altLang="zh-CN" smtClean="0">
                <a:latin typeface="Times New Roman" charset="0"/>
              </a:rPr>
              <a:t>1</a:t>
            </a:r>
            <a:r>
              <a:rPr kumimoji="1" lang="zh-CN" altLang="en-US" smtClean="0">
                <a:latin typeface="Times New Roman" charset="0"/>
              </a:rPr>
              <a:t>的变量取值不同。</a:t>
            </a:r>
            <a:endParaRPr kumimoji="1" lang="en-US" altLang="zh-CN" smtClean="0">
              <a:latin typeface="Times New Roman" charset="0"/>
            </a:endParaRPr>
          </a:p>
          <a:p>
            <a:pPr eaLnBrk="1" hangingPunct="1">
              <a:spcBef>
                <a:spcPts val="1800"/>
              </a:spcBef>
            </a:pPr>
            <a:r>
              <a:rPr kumimoji="1" lang="zh-CN" altLang="en-US" smtClean="0">
                <a:latin typeface="Times New Roman" charset="0"/>
              </a:rPr>
              <a:t>在由</a:t>
            </a:r>
            <a:r>
              <a:rPr kumimoji="1" lang="en-US" altLang="zh-CN" smtClean="0">
                <a:latin typeface="Times New Roman" charset="0"/>
              </a:rPr>
              <a:t>n</a:t>
            </a:r>
            <a:r>
              <a:rPr kumimoji="1" lang="zh-CN" altLang="en-US" smtClean="0">
                <a:latin typeface="Times New Roman" charset="0"/>
              </a:rPr>
              <a:t>个变量构成的任意“与项”中，</a:t>
            </a:r>
            <a:r>
              <a:rPr kumimoji="1" lang="zh-CN" altLang="en-US" smtClean="0">
                <a:solidFill>
                  <a:srgbClr val="1F0FF1"/>
                </a:solidFill>
                <a:latin typeface="Times New Roman" charset="0"/>
              </a:rPr>
              <a:t>最小项是使其值为</a:t>
            </a:r>
            <a:r>
              <a:rPr kumimoji="1" lang="en-US" altLang="zh-CN" smtClean="0">
                <a:solidFill>
                  <a:srgbClr val="1F0FF1"/>
                </a:solidFill>
                <a:latin typeface="Times New Roman" charset="0"/>
              </a:rPr>
              <a:t>1</a:t>
            </a:r>
            <a:r>
              <a:rPr kumimoji="1" lang="zh-CN" altLang="en-US" smtClean="0">
                <a:solidFill>
                  <a:srgbClr val="1F0FF1"/>
                </a:solidFill>
                <a:latin typeface="Times New Roman" charset="0"/>
              </a:rPr>
              <a:t>的变量取值组合数最少的一种“与项”</a:t>
            </a:r>
            <a:r>
              <a:rPr kumimoji="1" lang="zh-CN" altLang="en-US" smtClean="0">
                <a:latin typeface="Times New Roman" charset="0"/>
              </a:rPr>
              <a:t>，这也就是最小项名字的由来。</a:t>
            </a:r>
            <a:endParaRPr kumimoji="1" lang="en-US" altLang="zh-CN" smtClean="0">
              <a:latin typeface="Times New Roman" charset="0"/>
            </a:endParaRPr>
          </a:p>
          <a:p>
            <a:pPr eaLnBrk="1" hangingPunct="1">
              <a:spcBef>
                <a:spcPts val="1800"/>
              </a:spcBef>
            </a:pPr>
            <a:r>
              <a:rPr kumimoji="1" lang="zh-CN" altLang="en-US" smtClean="0">
                <a:solidFill>
                  <a:srgbClr val="1F0FF1"/>
                </a:solidFill>
                <a:latin typeface="Times New Roman" charset="0"/>
              </a:rPr>
              <a:t>相同变量构成的两个不同最小项相“与” 为</a:t>
            </a:r>
            <a:r>
              <a:rPr kumimoji="1" lang="en-US" altLang="zh-CN" smtClean="0">
                <a:solidFill>
                  <a:srgbClr val="1F0FF1"/>
                </a:solidFill>
                <a:latin typeface="Times New Roman" charset="0"/>
              </a:rPr>
              <a:t>0</a:t>
            </a:r>
            <a:r>
              <a:rPr kumimoji="1" lang="zh-CN" altLang="en-US" smtClean="0">
                <a:solidFill>
                  <a:srgbClr val="1F0FF1"/>
                </a:solidFill>
                <a:latin typeface="Times New Roman" charset="0"/>
              </a:rPr>
              <a:t>。</a:t>
            </a:r>
            <a:r>
              <a:rPr kumimoji="1" lang="zh-CN" altLang="en-US" smtClean="0">
                <a:latin typeface="Times New Roman" charset="0"/>
              </a:rPr>
              <a:t>因为任何一种变量取值都不可能使两个不同最小项同时为</a:t>
            </a:r>
            <a:r>
              <a:rPr kumimoji="1" lang="en-US" altLang="zh-CN" smtClean="0">
                <a:latin typeface="Times New Roman" charset="0"/>
              </a:rPr>
              <a:t>1</a:t>
            </a:r>
            <a:r>
              <a:rPr kumimoji="1" lang="zh-CN" altLang="en-US" smtClean="0">
                <a:latin typeface="Times New Roman" charset="0"/>
              </a:rPr>
              <a:t>，故相“与”为</a:t>
            </a:r>
            <a:r>
              <a:rPr kumimoji="1" lang="en-US" altLang="zh-CN" smtClean="0">
                <a:latin typeface="Times New Roman" charset="0"/>
              </a:rPr>
              <a:t>0</a:t>
            </a:r>
            <a:r>
              <a:rPr kumimoji="1" lang="zh-CN" altLang="en-US" smtClean="0">
                <a:latin typeface="Times New Roman" charset="0"/>
              </a:rPr>
              <a:t>。即　　　　　　</a:t>
            </a:r>
            <a:endParaRPr kumimoji="1" lang="en-US" altLang="zh-CN" smtClean="0">
              <a:latin typeface="Times New Roman" charset="0"/>
            </a:endParaRPr>
          </a:p>
          <a:p>
            <a:pPr eaLnBrk="1" hangingPunct="1">
              <a:spcBef>
                <a:spcPts val="1800"/>
              </a:spcBef>
              <a:buFont typeface="Wingdings" pitchFamily="2" charset="2"/>
              <a:buNone/>
            </a:pPr>
            <a:r>
              <a:rPr kumimoji="1" lang="en-US" altLang="zh-CN" smtClean="0">
                <a:latin typeface="Times New Roman" charset="0"/>
              </a:rPr>
              <a:t>                                           </a:t>
            </a:r>
            <a:r>
              <a:rPr kumimoji="1" lang="en-US" altLang="zh-CN" smtClean="0">
                <a:solidFill>
                  <a:srgbClr val="1F0FF1"/>
                </a:solidFill>
                <a:latin typeface="Times New Roman" charset="0"/>
              </a:rPr>
              <a:t>m</a:t>
            </a:r>
            <a:r>
              <a:rPr kumimoji="1" lang="en-US" altLang="zh-CN" baseline="-25000" smtClean="0">
                <a:solidFill>
                  <a:srgbClr val="1F0FF1"/>
                </a:solidFill>
                <a:latin typeface="Times New Roman" charset="0"/>
              </a:rPr>
              <a:t>i</a:t>
            </a:r>
            <a:r>
              <a:rPr kumimoji="1" lang="en-US" altLang="zh-CN" smtClean="0">
                <a:solidFill>
                  <a:srgbClr val="1F0FF1"/>
                </a:solidFill>
                <a:latin typeface="Times New Roman" charset="0"/>
              </a:rPr>
              <a:t> · m</a:t>
            </a:r>
            <a:r>
              <a:rPr kumimoji="1" lang="en-US" altLang="zh-CN" baseline="-25000" smtClean="0">
                <a:solidFill>
                  <a:srgbClr val="1F0FF1"/>
                </a:solidFill>
                <a:latin typeface="Times New Roman" charset="0"/>
              </a:rPr>
              <a:t>j</a:t>
            </a:r>
            <a:r>
              <a:rPr kumimoji="1" lang="en-US" altLang="zh-CN" smtClean="0">
                <a:solidFill>
                  <a:srgbClr val="1F0FF1"/>
                </a:solidFill>
                <a:latin typeface="Times New Roman" charset="0"/>
              </a:rPr>
              <a:t> = 0</a:t>
            </a:r>
            <a:endParaRPr lang="zh-CN" altLang="en-US" smtClean="0">
              <a:solidFill>
                <a:srgbClr val="1F0FF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标题 1"/>
          <p:cNvSpPr>
            <a:spLocks noGrp="1"/>
          </p:cNvSpPr>
          <p:nvPr>
            <p:ph type="title"/>
          </p:nvPr>
        </p:nvSpPr>
        <p:spPr/>
        <p:txBody>
          <a:bodyPr/>
          <a:lstStyle/>
          <a:p>
            <a:pPr eaLnBrk="1" hangingPunct="1"/>
            <a:r>
              <a:rPr lang="zh-CN" altLang="en-US" smtClean="0"/>
              <a:t>最小项的性质</a:t>
            </a:r>
          </a:p>
        </p:txBody>
      </p:sp>
      <p:sp>
        <p:nvSpPr>
          <p:cNvPr id="29700" name="内容占位符 2"/>
          <p:cNvSpPr>
            <a:spLocks noGrp="1"/>
          </p:cNvSpPr>
          <p:nvPr>
            <p:ph idx="1"/>
          </p:nvPr>
        </p:nvSpPr>
        <p:spPr/>
        <p:txBody>
          <a:bodyPr/>
          <a:lstStyle/>
          <a:p>
            <a:pPr eaLnBrk="1" hangingPunct="1">
              <a:spcBef>
                <a:spcPct val="50000"/>
              </a:spcBef>
              <a:tabLst>
                <a:tab pos="663575" algn="l"/>
              </a:tabLst>
            </a:pPr>
            <a:r>
              <a:rPr kumimoji="1" lang="en-US" altLang="zh-CN" smtClean="0">
                <a:solidFill>
                  <a:srgbClr val="1F0FF1"/>
                </a:solidFill>
                <a:latin typeface="Times New Roman" charset="0"/>
              </a:rPr>
              <a:t>n</a:t>
            </a:r>
            <a:r>
              <a:rPr kumimoji="1" lang="zh-CN" altLang="en-US" smtClean="0">
                <a:solidFill>
                  <a:srgbClr val="1F0FF1"/>
                </a:solidFill>
                <a:latin typeface="Times New Roman" charset="0"/>
              </a:rPr>
              <a:t>个变量的全部最小项相“或”为</a:t>
            </a:r>
            <a:r>
              <a:rPr kumimoji="1" lang="en-US" altLang="zh-CN" smtClean="0">
                <a:solidFill>
                  <a:srgbClr val="1F0FF1"/>
                </a:solidFill>
                <a:latin typeface="Times New Roman" charset="0"/>
              </a:rPr>
              <a:t>1</a:t>
            </a:r>
            <a:r>
              <a:rPr kumimoji="1" lang="zh-CN" altLang="en-US" smtClean="0">
                <a:solidFill>
                  <a:srgbClr val="1F0FF1"/>
                </a:solidFill>
                <a:latin typeface="Times New Roman" charset="0"/>
              </a:rPr>
              <a:t>。</a:t>
            </a:r>
            <a:r>
              <a:rPr kumimoji="1" lang="zh-CN" altLang="en-US" smtClean="0">
                <a:latin typeface="Times New Roman" charset="0"/>
              </a:rPr>
              <a:t>通常借用数学中的累加符号“</a:t>
            </a:r>
            <a:r>
              <a:rPr kumimoji="1" lang="en-US" altLang="zh-CN" smtClean="0">
                <a:latin typeface="Times New Roman" charset="0"/>
              </a:rPr>
              <a:t>Σ”</a:t>
            </a:r>
            <a:r>
              <a:rPr kumimoji="1" lang="zh-CN" altLang="en-US" smtClean="0">
                <a:latin typeface="Times New Roman" charset="0"/>
              </a:rPr>
              <a:t>，将其记为</a:t>
            </a:r>
            <a:endParaRPr kumimoji="1" lang="en-US" altLang="zh-CN" smtClean="0">
              <a:latin typeface="Times New Roman" charset="0"/>
            </a:endParaRPr>
          </a:p>
          <a:p>
            <a:pPr eaLnBrk="1" hangingPunct="1">
              <a:spcBef>
                <a:spcPct val="50000"/>
              </a:spcBef>
              <a:tabLst>
                <a:tab pos="663575" algn="l"/>
              </a:tabLst>
            </a:pPr>
            <a:endParaRPr kumimoji="1" lang="en-US" altLang="zh-CN" smtClean="0">
              <a:latin typeface="Times New Roman" charset="0"/>
            </a:endParaRPr>
          </a:p>
          <a:p>
            <a:pPr eaLnBrk="1" hangingPunct="1">
              <a:spcBef>
                <a:spcPct val="50000"/>
              </a:spcBef>
              <a:tabLst>
                <a:tab pos="663575" algn="l"/>
              </a:tabLst>
            </a:pPr>
            <a:endParaRPr kumimoji="1" lang="en-US" altLang="zh-CN" smtClean="0">
              <a:latin typeface="Times New Roman" charset="0"/>
            </a:endParaRPr>
          </a:p>
          <a:p>
            <a:pPr eaLnBrk="1" hangingPunct="1">
              <a:tabLst>
                <a:tab pos="663575" algn="l"/>
              </a:tabLst>
            </a:pPr>
            <a:r>
              <a:rPr kumimoji="1" lang="en-US" altLang="zh-CN" smtClean="0">
                <a:solidFill>
                  <a:srgbClr val="0033CC"/>
                </a:solidFill>
                <a:latin typeface="Times New Roman" charset="0"/>
              </a:rPr>
              <a:t>n</a:t>
            </a:r>
            <a:r>
              <a:rPr kumimoji="1" lang="zh-CN" altLang="en-US" smtClean="0">
                <a:solidFill>
                  <a:srgbClr val="0033CC"/>
                </a:solidFill>
                <a:latin typeface="Times New Roman" charset="0"/>
              </a:rPr>
              <a:t>个变量构成的最小项有</a:t>
            </a:r>
            <a:r>
              <a:rPr kumimoji="1" lang="en-US" altLang="zh-CN" smtClean="0">
                <a:solidFill>
                  <a:srgbClr val="0033CC"/>
                </a:solidFill>
                <a:latin typeface="Times New Roman" charset="0"/>
              </a:rPr>
              <a:t>n</a:t>
            </a:r>
            <a:r>
              <a:rPr kumimoji="1" lang="zh-CN" altLang="en-US" smtClean="0">
                <a:solidFill>
                  <a:srgbClr val="0033CC"/>
                </a:solidFill>
                <a:latin typeface="Times New Roman" charset="0"/>
              </a:rPr>
              <a:t>个相邻最小项。</a:t>
            </a:r>
            <a:br>
              <a:rPr kumimoji="1" lang="zh-CN" altLang="en-US" smtClean="0">
                <a:solidFill>
                  <a:srgbClr val="0033CC"/>
                </a:solidFill>
                <a:latin typeface="Times New Roman" charset="0"/>
              </a:rPr>
            </a:br>
            <a:r>
              <a:rPr kumimoji="1" lang="zh-CN" altLang="en-US" smtClean="0">
                <a:solidFill>
                  <a:srgbClr val="0033CC"/>
                </a:solidFill>
                <a:latin typeface="Times New Roman" charset="0"/>
              </a:rPr>
              <a:t>　　</a:t>
            </a:r>
            <a:endParaRPr kumimoji="1" lang="en-US" altLang="zh-CN" smtClean="0">
              <a:solidFill>
                <a:srgbClr val="0033CC"/>
              </a:solidFill>
              <a:latin typeface="Times New Roman" charset="0"/>
            </a:endParaRPr>
          </a:p>
          <a:p>
            <a:pPr eaLnBrk="1" hangingPunct="1">
              <a:tabLst>
                <a:tab pos="663575" algn="l"/>
              </a:tabLst>
            </a:pPr>
            <a:r>
              <a:rPr kumimoji="1" lang="zh-CN" altLang="en-US" smtClean="0">
                <a:solidFill>
                  <a:srgbClr val="0033CC"/>
                </a:solidFill>
                <a:latin typeface="Times New Roman" charset="0"/>
              </a:rPr>
              <a:t>相邻最小项：</a:t>
            </a:r>
            <a:r>
              <a:rPr kumimoji="1" lang="zh-CN" altLang="en-US" smtClean="0">
                <a:latin typeface="Times New Roman" charset="0"/>
              </a:rPr>
              <a:t>是指除一个变量互为相反外，其余部分均相同的最小项。例如 ，三变量最小项</a:t>
            </a:r>
            <a:r>
              <a:rPr kumimoji="1" lang="en-US" altLang="zh-CN" smtClean="0">
                <a:latin typeface="Times New Roman" charset="0"/>
              </a:rPr>
              <a:t>A B C</a:t>
            </a:r>
            <a:r>
              <a:rPr kumimoji="1" lang="zh-CN" altLang="en-US" smtClean="0">
                <a:latin typeface="Times New Roman" charset="0"/>
              </a:rPr>
              <a:t>和</a:t>
            </a:r>
            <a:r>
              <a:rPr kumimoji="1" lang="en-US" altLang="zh-CN" smtClean="0">
                <a:latin typeface="Times New Roman" charset="0"/>
              </a:rPr>
              <a:t>AB’C</a:t>
            </a:r>
            <a:r>
              <a:rPr kumimoji="1" lang="zh-CN" altLang="en-US" smtClean="0">
                <a:latin typeface="Times New Roman" charset="0"/>
              </a:rPr>
              <a:t>相邻 。</a:t>
            </a:r>
          </a:p>
          <a:p>
            <a:pPr eaLnBrk="1" hangingPunct="1">
              <a:tabLst>
                <a:tab pos="663575" algn="l"/>
              </a:tabLst>
            </a:pPr>
            <a:endParaRPr lang="zh-CN" altLang="en-US" smtClean="0"/>
          </a:p>
        </p:txBody>
      </p:sp>
      <p:graphicFrame>
        <p:nvGraphicFramePr>
          <p:cNvPr id="29698" name="Object 2"/>
          <p:cNvGraphicFramePr>
            <a:graphicFrameLocks noChangeAspect="1"/>
          </p:cNvGraphicFramePr>
          <p:nvPr/>
        </p:nvGraphicFramePr>
        <p:xfrm>
          <a:off x="3429000" y="2500313"/>
          <a:ext cx="1928813" cy="825500"/>
        </p:xfrm>
        <a:graphic>
          <a:graphicData uri="http://schemas.openxmlformats.org/presentationml/2006/ole">
            <p:oleObj spid="_x0000_s29698" name="Equation" r:id="rId3" imgW="748975" imgH="444307"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698"/>
                                        </p:tgtEl>
                                        <p:attrNameLst>
                                          <p:attrName>style.visibility</p:attrName>
                                        </p:attrNameLst>
                                      </p:cBhvr>
                                      <p:to>
                                        <p:strVal val="visible"/>
                                      </p:to>
                                    </p:set>
                                    <p:anim calcmode="lin" valueType="num">
                                      <p:cBhvr additive="base">
                                        <p:cTn id="11" dur="500" fill="hold"/>
                                        <p:tgtEl>
                                          <p:spTgt spid="29698"/>
                                        </p:tgtEl>
                                        <p:attrNameLst>
                                          <p:attrName>ppt_x</p:attrName>
                                        </p:attrNameLst>
                                      </p:cBhvr>
                                      <p:tavLst>
                                        <p:tav tm="0">
                                          <p:val>
                                            <p:strVal val="1+#ppt_w/2"/>
                                          </p:val>
                                        </p:tav>
                                        <p:tav tm="100000">
                                          <p:val>
                                            <p:strVal val="#ppt_x"/>
                                          </p:val>
                                        </p:tav>
                                      </p:tavLst>
                                    </p:anim>
                                    <p:anim calcmode="lin" valueType="num">
                                      <p:cBhvr additive="base">
                                        <p:cTn id="12"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9700">
                                            <p:txEl>
                                              <p:pRg st="3" end="3"/>
                                            </p:txEl>
                                          </p:spTgt>
                                        </p:tgtEl>
                                        <p:attrNameLst>
                                          <p:attrName>style.visibility</p:attrName>
                                        </p:attrNameLst>
                                      </p:cBhvr>
                                      <p:to>
                                        <p:strVal val="visible"/>
                                      </p:to>
                                    </p:set>
                                    <p:anim calcmode="lin" valueType="num">
                                      <p:cBhvr additive="base">
                                        <p:cTn id="17" dur="500" fill="hold"/>
                                        <p:tgtEl>
                                          <p:spTgt spid="29700">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97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9700">
                                            <p:txEl>
                                              <p:pRg st="4" end="4"/>
                                            </p:txEl>
                                          </p:spTgt>
                                        </p:tgtEl>
                                        <p:attrNameLst>
                                          <p:attrName>style.visibility</p:attrName>
                                        </p:attrNameLst>
                                      </p:cBhvr>
                                      <p:to>
                                        <p:strVal val="visible"/>
                                      </p:to>
                                    </p:set>
                                    <p:anim calcmode="lin" valueType="num">
                                      <p:cBhvr additive="base">
                                        <p:cTn id="23" dur="500" fill="hold"/>
                                        <p:tgtEl>
                                          <p:spTgt spid="29700">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970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pPr eaLnBrk="1" hangingPunct="1"/>
            <a:r>
              <a:rPr lang="zh-CN" altLang="en-US" smtClean="0"/>
              <a:t>最大项</a:t>
            </a:r>
          </a:p>
        </p:txBody>
      </p:sp>
      <p:sp>
        <p:nvSpPr>
          <p:cNvPr id="86019" name="内容占位符 2"/>
          <p:cNvSpPr>
            <a:spLocks noGrp="1"/>
          </p:cNvSpPr>
          <p:nvPr>
            <p:ph idx="1"/>
          </p:nvPr>
        </p:nvSpPr>
        <p:spPr/>
        <p:txBody>
          <a:bodyPr/>
          <a:lstStyle/>
          <a:p>
            <a:pPr marL="342900" lvl="1" indent="-342900" eaLnBrk="1" hangingPunct="1">
              <a:buClr>
                <a:schemeClr val="hlink"/>
              </a:buClr>
              <a:buFont typeface="Wingdings" pitchFamily="2" charset="2"/>
              <a:buChar char="v"/>
            </a:pPr>
            <a:r>
              <a:rPr lang="zh-CN" altLang="en-US" smtClean="0">
                <a:solidFill>
                  <a:srgbClr val="FF0000"/>
                </a:solidFill>
              </a:rPr>
              <a:t>最大项</a:t>
            </a:r>
            <a:r>
              <a:rPr lang="zh-CN" altLang="en-US" smtClean="0"/>
              <a:t>：包含所有输入变量（每个变量都以原变量或者反变量的形式出现且仅出现一次）的和项，用</a:t>
            </a:r>
            <a:r>
              <a:rPr lang="en-US" altLang="zh-CN" smtClean="0"/>
              <a:t>M</a:t>
            </a:r>
            <a:r>
              <a:rPr lang="en-US" altLang="zh-CN" i="1" baseline="-25000" smtClean="0"/>
              <a:t>i</a:t>
            </a:r>
            <a:r>
              <a:rPr lang="zh-CN" altLang="en-US" smtClean="0"/>
              <a:t>表示。</a:t>
            </a:r>
            <a:r>
              <a:rPr kumimoji="1" lang="en-US" altLang="zh-CN" smtClean="0">
                <a:latin typeface="Times New Roman" charset="0"/>
              </a:rPr>
              <a:t> n</a:t>
            </a:r>
            <a:r>
              <a:rPr kumimoji="1" lang="zh-CN" altLang="en-US" smtClean="0">
                <a:latin typeface="Times New Roman" charset="0"/>
              </a:rPr>
              <a:t>个变量可以构成</a:t>
            </a:r>
            <a:r>
              <a:rPr kumimoji="1" lang="en-US" altLang="zh-CN" smtClean="0">
                <a:latin typeface="Times New Roman" charset="0"/>
              </a:rPr>
              <a:t>2</a:t>
            </a:r>
            <a:r>
              <a:rPr kumimoji="1" lang="en-US" altLang="zh-CN" baseline="30000" smtClean="0">
                <a:latin typeface="Times New Roman" charset="0"/>
              </a:rPr>
              <a:t>n</a:t>
            </a:r>
            <a:r>
              <a:rPr kumimoji="1" lang="zh-CN" altLang="en-US" smtClean="0">
                <a:latin typeface="Times New Roman" charset="0"/>
              </a:rPr>
              <a:t>个最大项。 </a:t>
            </a:r>
            <a:endParaRPr kumimoji="1" lang="en-US" altLang="zh-CN" smtClean="0">
              <a:latin typeface="Times New Roman" charset="0"/>
            </a:endParaRPr>
          </a:p>
          <a:p>
            <a:pPr marL="342900" lvl="1" indent="-342900" eaLnBrk="1" hangingPunct="1">
              <a:buClr>
                <a:schemeClr val="hlink"/>
              </a:buClr>
              <a:buFont typeface="Wingdings" pitchFamily="2" charset="2"/>
              <a:buChar char="v"/>
            </a:pPr>
            <a:endParaRPr kumimoji="1" lang="en-US" altLang="zh-CN" smtClean="0">
              <a:latin typeface="Times New Roman" charset="0"/>
            </a:endParaRPr>
          </a:p>
          <a:p>
            <a:pPr marL="342900" lvl="1" indent="-342900" eaLnBrk="1" hangingPunct="1">
              <a:buClr>
                <a:schemeClr val="hlink"/>
              </a:buClr>
              <a:buFont typeface="Wingdings" pitchFamily="2" charset="2"/>
              <a:buChar char="v"/>
            </a:pPr>
            <a:r>
              <a:rPr kumimoji="1" lang="zh-CN" altLang="en-US" smtClean="0">
                <a:solidFill>
                  <a:srgbClr val="1F0FF1"/>
                </a:solidFill>
                <a:latin typeface="Times New Roman" charset="0"/>
              </a:rPr>
              <a:t>下标</a:t>
            </a:r>
            <a:r>
              <a:rPr kumimoji="1" lang="en-US" altLang="zh-CN" smtClean="0">
                <a:solidFill>
                  <a:srgbClr val="1F0FF1"/>
                </a:solidFill>
                <a:latin typeface="Times New Roman" charset="0"/>
              </a:rPr>
              <a:t>i</a:t>
            </a:r>
            <a:r>
              <a:rPr kumimoji="1" lang="zh-CN" altLang="en-US" smtClean="0">
                <a:solidFill>
                  <a:srgbClr val="1F0FF1"/>
                </a:solidFill>
                <a:latin typeface="Times New Roman" charset="0"/>
              </a:rPr>
              <a:t>的取值规则是：</a:t>
            </a:r>
            <a:r>
              <a:rPr kumimoji="1" lang="zh-CN" altLang="en-US" smtClean="0">
                <a:latin typeface="Times New Roman" charset="0"/>
              </a:rPr>
              <a:t>将最大项中的</a:t>
            </a:r>
            <a:r>
              <a:rPr kumimoji="1" lang="zh-CN" altLang="en-US" smtClean="0">
                <a:solidFill>
                  <a:srgbClr val="FF0000"/>
                </a:solidFill>
                <a:latin typeface="Times New Roman" charset="0"/>
              </a:rPr>
              <a:t>原变量用</a:t>
            </a:r>
            <a:r>
              <a:rPr kumimoji="1" lang="en-US" altLang="zh-CN" smtClean="0">
                <a:solidFill>
                  <a:srgbClr val="FF0000"/>
                </a:solidFill>
                <a:latin typeface="Times New Roman" charset="0"/>
              </a:rPr>
              <a:t>0</a:t>
            </a:r>
            <a:r>
              <a:rPr kumimoji="1" lang="zh-CN" altLang="en-US" smtClean="0">
                <a:solidFill>
                  <a:srgbClr val="FF0000"/>
                </a:solidFill>
                <a:latin typeface="Times New Roman" charset="0"/>
              </a:rPr>
              <a:t>表示，反变量用</a:t>
            </a:r>
            <a:r>
              <a:rPr kumimoji="1" lang="en-US" altLang="zh-CN" smtClean="0">
                <a:solidFill>
                  <a:srgbClr val="FF0000"/>
                </a:solidFill>
                <a:latin typeface="Times New Roman" charset="0"/>
              </a:rPr>
              <a:t>1</a:t>
            </a:r>
            <a:r>
              <a:rPr kumimoji="1" lang="zh-CN" altLang="en-US" smtClean="0">
                <a:solidFill>
                  <a:srgbClr val="FF0000"/>
                </a:solidFill>
                <a:latin typeface="Times New Roman" charset="0"/>
              </a:rPr>
              <a:t>表示</a:t>
            </a:r>
            <a:r>
              <a:rPr kumimoji="1" lang="zh-CN" altLang="en-US" smtClean="0">
                <a:latin typeface="Times New Roman" charset="0"/>
              </a:rPr>
              <a:t>，由此得到一个二进制数，与该二进制数对应的十进制数即下标 </a:t>
            </a:r>
            <a:r>
              <a:rPr kumimoji="1" lang="en-US" altLang="zh-CN" smtClean="0">
                <a:latin typeface="Times New Roman" charset="0"/>
              </a:rPr>
              <a:t>i </a:t>
            </a:r>
            <a:r>
              <a:rPr kumimoji="1" lang="zh-CN" altLang="en-US" smtClean="0">
                <a:latin typeface="Times New Roman" charset="0"/>
              </a:rPr>
              <a:t>的值。</a:t>
            </a:r>
            <a:endParaRPr kumimoji="1" lang="en-US" altLang="zh-CN" smtClean="0">
              <a:latin typeface="Times New Roman" charset="0"/>
            </a:endParaRPr>
          </a:p>
          <a:p>
            <a:pPr marL="342900" lvl="1" indent="-342900" eaLnBrk="1" hangingPunct="1">
              <a:buClr>
                <a:schemeClr val="hlink"/>
              </a:buClr>
              <a:buFont typeface="Wingdings" pitchFamily="2" charset="2"/>
              <a:buChar char="v"/>
            </a:pPr>
            <a:endParaRPr kumimoji="1" lang="en-US" altLang="zh-CN" smtClean="0">
              <a:latin typeface="Times New Roman" charset="0"/>
            </a:endParaRPr>
          </a:p>
          <a:p>
            <a:pPr marL="342900" lvl="1" indent="-342900" eaLnBrk="1" hangingPunct="1">
              <a:buClr>
                <a:schemeClr val="hlink"/>
              </a:buClr>
              <a:buFont typeface="Wingdings" pitchFamily="2" charset="2"/>
              <a:buChar char="v"/>
            </a:pPr>
            <a:r>
              <a:rPr lang="zh-CN" altLang="en-US" smtClean="0"/>
              <a:t>例如：</a:t>
            </a:r>
            <a:r>
              <a:rPr lang="en-US" altLang="zh-CN" smtClean="0"/>
              <a:t>3</a:t>
            </a:r>
            <a:r>
              <a:rPr lang="zh-CN" altLang="en-US" smtClean="0"/>
              <a:t>变量</a:t>
            </a:r>
            <a:r>
              <a:rPr lang="en-US" altLang="zh-CN" smtClean="0"/>
              <a:t>A</a:t>
            </a:r>
            <a:r>
              <a:rPr lang="zh-CN" altLang="en-US" smtClean="0"/>
              <a:t>、</a:t>
            </a:r>
            <a:r>
              <a:rPr lang="en-US" altLang="zh-CN" smtClean="0"/>
              <a:t>B</a:t>
            </a:r>
            <a:r>
              <a:rPr lang="zh-CN" altLang="en-US" smtClean="0"/>
              <a:t>、</a:t>
            </a:r>
            <a:r>
              <a:rPr lang="en-US" altLang="zh-CN" smtClean="0"/>
              <a:t>C</a:t>
            </a:r>
            <a:r>
              <a:rPr lang="zh-CN" altLang="en-US" smtClean="0"/>
              <a:t>构成的最大项</a:t>
            </a:r>
            <a:r>
              <a:rPr lang="en-US" altLang="zh-CN" smtClean="0"/>
              <a:t>A’+B+C’</a:t>
            </a:r>
            <a:r>
              <a:rPr lang="zh-CN" altLang="en-US" smtClean="0"/>
              <a:t>可以用</a:t>
            </a:r>
            <a:r>
              <a:rPr lang="en-US" altLang="zh-CN" smtClean="0"/>
              <a:t>M</a:t>
            </a:r>
            <a:r>
              <a:rPr lang="en-US" altLang="zh-CN" baseline="-25000" smtClean="0"/>
              <a:t>5</a:t>
            </a:r>
            <a:r>
              <a:rPr lang="zh-CN" altLang="en-US" smtClean="0"/>
              <a:t>表示。</a:t>
            </a:r>
            <a:endParaRPr lang="en-US" altLang="zh-CN" smtClean="0"/>
          </a:p>
          <a:p>
            <a:pPr marL="342900" lvl="1" indent="-342900" eaLnBrk="1" hangingPunct="1">
              <a:buClr>
                <a:schemeClr val="hlink"/>
              </a:buClr>
              <a:buFont typeface="Wingdings" pitchFamily="2" charset="2"/>
              <a:buChar char="v"/>
            </a:pPr>
            <a:endParaRPr lang="zh-CN" altLang="en-US" smtClean="0"/>
          </a:p>
          <a:p>
            <a:pPr eaLnBrk="1" hangingPunct="1"/>
            <a:endParaRPr lang="zh-CN" altLang="en-US" smtClean="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019">
                                            <p:txEl>
                                              <p:pRg st="2" end="2"/>
                                            </p:txEl>
                                          </p:spTgt>
                                        </p:tgtEl>
                                        <p:attrNameLst>
                                          <p:attrName>style.visibility</p:attrName>
                                        </p:attrNameLst>
                                      </p:cBhvr>
                                      <p:to>
                                        <p:strVal val="visible"/>
                                      </p:to>
                                    </p:set>
                                    <p:anim calcmode="lin" valueType="num">
                                      <p:cBhvr additive="base">
                                        <p:cTn id="7" dur="500" fill="hold"/>
                                        <p:tgtEl>
                                          <p:spTgt spid="86019">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019">
                                            <p:txEl>
                                              <p:pRg st="4" end="4"/>
                                            </p:txEl>
                                          </p:spTgt>
                                        </p:tgtEl>
                                        <p:attrNameLst>
                                          <p:attrName>style.visibility</p:attrName>
                                        </p:attrNameLst>
                                      </p:cBhvr>
                                      <p:to>
                                        <p:strVal val="visible"/>
                                      </p:to>
                                    </p:set>
                                    <p:anim calcmode="lin" valueType="num">
                                      <p:cBhvr additive="base">
                                        <p:cTn id="13" dur="500" fill="hold"/>
                                        <p:tgtEl>
                                          <p:spTgt spid="86019">
                                            <p:txEl>
                                              <p:pRg st="4" end="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0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最大项的性质</a:t>
            </a:r>
          </a:p>
        </p:txBody>
      </p:sp>
      <p:sp>
        <p:nvSpPr>
          <p:cNvPr id="3" name="内容占位符 2"/>
          <p:cNvSpPr>
            <a:spLocks noGrp="1"/>
          </p:cNvSpPr>
          <p:nvPr>
            <p:ph idx="1"/>
          </p:nvPr>
        </p:nvSpPr>
        <p:spPr/>
        <p:txBody>
          <a:bodyPr/>
          <a:lstStyle/>
          <a:p>
            <a:pPr>
              <a:spcBef>
                <a:spcPts val="1800"/>
              </a:spcBef>
            </a:pPr>
            <a:r>
              <a:rPr kumimoji="1" lang="zh-CN" altLang="en-US" smtClean="0">
                <a:latin typeface="Times New Roman" charset="0"/>
              </a:rPr>
              <a:t>任意一个最大项，其相应变量</a:t>
            </a:r>
            <a:r>
              <a:rPr kumimoji="1" lang="zh-CN" altLang="en-US" smtClean="0">
                <a:solidFill>
                  <a:srgbClr val="1F0FF1"/>
                </a:solidFill>
                <a:latin typeface="Times New Roman" charset="0"/>
              </a:rPr>
              <a:t>有且仅有一种取值使这个最大项的值为</a:t>
            </a:r>
            <a:r>
              <a:rPr kumimoji="1" lang="en-US" altLang="zh-CN" smtClean="0">
                <a:solidFill>
                  <a:srgbClr val="1F0FF1"/>
                </a:solidFill>
                <a:latin typeface="Times New Roman" charset="0"/>
              </a:rPr>
              <a:t>0</a:t>
            </a:r>
            <a:r>
              <a:rPr kumimoji="1" lang="zh-CN" altLang="en-US" smtClean="0">
                <a:latin typeface="Times New Roman" charset="0"/>
              </a:rPr>
              <a:t>。并且，最大项不同，使其值为</a:t>
            </a:r>
            <a:r>
              <a:rPr kumimoji="1" lang="en-US" altLang="zh-CN" smtClean="0">
                <a:latin typeface="Times New Roman" charset="0"/>
              </a:rPr>
              <a:t>0</a:t>
            </a:r>
            <a:r>
              <a:rPr kumimoji="1" lang="zh-CN" altLang="en-US" smtClean="0">
                <a:latin typeface="Times New Roman" charset="0"/>
              </a:rPr>
              <a:t>的变量取值不同。</a:t>
            </a:r>
            <a:endParaRPr kumimoji="1" lang="en-US" altLang="zh-CN" smtClean="0">
              <a:latin typeface="Times New Roman" charset="0"/>
            </a:endParaRPr>
          </a:p>
          <a:p>
            <a:pPr>
              <a:spcBef>
                <a:spcPts val="1800"/>
              </a:spcBef>
            </a:pPr>
            <a:r>
              <a:rPr kumimoji="1" lang="zh-CN" altLang="en-US" smtClean="0">
                <a:latin typeface="Times New Roman" charset="0"/>
              </a:rPr>
              <a:t>在</a:t>
            </a:r>
            <a:r>
              <a:rPr kumimoji="1" lang="en-US" altLang="zh-CN" smtClean="0">
                <a:latin typeface="Times New Roman" charset="0"/>
              </a:rPr>
              <a:t>n</a:t>
            </a:r>
            <a:r>
              <a:rPr kumimoji="1" lang="zh-CN" altLang="en-US" smtClean="0">
                <a:latin typeface="Times New Roman" charset="0"/>
              </a:rPr>
              <a:t>个变量构成的任意“或项”中，最大项是</a:t>
            </a:r>
            <a:r>
              <a:rPr kumimoji="1" lang="zh-CN" altLang="en-US" smtClean="0">
                <a:solidFill>
                  <a:srgbClr val="1F0FF1"/>
                </a:solidFill>
                <a:latin typeface="Times New Roman" charset="0"/>
              </a:rPr>
              <a:t>使其值为</a:t>
            </a:r>
            <a:r>
              <a:rPr kumimoji="1" lang="en-US" altLang="zh-CN" smtClean="0">
                <a:solidFill>
                  <a:srgbClr val="1F0FF1"/>
                </a:solidFill>
                <a:latin typeface="Times New Roman" charset="0"/>
              </a:rPr>
              <a:t>1</a:t>
            </a:r>
            <a:r>
              <a:rPr kumimoji="1" lang="zh-CN" altLang="en-US" smtClean="0">
                <a:solidFill>
                  <a:srgbClr val="1F0FF1"/>
                </a:solidFill>
                <a:latin typeface="Times New Roman" charset="0"/>
              </a:rPr>
              <a:t>的变量取值组合数最多的一种“或项”</a:t>
            </a:r>
            <a:r>
              <a:rPr kumimoji="1" lang="zh-CN" altLang="en-US" smtClean="0">
                <a:latin typeface="Times New Roman" charset="0"/>
              </a:rPr>
              <a:t>，因而将其称为最大项。</a:t>
            </a:r>
            <a:endParaRPr kumimoji="1" lang="en-US" altLang="zh-CN" smtClean="0">
              <a:latin typeface="Times New Roman" charset="0"/>
            </a:endParaRPr>
          </a:p>
          <a:p>
            <a:pPr eaLnBrk="1" hangingPunct="1">
              <a:spcBef>
                <a:spcPts val="1800"/>
              </a:spcBef>
            </a:pPr>
            <a:r>
              <a:rPr kumimoji="1" lang="zh-CN" altLang="en-US" smtClean="0">
                <a:solidFill>
                  <a:srgbClr val="1F0FF1"/>
                </a:solidFill>
                <a:latin typeface="Times New Roman" charset="0"/>
              </a:rPr>
              <a:t>相同变量构成的两个不同最大项相“或”为</a:t>
            </a:r>
            <a:r>
              <a:rPr kumimoji="1" lang="en-US" altLang="zh-CN" smtClean="0">
                <a:solidFill>
                  <a:srgbClr val="1F0FF1"/>
                </a:solidFill>
                <a:latin typeface="Times New Roman" charset="0"/>
              </a:rPr>
              <a:t>1</a:t>
            </a:r>
            <a:r>
              <a:rPr kumimoji="1" lang="zh-CN" altLang="en-US" smtClean="0">
                <a:solidFill>
                  <a:srgbClr val="1F0FF1"/>
                </a:solidFill>
                <a:latin typeface="Times New Roman" charset="0"/>
              </a:rPr>
              <a:t>。</a:t>
            </a:r>
            <a:r>
              <a:rPr kumimoji="1" lang="zh-CN" altLang="en-US" smtClean="0">
                <a:latin typeface="Times New Roman" charset="0"/>
              </a:rPr>
              <a:t>因为任何一种变量取值都不可能使两个不同最大项同时为</a:t>
            </a:r>
            <a:r>
              <a:rPr kumimoji="1" lang="en-US" altLang="zh-CN" smtClean="0">
                <a:latin typeface="Times New Roman" charset="0"/>
              </a:rPr>
              <a:t>0</a:t>
            </a:r>
            <a:r>
              <a:rPr kumimoji="1" lang="zh-CN" altLang="en-US" smtClean="0">
                <a:latin typeface="Times New Roman" charset="0"/>
              </a:rPr>
              <a:t>，故相“或”为</a:t>
            </a:r>
            <a:r>
              <a:rPr kumimoji="1" lang="en-US" altLang="zh-CN" smtClean="0">
                <a:latin typeface="Times New Roman" charset="0"/>
              </a:rPr>
              <a:t>1</a:t>
            </a:r>
            <a:r>
              <a:rPr kumimoji="1" lang="zh-CN" altLang="en-US" smtClean="0">
                <a:latin typeface="Times New Roman" charset="0"/>
              </a:rPr>
              <a:t>。</a:t>
            </a:r>
            <a:endParaRPr kumimoji="1" lang="en-US" altLang="zh-CN" smtClean="0">
              <a:latin typeface="Times New Roman" charset="0"/>
            </a:endParaRPr>
          </a:p>
          <a:p>
            <a:pPr eaLnBrk="1" hangingPunct="1">
              <a:spcBef>
                <a:spcPts val="1800"/>
              </a:spcBef>
              <a:buFont typeface="Wingdings" pitchFamily="2" charset="2"/>
              <a:buNone/>
            </a:pPr>
            <a:r>
              <a:rPr kumimoji="1" lang="en-US" altLang="zh-CN" smtClean="0">
                <a:latin typeface="Times New Roman" charset="0"/>
              </a:rPr>
              <a:t>                                       </a:t>
            </a:r>
            <a:r>
              <a:rPr kumimoji="1" lang="en-US" altLang="zh-CN" smtClean="0">
                <a:solidFill>
                  <a:srgbClr val="1F0FF1"/>
                </a:solidFill>
                <a:latin typeface="Times New Roman" charset="0"/>
              </a:rPr>
              <a:t>M </a:t>
            </a:r>
            <a:r>
              <a:rPr kumimoji="1" lang="en-US" altLang="zh-CN" baseline="-25000" smtClean="0">
                <a:solidFill>
                  <a:srgbClr val="1F0FF1"/>
                </a:solidFill>
                <a:latin typeface="Times New Roman" charset="0"/>
              </a:rPr>
              <a:t>i</a:t>
            </a:r>
            <a:r>
              <a:rPr kumimoji="1" lang="en-US" altLang="zh-CN" smtClean="0">
                <a:solidFill>
                  <a:srgbClr val="1F0FF1"/>
                </a:solidFill>
                <a:latin typeface="Times New Roman" charset="0"/>
              </a:rPr>
              <a:t> + M </a:t>
            </a:r>
            <a:r>
              <a:rPr kumimoji="1" lang="en-US" altLang="zh-CN" baseline="-25000" smtClean="0">
                <a:solidFill>
                  <a:srgbClr val="1F0FF1"/>
                </a:solidFill>
                <a:latin typeface="Times New Roman" charset="0"/>
              </a:rPr>
              <a:t>j</a:t>
            </a:r>
            <a:r>
              <a:rPr kumimoji="1" lang="en-US" altLang="zh-CN" smtClean="0">
                <a:solidFill>
                  <a:srgbClr val="1F0FF1"/>
                </a:solidFill>
                <a:latin typeface="Times New Roman" charset="0"/>
              </a:rPr>
              <a:t> = 1</a:t>
            </a:r>
            <a:endParaRPr kumimoji="1" lang="zh-CN" altLang="en-US" smtClean="0">
              <a:solidFill>
                <a:srgbClr val="1F0FF1"/>
              </a:solidFill>
              <a:latin typeface="Times New Roman" charset="0"/>
            </a:endParaRPr>
          </a:p>
          <a:p>
            <a:pPr>
              <a:spcBef>
                <a:spcPts val="1800"/>
              </a:spcBef>
            </a:pP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1"/>
          <p:cNvSpPr>
            <a:spLocks noGrp="1"/>
          </p:cNvSpPr>
          <p:nvPr>
            <p:ph type="title"/>
          </p:nvPr>
        </p:nvSpPr>
        <p:spPr/>
        <p:txBody>
          <a:bodyPr/>
          <a:lstStyle/>
          <a:p>
            <a:r>
              <a:rPr lang="zh-CN" altLang="en-US" smtClean="0"/>
              <a:t>最大项的性质</a:t>
            </a:r>
          </a:p>
        </p:txBody>
      </p:sp>
      <p:sp>
        <p:nvSpPr>
          <p:cNvPr id="3" name="内容占位符 2"/>
          <p:cNvSpPr>
            <a:spLocks noGrp="1"/>
          </p:cNvSpPr>
          <p:nvPr>
            <p:ph idx="1"/>
          </p:nvPr>
        </p:nvSpPr>
        <p:spPr/>
        <p:txBody>
          <a:bodyPr/>
          <a:lstStyle/>
          <a:p>
            <a:r>
              <a:rPr kumimoji="1" lang="en-US" altLang="zh-CN" smtClean="0">
                <a:solidFill>
                  <a:srgbClr val="1F0FF1"/>
                </a:solidFill>
                <a:latin typeface="Times New Roman" charset="0"/>
              </a:rPr>
              <a:t>n</a:t>
            </a:r>
            <a:r>
              <a:rPr kumimoji="1" lang="zh-CN" altLang="en-US" smtClean="0">
                <a:solidFill>
                  <a:srgbClr val="1F0FF1"/>
                </a:solidFill>
                <a:latin typeface="Times New Roman" charset="0"/>
              </a:rPr>
              <a:t>个变量的全部最大项相“与”为</a:t>
            </a:r>
            <a:r>
              <a:rPr kumimoji="1" lang="en-US" altLang="zh-CN" smtClean="0">
                <a:solidFill>
                  <a:srgbClr val="1F0FF1"/>
                </a:solidFill>
                <a:latin typeface="Times New Roman" charset="0"/>
              </a:rPr>
              <a:t>0</a:t>
            </a:r>
            <a:r>
              <a:rPr kumimoji="1" lang="zh-CN" altLang="en-US" smtClean="0">
                <a:solidFill>
                  <a:srgbClr val="1F0FF1"/>
                </a:solidFill>
                <a:latin typeface="Times New Roman" charset="0"/>
              </a:rPr>
              <a:t>。</a:t>
            </a:r>
            <a:r>
              <a:rPr kumimoji="1" lang="zh-CN" altLang="en-US" smtClean="0">
                <a:latin typeface="Times New Roman" charset="0"/>
              </a:rPr>
              <a:t>通常借用数学中的累乘符号“</a:t>
            </a:r>
            <a:r>
              <a:rPr kumimoji="1" lang="en-US" altLang="zh-CN" smtClean="0">
                <a:latin typeface="Times New Roman" charset="0"/>
              </a:rPr>
              <a:t>Π”</a:t>
            </a:r>
            <a:r>
              <a:rPr kumimoji="1" lang="zh-CN" altLang="en-US" smtClean="0">
                <a:latin typeface="Times New Roman" charset="0"/>
              </a:rPr>
              <a:t>将其记为</a:t>
            </a:r>
            <a:endParaRPr kumimoji="1" lang="en-US" altLang="zh-CN" smtClean="0">
              <a:latin typeface="Times New Roman" charset="0"/>
            </a:endParaRPr>
          </a:p>
          <a:p>
            <a:endParaRPr kumimoji="1" lang="en-US" altLang="zh-CN" smtClean="0">
              <a:latin typeface="Times New Roman" charset="0"/>
            </a:endParaRPr>
          </a:p>
          <a:p>
            <a:endParaRPr kumimoji="1" lang="en-US" altLang="zh-CN" smtClean="0">
              <a:latin typeface="Times New Roman" charset="0"/>
            </a:endParaRPr>
          </a:p>
          <a:p>
            <a:endParaRPr kumimoji="1" lang="en-US" altLang="zh-CN" smtClean="0">
              <a:latin typeface="Times New Roman" charset="0"/>
            </a:endParaRPr>
          </a:p>
          <a:p>
            <a:r>
              <a:rPr kumimoji="1" lang="en-US" altLang="zh-CN" smtClean="0">
                <a:solidFill>
                  <a:srgbClr val="1F0FF1"/>
                </a:solidFill>
                <a:latin typeface="Times New Roman" charset="0"/>
              </a:rPr>
              <a:t>n</a:t>
            </a:r>
            <a:r>
              <a:rPr kumimoji="1" lang="zh-CN" altLang="en-US" smtClean="0">
                <a:solidFill>
                  <a:srgbClr val="1F0FF1"/>
                </a:solidFill>
                <a:latin typeface="Times New Roman" charset="0"/>
              </a:rPr>
              <a:t>个变量构成的最大项有</a:t>
            </a:r>
            <a:r>
              <a:rPr kumimoji="1" lang="en-US" altLang="zh-CN" smtClean="0">
                <a:solidFill>
                  <a:srgbClr val="1F0FF1"/>
                </a:solidFill>
                <a:latin typeface="Times New Roman" charset="0"/>
              </a:rPr>
              <a:t>n</a:t>
            </a:r>
            <a:r>
              <a:rPr kumimoji="1" lang="zh-CN" altLang="en-US" smtClean="0">
                <a:solidFill>
                  <a:srgbClr val="1F0FF1"/>
                </a:solidFill>
                <a:latin typeface="Times New Roman" charset="0"/>
              </a:rPr>
              <a:t>个相邻最大项。</a:t>
            </a:r>
            <a:r>
              <a:rPr kumimoji="1" lang="zh-CN" altLang="en-US" smtClean="0">
                <a:latin typeface="Times New Roman" charset="0"/>
              </a:rPr>
              <a:t>相邻最大项是指除一个变量互为相反外，其余变量均相同的最大项。 </a:t>
            </a:r>
          </a:p>
          <a:p>
            <a:endParaRPr lang="zh-CN" altLang="en-US" smtClean="0"/>
          </a:p>
        </p:txBody>
      </p:sp>
      <p:graphicFrame>
        <p:nvGraphicFramePr>
          <p:cNvPr id="123907" name="Object 3"/>
          <p:cNvGraphicFramePr>
            <a:graphicFrameLocks noChangeAspect="1"/>
          </p:cNvGraphicFramePr>
          <p:nvPr/>
        </p:nvGraphicFramePr>
        <p:xfrm>
          <a:off x="3643313" y="2500313"/>
          <a:ext cx="2082800" cy="1049337"/>
        </p:xfrm>
        <a:graphic>
          <a:graphicData uri="http://schemas.openxmlformats.org/presentationml/2006/ole">
            <p:oleObj spid="_x0000_s30722" name="Equation" r:id="rId5" imgW="977476" imgH="495085"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23907"/>
                                        </p:tgtEl>
                                        <p:attrNameLst>
                                          <p:attrName>style.visibility</p:attrName>
                                        </p:attrNameLst>
                                      </p:cBhvr>
                                      <p:to>
                                        <p:strVal val="visible"/>
                                      </p:to>
                                    </p:set>
                                    <p:animEffect transition="in" filter="checkerboard(across)">
                                      <p:cBhvr>
                                        <p:cTn id="11" dur="500"/>
                                        <p:tgtEl>
                                          <p:spTgt spid="123907"/>
                                        </p:tgtEl>
                                      </p:cBhvr>
                                    </p:animEffect>
                                  </p:childTnLst>
                                  <p:subTnLst>
                                    <p:audio>
                                      <p:cMediaNode>
                                        <p:cTn display="0" masterRel="sameClick">
                                          <p:stCondLst>
                                            <p:cond evt="begin" delay="0">
                                              <p:tn val="9"/>
                                            </p:cond>
                                          </p:stCondLst>
                                          <p:endCondLst>
                                            <p:cond evt="onStopAudio" delay="0">
                                              <p:tgtEl>
                                                <p:sldTgt/>
                                              </p:tgtEl>
                                            </p:cond>
                                          </p:endCondLst>
                                        </p:cTn>
                                        <p:tgtEl>
                                          <p:sndTgt r:embed="rId4" name="chimes.wav" builtIn="1"/>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三变量的最小项和最大项表示</a:t>
            </a:r>
          </a:p>
        </p:txBody>
      </p:sp>
      <p:pic>
        <p:nvPicPr>
          <p:cNvPr id="90115" name="Picture 4" descr="22222"/>
          <p:cNvPicPr>
            <a:picLocks noChangeAspect="1" noChangeArrowheads="1"/>
          </p:cNvPicPr>
          <p:nvPr/>
        </p:nvPicPr>
        <p:blipFill>
          <a:blip r:embed="rId2">
            <a:lum contrast="60000"/>
            <a:grayscl/>
          </a:blip>
          <a:srcRect/>
          <a:stretch>
            <a:fillRect/>
          </a:stretch>
        </p:blipFill>
        <p:spPr bwMode="auto">
          <a:xfrm>
            <a:off x="179388" y="1795463"/>
            <a:ext cx="8656637" cy="4892675"/>
          </a:xfrm>
          <a:prstGeom prst="rect">
            <a:avLst/>
          </a:prstGeom>
          <a:noFill/>
          <a:ln w="9525">
            <a:noFill/>
            <a:miter lim="800000"/>
            <a:headEnd/>
            <a:tailEnd/>
          </a:ln>
        </p:spPr>
      </p:pic>
      <p:sp>
        <p:nvSpPr>
          <p:cNvPr id="144389" name="Oval 5"/>
          <p:cNvSpPr>
            <a:spLocks noChangeArrowheads="1"/>
          </p:cNvSpPr>
          <p:nvPr/>
        </p:nvSpPr>
        <p:spPr bwMode="gray">
          <a:xfrm>
            <a:off x="3059113" y="3141663"/>
            <a:ext cx="1512887" cy="3240087"/>
          </a:xfrm>
          <a:prstGeom prst="ellipse">
            <a:avLst/>
          </a:prstGeom>
          <a:noFill/>
          <a:ln w="38100" algn="ctr">
            <a:solidFill>
              <a:srgbClr val="FF0000"/>
            </a:solidFill>
            <a:round/>
            <a:headEnd/>
            <a:tailEnd/>
          </a:ln>
          <a:effectLst>
            <a:outerShdw dist="107763" dir="2700000" algn="ctr" rotWithShape="0">
              <a:srgbClr val="333333">
                <a:alpha val="50000"/>
              </a:srgbClr>
            </a:outerShdw>
          </a:effectLst>
        </p:spPr>
        <p:txBody>
          <a:bodyPr anchor="ctr"/>
          <a:lstStyle/>
          <a:p>
            <a:pPr algn="ctr">
              <a:defRPr/>
            </a:pPr>
            <a:endParaRPr lang="zh-CN" altLang="zh-CN"/>
          </a:p>
        </p:txBody>
      </p:sp>
      <p:sp>
        <p:nvSpPr>
          <p:cNvPr id="144391" name="Oval 7"/>
          <p:cNvSpPr>
            <a:spLocks noChangeArrowheads="1"/>
          </p:cNvSpPr>
          <p:nvPr/>
        </p:nvSpPr>
        <p:spPr bwMode="gray">
          <a:xfrm>
            <a:off x="5364163" y="3141663"/>
            <a:ext cx="2303462" cy="3455987"/>
          </a:xfrm>
          <a:prstGeom prst="ellipse">
            <a:avLst/>
          </a:prstGeom>
          <a:noFill/>
          <a:ln w="38100" algn="ctr">
            <a:solidFill>
              <a:srgbClr val="FF0000"/>
            </a:solidFill>
            <a:round/>
            <a:headEnd/>
            <a:tailEnd/>
          </a:ln>
          <a:effectLst>
            <a:outerShdw dist="107763" dir="2700000" algn="ctr" rotWithShape="0">
              <a:srgbClr val="333333">
                <a:alpha val="50000"/>
              </a:srgbClr>
            </a:outerShdw>
          </a:effectLst>
        </p:spPr>
        <p:txBody>
          <a:bodyPr anchor="ctr">
            <a:spAutoFit/>
          </a:bodyPr>
          <a:lstStyle/>
          <a:p>
            <a:pPr>
              <a:defRPr/>
            </a:pPr>
            <a:endParaRPr lang="zh-CN" altLang="en-US"/>
          </a:p>
        </p:txBody>
      </p:sp>
      <p:sp>
        <p:nvSpPr>
          <p:cNvPr id="144392" name="AutoShape 8"/>
          <p:cNvSpPr>
            <a:spLocks noChangeArrowheads="1"/>
          </p:cNvSpPr>
          <p:nvPr/>
        </p:nvSpPr>
        <p:spPr bwMode="gray">
          <a:xfrm>
            <a:off x="3203575" y="1341438"/>
            <a:ext cx="2087563" cy="865187"/>
          </a:xfrm>
          <a:prstGeom prst="cloudCallout">
            <a:avLst>
              <a:gd name="adj1" fmla="val -34106"/>
              <a:gd name="adj2" fmla="val 163759"/>
            </a:avLst>
          </a:prstGeom>
          <a:gradFill rotWithShape="1">
            <a:gsLst>
              <a:gs pos="0">
                <a:srgbClr val="FFFF00"/>
              </a:gs>
              <a:gs pos="100000">
                <a:srgbClr val="FFFF00">
                  <a:gamma/>
                  <a:shade val="46275"/>
                  <a:invGamma/>
                </a:srgbClr>
              </a:gs>
            </a:gsLst>
            <a:lin ang="270000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最小项</a:t>
            </a:r>
          </a:p>
        </p:txBody>
      </p:sp>
      <p:sp>
        <p:nvSpPr>
          <p:cNvPr id="144393" name="AutoShape 9"/>
          <p:cNvSpPr>
            <a:spLocks noChangeArrowheads="1"/>
          </p:cNvSpPr>
          <p:nvPr/>
        </p:nvSpPr>
        <p:spPr bwMode="gray">
          <a:xfrm>
            <a:off x="5867400" y="1341438"/>
            <a:ext cx="2087563" cy="865187"/>
          </a:xfrm>
          <a:prstGeom prst="cloudCallout">
            <a:avLst>
              <a:gd name="adj1" fmla="val -35551"/>
              <a:gd name="adj2" fmla="val 165597"/>
            </a:avLst>
          </a:prstGeom>
          <a:gradFill rotWithShape="1">
            <a:gsLst>
              <a:gs pos="0">
                <a:srgbClr val="FFFF00"/>
              </a:gs>
              <a:gs pos="100000">
                <a:srgbClr val="FFFF00">
                  <a:gamma/>
                  <a:shade val="46275"/>
                  <a:invGamma/>
                </a:srgbClr>
              </a:gs>
            </a:gsLst>
            <a:lin ang="270000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最大项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9"/>
                                        </p:tgtEl>
                                        <p:attrNameLst>
                                          <p:attrName>style.visibility</p:attrName>
                                        </p:attrNameLst>
                                      </p:cBhvr>
                                      <p:to>
                                        <p:strVal val="visible"/>
                                      </p:to>
                                    </p:set>
                                  </p:childTnLst>
                                </p:cTn>
                              </p:par>
                              <p:par>
                                <p:cTn id="7" presetID="5" presetClass="entr" presetSubtype="10" fill="hold" grpId="0" nodeType="withEffect">
                                  <p:stCondLst>
                                    <p:cond delay="0"/>
                                  </p:stCondLst>
                                  <p:childTnLst>
                                    <p:set>
                                      <p:cBhvr>
                                        <p:cTn id="8" dur="1" fill="hold">
                                          <p:stCondLst>
                                            <p:cond delay="0"/>
                                          </p:stCondLst>
                                        </p:cTn>
                                        <p:tgtEl>
                                          <p:spTgt spid="144392"/>
                                        </p:tgtEl>
                                        <p:attrNameLst>
                                          <p:attrName>style.visibility</p:attrName>
                                        </p:attrNameLst>
                                      </p:cBhvr>
                                      <p:to>
                                        <p:strVal val="visible"/>
                                      </p:to>
                                    </p:set>
                                    <p:animEffect transition="in" filter="checkerboard(across)">
                                      <p:cBhvr>
                                        <p:cTn id="9" dur="500"/>
                                        <p:tgtEl>
                                          <p:spTgt spid="144392"/>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14439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44393"/>
                                        </p:tgtEl>
                                        <p:attrNameLst>
                                          <p:attrName>style.visibility</p:attrName>
                                        </p:attrNameLst>
                                      </p:cBhvr>
                                      <p:to>
                                        <p:strVal val="visible"/>
                                      </p:to>
                                    </p:set>
                                    <p:animEffect transition="in" filter="checkerboard(across)">
                                      <p:cBhvr>
                                        <p:cTn id="16" dur="500"/>
                                        <p:tgtEl>
                                          <p:spTgt spid="144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nimBg="1"/>
      <p:bldP spid="144391" grpId="0" animBg="1"/>
      <p:bldP spid="144392" grpId="0" animBg="1"/>
      <p:bldP spid="14439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思考：最小项与最大项之间的关系？</a:t>
            </a:r>
          </a:p>
        </p:txBody>
      </p:sp>
      <p:sp>
        <p:nvSpPr>
          <p:cNvPr id="191492" name="AutoShape 4"/>
          <p:cNvSpPr>
            <a:spLocks noChangeArrowheads="1"/>
          </p:cNvSpPr>
          <p:nvPr/>
        </p:nvSpPr>
        <p:spPr bwMode="gray">
          <a:xfrm>
            <a:off x="390525" y="1557338"/>
            <a:ext cx="1589088" cy="1498600"/>
          </a:xfrm>
          <a:prstGeom prst="flowChartAlternateProcess">
            <a:avLst/>
          </a:prstGeom>
          <a:gradFill rotWithShape="1">
            <a:gsLst>
              <a:gs pos="0">
                <a:srgbClr val="FFFF00"/>
              </a:gs>
              <a:gs pos="100000">
                <a:srgbClr val="FFFF00">
                  <a:gamma/>
                  <a:shade val="46275"/>
                  <a:invGamma/>
                </a:srgbClr>
              </a:gs>
            </a:gsLst>
            <a:lin ang="2700000" scaled="1"/>
          </a:gradFill>
          <a:ln w="38100" algn="ctr">
            <a:solidFill>
              <a:schemeClr val="bg1"/>
            </a:solidFill>
            <a:miter lim="800000"/>
            <a:headEnd/>
            <a:tailEnd/>
          </a:ln>
          <a:effectLst>
            <a:outerShdw dist="107763" dir="2700000" algn="ctr" rotWithShape="0">
              <a:schemeClr val="tx1">
                <a:alpha val="50000"/>
              </a:schemeClr>
            </a:outerShdw>
          </a:effectLst>
        </p:spPr>
        <p:txBody>
          <a:bodyPr wrap="none" anchor="ctr"/>
          <a:lstStyle/>
          <a:p>
            <a:pPr algn="ctr">
              <a:defRPr/>
            </a:pPr>
            <a:r>
              <a:rPr lang="en-US" altLang="zh-CN" sz="2800" b="1">
                <a:latin typeface="Times New Roman" pitchFamily="18" charset="0"/>
              </a:rPr>
              <a:t>m</a:t>
            </a:r>
            <a:r>
              <a:rPr lang="en-US" altLang="zh-CN" sz="2800" b="1" baseline="-25000">
                <a:latin typeface="Times New Roman" pitchFamily="18" charset="0"/>
              </a:rPr>
              <a:t>3</a:t>
            </a:r>
            <a:r>
              <a:rPr lang="en-US" altLang="zh-CN" sz="2800" b="1">
                <a:latin typeface="Times New Roman" pitchFamily="18" charset="0"/>
              </a:rPr>
              <a:t>=?</a:t>
            </a:r>
          </a:p>
          <a:p>
            <a:pPr algn="ctr">
              <a:defRPr/>
            </a:pPr>
            <a:r>
              <a:rPr lang="en-US" altLang="zh-CN" sz="2800" b="1">
                <a:latin typeface="Times New Roman" pitchFamily="18" charset="0"/>
              </a:rPr>
              <a:t>M</a:t>
            </a:r>
            <a:r>
              <a:rPr lang="en-US" altLang="zh-CN" sz="2800" b="1" baseline="-25000">
                <a:latin typeface="Times New Roman" pitchFamily="18" charset="0"/>
              </a:rPr>
              <a:t>3</a:t>
            </a:r>
            <a:r>
              <a:rPr lang="en-US" altLang="zh-CN" sz="2800" b="1">
                <a:latin typeface="Times New Roman" pitchFamily="18" charset="0"/>
              </a:rPr>
              <a:t>=?</a:t>
            </a:r>
          </a:p>
        </p:txBody>
      </p:sp>
      <p:sp>
        <p:nvSpPr>
          <p:cNvPr id="191495" name="AutoShape 7"/>
          <p:cNvSpPr>
            <a:spLocks noChangeArrowheads="1"/>
          </p:cNvSpPr>
          <p:nvPr/>
        </p:nvSpPr>
        <p:spPr bwMode="gray">
          <a:xfrm>
            <a:off x="390525" y="4725988"/>
            <a:ext cx="1589088" cy="1498600"/>
          </a:xfrm>
          <a:prstGeom prst="flowChartAlternateProcess">
            <a:avLst/>
          </a:prstGeom>
          <a:gradFill rotWithShape="1">
            <a:gsLst>
              <a:gs pos="0">
                <a:srgbClr val="FFFF00"/>
              </a:gs>
              <a:gs pos="100000">
                <a:srgbClr val="FFFF00">
                  <a:gamma/>
                  <a:shade val="46275"/>
                  <a:invGamma/>
                </a:srgbClr>
              </a:gs>
            </a:gsLst>
            <a:lin ang="2700000" scaled="1"/>
          </a:gradFill>
          <a:ln w="38100" algn="ctr">
            <a:solidFill>
              <a:schemeClr val="bg1"/>
            </a:solidFill>
            <a:miter lim="800000"/>
            <a:headEnd/>
            <a:tailEnd/>
          </a:ln>
          <a:effectLst>
            <a:outerShdw dist="107763" dir="2700000" algn="ctr" rotWithShape="0">
              <a:schemeClr val="tx1">
                <a:alpha val="50000"/>
              </a:schemeClr>
            </a:outerShdw>
          </a:effectLst>
        </p:spPr>
        <p:txBody>
          <a:bodyPr wrap="none" anchor="ctr"/>
          <a:lstStyle/>
          <a:p>
            <a:pPr algn="ctr">
              <a:defRPr/>
            </a:pPr>
            <a:r>
              <a:rPr lang="en-US" altLang="zh-CN" sz="2800" b="1">
                <a:latin typeface="Times New Roman" pitchFamily="18" charset="0"/>
              </a:rPr>
              <a:t>m</a:t>
            </a:r>
            <a:r>
              <a:rPr lang="en-US" altLang="zh-CN" sz="2800" b="1" baseline="-25000">
                <a:latin typeface="Times New Roman" pitchFamily="18" charset="0"/>
              </a:rPr>
              <a:t>3</a:t>
            </a:r>
            <a:r>
              <a:rPr lang="en-US" altLang="zh-CN" sz="2800" b="1">
                <a:latin typeface="Times New Roman" pitchFamily="18" charset="0"/>
              </a:rPr>
              <a:t>’=?</a:t>
            </a:r>
          </a:p>
          <a:p>
            <a:pPr algn="ctr">
              <a:defRPr/>
            </a:pPr>
            <a:r>
              <a:rPr lang="en-US" altLang="zh-CN" sz="2800" b="1">
                <a:latin typeface="Times New Roman" pitchFamily="18" charset="0"/>
              </a:rPr>
              <a:t>M</a:t>
            </a:r>
            <a:r>
              <a:rPr lang="en-US" altLang="zh-CN" sz="2800" b="1" baseline="-25000">
                <a:latin typeface="Times New Roman" pitchFamily="18" charset="0"/>
              </a:rPr>
              <a:t>3</a:t>
            </a:r>
            <a:r>
              <a:rPr lang="en-US" altLang="zh-CN" sz="2800" b="1">
                <a:latin typeface="Times New Roman" pitchFamily="18" charset="0"/>
              </a:rPr>
              <a:t>’=?</a:t>
            </a:r>
          </a:p>
        </p:txBody>
      </p:sp>
      <p:grpSp>
        <p:nvGrpSpPr>
          <p:cNvPr id="2" name="Group 16"/>
          <p:cNvGrpSpPr>
            <a:grpSpLocks/>
          </p:cNvGrpSpPr>
          <p:nvPr/>
        </p:nvGrpSpPr>
        <p:grpSpPr bwMode="auto">
          <a:xfrm>
            <a:off x="2195513" y="1557338"/>
            <a:ext cx="3240087" cy="1498600"/>
            <a:chOff x="1383" y="981"/>
            <a:chExt cx="2041" cy="944"/>
          </a:xfrm>
        </p:grpSpPr>
        <p:sp>
          <p:nvSpPr>
            <p:cNvPr id="191493" name="AutoShape 5"/>
            <p:cNvSpPr>
              <a:spLocks noChangeArrowheads="1"/>
            </p:cNvSpPr>
            <p:nvPr/>
          </p:nvSpPr>
          <p:spPr bwMode="gray">
            <a:xfrm>
              <a:off x="1877" y="981"/>
              <a:ext cx="1547" cy="944"/>
            </a:xfrm>
            <a:prstGeom prst="flowChartAlternateProcess">
              <a:avLst/>
            </a:prstGeom>
            <a:gradFill rotWithShape="1">
              <a:gsLst>
                <a:gs pos="0">
                  <a:srgbClr val="FFFF00"/>
                </a:gs>
                <a:gs pos="100000">
                  <a:srgbClr val="FFFF00">
                    <a:gamma/>
                    <a:shade val="46275"/>
                    <a:invGamma/>
                  </a:srgbClr>
                </a:gs>
              </a:gsLst>
              <a:lin ang="2700000" scaled="1"/>
            </a:gradFill>
            <a:ln w="38100" algn="ctr">
              <a:solidFill>
                <a:schemeClr val="bg1"/>
              </a:solidFill>
              <a:miter lim="800000"/>
              <a:headEnd/>
              <a:tailEnd/>
            </a:ln>
            <a:effectLst>
              <a:outerShdw dist="107763" dir="2700000" algn="ctr" rotWithShape="0">
                <a:schemeClr val="tx1">
                  <a:alpha val="50000"/>
                </a:schemeClr>
              </a:outerShdw>
            </a:effectLst>
          </p:spPr>
          <p:txBody>
            <a:bodyPr wrap="none" anchor="ctr"/>
            <a:lstStyle/>
            <a:p>
              <a:pPr>
                <a:defRPr/>
              </a:pPr>
              <a:r>
                <a:rPr lang="en-US" altLang="zh-CN" sz="2800" b="1">
                  <a:latin typeface="Times New Roman" pitchFamily="18" charset="0"/>
                </a:rPr>
                <a:t>  m</a:t>
              </a:r>
              <a:r>
                <a:rPr lang="en-US" altLang="zh-CN" sz="2800" b="1" baseline="-25000">
                  <a:latin typeface="Times New Roman" pitchFamily="18" charset="0"/>
                </a:rPr>
                <a:t>3</a:t>
              </a:r>
              <a:r>
                <a:rPr lang="en-US" altLang="zh-CN" sz="2800" b="1">
                  <a:latin typeface="Times New Roman" pitchFamily="18" charset="0"/>
                </a:rPr>
                <a:t>=a’bc</a:t>
              </a:r>
            </a:p>
            <a:p>
              <a:pPr>
                <a:defRPr/>
              </a:pPr>
              <a:r>
                <a:rPr lang="en-US" altLang="zh-CN" sz="2800" b="1">
                  <a:latin typeface="Times New Roman" pitchFamily="18" charset="0"/>
                </a:rPr>
                <a:t>  M</a:t>
              </a:r>
              <a:r>
                <a:rPr lang="en-US" altLang="zh-CN" sz="2800" b="1" baseline="-25000">
                  <a:latin typeface="Times New Roman" pitchFamily="18" charset="0"/>
                </a:rPr>
                <a:t>3</a:t>
              </a:r>
              <a:r>
                <a:rPr lang="en-US" altLang="zh-CN" sz="2800" b="1">
                  <a:latin typeface="Times New Roman" pitchFamily="18" charset="0"/>
                </a:rPr>
                <a:t>=a+b’+c’</a:t>
              </a:r>
            </a:p>
          </p:txBody>
        </p:sp>
        <p:sp>
          <p:nvSpPr>
            <p:cNvPr id="91150" name="AutoShape 9"/>
            <p:cNvSpPr>
              <a:spLocks noChangeArrowheads="1"/>
            </p:cNvSpPr>
            <p:nvPr/>
          </p:nvSpPr>
          <p:spPr bwMode="gray">
            <a:xfrm>
              <a:off x="1383" y="1207"/>
              <a:ext cx="363" cy="409"/>
            </a:xfrm>
            <a:prstGeom prst="rightArrow">
              <a:avLst>
                <a:gd name="adj1" fmla="val 50000"/>
                <a:gd name="adj2" fmla="val 25000"/>
              </a:avLst>
            </a:prstGeom>
            <a:solidFill>
              <a:srgbClr val="CC99FF"/>
            </a:solidFill>
            <a:ln w="38100" algn="ctr">
              <a:solidFill>
                <a:schemeClr val="tx1"/>
              </a:solidFill>
              <a:miter lim="800000"/>
              <a:headEnd/>
              <a:tailEnd/>
            </a:ln>
            <a:effectLst>
              <a:prstShdw prst="shdw12">
                <a:schemeClr val="bg2">
                  <a:alpha val="50000"/>
                </a:schemeClr>
              </a:prstShdw>
            </a:effectLst>
          </p:spPr>
          <p:txBody>
            <a:bodyPr anchor="ctr">
              <a:spAutoFit/>
            </a:bodyPr>
            <a:lstStyle/>
            <a:p>
              <a:endParaRPr lang="zh-CN" altLang="en-US"/>
            </a:p>
          </p:txBody>
        </p:sp>
      </p:grpSp>
      <p:grpSp>
        <p:nvGrpSpPr>
          <p:cNvPr id="3" name="Group 17"/>
          <p:cNvGrpSpPr>
            <a:grpSpLocks/>
          </p:cNvGrpSpPr>
          <p:nvPr/>
        </p:nvGrpSpPr>
        <p:grpSpPr bwMode="auto">
          <a:xfrm>
            <a:off x="2195513" y="4738688"/>
            <a:ext cx="4392612" cy="1498600"/>
            <a:chOff x="1383" y="2985"/>
            <a:chExt cx="2767" cy="944"/>
          </a:xfrm>
        </p:grpSpPr>
        <p:sp>
          <p:nvSpPr>
            <p:cNvPr id="191494" name="AutoShape 6"/>
            <p:cNvSpPr>
              <a:spLocks noChangeArrowheads="1"/>
            </p:cNvSpPr>
            <p:nvPr/>
          </p:nvSpPr>
          <p:spPr bwMode="gray">
            <a:xfrm>
              <a:off x="1878" y="2985"/>
              <a:ext cx="2272" cy="944"/>
            </a:xfrm>
            <a:prstGeom prst="flowChartAlternateProcess">
              <a:avLst/>
            </a:prstGeom>
            <a:gradFill rotWithShape="1">
              <a:gsLst>
                <a:gs pos="0">
                  <a:srgbClr val="FFFF00"/>
                </a:gs>
                <a:gs pos="100000">
                  <a:srgbClr val="FFFF00">
                    <a:gamma/>
                    <a:shade val="46275"/>
                    <a:invGamma/>
                  </a:srgbClr>
                </a:gs>
              </a:gsLst>
              <a:lin ang="2700000" scaled="1"/>
            </a:gradFill>
            <a:ln w="38100" algn="ctr">
              <a:solidFill>
                <a:schemeClr val="bg1"/>
              </a:solidFill>
              <a:miter lim="800000"/>
              <a:headEnd/>
              <a:tailEnd/>
            </a:ln>
            <a:effectLst>
              <a:outerShdw dist="107763" dir="2700000" algn="ctr" rotWithShape="0">
                <a:schemeClr val="tx1">
                  <a:alpha val="50000"/>
                </a:schemeClr>
              </a:outerShdw>
            </a:effectLst>
          </p:spPr>
          <p:txBody>
            <a:bodyPr wrap="none" anchor="ctr"/>
            <a:lstStyle/>
            <a:p>
              <a:pPr algn="ctr">
                <a:defRPr/>
              </a:pPr>
              <a:r>
                <a:rPr lang="en-US" altLang="zh-CN" sz="2800" b="1">
                  <a:latin typeface="Times New Roman" pitchFamily="18" charset="0"/>
                </a:rPr>
                <a:t>m</a:t>
              </a:r>
              <a:r>
                <a:rPr lang="en-US" altLang="zh-CN" sz="2800" b="1" baseline="-25000">
                  <a:latin typeface="Times New Roman" pitchFamily="18" charset="0"/>
                </a:rPr>
                <a:t>3</a:t>
              </a:r>
              <a:r>
                <a:rPr lang="en-US" altLang="zh-CN" sz="2800" b="1">
                  <a:latin typeface="Times New Roman" pitchFamily="18" charset="0"/>
                </a:rPr>
                <a:t>’=(a’bc)’=a+b’+c’</a:t>
              </a:r>
            </a:p>
            <a:p>
              <a:pPr algn="ctr">
                <a:defRPr/>
              </a:pPr>
              <a:r>
                <a:rPr lang="en-US" altLang="zh-CN" sz="2800" b="1">
                  <a:latin typeface="Times New Roman" pitchFamily="18" charset="0"/>
                </a:rPr>
                <a:t>M</a:t>
              </a:r>
              <a:r>
                <a:rPr lang="en-US" altLang="zh-CN" sz="2800" b="1" baseline="-25000">
                  <a:latin typeface="Times New Roman" pitchFamily="18" charset="0"/>
                </a:rPr>
                <a:t>3</a:t>
              </a:r>
              <a:r>
                <a:rPr lang="en-US" altLang="zh-CN" sz="2800" b="1">
                  <a:latin typeface="Times New Roman" pitchFamily="18" charset="0"/>
                </a:rPr>
                <a:t>’=(a+b’+c’)=a’bc</a:t>
              </a:r>
            </a:p>
          </p:txBody>
        </p:sp>
        <p:sp>
          <p:nvSpPr>
            <p:cNvPr id="91148" name="AutoShape 10"/>
            <p:cNvSpPr>
              <a:spLocks noChangeArrowheads="1"/>
            </p:cNvSpPr>
            <p:nvPr/>
          </p:nvSpPr>
          <p:spPr bwMode="gray">
            <a:xfrm>
              <a:off x="1383" y="3249"/>
              <a:ext cx="363" cy="409"/>
            </a:xfrm>
            <a:prstGeom prst="rightArrow">
              <a:avLst>
                <a:gd name="adj1" fmla="val 50000"/>
                <a:gd name="adj2" fmla="val 25000"/>
              </a:avLst>
            </a:prstGeom>
            <a:solidFill>
              <a:srgbClr val="CC99FF"/>
            </a:solidFill>
            <a:ln w="38100" algn="ctr">
              <a:solidFill>
                <a:schemeClr val="tx1"/>
              </a:solidFill>
              <a:miter lim="800000"/>
              <a:headEnd/>
              <a:tailEnd/>
            </a:ln>
            <a:effectLst>
              <a:prstShdw prst="shdw12">
                <a:schemeClr val="bg2">
                  <a:alpha val="50000"/>
                </a:schemeClr>
              </a:prstShdw>
            </a:effectLst>
          </p:spPr>
          <p:txBody>
            <a:bodyPr anchor="ctr">
              <a:spAutoFit/>
            </a:bodyPr>
            <a:lstStyle/>
            <a:p>
              <a:endParaRPr lang="zh-CN" altLang="en-US"/>
            </a:p>
          </p:txBody>
        </p:sp>
      </p:grpSp>
      <p:grpSp>
        <p:nvGrpSpPr>
          <p:cNvPr id="4" name="Group 18"/>
          <p:cNvGrpSpPr>
            <a:grpSpLocks/>
          </p:cNvGrpSpPr>
          <p:nvPr/>
        </p:nvGrpSpPr>
        <p:grpSpPr bwMode="auto">
          <a:xfrm>
            <a:off x="5795963" y="2205038"/>
            <a:ext cx="2952750" cy="3097212"/>
            <a:chOff x="3651" y="1389"/>
            <a:chExt cx="1860" cy="1951"/>
          </a:xfrm>
        </p:grpSpPr>
        <p:sp>
          <p:nvSpPr>
            <p:cNvPr id="191496" name="AutoShape 8"/>
            <p:cNvSpPr>
              <a:spLocks noChangeArrowheads="1"/>
            </p:cNvSpPr>
            <p:nvPr/>
          </p:nvSpPr>
          <p:spPr bwMode="gray">
            <a:xfrm>
              <a:off x="4395" y="1715"/>
              <a:ext cx="1116" cy="944"/>
            </a:xfrm>
            <a:prstGeom prst="flowChartAlternateProcess">
              <a:avLst/>
            </a:prstGeom>
            <a:gradFill rotWithShape="1">
              <a:gsLst>
                <a:gs pos="0">
                  <a:srgbClr val="FFFF00"/>
                </a:gs>
                <a:gs pos="100000">
                  <a:srgbClr val="FFFF00">
                    <a:gamma/>
                    <a:shade val="46275"/>
                    <a:invGamma/>
                  </a:srgbClr>
                </a:gs>
              </a:gsLst>
              <a:lin ang="2700000" scaled="1"/>
            </a:gradFill>
            <a:ln w="38100" algn="ctr">
              <a:solidFill>
                <a:schemeClr val="bg1"/>
              </a:solidFill>
              <a:miter lim="800000"/>
              <a:headEnd/>
              <a:tailEnd/>
            </a:ln>
            <a:effectLst>
              <a:outerShdw dist="107763" dir="2700000" algn="ctr" rotWithShape="0">
                <a:schemeClr val="tx1">
                  <a:alpha val="50000"/>
                </a:schemeClr>
              </a:outerShdw>
            </a:effectLst>
          </p:spPr>
          <p:txBody>
            <a:bodyPr wrap="none" anchor="ctr"/>
            <a:lstStyle/>
            <a:p>
              <a:pPr>
                <a:defRPr/>
              </a:pPr>
              <a:r>
                <a:rPr lang="en-US" altLang="zh-CN" sz="2800" b="1">
                  <a:latin typeface="Times New Roman" pitchFamily="18" charset="0"/>
                </a:rPr>
                <a:t>  m</a:t>
              </a:r>
              <a:r>
                <a:rPr lang="en-US" altLang="zh-CN" sz="2800" b="1" baseline="-25000">
                  <a:latin typeface="Times New Roman" pitchFamily="18" charset="0"/>
                </a:rPr>
                <a:t>3</a:t>
              </a:r>
              <a:r>
                <a:rPr lang="en-US" altLang="zh-CN" sz="2800" b="1">
                  <a:latin typeface="Times New Roman" pitchFamily="18" charset="0"/>
                </a:rPr>
                <a:t>=M</a:t>
              </a:r>
              <a:r>
                <a:rPr lang="en-US" altLang="zh-CN" sz="2800" b="1" baseline="-25000">
                  <a:latin typeface="Times New Roman" pitchFamily="18" charset="0"/>
                </a:rPr>
                <a:t>3</a:t>
              </a:r>
              <a:r>
                <a:rPr lang="en-US" altLang="zh-CN" sz="2800" b="1">
                  <a:latin typeface="Times New Roman" pitchFamily="18" charset="0"/>
                </a:rPr>
                <a:t>’</a:t>
              </a:r>
            </a:p>
            <a:p>
              <a:pPr>
                <a:defRPr/>
              </a:pPr>
              <a:r>
                <a:rPr lang="en-US" altLang="zh-CN" sz="2800" b="1">
                  <a:latin typeface="Times New Roman" pitchFamily="18" charset="0"/>
                </a:rPr>
                <a:t>  M</a:t>
              </a:r>
              <a:r>
                <a:rPr lang="en-US" altLang="zh-CN" sz="2800" b="1" baseline="-25000">
                  <a:latin typeface="Times New Roman" pitchFamily="18" charset="0"/>
                </a:rPr>
                <a:t>3</a:t>
              </a:r>
              <a:r>
                <a:rPr lang="en-US" altLang="zh-CN" sz="2800" b="1">
                  <a:latin typeface="Times New Roman" pitchFamily="18" charset="0"/>
                </a:rPr>
                <a:t>=m</a:t>
              </a:r>
              <a:r>
                <a:rPr lang="en-US" altLang="zh-CN" sz="2800" b="1" baseline="-25000">
                  <a:latin typeface="Times New Roman" pitchFamily="18" charset="0"/>
                </a:rPr>
                <a:t>3</a:t>
              </a:r>
              <a:r>
                <a:rPr lang="en-US" altLang="zh-CN" sz="2800" b="1">
                  <a:latin typeface="Times New Roman" pitchFamily="18" charset="0"/>
                </a:rPr>
                <a:t>’</a:t>
              </a:r>
            </a:p>
          </p:txBody>
        </p:sp>
        <p:sp>
          <p:nvSpPr>
            <p:cNvPr id="91145" name="AutoShape 14"/>
            <p:cNvSpPr>
              <a:spLocks noChangeArrowheads="1"/>
            </p:cNvSpPr>
            <p:nvPr/>
          </p:nvSpPr>
          <p:spPr bwMode="gray">
            <a:xfrm rot="1430694">
              <a:off x="3651" y="1389"/>
              <a:ext cx="363" cy="409"/>
            </a:xfrm>
            <a:prstGeom prst="rightArrow">
              <a:avLst>
                <a:gd name="adj1" fmla="val 50000"/>
                <a:gd name="adj2" fmla="val 25000"/>
              </a:avLst>
            </a:prstGeom>
            <a:solidFill>
              <a:srgbClr val="CC99FF"/>
            </a:solidFill>
            <a:ln w="38100" algn="ctr">
              <a:solidFill>
                <a:schemeClr val="tx1"/>
              </a:solidFill>
              <a:miter lim="800000"/>
              <a:headEnd/>
              <a:tailEnd/>
            </a:ln>
            <a:effectLst>
              <a:prstShdw prst="shdw12">
                <a:schemeClr val="bg2">
                  <a:alpha val="50000"/>
                </a:schemeClr>
              </a:prstShdw>
            </a:effectLst>
          </p:spPr>
          <p:txBody>
            <a:bodyPr anchor="ctr">
              <a:spAutoFit/>
            </a:bodyPr>
            <a:lstStyle/>
            <a:p>
              <a:endParaRPr lang="zh-CN" altLang="en-US"/>
            </a:p>
          </p:txBody>
        </p:sp>
        <p:sp>
          <p:nvSpPr>
            <p:cNvPr id="91146" name="AutoShape 15"/>
            <p:cNvSpPr>
              <a:spLocks noChangeArrowheads="1"/>
            </p:cNvSpPr>
            <p:nvPr/>
          </p:nvSpPr>
          <p:spPr bwMode="gray">
            <a:xfrm rot="-2269902">
              <a:off x="4422" y="2931"/>
              <a:ext cx="363" cy="409"/>
            </a:xfrm>
            <a:prstGeom prst="rightArrow">
              <a:avLst>
                <a:gd name="adj1" fmla="val 50000"/>
                <a:gd name="adj2" fmla="val 25000"/>
              </a:avLst>
            </a:prstGeom>
            <a:solidFill>
              <a:srgbClr val="CC99FF"/>
            </a:solidFill>
            <a:ln w="38100" algn="ctr">
              <a:solidFill>
                <a:schemeClr val="tx1"/>
              </a:solidFill>
              <a:miter lim="800000"/>
              <a:headEnd/>
              <a:tailEnd/>
            </a:ln>
            <a:effectLst>
              <a:prstShdw prst="shdw12">
                <a:schemeClr val="bg2">
                  <a:alpha val="50000"/>
                </a:schemeClr>
              </a:prstShdw>
            </a:effectLst>
          </p:spPr>
          <p:txBody>
            <a:bodyPr anchor="ctr">
              <a:spAutoFit/>
            </a:bodyPr>
            <a:lstStyle/>
            <a:p>
              <a:endParaRPr lang="zh-CN"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1495"/>
                                        </p:tgtEl>
                                        <p:attrNameLst>
                                          <p:attrName>style.visibility</p:attrName>
                                        </p:attrNameLst>
                                      </p:cBhvr>
                                      <p:to>
                                        <p:strVal val="visible"/>
                                      </p:to>
                                    </p:set>
                                    <p:anim calcmode="lin" valueType="num">
                                      <p:cBhvr additive="base">
                                        <p:cTn id="17" dur="500" fill="hold"/>
                                        <p:tgtEl>
                                          <p:spTgt spid="191495"/>
                                        </p:tgtEl>
                                        <p:attrNameLst>
                                          <p:attrName>ppt_x</p:attrName>
                                        </p:attrNameLst>
                                      </p:cBhvr>
                                      <p:tavLst>
                                        <p:tav tm="0">
                                          <p:val>
                                            <p:strVal val="#ppt_x"/>
                                          </p:val>
                                        </p:tav>
                                        <p:tav tm="100000">
                                          <p:val>
                                            <p:strVal val="#ppt_x"/>
                                          </p:val>
                                        </p:tav>
                                      </p:tavLst>
                                    </p:anim>
                                    <p:anim calcmode="lin" valueType="num">
                                      <p:cBhvr additive="base">
                                        <p:cTn id="18" dur="500" fill="hold"/>
                                        <p:tgtEl>
                                          <p:spTgt spid="19149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lide(from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P spid="19149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zh-CN" altLang="en-US" smtClean="0"/>
              <a:t>逻辑函数的标准形式</a:t>
            </a:r>
          </a:p>
        </p:txBody>
      </p:sp>
      <p:sp>
        <p:nvSpPr>
          <p:cNvPr id="87043" name="Rectangle 3"/>
          <p:cNvSpPr>
            <a:spLocks noGrp="1" noChangeArrowheads="1"/>
          </p:cNvSpPr>
          <p:nvPr>
            <p:ph type="body" idx="1"/>
          </p:nvPr>
        </p:nvSpPr>
        <p:spPr>
          <a:xfrm>
            <a:off x="323850" y="1341438"/>
            <a:ext cx="8348663" cy="5111750"/>
          </a:xfrm>
        </p:spPr>
        <p:txBody>
          <a:bodyPr/>
          <a:lstStyle/>
          <a:p>
            <a:pPr eaLnBrk="1" hangingPunct="1"/>
            <a:r>
              <a:rPr lang="zh-CN" altLang="en-US" smtClean="0"/>
              <a:t>逻辑函数表达式的标准形式有</a:t>
            </a:r>
            <a:r>
              <a:rPr lang="en-US" altLang="zh-CN" smtClean="0"/>
              <a:t>2</a:t>
            </a:r>
            <a:r>
              <a:rPr lang="zh-CN" altLang="en-US" smtClean="0"/>
              <a:t>种：</a:t>
            </a:r>
            <a:endParaRPr lang="en-US" altLang="zh-CN" smtClean="0"/>
          </a:p>
          <a:p>
            <a:pPr eaLnBrk="1" hangingPunct="1"/>
            <a:endParaRPr lang="en-US" altLang="zh-CN" smtClean="0"/>
          </a:p>
          <a:p>
            <a:pPr eaLnBrk="1" hangingPunct="1"/>
            <a:r>
              <a:rPr lang="zh-CN" altLang="en-US" smtClean="0">
                <a:solidFill>
                  <a:srgbClr val="FF0000"/>
                </a:solidFill>
              </a:rPr>
              <a:t>最小项之和：</a:t>
            </a:r>
            <a:r>
              <a:rPr lang="zh-CN" altLang="en-US" smtClean="0"/>
              <a:t>当输出变量为逻辑</a:t>
            </a:r>
            <a:r>
              <a:rPr lang="en-US" altLang="zh-CN" smtClean="0"/>
              <a:t>1</a:t>
            </a:r>
            <a:r>
              <a:rPr lang="zh-CN" altLang="en-US" smtClean="0"/>
              <a:t>的所有最小项的和。也称为标准</a:t>
            </a:r>
            <a:r>
              <a:rPr lang="zh-CN" altLang="en-US" smtClean="0">
                <a:solidFill>
                  <a:srgbClr val="1F0FF1"/>
                </a:solidFill>
              </a:rPr>
              <a:t>与</a:t>
            </a:r>
            <a:r>
              <a:rPr lang="en-US" altLang="zh-CN" smtClean="0">
                <a:solidFill>
                  <a:srgbClr val="1F0FF1"/>
                </a:solidFill>
              </a:rPr>
              <a:t>-</a:t>
            </a:r>
            <a:r>
              <a:rPr lang="zh-CN" altLang="en-US" smtClean="0">
                <a:solidFill>
                  <a:srgbClr val="1F0FF1"/>
                </a:solidFill>
              </a:rPr>
              <a:t>或表达式</a:t>
            </a:r>
            <a:r>
              <a:rPr lang="zh-CN" altLang="en-US" smtClean="0"/>
              <a:t>。</a:t>
            </a:r>
            <a:r>
              <a:rPr lang="en-US" altLang="zh-CN" smtClean="0"/>
              <a:t>F=</a:t>
            </a:r>
            <a:r>
              <a:rPr lang="en-US" altLang="zh-CN" smtClean="0">
                <a:cs typeface="Tahoma" pitchFamily="34" charset="0"/>
              </a:rPr>
              <a:t>∑</a:t>
            </a:r>
            <a:r>
              <a:rPr lang="en-US" altLang="zh-CN" i="1" smtClean="0"/>
              <a:t>m</a:t>
            </a:r>
            <a:r>
              <a:rPr lang="en-US" altLang="zh-CN" i="1" baseline="-25000" smtClean="0"/>
              <a:t>i</a:t>
            </a:r>
          </a:p>
          <a:p>
            <a:pPr eaLnBrk="1" hangingPunct="1"/>
            <a:endParaRPr lang="en-US" altLang="zh-CN" smtClean="0">
              <a:cs typeface="Tahoma" pitchFamily="34" charset="0"/>
            </a:endParaRPr>
          </a:p>
          <a:p>
            <a:pPr eaLnBrk="1" hangingPunct="1"/>
            <a:endParaRPr lang="en-US" altLang="zh-CN" smtClean="0">
              <a:cs typeface="Tahoma" pitchFamily="34" charset="0"/>
            </a:endParaRPr>
          </a:p>
          <a:p>
            <a:pPr eaLnBrk="1" hangingPunct="1"/>
            <a:r>
              <a:rPr lang="zh-CN" altLang="en-US" smtClean="0">
                <a:solidFill>
                  <a:srgbClr val="FF0000"/>
                </a:solidFill>
              </a:rPr>
              <a:t>最大项之积：</a:t>
            </a:r>
            <a:r>
              <a:rPr lang="zh-CN" altLang="en-US" smtClean="0"/>
              <a:t>当输出变量为逻辑</a:t>
            </a:r>
            <a:r>
              <a:rPr lang="en-US" altLang="zh-CN" smtClean="0"/>
              <a:t>0</a:t>
            </a:r>
            <a:r>
              <a:rPr lang="zh-CN" altLang="en-US" smtClean="0"/>
              <a:t>的所有最大项的乘积。也称为标准</a:t>
            </a:r>
            <a:r>
              <a:rPr lang="zh-CN" altLang="en-US" smtClean="0">
                <a:solidFill>
                  <a:srgbClr val="1F0FF1"/>
                </a:solidFill>
              </a:rPr>
              <a:t>或</a:t>
            </a:r>
            <a:r>
              <a:rPr lang="en-US" altLang="zh-CN" smtClean="0">
                <a:solidFill>
                  <a:srgbClr val="1F0FF1"/>
                </a:solidFill>
              </a:rPr>
              <a:t>-</a:t>
            </a:r>
            <a:r>
              <a:rPr lang="zh-CN" altLang="en-US" smtClean="0">
                <a:solidFill>
                  <a:srgbClr val="1F0FF1"/>
                </a:solidFill>
              </a:rPr>
              <a:t>与表达式</a:t>
            </a:r>
            <a:r>
              <a:rPr lang="zh-CN" altLang="en-US" smtClean="0"/>
              <a:t>。 </a:t>
            </a:r>
            <a:r>
              <a:rPr lang="en-US" altLang="zh-CN" smtClean="0"/>
              <a:t>F=</a:t>
            </a:r>
            <a:r>
              <a:rPr lang="en-US" altLang="zh-CN" smtClean="0">
                <a:cs typeface="Tahoma" pitchFamily="34" charset="0"/>
              </a:rPr>
              <a:t>∏</a:t>
            </a:r>
            <a:r>
              <a:rPr lang="en-US" altLang="zh-CN" smtClean="0"/>
              <a:t>M</a:t>
            </a:r>
            <a:r>
              <a:rPr lang="en-US" altLang="zh-CN" i="1" baseline="-25000" smtClean="0"/>
              <a:t>i</a:t>
            </a:r>
          </a:p>
        </p:txBody>
      </p:sp>
      <p:graphicFrame>
        <p:nvGraphicFramePr>
          <p:cNvPr id="87044" name="Object 4"/>
          <p:cNvGraphicFramePr>
            <a:graphicFrameLocks noChangeAspect="1"/>
          </p:cNvGraphicFramePr>
          <p:nvPr/>
        </p:nvGraphicFramePr>
        <p:xfrm>
          <a:off x="1087438" y="3484563"/>
          <a:ext cx="6562725" cy="679450"/>
        </p:xfrm>
        <a:graphic>
          <a:graphicData uri="http://schemas.openxmlformats.org/presentationml/2006/ole">
            <p:oleObj spid="_x0000_s31746" name="公式" r:id="rId3" imgW="2577960" imgH="266400" progId="Equation.3">
              <p:embed/>
            </p:oleObj>
          </a:graphicData>
        </a:graphic>
      </p:graphicFrame>
      <p:graphicFrame>
        <p:nvGraphicFramePr>
          <p:cNvPr id="87045" name="Object 5"/>
          <p:cNvGraphicFramePr>
            <a:graphicFrameLocks noChangeAspect="1"/>
          </p:cNvGraphicFramePr>
          <p:nvPr/>
        </p:nvGraphicFramePr>
        <p:xfrm>
          <a:off x="1076325" y="5364163"/>
          <a:ext cx="6692900" cy="1165225"/>
        </p:xfrm>
        <a:graphic>
          <a:graphicData uri="http://schemas.openxmlformats.org/presentationml/2006/ole">
            <p:oleObj spid="_x0000_s31747" name="公式" r:id="rId4" imgW="262872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anim calcmode="lin" valueType="num">
                                      <p:cBhvr additive="base">
                                        <p:cTn id="7" dur="500" fill="hold"/>
                                        <p:tgtEl>
                                          <p:spTgt spid="87043">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7043">
                                            <p:txEl>
                                              <p:pRg st="5" end="5"/>
                                            </p:txEl>
                                          </p:spTgt>
                                        </p:tgtEl>
                                        <p:attrNameLst>
                                          <p:attrName>style.visibility</p:attrName>
                                        </p:attrNameLst>
                                      </p:cBhvr>
                                      <p:to>
                                        <p:strVal val="visible"/>
                                      </p:to>
                                    </p:set>
                                    <p:anim calcmode="lin" valueType="num">
                                      <p:cBhvr additive="base">
                                        <p:cTn id="13" dur="500" fill="hold"/>
                                        <p:tgtEl>
                                          <p:spTgt spid="87043">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70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87044"/>
                                        </p:tgtEl>
                                        <p:attrNameLst>
                                          <p:attrName>style.visibility</p:attrName>
                                        </p:attrNameLst>
                                      </p:cBhvr>
                                      <p:to>
                                        <p:strVal val="visible"/>
                                      </p:to>
                                    </p:set>
                                    <p:animEffect transition="in" filter="blinds(horizontal)">
                                      <p:cBhvr>
                                        <p:cTn id="19" dur="500"/>
                                        <p:tgtEl>
                                          <p:spTgt spid="8704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7045"/>
                                        </p:tgtEl>
                                        <p:attrNameLst>
                                          <p:attrName>style.visibility</p:attrName>
                                        </p:attrNameLst>
                                      </p:cBhvr>
                                      <p:to>
                                        <p:strVal val="visible"/>
                                      </p:to>
                                    </p:set>
                                    <p:animEffect transition="in" filter="blinds(horizontal)">
                                      <p:cBhvr>
                                        <p:cTn id="24"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531" name="Group 75"/>
          <p:cNvGraphicFramePr>
            <a:graphicFrameLocks noGrp="1"/>
          </p:cNvGraphicFramePr>
          <p:nvPr>
            <p:ph idx="1"/>
          </p:nvPr>
        </p:nvGraphicFramePr>
        <p:xfrm>
          <a:off x="827088" y="1557338"/>
          <a:ext cx="2592387" cy="4895853"/>
        </p:xfrm>
        <a:graphic>
          <a:graphicData uri="http://schemas.openxmlformats.org/drawingml/2006/table">
            <a:tbl>
              <a:tblPr/>
              <a:tblGrid>
                <a:gridCol w="517525"/>
                <a:gridCol w="519112"/>
                <a:gridCol w="519113"/>
                <a:gridCol w="519112"/>
                <a:gridCol w="517525"/>
              </a:tblGrid>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Verdana" pitchFamily="34" charset="0"/>
                          <a:ea typeface="黑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黑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7525" name="Object 69"/>
          <p:cNvGraphicFramePr>
            <a:graphicFrameLocks noChangeAspect="1"/>
          </p:cNvGraphicFramePr>
          <p:nvPr/>
        </p:nvGraphicFramePr>
        <p:xfrm>
          <a:off x="5221288" y="4581525"/>
          <a:ext cx="2905125" cy="1370013"/>
        </p:xfrm>
        <a:graphic>
          <a:graphicData uri="http://schemas.openxmlformats.org/presentationml/2006/ole">
            <p:oleObj spid="_x0000_s32770" name="公式" r:id="rId3" imgW="1130040" imgH="533160" progId="Equation.3">
              <p:embed/>
            </p:oleObj>
          </a:graphicData>
        </a:graphic>
      </p:graphicFrame>
      <p:graphicFrame>
        <p:nvGraphicFramePr>
          <p:cNvPr id="147526" name="Object 70"/>
          <p:cNvGraphicFramePr>
            <a:graphicFrameLocks noChangeAspect="1"/>
          </p:cNvGraphicFramePr>
          <p:nvPr/>
        </p:nvGraphicFramePr>
        <p:xfrm>
          <a:off x="5221288" y="2636838"/>
          <a:ext cx="2870200" cy="1366837"/>
        </p:xfrm>
        <a:graphic>
          <a:graphicData uri="http://schemas.openxmlformats.org/presentationml/2006/ole">
            <p:oleObj spid="_x0000_s32771" name="公式" r:id="rId4" imgW="1117440" imgH="533160" progId="Equation.3">
              <p:embed/>
            </p:oleObj>
          </a:graphicData>
        </a:graphic>
      </p:graphicFrame>
      <p:sp>
        <p:nvSpPr>
          <p:cNvPr id="147527" name="AutoShape 71"/>
          <p:cNvSpPr>
            <a:spLocks noChangeArrowheads="1"/>
          </p:cNvSpPr>
          <p:nvPr/>
        </p:nvSpPr>
        <p:spPr bwMode="gray">
          <a:xfrm>
            <a:off x="3924300" y="3716338"/>
            <a:ext cx="936625" cy="865187"/>
          </a:xfrm>
          <a:prstGeom prst="rightArrow">
            <a:avLst>
              <a:gd name="adj1" fmla="val 50000"/>
              <a:gd name="adj2" fmla="val 27064"/>
            </a:avLst>
          </a:prstGeom>
          <a:gradFill rotWithShape="1">
            <a:gsLst>
              <a:gs pos="0">
                <a:srgbClr val="FFFF00"/>
              </a:gs>
              <a:gs pos="100000">
                <a:srgbClr val="FFFF00">
                  <a:gamma/>
                  <a:shade val="46275"/>
                  <a:invGamma/>
                </a:srgbClr>
              </a:gs>
            </a:gsLst>
            <a:lin ang="0" scaled="1"/>
          </a:gradFill>
          <a:ln w="38100" algn="ctr">
            <a:solidFill>
              <a:srgbClr val="EAEAEA"/>
            </a:solidFill>
            <a:miter lim="800000"/>
            <a:headEnd/>
            <a:tailEnd/>
          </a:ln>
          <a:effectLst>
            <a:outerShdw dist="109250" dir="3267739" algn="ctr" rotWithShape="0">
              <a:srgbClr val="333333">
                <a:alpha val="50000"/>
              </a:srgbClr>
            </a:outerShdw>
          </a:effectLst>
        </p:spPr>
        <p:txBody>
          <a:bodyPr anchor="ctr">
            <a:spAutoFit/>
          </a:bodyPr>
          <a:lstStyle/>
          <a:p>
            <a:pPr>
              <a:defRPr/>
            </a:pPr>
            <a:endParaRPr lang="zh-CN" altLang="en-US"/>
          </a:p>
        </p:txBody>
      </p:sp>
      <p:sp>
        <p:nvSpPr>
          <p:cNvPr id="32835" name="Rectangle 76"/>
          <p:cNvSpPr>
            <a:spLocks noGrp="1" noChangeArrowheads="1"/>
          </p:cNvSpPr>
          <p:nvPr>
            <p:ph type="title"/>
          </p:nvPr>
        </p:nvSpPr>
        <p:spPr/>
        <p:txBody>
          <a:bodyPr/>
          <a:lstStyle/>
          <a:p>
            <a:pPr eaLnBrk="1" hangingPunct="1"/>
            <a:r>
              <a:rPr lang="zh-CN" altLang="en-US" smtClean="0"/>
              <a:t>从真值表生成逻辑方程的标准形式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527"/>
                                        </p:tgtEl>
                                        <p:attrNameLst>
                                          <p:attrName>style.visibility</p:attrName>
                                        </p:attrNameLst>
                                      </p:cBhvr>
                                      <p:to>
                                        <p:strVal val="visible"/>
                                      </p:to>
                                    </p:set>
                                    <p:anim calcmode="lin" valueType="num">
                                      <p:cBhvr additive="base">
                                        <p:cTn id="7" dur="500" fill="hold"/>
                                        <p:tgtEl>
                                          <p:spTgt spid="147527"/>
                                        </p:tgtEl>
                                        <p:attrNameLst>
                                          <p:attrName>ppt_x</p:attrName>
                                        </p:attrNameLst>
                                      </p:cBhvr>
                                      <p:tavLst>
                                        <p:tav tm="0">
                                          <p:val>
                                            <p:strVal val="0-#ppt_w/2"/>
                                          </p:val>
                                        </p:tav>
                                        <p:tav tm="100000">
                                          <p:val>
                                            <p:strVal val="#ppt_x"/>
                                          </p:val>
                                        </p:tav>
                                      </p:tavLst>
                                    </p:anim>
                                    <p:anim calcmode="lin" valueType="num">
                                      <p:cBhvr additive="base">
                                        <p:cTn id="8" dur="500" fill="hold"/>
                                        <p:tgtEl>
                                          <p:spTgt spid="147527"/>
                                        </p:tgtEl>
                                        <p:attrNameLst>
                                          <p:attrName>ppt_y</p:attrName>
                                        </p:attrNameLst>
                                      </p:cBhvr>
                                      <p:tavLst>
                                        <p:tav tm="0">
                                          <p:val>
                                            <p:strVal val="#ppt_y"/>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147526"/>
                                        </p:tgtEl>
                                        <p:attrNameLst>
                                          <p:attrName>style.visibility</p:attrName>
                                        </p:attrNameLst>
                                      </p:cBhvr>
                                      <p:to>
                                        <p:strVal val="visible"/>
                                      </p:to>
                                    </p:set>
                                    <p:animEffect transition="in" filter="blinds(horizontal)">
                                      <p:cBhvr>
                                        <p:cTn id="11" dur="500"/>
                                        <p:tgtEl>
                                          <p:spTgt spid="14752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47525"/>
                                        </p:tgtEl>
                                        <p:attrNameLst>
                                          <p:attrName>style.visibility</p:attrName>
                                        </p:attrNameLst>
                                      </p:cBhvr>
                                      <p:to>
                                        <p:strVal val="visible"/>
                                      </p:to>
                                    </p:set>
                                    <p:animEffect transition="in" filter="blinds(horizontal)">
                                      <p:cBhvr>
                                        <p:cTn id="16" dur="500"/>
                                        <p:tgtEl>
                                          <p:spTgt spid="14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2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5"/>
          <p:cNvSpPr>
            <a:spLocks noGrp="1"/>
          </p:cNvSpPr>
          <p:nvPr>
            <p:ph type="title"/>
          </p:nvPr>
        </p:nvSpPr>
        <p:spPr/>
        <p:txBody>
          <a:bodyPr/>
          <a:lstStyle/>
          <a:p>
            <a:r>
              <a:rPr lang="zh-CN" altLang="en-US" smtClean="0"/>
              <a:t>从真值表生成逻辑方程的标准形式</a:t>
            </a:r>
          </a:p>
        </p:txBody>
      </p:sp>
      <p:sp>
        <p:nvSpPr>
          <p:cNvPr id="92163" name="内容占位符 6"/>
          <p:cNvSpPr>
            <a:spLocks noGrp="1"/>
          </p:cNvSpPr>
          <p:nvPr>
            <p:ph idx="1"/>
          </p:nvPr>
        </p:nvSpPr>
        <p:spPr/>
        <p:txBody>
          <a:bodyPr/>
          <a:lstStyle/>
          <a:p>
            <a:pPr eaLnBrk="1" hangingPunct="1"/>
            <a:r>
              <a:rPr kumimoji="1" lang="zh-CN" altLang="en-US" smtClean="0">
                <a:latin typeface="Times New Roman" charset="0"/>
              </a:rPr>
              <a:t>由于函数的真值表与函数的两种标准表达式之间存在一一对应的关系，而任何个逻辑函数的真值表是唯一的，可见，</a:t>
            </a:r>
            <a:r>
              <a:rPr kumimoji="1" lang="zh-CN" altLang="en-US" smtClean="0">
                <a:solidFill>
                  <a:srgbClr val="FF0000"/>
                </a:solidFill>
                <a:latin typeface="Times New Roman" charset="0"/>
              </a:rPr>
              <a:t>任何一个逻辑函数的两种标准形式也是唯一的。</a:t>
            </a:r>
          </a:p>
          <a:p>
            <a:pPr eaLnBrk="1" hangingPunct="1"/>
            <a:endParaRPr kumimoji="1" lang="zh-CN" altLang="en-US" smtClean="0">
              <a:solidFill>
                <a:srgbClr val="FFCC00"/>
              </a:solidFill>
              <a:latin typeface="Times New Roman" charset="0"/>
            </a:endParaRPr>
          </a:p>
          <a:p>
            <a:pPr eaLnBrk="1" hangingPunct="1"/>
            <a:r>
              <a:rPr kumimoji="1" lang="zh-CN" altLang="en-US" smtClean="0">
                <a:latin typeface="Times New Roman" charset="0"/>
              </a:rPr>
              <a:t>逻辑函数表达式的唯一性给我们分析和研究逻辑问题带来了很大的方便。 </a:t>
            </a:r>
          </a:p>
          <a:p>
            <a:endParaRPr kumimoji="1" lang="en-US" altLang="zh-CN" smtClean="0">
              <a:solidFill>
                <a:srgbClr val="1F0FF1"/>
              </a:solidFill>
              <a:latin typeface="Times New Roman" charset="0"/>
            </a:endParaRPr>
          </a:p>
          <a:p>
            <a:endParaRPr lang="zh-CN" altLang="en-US" smtClean="0">
              <a:solidFill>
                <a:srgbClr val="1F0FF1"/>
              </a:solidFill>
            </a:endParaRPr>
          </a:p>
        </p:txBody>
      </p:sp>
    </p:spTree>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zh-CN" altLang="en-US" smtClean="0"/>
              <a:t>逻辑函数</a:t>
            </a:r>
          </a:p>
        </p:txBody>
      </p:sp>
      <p:sp>
        <p:nvSpPr>
          <p:cNvPr id="3" name="内容占位符 2"/>
          <p:cNvSpPr>
            <a:spLocks noGrp="1"/>
          </p:cNvSpPr>
          <p:nvPr>
            <p:ph idx="1"/>
          </p:nvPr>
        </p:nvSpPr>
        <p:spPr>
          <a:xfrm>
            <a:off x="285750" y="1343025"/>
            <a:ext cx="8643938" cy="5300663"/>
          </a:xfrm>
        </p:spPr>
        <p:txBody>
          <a:bodyPr/>
          <a:lstStyle/>
          <a:p>
            <a:pPr eaLnBrk="1" hangingPunct="1">
              <a:defRPr/>
            </a:pPr>
            <a:r>
              <a:rPr kumimoji="1" lang="zh-CN" altLang="en-US" dirty="0" smtClean="0">
                <a:latin typeface="Times New Roman" pitchFamily="18" charset="0"/>
              </a:rPr>
              <a:t>逻辑代数中函数的定义与普通代数中函数的定义类似，即</a:t>
            </a:r>
            <a:r>
              <a:rPr kumimoji="1" lang="zh-CN" altLang="en-US" dirty="0" smtClean="0">
                <a:solidFill>
                  <a:srgbClr val="FF0000"/>
                </a:solidFill>
                <a:latin typeface="Times New Roman" pitchFamily="18" charset="0"/>
              </a:rPr>
              <a:t>随自变量变化的因变量</a:t>
            </a:r>
            <a:r>
              <a:rPr kumimoji="1" lang="zh-CN" altLang="en-US" dirty="0" smtClean="0">
                <a:solidFill>
                  <a:srgbClr val="0033CC"/>
                </a:solidFill>
                <a:latin typeface="Times New Roman" pitchFamily="18" charset="0"/>
              </a:rPr>
              <a:t>。</a:t>
            </a:r>
            <a:endParaRPr kumimoji="1" lang="en-US" altLang="zh-CN" dirty="0" smtClean="0">
              <a:solidFill>
                <a:srgbClr val="0033CC"/>
              </a:solidFill>
              <a:latin typeface="Times New Roman" pitchFamily="18" charset="0"/>
            </a:endParaRPr>
          </a:p>
          <a:p>
            <a:pPr eaLnBrk="1" hangingPunct="1">
              <a:defRPr/>
            </a:pPr>
            <a:endParaRPr kumimoji="1" lang="en-US" altLang="zh-CN" dirty="0" smtClean="0">
              <a:solidFill>
                <a:srgbClr val="0033CC"/>
              </a:solidFill>
              <a:latin typeface="Times New Roman" pitchFamily="18" charset="0"/>
            </a:endParaRPr>
          </a:p>
          <a:p>
            <a:pPr eaLnBrk="1" hangingPunct="1">
              <a:defRPr/>
            </a:pPr>
            <a:r>
              <a:rPr kumimoji="1" lang="zh-CN" altLang="en-US" dirty="0" smtClean="0">
                <a:latin typeface="Times New Roman" pitchFamily="18" charset="0"/>
              </a:rPr>
              <a:t>但和普通代数中函数的概念相比，逻辑函数具有如下</a:t>
            </a:r>
            <a:r>
              <a:rPr kumimoji="1" lang="zh-CN" altLang="en-US" dirty="0" smtClean="0">
                <a:solidFill>
                  <a:srgbClr val="0033CC"/>
                </a:solidFill>
                <a:latin typeface="Times New Roman" pitchFamily="18" charset="0"/>
              </a:rPr>
              <a:t>特点：</a:t>
            </a:r>
            <a:endParaRPr kumimoji="1" lang="en-US" altLang="zh-CN" dirty="0" smtClean="0">
              <a:solidFill>
                <a:srgbClr val="0033CC"/>
              </a:solidFill>
              <a:latin typeface="Times New Roman" pitchFamily="18" charset="0"/>
            </a:endParaRPr>
          </a:p>
          <a:p>
            <a:pPr lvl="1" eaLnBrk="1" hangingPunct="1">
              <a:defRPr/>
            </a:pPr>
            <a:r>
              <a:rPr kumimoji="1" lang="zh-CN" altLang="en-US" dirty="0" smtClean="0">
                <a:latin typeface="Times New Roman" pitchFamily="18" charset="0"/>
              </a:rPr>
              <a:t>和逻辑变量一样，取值只有</a:t>
            </a:r>
            <a:r>
              <a:rPr kumimoji="1" lang="en-US" altLang="zh-CN" dirty="0" smtClean="0">
                <a:latin typeface="Times New Roman" pitchFamily="18" charset="0"/>
              </a:rPr>
              <a:t>0</a:t>
            </a:r>
            <a:r>
              <a:rPr kumimoji="1" lang="zh-CN" altLang="en-US" dirty="0" smtClean="0">
                <a:latin typeface="Times New Roman" pitchFamily="18" charset="0"/>
              </a:rPr>
              <a:t>和</a:t>
            </a:r>
            <a:r>
              <a:rPr kumimoji="1" lang="en-US" altLang="zh-CN" dirty="0" smtClean="0">
                <a:latin typeface="Times New Roman" pitchFamily="18" charset="0"/>
              </a:rPr>
              <a:t>1</a:t>
            </a:r>
            <a:r>
              <a:rPr kumimoji="1" lang="zh-CN" altLang="en-US" dirty="0" smtClean="0">
                <a:latin typeface="Times New Roman" pitchFamily="18" charset="0"/>
              </a:rPr>
              <a:t>两种可能 ；</a:t>
            </a:r>
            <a:endParaRPr kumimoji="1" lang="en-US" altLang="zh-CN" dirty="0" smtClean="0">
              <a:latin typeface="Times New Roman" pitchFamily="18" charset="0"/>
            </a:endParaRPr>
          </a:p>
          <a:p>
            <a:pPr lvl="1" eaLnBrk="1" hangingPunct="1">
              <a:defRPr/>
            </a:pPr>
            <a:r>
              <a:rPr kumimoji="1" lang="zh-CN" altLang="en-US" dirty="0" smtClean="0">
                <a:latin typeface="Times New Roman" pitchFamily="18" charset="0"/>
              </a:rPr>
              <a:t>函数和变量之间的关系是由逻辑运算决定的 。</a:t>
            </a:r>
            <a:endParaRPr kumimoji="1" lang="en-US" altLang="zh-CN" dirty="0" smtClean="0">
              <a:latin typeface="Times New Roman" pitchFamily="18" charset="0"/>
            </a:endParaRPr>
          </a:p>
          <a:p>
            <a:pPr eaLnBrk="1" hangingPunct="1">
              <a:defRPr/>
            </a:pPr>
            <a:endParaRPr kumimoji="1" lang="en-US" altLang="zh-CN" dirty="0" smtClean="0">
              <a:solidFill>
                <a:schemeClr val="accent6"/>
              </a:solidFill>
              <a:latin typeface="Times New Roman" pitchFamily="18" charset="0"/>
            </a:endParaRPr>
          </a:p>
          <a:p>
            <a:pPr eaLnBrk="1" hangingPunct="1">
              <a:defRPr/>
            </a:pPr>
            <a:r>
              <a:rPr kumimoji="1" lang="zh-CN" altLang="en-US" dirty="0" smtClean="0">
                <a:solidFill>
                  <a:srgbClr val="1F0FF1"/>
                </a:solidFill>
                <a:latin typeface="Times New Roman" pitchFamily="18" charset="0"/>
              </a:rPr>
              <a:t>设某一逻辑电路的输入逻辑变量为</a:t>
            </a:r>
            <a:r>
              <a:rPr kumimoji="1" lang="en-US" altLang="zh-CN" dirty="0" smtClean="0">
                <a:solidFill>
                  <a:srgbClr val="1F0FF1"/>
                </a:solidFill>
                <a:latin typeface="Times New Roman" pitchFamily="18" charset="0"/>
              </a:rPr>
              <a:t>A</a:t>
            </a:r>
            <a:r>
              <a:rPr kumimoji="1" lang="en-US" altLang="zh-CN" baseline="-25000" dirty="0" smtClean="0">
                <a:solidFill>
                  <a:srgbClr val="1F0FF1"/>
                </a:solidFill>
                <a:latin typeface="Times New Roman" pitchFamily="18" charset="0"/>
              </a:rPr>
              <a:t>1</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A</a:t>
            </a:r>
            <a:r>
              <a:rPr kumimoji="1" lang="en-US" altLang="zh-CN" baseline="-25000" dirty="0" smtClean="0">
                <a:solidFill>
                  <a:srgbClr val="1F0FF1"/>
                </a:solidFill>
                <a:latin typeface="Times New Roman" pitchFamily="18" charset="0"/>
              </a:rPr>
              <a:t>2</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A</a:t>
            </a:r>
            <a:r>
              <a:rPr kumimoji="1" lang="en-US" altLang="zh-CN" baseline="-25000" dirty="0" smtClean="0">
                <a:solidFill>
                  <a:srgbClr val="1F0FF1"/>
                </a:solidFill>
                <a:latin typeface="Times New Roman" pitchFamily="18" charset="0"/>
              </a:rPr>
              <a:t>n</a:t>
            </a:r>
            <a:r>
              <a:rPr kumimoji="1" lang="zh-CN" altLang="en-US" dirty="0" smtClean="0">
                <a:solidFill>
                  <a:srgbClr val="1F0FF1"/>
                </a:solidFill>
                <a:latin typeface="Times New Roman" pitchFamily="18" charset="0"/>
              </a:rPr>
              <a:t>，输出逻辑变量为</a:t>
            </a:r>
            <a:r>
              <a:rPr kumimoji="1" lang="en-US" altLang="zh-CN" dirty="0" smtClean="0">
                <a:solidFill>
                  <a:srgbClr val="1F0FF1"/>
                </a:solidFill>
                <a:latin typeface="Times New Roman" pitchFamily="18" charset="0"/>
              </a:rPr>
              <a:t>F</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 f</a:t>
            </a:r>
            <a:r>
              <a:rPr kumimoji="1" lang="zh-CN" altLang="en-US" dirty="0" smtClean="0">
                <a:solidFill>
                  <a:srgbClr val="1F0FF1"/>
                </a:solidFill>
                <a:latin typeface="Times New Roman" pitchFamily="18" charset="0"/>
              </a:rPr>
              <a:t>被称为</a:t>
            </a:r>
            <a:r>
              <a:rPr kumimoji="1" lang="en-US" altLang="zh-CN" dirty="0" smtClean="0">
                <a:solidFill>
                  <a:srgbClr val="1F0FF1"/>
                </a:solidFill>
                <a:latin typeface="Times New Roman" pitchFamily="18" charset="0"/>
              </a:rPr>
              <a:t>A1</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A2</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An</a:t>
            </a:r>
            <a:r>
              <a:rPr kumimoji="1" lang="zh-CN" altLang="en-US" dirty="0" smtClean="0">
                <a:solidFill>
                  <a:srgbClr val="1F0FF1"/>
                </a:solidFill>
                <a:latin typeface="Times New Roman" pitchFamily="18" charset="0"/>
              </a:rPr>
              <a:t>的逻辑函数，记为</a:t>
            </a:r>
            <a:r>
              <a:rPr kumimoji="1" lang="en-US" altLang="zh-CN" dirty="0" smtClean="0">
                <a:solidFill>
                  <a:srgbClr val="1F0FF1"/>
                </a:solidFill>
                <a:latin typeface="Times New Roman" pitchFamily="18" charset="0"/>
              </a:rPr>
              <a:t>F = f( A</a:t>
            </a:r>
            <a:r>
              <a:rPr kumimoji="1" lang="en-US" altLang="zh-CN" baseline="-25000" dirty="0" smtClean="0">
                <a:solidFill>
                  <a:srgbClr val="1F0FF1"/>
                </a:solidFill>
                <a:latin typeface="Times New Roman" pitchFamily="18" charset="0"/>
              </a:rPr>
              <a:t>1</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A</a:t>
            </a:r>
            <a:r>
              <a:rPr kumimoji="1" lang="en-US" altLang="zh-CN" baseline="-25000" dirty="0" smtClean="0">
                <a:solidFill>
                  <a:srgbClr val="1F0FF1"/>
                </a:solidFill>
                <a:latin typeface="Times New Roman" pitchFamily="18" charset="0"/>
              </a:rPr>
              <a:t>2</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a:t>
            </a:r>
            <a:r>
              <a:rPr kumimoji="1" lang="zh-CN" altLang="en-US" dirty="0" smtClean="0">
                <a:solidFill>
                  <a:srgbClr val="1F0FF1"/>
                </a:solidFill>
                <a:latin typeface="Times New Roman" pitchFamily="18" charset="0"/>
              </a:rPr>
              <a:t>，</a:t>
            </a:r>
            <a:r>
              <a:rPr kumimoji="1" lang="en-US" altLang="zh-CN" dirty="0" smtClean="0">
                <a:solidFill>
                  <a:srgbClr val="1F0FF1"/>
                </a:solidFill>
                <a:latin typeface="Times New Roman" pitchFamily="18" charset="0"/>
              </a:rPr>
              <a:t>A</a:t>
            </a:r>
            <a:r>
              <a:rPr kumimoji="1" lang="en-US" altLang="zh-CN" baseline="-25000" dirty="0" smtClean="0">
                <a:solidFill>
                  <a:srgbClr val="1F0FF1"/>
                </a:solidFill>
                <a:latin typeface="Times New Roman" pitchFamily="18" charset="0"/>
              </a:rPr>
              <a:t>n</a:t>
            </a:r>
            <a:r>
              <a:rPr kumimoji="1" lang="en-US" altLang="zh-CN" dirty="0" smtClean="0">
                <a:solidFill>
                  <a:srgbClr val="1F0FF1"/>
                </a:solidFill>
                <a:latin typeface="Times New Roman" pitchFamily="18" charset="0"/>
              </a:rPr>
              <a:t> )</a:t>
            </a:r>
            <a:endParaRPr lang="zh-CN" altLang="en-US" dirty="0" smtClean="0">
              <a:solidFill>
                <a:srgbClr val="1F0FF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zh-CN" altLang="en-US" smtClean="0"/>
              <a:t>用代数方法生成逻辑方程的标准形式</a:t>
            </a:r>
          </a:p>
        </p:txBody>
      </p:sp>
      <p:sp>
        <p:nvSpPr>
          <p:cNvPr id="33797" name="Rectangle 3"/>
          <p:cNvSpPr>
            <a:spLocks noGrp="1" noChangeArrowheads="1"/>
          </p:cNvSpPr>
          <p:nvPr>
            <p:ph type="body" idx="1"/>
          </p:nvPr>
        </p:nvSpPr>
        <p:spPr>
          <a:xfrm>
            <a:off x="457200" y="1484313"/>
            <a:ext cx="8229600" cy="4995862"/>
          </a:xfrm>
        </p:spPr>
        <p:txBody>
          <a:bodyPr/>
          <a:lstStyle/>
          <a:p>
            <a:pPr eaLnBrk="1" hangingPunct="1"/>
            <a:r>
              <a:rPr lang="zh-CN" altLang="en-US" smtClean="0"/>
              <a:t>将下列方程转换为标准形式。</a:t>
            </a:r>
          </a:p>
          <a:p>
            <a:pPr lvl="4" eaLnBrk="1" hangingPunct="1"/>
            <a:endParaRPr lang="en-US" altLang="zh-CN" smtClean="0"/>
          </a:p>
        </p:txBody>
      </p:sp>
      <p:graphicFrame>
        <p:nvGraphicFramePr>
          <p:cNvPr id="145412" name="Object 4"/>
          <p:cNvGraphicFramePr>
            <a:graphicFrameLocks noChangeAspect="1"/>
          </p:cNvGraphicFramePr>
          <p:nvPr/>
        </p:nvGraphicFramePr>
        <p:xfrm>
          <a:off x="1476375" y="3270250"/>
          <a:ext cx="6681788" cy="2535238"/>
        </p:xfrm>
        <a:graphic>
          <a:graphicData uri="http://schemas.openxmlformats.org/presentationml/2006/ole">
            <p:oleObj spid="_x0000_s33794" name="公式" r:id="rId3" imgW="2476440" imgH="939600" progId="Equation.3">
              <p:embed/>
            </p:oleObj>
          </a:graphicData>
        </a:graphic>
      </p:graphicFrame>
      <p:graphicFrame>
        <p:nvGraphicFramePr>
          <p:cNvPr id="33795" name="Object 5"/>
          <p:cNvGraphicFramePr>
            <a:graphicFrameLocks noChangeAspect="1"/>
          </p:cNvGraphicFramePr>
          <p:nvPr/>
        </p:nvGraphicFramePr>
        <p:xfrm>
          <a:off x="1504950" y="2433638"/>
          <a:ext cx="3814763" cy="520700"/>
        </p:xfrm>
        <a:graphic>
          <a:graphicData uri="http://schemas.openxmlformats.org/presentationml/2006/ole">
            <p:oleObj spid="_x0000_s33795" name="公式" r:id="rId4" imgW="1485720" imgH="203040" progId="Equation.3">
              <p:embed/>
            </p:oleObj>
          </a:graphicData>
        </a:graphic>
      </p:graphicFrame>
      <p:sp>
        <p:nvSpPr>
          <p:cNvPr id="145414" name="Oval 6"/>
          <p:cNvSpPr>
            <a:spLocks noChangeArrowheads="1"/>
          </p:cNvSpPr>
          <p:nvPr/>
        </p:nvSpPr>
        <p:spPr bwMode="gray">
          <a:xfrm>
            <a:off x="3059113" y="3860800"/>
            <a:ext cx="1079500" cy="576263"/>
          </a:xfrm>
          <a:prstGeom prst="ellipse">
            <a:avLst/>
          </a:prstGeom>
          <a:noFill/>
          <a:ln w="38100" algn="ctr">
            <a:solidFill>
              <a:srgbClr val="FF0000"/>
            </a:solidFill>
            <a:round/>
            <a:headEnd/>
            <a:tailEnd/>
          </a:ln>
          <a:effectLst>
            <a:outerShdw dist="107763" dir="2700000" algn="ctr" rotWithShape="0">
              <a:srgbClr val="333333">
                <a:alpha val="50000"/>
              </a:srgbClr>
            </a:outerShdw>
          </a:effectLst>
        </p:spPr>
        <p:txBody>
          <a:bodyPr anchor="ctr">
            <a:spAutoFit/>
          </a:bodyPr>
          <a:lstStyle/>
          <a:p>
            <a:pPr>
              <a:defRPr/>
            </a:pPr>
            <a:endParaRPr lang="zh-CN" altLang="en-US"/>
          </a:p>
        </p:txBody>
      </p:sp>
      <p:sp>
        <p:nvSpPr>
          <p:cNvPr id="145415" name="Oval 7"/>
          <p:cNvSpPr>
            <a:spLocks noChangeArrowheads="1"/>
          </p:cNvSpPr>
          <p:nvPr/>
        </p:nvSpPr>
        <p:spPr bwMode="gray">
          <a:xfrm>
            <a:off x="5219700" y="3860800"/>
            <a:ext cx="1008063" cy="576263"/>
          </a:xfrm>
          <a:prstGeom prst="ellipse">
            <a:avLst/>
          </a:prstGeom>
          <a:noFill/>
          <a:ln w="38100" algn="ctr">
            <a:solidFill>
              <a:srgbClr val="FF0000"/>
            </a:solidFill>
            <a:round/>
            <a:headEnd/>
            <a:tailEnd/>
          </a:ln>
          <a:effectLst>
            <a:outerShdw dist="107763" dir="2700000" algn="ctr" rotWithShape="0">
              <a:srgbClr val="333333">
                <a:alpha val="50000"/>
              </a:srgbClr>
            </a:outerShdw>
          </a:effectLst>
        </p:spPr>
        <p:txBody>
          <a:bodyPr anchor="ctr">
            <a:spAutoFit/>
          </a:bodyPr>
          <a:lstStyle/>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linds(horizontal)">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4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45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animBg="1"/>
      <p:bldP spid="14541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zh-CN" altLang="en-US" smtClean="0"/>
              <a:t>用代数方法生成逻辑方程的标准形式</a:t>
            </a:r>
          </a:p>
        </p:txBody>
      </p:sp>
      <p:sp>
        <p:nvSpPr>
          <p:cNvPr id="34821" name="Rectangle 3"/>
          <p:cNvSpPr>
            <a:spLocks noGrp="1" noChangeArrowheads="1"/>
          </p:cNvSpPr>
          <p:nvPr>
            <p:ph type="body" idx="1"/>
          </p:nvPr>
        </p:nvSpPr>
        <p:spPr>
          <a:xfrm>
            <a:off x="539750" y="1557338"/>
            <a:ext cx="7772400" cy="4114800"/>
          </a:xfrm>
        </p:spPr>
        <p:txBody>
          <a:bodyPr/>
          <a:lstStyle/>
          <a:p>
            <a:pPr eaLnBrk="1" hangingPunct="1"/>
            <a:r>
              <a:rPr lang="zh-CN" altLang="en-US" smtClean="0"/>
              <a:t>将下列方程转换为标准形式。</a:t>
            </a:r>
          </a:p>
          <a:p>
            <a:pPr eaLnBrk="1" hangingPunct="1"/>
            <a:endParaRPr lang="en-US" altLang="zh-CN" smtClean="0"/>
          </a:p>
        </p:txBody>
      </p:sp>
      <p:graphicFrame>
        <p:nvGraphicFramePr>
          <p:cNvPr id="146436" name="Object 4"/>
          <p:cNvGraphicFramePr>
            <a:graphicFrameLocks noChangeAspect="1"/>
          </p:cNvGraphicFramePr>
          <p:nvPr/>
        </p:nvGraphicFramePr>
        <p:xfrm>
          <a:off x="1084263" y="2797175"/>
          <a:ext cx="7880350" cy="2535238"/>
        </p:xfrm>
        <a:graphic>
          <a:graphicData uri="http://schemas.openxmlformats.org/presentationml/2006/ole">
            <p:oleObj spid="_x0000_s34818" name="公式" r:id="rId3" imgW="2920680" imgH="939600" progId="Equation.3">
              <p:embed/>
            </p:oleObj>
          </a:graphicData>
        </a:graphic>
      </p:graphicFrame>
      <p:graphicFrame>
        <p:nvGraphicFramePr>
          <p:cNvPr id="34819" name="Object 5"/>
          <p:cNvGraphicFramePr>
            <a:graphicFrameLocks noChangeAspect="1"/>
          </p:cNvGraphicFramePr>
          <p:nvPr/>
        </p:nvGraphicFramePr>
        <p:xfrm>
          <a:off x="1116013" y="2276475"/>
          <a:ext cx="4010025" cy="520700"/>
        </p:xfrm>
        <a:graphic>
          <a:graphicData uri="http://schemas.openxmlformats.org/presentationml/2006/ole">
            <p:oleObj spid="_x0000_s34819" name="公式" r:id="rId4" imgW="1562040" imgH="203040" progId="Equation.3">
              <p:embed/>
            </p:oleObj>
          </a:graphicData>
        </a:graphic>
      </p:graphicFrame>
      <p:sp>
        <p:nvSpPr>
          <p:cNvPr id="146439" name="AutoShape 7"/>
          <p:cNvSpPr>
            <a:spLocks noChangeArrowheads="1"/>
          </p:cNvSpPr>
          <p:nvPr/>
        </p:nvSpPr>
        <p:spPr bwMode="gray">
          <a:xfrm>
            <a:off x="4500563" y="5084763"/>
            <a:ext cx="3384550" cy="1584325"/>
          </a:xfrm>
          <a:prstGeom prst="cloudCallout">
            <a:avLst>
              <a:gd name="adj1" fmla="val -75750"/>
              <a:gd name="adj2" fmla="val -41181"/>
            </a:avLst>
          </a:prstGeom>
          <a:gradFill rotWithShape="1">
            <a:gsLst>
              <a:gs pos="0">
                <a:srgbClr val="FFFF00"/>
              </a:gs>
              <a:gs pos="100000">
                <a:srgbClr val="FFFF00">
                  <a:gamma/>
                  <a:shade val="46275"/>
                  <a:invGamma/>
                </a:srgbClr>
              </a:gs>
            </a:gsLst>
            <a:lin ang="2700000" scaled="1"/>
          </a:gradFill>
          <a:ln w="38100">
            <a:solidFill>
              <a:srgbClr val="EAEAEA"/>
            </a:solidFill>
            <a:round/>
            <a:headEnd/>
            <a:tailEnd/>
          </a:ln>
          <a:effectLst>
            <a:outerShdw dist="109250" dir="3267739" algn="ctr" rotWithShape="0">
              <a:srgbClr val="333333">
                <a:alpha val="50000"/>
              </a:srgbClr>
            </a:outerShdw>
          </a:effectLst>
        </p:spPr>
        <p:txBody>
          <a:bodyPr anchor="ctr"/>
          <a:lstStyle/>
          <a:p>
            <a:pPr algn="ctr" eaLnBrk="0" hangingPunct="0">
              <a:defRPr/>
            </a:pPr>
            <a:r>
              <a:rPr lang="zh-CN" altLang="en-US" sz="2400" b="1">
                <a:latin typeface="Times New Roman" pitchFamily="18" charset="0"/>
                <a:ea typeface="宋体" pitchFamily="2" charset="-122"/>
              </a:rPr>
              <a:t>注意最大项对应编号与最小项的不同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linds(horizontal)">
                                      <p:cBhvr>
                                        <p:cTn id="7" dur="500"/>
                                        <p:tgtEl>
                                          <p:spTgt spid="146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6439"/>
                                        </p:tgtEl>
                                        <p:attrNameLst>
                                          <p:attrName>style.visibility</p:attrName>
                                        </p:attrNameLst>
                                      </p:cBhvr>
                                      <p:to>
                                        <p:strVal val="visible"/>
                                      </p:to>
                                    </p:set>
                                    <p:animEffect transition="in" filter="blinds(horizontal)">
                                      <p:cBhvr>
                                        <p:cTn id="12" dur="500"/>
                                        <p:tgtEl>
                                          <p:spTgt spid="146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zh-CN" altLang="en-US" smtClean="0"/>
              <a:t>练习</a:t>
            </a:r>
          </a:p>
        </p:txBody>
      </p:sp>
      <p:sp>
        <p:nvSpPr>
          <p:cNvPr id="35845" name="Rectangle 4"/>
          <p:cNvSpPr>
            <a:spLocks noGrp="1" noChangeArrowheads="1"/>
          </p:cNvSpPr>
          <p:nvPr>
            <p:ph type="body" idx="1"/>
          </p:nvPr>
        </p:nvSpPr>
        <p:spPr>
          <a:xfrm>
            <a:off x="611188" y="1557338"/>
            <a:ext cx="7772400" cy="4114800"/>
          </a:xfrm>
          <a:noFill/>
        </p:spPr>
        <p:txBody>
          <a:bodyPr/>
          <a:lstStyle/>
          <a:p>
            <a:pPr eaLnBrk="1" hangingPunct="1"/>
            <a:r>
              <a:rPr lang="zh-CN" altLang="en-US" smtClean="0"/>
              <a:t>练习</a:t>
            </a:r>
            <a:r>
              <a:rPr lang="en-US" altLang="zh-CN" smtClean="0"/>
              <a:t>2.4</a:t>
            </a:r>
            <a:r>
              <a:rPr lang="zh-CN" altLang="en-US" smtClean="0"/>
              <a:t>：将下列方程转换为标准形式。</a:t>
            </a:r>
          </a:p>
          <a:p>
            <a:pPr eaLnBrk="1" hangingPunct="1"/>
            <a:endParaRPr lang="en-US" altLang="zh-CN" smtClean="0"/>
          </a:p>
        </p:txBody>
      </p:sp>
      <p:graphicFrame>
        <p:nvGraphicFramePr>
          <p:cNvPr id="151557" name="Object 5"/>
          <p:cNvGraphicFramePr>
            <a:graphicFrameLocks noChangeAspect="1"/>
          </p:cNvGraphicFramePr>
          <p:nvPr/>
        </p:nvGraphicFramePr>
        <p:xfrm>
          <a:off x="971550" y="4005263"/>
          <a:ext cx="7869238" cy="1363662"/>
        </p:xfrm>
        <a:graphic>
          <a:graphicData uri="http://schemas.openxmlformats.org/presentationml/2006/ole">
            <p:oleObj spid="_x0000_s35842" name="公式" r:id="rId3" imgW="3073320" imgH="533160" progId="Equation.3">
              <p:embed/>
            </p:oleObj>
          </a:graphicData>
        </a:graphic>
      </p:graphicFrame>
      <p:graphicFrame>
        <p:nvGraphicFramePr>
          <p:cNvPr id="35843" name="Object 6"/>
          <p:cNvGraphicFramePr>
            <a:graphicFrameLocks noChangeAspect="1"/>
          </p:cNvGraphicFramePr>
          <p:nvPr/>
        </p:nvGraphicFramePr>
        <p:xfrm>
          <a:off x="1763713" y="2420938"/>
          <a:ext cx="4206875" cy="1106487"/>
        </p:xfrm>
        <a:graphic>
          <a:graphicData uri="http://schemas.openxmlformats.org/presentationml/2006/ole">
            <p:oleObj spid="_x0000_s35843" name="公式" r:id="rId4" imgW="163800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1557"/>
                                        </p:tgtEl>
                                        <p:attrNameLst>
                                          <p:attrName>style.visibility</p:attrName>
                                        </p:attrNameLst>
                                      </p:cBhvr>
                                      <p:to>
                                        <p:strVal val="visible"/>
                                      </p:to>
                                    </p:set>
                                    <p:animEffect transition="in" filter="blinds(horizontal)">
                                      <p:cBhvr>
                                        <p:cTn id="7" dur="500"/>
                                        <p:tgtEl>
                                          <p:spTgt spid="15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4"/>
          <p:cNvSpPr>
            <a:spLocks noGrp="1" noChangeArrowheads="1"/>
          </p:cNvSpPr>
          <p:nvPr>
            <p:ph type="title" sz="quarter"/>
          </p:nvPr>
        </p:nvSpPr>
        <p:spPr/>
        <p:txBody>
          <a:bodyPr/>
          <a:lstStyle/>
          <a:p>
            <a:pPr eaLnBrk="1" hangingPunct="1"/>
            <a:r>
              <a:rPr lang="zh-CN" altLang="en-US" smtClean="0"/>
              <a:t>思考</a:t>
            </a:r>
            <a:endParaRPr lang="zh-CN" altLang="zh-CN" smtClean="0"/>
          </a:p>
        </p:txBody>
      </p:sp>
      <p:graphicFrame>
        <p:nvGraphicFramePr>
          <p:cNvPr id="36866" name="Object 4"/>
          <p:cNvGraphicFramePr>
            <a:graphicFrameLocks noChangeAspect="1"/>
          </p:cNvGraphicFramePr>
          <p:nvPr>
            <p:ph sz="quarter" idx="1"/>
          </p:nvPr>
        </p:nvGraphicFramePr>
        <p:xfrm>
          <a:off x="468313" y="1341438"/>
          <a:ext cx="3671887" cy="2406650"/>
        </p:xfrm>
        <a:graphic>
          <a:graphicData uri="http://schemas.openxmlformats.org/presentationml/2006/ole">
            <p:oleObj spid="_x0000_s36866" name="公式" r:id="rId3" imgW="1473120" imgH="965160" progId="Equation.3">
              <p:embed/>
            </p:oleObj>
          </a:graphicData>
        </a:graphic>
      </p:graphicFrame>
      <p:graphicFrame>
        <p:nvGraphicFramePr>
          <p:cNvPr id="192522" name="Object 10"/>
          <p:cNvGraphicFramePr>
            <a:graphicFrameLocks noChangeAspect="1"/>
          </p:cNvGraphicFramePr>
          <p:nvPr>
            <p:ph sz="quarter" idx="3"/>
          </p:nvPr>
        </p:nvGraphicFramePr>
        <p:xfrm>
          <a:off x="431800" y="3941763"/>
          <a:ext cx="8243888" cy="2655887"/>
        </p:xfrm>
        <a:graphic>
          <a:graphicData uri="http://schemas.openxmlformats.org/presentationml/2006/ole">
            <p:oleObj spid="_x0000_s36867" name="公式" r:id="rId4" imgW="3390840" imgH="1091880" progId="Equation.3">
              <p:embed/>
            </p:oleObj>
          </a:graphicData>
        </a:graphic>
      </p:graphicFrame>
      <p:sp>
        <p:nvSpPr>
          <p:cNvPr id="34821" name="AutoShape 18"/>
          <p:cNvSpPr>
            <a:spLocks noChangeArrowheads="1"/>
          </p:cNvSpPr>
          <p:nvPr/>
        </p:nvSpPr>
        <p:spPr bwMode="gray">
          <a:xfrm>
            <a:off x="5076825" y="1412875"/>
            <a:ext cx="3671888" cy="2087563"/>
          </a:xfrm>
          <a:prstGeom prst="cloudCallout">
            <a:avLst>
              <a:gd name="adj1" fmla="val -75810"/>
              <a:gd name="adj2" fmla="val 24602"/>
            </a:avLst>
          </a:prstGeom>
          <a:gradFill rotWithShape="1">
            <a:gsLst>
              <a:gs pos="0">
                <a:srgbClr val="FFFF00"/>
              </a:gs>
              <a:gs pos="100000">
                <a:srgbClr val="767600"/>
              </a:gs>
            </a:gsLst>
            <a:lin ang="2700000" scaled="1"/>
          </a:gradFill>
          <a:ln w="38100">
            <a:solidFill>
              <a:schemeClr val="tx1"/>
            </a:solidFill>
            <a:round/>
            <a:headEnd/>
            <a:tailEnd/>
          </a:ln>
          <a:effectLst>
            <a:outerShdw algn="ctr" rotWithShape="0">
              <a:schemeClr val="bg2">
                <a:alpha val="50000"/>
              </a:schemeClr>
            </a:outerShdw>
          </a:effectLst>
        </p:spPr>
        <p:txBody>
          <a:bodyPr anchor="ctr"/>
          <a:lstStyle/>
          <a:p>
            <a:pPr algn="ctr">
              <a:defRPr/>
            </a:pPr>
            <a:r>
              <a:rPr lang="zh-CN" altLang="en-US" sz="2800" b="1"/>
              <a:t>思考四个表达式的关系？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2522"/>
                                        </p:tgtEl>
                                        <p:attrNameLst>
                                          <p:attrName>style.visibility</p:attrName>
                                        </p:attrNameLst>
                                      </p:cBhvr>
                                      <p:to>
                                        <p:strVal val="visible"/>
                                      </p:to>
                                    </p:set>
                                    <p:animEffect transition="in" filter="blinds(horizontal)">
                                      <p:cBhvr>
                                        <p:cTn id="7" dur="500"/>
                                        <p:tgtEl>
                                          <p:spTgt spid="192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zh-CN" altLang="en-US" smtClean="0"/>
              <a:t>练习</a:t>
            </a:r>
          </a:p>
        </p:txBody>
      </p:sp>
      <p:sp>
        <p:nvSpPr>
          <p:cNvPr id="37893" name="Rectangle 3"/>
          <p:cNvSpPr>
            <a:spLocks noGrp="1" noChangeArrowheads="1"/>
          </p:cNvSpPr>
          <p:nvPr>
            <p:ph type="body" sz="half" idx="1"/>
          </p:nvPr>
        </p:nvSpPr>
        <p:spPr>
          <a:xfrm>
            <a:off x="457200" y="1343025"/>
            <a:ext cx="8147050" cy="5137150"/>
          </a:xfrm>
        </p:spPr>
        <p:txBody>
          <a:bodyPr/>
          <a:lstStyle/>
          <a:p>
            <a:pPr eaLnBrk="1" hangingPunct="1"/>
            <a:r>
              <a:rPr lang="zh-CN" altLang="en-US" sz="2400" smtClean="0"/>
              <a:t>练习</a:t>
            </a:r>
            <a:r>
              <a:rPr lang="en-US" altLang="zh-CN" sz="2400" smtClean="0"/>
              <a:t>2.5</a:t>
            </a:r>
            <a:r>
              <a:rPr lang="zh-CN" altLang="en-US" sz="2400" smtClean="0"/>
              <a:t>：写出给定表达式的另外</a:t>
            </a:r>
            <a:r>
              <a:rPr lang="en-US" altLang="zh-CN" sz="2400" smtClean="0"/>
              <a:t>3</a:t>
            </a:r>
            <a:r>
              <a:rPr lang="zh-CN" altLang="en-US" sz="2400" smtClean="0"/>
              <a:t>种最大项、最小项等价形式。</a:t>
            </a:r>
          </a:p>
        </p:txBody>
      </p:sp>
      <p:graphicFrame>
        <p:nvGraphicFramePr>
          <p:cNvPr id="37890" name="Object 4"/>
          <p:cNvGraphicFramePr>
            <a:graphicFrameLocks noChangeAspect="1"/>
          </p:cNvGraphicFramePr>
          <p:nvPr>
            <p:ph sz="half" idx="4294967295"/>
          </p:nvPr>
        </p:nvGraphicFramePr>
        <p:xfrm>
          <a:off x="1476375" y="2420938"/>
          <a:ext cx="5592763" cy="646112"/>
        </p:xfrm>
        <a:graphic>
          <a:graphicData uri="http://schemas.openxmlformats.org/presentationml/2006/ole">
            <p:oleObj spid="_x0000_s37890" name="公式" r:id="rId3" imgW="2197080" imgH="253800" progId="Equation.3">
              <p:embed/>
            </p:oleObj>
          </a:graphicData>
        </a:graphic>
      </p:graphicFrame>
      <p:graphicFrame>
        <p:nvGraphicFramePr>
          <p:cNvPr id="197642" name="Object 10"/>
          <p:cNvGraphicFramePr>
            <a:graphicFrameLocks noChangeAspect="1"/>
          </p:cNvGraphicFramePr>
          <p:nvPr>
            <p:ph sz="half" idx="2"/>
          </p:nvPr>
        </p:nvGraphicFramePr>
        <p:xfrm>
          <a:off x="684213" y="3448050"/>
          <a:ext cx="8172450" cy="2573338"/>
        </p:xfrm>
        <a:graphic>
          <a:graphicData uri="http://schemas.openxmlformats.org/presentationml/2006/ole">
            <p:oleObj spid="_x0000_s37891" name="公式" r:id="rId4" imgW="3403440" imgH="10666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7642"/>
                                        </p:tgtEl>
                                        <p:attrNameLst>
                                          <p:attrName>style.visibility</p:attrName>
                                        </p:attrNameLst>
                                      </p:cBhvr>
                                      <p:to>
                                        <p:strVal val="visible"/>
                                      </p:to>
                                    </p:set>
                                    <p:animEffect transition="in" filter="blinds(horizontal)">
                                      <p:cBhvr>
                                        <p:cTn id="7" dur="500"/>
                                        <p:tgtEl>
                                          <p:spTgt spid="197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t>主要内容</a:t>
            </a:r>
          </a:p>
        </p:txBody>
      </p:sp>
      <p:sp>
        <p:nvSpPr>
          <p:cNvPr id="93187" name="Rectangle 3"/>
          <p:cNvSpPr>
            <a:spLocks noGrp="1" noChangeArrowheads="1"/>
          </p:cNvSpPr>
          <p:nvPr>
            <p:ph type="body" idx="1"/>
          </p:nvPr>
        </p:nvSpPr>
        <p:spPr>
          <a:xfrm>
            <a:off x="1908175" y="1412875"/>
            <a:ext cx="6178550" cy="5067300"/>
          </a:xfrm>
        </p:spPr>
        <p:txBody>
          <a:bodyPr/>
          <a:lstStyle/>
          <a:p>
            <a:pPr eaLnBrk="1" hangingPunct="1">
              <a:buFont typeface="Wingdings" pitchFamily="2" charset="2"/>
              <a:buNone/>
            </a:pPr>
            <a:endParaRPr lang="en-US" altLang="zh-CN" smtClean="0"/>
          </a:p>
          <a:p>
            <a:pPr eaLnBrk="1" hangingPunct="1"/>
            <a:r>
              <a:rPr lang="zh-CN" altLang="en-US" smtClean="0">
                <a:latin typeface="Times New Roman" charset="0"/>
              </a:rPr>
              <a:t>布尔代数</a:t>
            </a:r>
            <a:r>
              <a:rPr lang="zh-CN" altLang="en-US" smtClean="0"/>
              <a:t>的基本概念</a:t>
            </a:r>
          </a:p>
          <a:p>
            <a:pPr eaLnBrk="1" hangingPunct="1"/>
            <a:r>
              <a:rPr lang="zh-CN" altLang="en-US" smtClean="0"/>
              <a:t>逻辑问题的分析方法</a:t>
            </a:r>
          </a:p>
          <a:p>
            <a:pPr eaLnBrk="1" hangingPunct="1"/>
            <a:r>
              <a:rPr lang="zh-CN" altLang="en-US" smtClean="0">
                <a:latin typeface="Times New Roman" charset="0"/>
              </a:rPr>
              <a:t>布尔代数</a:t>
            </a:r>
            <a:r>
              <a:rPr lang="zh-CN" altLang="en-US" smtClean="0"/>
              <a:t>的基本定理及规则</a:t>
            </a:r>
          </a:p>
          <a:p>
            <a:pPr eaLnBrk="1" hangingPunct="1"/>
            <a:r>
              <a:rPr lang="zh-CN" altLang="en-US" smtClean="0"/>
              <a:t>功能完全操作集</a:t>
            </a:r>
          </a:p>
          <a:p>
            <a:pPr eaLnBrk="1" hangingPunct="1"/>
            <a:r>
              <a:rPr lang="zh-CN" altLang="en-US" smtClean="0"/>
              <a:t>逻辑方程的标准形式</a:t>
            </a:r>
          </a:p>
          <a:p>
            <a:pPr eaLnBrk="1" hangingPunct="1">
              <a:buClr>
                <a:schemeClr val="tx2"/>
              </a:buClr>
            </a:pPr>
            <a:r>
              <a:rPr lang="zh-CN" altLang="en-US" smtClean="0"/>
              <a:t>逻辑方程的代数化简</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t>逻辑方程的代数化简</a:t>
            </a:r>
          </a:p>
        </p:txBody>
      </p:sp>
      <p:pic>
        <p:nvPicPr>
          <p:cNvPr id="94211" name="Picture 4" descr="129"/>
          <p:cNvPicPr>
            <a:picLocks noGrp="1" noChangeAspect="1" noChangeArrowheads="1"/>
          </p:cNvPicPr>
          <p:nvPr>
            <p:ph type="body" idx="1"/>
          </p:nvPr>
        </p:nvPicPr>
        <p:blipFill>
          <a:blip r:embed="rId2"/>
          <a:srcRect/>
          <a:stretch>
            <a:fillRect/>
          </a:stretch>
        </p:blipFill>
        <p:spPr>
          <a:xfrm>
            <a:off x="107950" y="2092325"/>
            <a:ext cx="2457450" cy="1935163"/>
          </a:xfrm>
          <a:noFill/>
        </p:spPr>
      </p:pic>
      <p:sp>
        <p:nvSpPr>
          <p:cNvPr id="149509" name="Text Box 5"/>
          <p:cNvSpPr txBox="1">
            <a:spLocks noChangeArrowheads="1"/>
          </p:cNvSpPr>
          <p:nvPr/>
        </p:nvSpPr>
        <p:spPr bwMode="auto">
          <a:xfrm>
            <a:off x="2554288" y="2327275"/>
            <a:ext cx="6481762" cy="914400"/>
          </a:xfrm>
          <a:prstGeom prst="rect">
            <a:avLst/>
          </a:prstGeom>
          <a:noFill/>
          <a:ln w="9525">
            <a:noFill/>
            <a:miter lim="800000"/>
            <a:headEnd/>
            <a:tailEnd/>
          </a:ln>
          <a:effectLst/>
        </p:spPr>
        <p:txBody>
          <a:bodyPr>
            <a:spAutoFit/>
          </a:bodyPr>
          <a:lstStyle/>
          <a:p>
            <a:pPr eaLnBrk="0" hangingPunct="0">
              <a:spcBef>
                <a:spcPct val="50000"/>
              </a:spcBef>
              <a:defRPr/>
            </a:pPr>
            <a:r>
              <a:rPr lang="zh-CN" altLang="en-US" sz="5400" b="1">
                <a:effectLst>
                  <a:outerShdw blurRad="38100" dist="38100" dir="2700000" algn="tl">
                    <a:srgbClr val="C0C0C0"/>
                  </a:outerShdw>
                </a:effectLst>
                <a:latin typeface="Times New Roman" pitchFamily="18" charset="0"/>
                <a:ea typeface="隶书" pitchFamily="49" charset="-122"/>
              </a:rPr>
              <a:t>为什么要进行化简？</a:t>
            </a:r>
          </a:p>
        </p:txBody>
      </p:sp>
      <p:sp>
        <p:nvSpPr>
          <p:cNvPr id="149510" name="Text Box 6"/>
          <p:cNvSpPr txBox="1">
            <a:spLocks noChangeArrowheads="1"/>
          </p:cNvSpPr>
          <p:nvPr/>
        </p:nvSpPr>
        <p:spPr bwMode="auto">
          <a:xfrm>
            <a:off x="2843213" y="4149725"/>
            <a:ext cx="5905500" cy="1920875"/>
          </a:xfrm>
          <a:prstGeom prst="rect">
            <a:avLst/>
          </a:prstGeom>
          <a:noFill/>
          <a:ln w="9525">
            <a:noFill/>
            <a:miter lim="800000"/>
            <a:headEnd/>
            <a:tailEnd/>
          </a:ln>
        </p:spPr>
        <p:txBody>
          <a:bodyPr>
            <a:spAutoFit/>
          </a:bodyPr>
          <a:lstStyle/>
          <a:p>
            <a:pPr eaLnBrk="0" hangingPunct="0">
              <a:spcBef>
                <a:spcPct val="50000"/>
              </a:spcBef>
            </a:pPr>
            <a:r>
              <a:rPr lang="zh-CN" altLang="en-US" sz="4000" b="1">
                <a:latin typeface="Times New Roman" charset="0"/>
                <a:ea typeface="隶书" pitchFamily="49" charset="-122"/>
              </a:rPr>
              <a:t>目的：降低电路开销，使用</a:t>
            </a:r>
            <a:r>
              <a:rPr lang="zh-CN" altLang="en-US" sz="4000" b="1">
                <a:solidFill>
                  <a:srgbClr val="FF0000"/>
                </a:solidFill>
                <a:latin typeface="Times New Roman" charset="0"/>
                <a:ea typeface="隶书" pitchFamily="49" charset="-122"/>
              </a:rPr>
              <a:t>尽可能少</a:t>
            </a:r>
            <a:r>
              <a:rPr lang="zh-CN" altLang="en-US" sz="4000" b="1">
                <a:latin typeface="Times New Roman" charset="0"/>
                <a:ea typeface="隶书" pitchFamily="49" charset="-122"/>
              </a:rPr>
              <a:t>的门，实现给定表达式的功能。</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checkerboard(across)">
                                      <p:cBhvr>
                                        <p:cTn id="7" dur="500"/>
                                        <p:tgtEl>
                                          <p:spTgt spid="149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Grp="1" noChangeArrowheads="1"/>
          </p:cNvSpPr>
          <p:nvPr>
            <p:ph type="title"/>
          </p:nvPr>
        </p:nvSpPr>
        <p:spPr/>
        <p:txBody>
          <a:bodyPr/>
          <a:lstStyle/>
          <a:p>
            <a:pPr eaLnBrk="1" hangingPunct="1"/>
            <a:r>
              <a:rPr lang="zh-CN" altLang="en-US" smtClean="0"/>
              <a:t>与或表达式的化简</a:t>
            </a:r>
          </a:p>
        </p:txBody>
      </p:sp>
      <p:sp>
        <p:nvSpPr>
          <p:cNvPr id="38919" name="Rectangle 3"/>
          <p:cNvSpPr>
            <a:spLocks noGrp="1" noChangeArrowheads="1"/>
          </p:cNvSpPr>
          <p:nvPr>
            <p:ph type="body" idx="1"/>
          </p:nvPr>
        </p:nvSpPr>
        <p:spPr>
          <a:xfrm>
            <a:off x="611188" y="1546225"/>
            <a:ext cx="2016125" cy="4114800"/>
          </a:xfrm>
        </p:spPr>
        <p:txBody>
          <a:bodyPr/>
          <a:lstStyle/>
          <a:p>
            <a:pPr eaLnBrk="1" hangingPunct="1">
              <a:lnSpc>
                <a:spcPct val="115000"/>
              </a:lnSpc>
            </a:pPr>
            <a:r>
              <a:rPr lang="zh-CN" altLang="en-US" smtClean="0"/>
              <a:t>并项法</a:t>
            </a:r>
          </a:p>
          <a:p>
            <a:pPr eaLnBrk="1" hangingPunct="1">
              <a:lnSpc>
                <a:spcPct val="115000"/>
              </a:lnSpc>
            </a:pPr>
            <a:endParaRPr lang="zh-CN" altLang="en-US" smtClean="0"/>
          </a:p>
          <a:p>
            <a:pPr eaLnBrk="1" hangingPunct="1">
              <a:lnSpc>
                <a:spcPct val="115000"/>
              </a:lnSpc>
            </a:pPr>
            <a:r>
              <a:rPr lang="zh-CN" altLang="en-US" smtClean="0"/>
              <a:t>吸收法</a:t>
            </a:r>
          </a:p>
          <a:p>
            <a:pPr eaLnBrk="1" hangingPunct="1">
              <a:lnSpc>
                <a:spcPct val="115000"/>
              </a:lnSpc>
            </a:pPr>
            <a:endParaRPr lang="zh-CN" altLang="en-US" smtClean="0"/>
          </a:p>
          <a:p>
            <a:pPr eaLnBrk="1" hangingPunct="1">
              <a:lnSpc>
                <a:spcPct val="115000"/>
              </a:lnSpc>
            </a:pPr>
            <a:r>
              <a:rPr lang="zh-CN" altLang="en-US" smtClean="0"/>
              <a:t>消去法</a:t>
            </a:r>
          </a:p>
          <a:p>
            <a:pPr eaLnBrk="1" hangingPunct="1">
              <a:lnSpc>
                <a:spcPct val="115000"/>
              </a:lnSpc>
            </a:pPr>
            <a:endParaRPr lang="zh-CN" altLang="en-US" smtClean="0"/>
          </a:p>
          <a:p>
            <a:pPr eaLnBrk="1" hangingPunct="1">
              <a:lnSpc>
                <a:spcPct val="115000"/>
              </a:lnSpc>
            </a:pPr>
            <a:r>
              <a:rPr lang="zh-CN" altLang="en-US" smtClean="0"/>
              <a:t>配项法</a:t>
            </a:r>
          </a:p>
        </p:txBody>
      </p:sp>
      <p:graphicFrame>
        <p:nvGraphicFramePr>
          <p:cNvPr id="150532" name="Object 4"/>
          <p:cNvGraphicFramePr>
            <a:graphicFrameLocks noChangeAspect="1"/>
          </p:cNvGraphicFramePr>
          <p:nvPr/>
        </p:nvGraphicFramePr>
        <p:xfrm>
          <a:off x="1979613" y="3284538"/>
          <a:ext cx="5854700" cy="552450"/>
        </p:xfrm>
        <a:graphic>
          <a:graphicData uri="http://schemas.openxmlformats.org/presentationml/2006/ole">
            <p:oleObj spid="_x0000_s38914" name="公式" r:id="rId3" imgW="2552400" imgH="241200" progId="Equation.3">
              <p:embed/>
            </p:oleObj>
          </a:graphicData>
        </a:graphic>
      </p:graphicFrame>
      <p:graphicFrame>
        <p:nvGraphicFramePr>
          <p:cNvPr id="150533" name="Object 5"/>
          <p:cNvGraphicFramePr>
            <a:graphicFrameLocks noChangeAspect="1"/>
          </p:cNvGraphicFramePr>
          <p:nvPr/>
        </p:nvGraphicFramePr>
        <p:xfrm>
          <a:off x="1965325" y="2060575"/>
          <a:ext cx="5035550" cy="552450"/>
        </p:xfrm>
        <a:graphic>
          <a:graphicData uri="http://schemas.openxmlformats.org/presentationml/2006/ole">
            <p:oleObj spid="_x0000_s38915" name="公式" r:id="rId4" imgW="2197080" imgH="241200" progId="Equation.3">
              <p:embed/>
            </p:oleObj>
          </a:graphicData>
        </a:graphic>
      </p:graphicFrame>
      <p:graphicFrame>
        <p:nvGraphicFramePr>
          <p:cNvPr id="150534" name="Object 6"/>
          <p:cNvGraphicFramePr>
            <a:graphicFrameLocks noChangeAspect="1"/>
          </p:cNvGraphicFramePr>
          <p:nvPr/>
        </p:nvGraphicFramePr>
        <p:xfrm>
          <a:off x="1892300" y="5661025"/>
          <a:ext cx="2679700" cy="552450"/>
        </p:xfrm>
        <a:graphic>
          <a:graphicData uri="http://schemas.openxmlformats.org/presentationml/2006/ole">
            <p:oleObj spid="_x0000_s38916" name="公式" r:id="rId5" imgW="1168200" imgH="241200" progId="Equation.3">
              <p:embed/>
            </p:oleObj>
          </a:graphicData>
        </a:graphic>
      </p:graphicFrame>
      <p:graphicFrame>
        <p:nvGraphicFramePr>
          <p:cNvPr id="150535" name="Object 7"/>
          <p:cNvGraphicFramePr>
            <a:graphicFrameLocks noChangeAspect="1"/>
          </p:cNvGraphicFramePr>
          <p:nvPr/>
        </p:nvGraphicFramePr>
        <p:xfrm>
          <a:off x="1936750" y="4460875"/>
          <a:ext cx="5588000" cy="552450"/>
        </p:xfrm>
        <a:graphic>
          <a:graphicData uri="http://schemas.openxmlformats.org/presentationml/2006/ole">
            <p:oleObj spid="_x0000_s38917" name="公式" r:id="rId6" imgW="243828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blinds(horizontal)">
                                      <p:cBhvr>
                                        <p:cTn id="7" dur="500"/>
                                        <p:tgtEl>
                                          <p:spTgt spid="150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2"/>
                                        </p:tgtEl>
                                        <p:attrNameLst>
                                          <p:attrName>style.visibility</p:attrName>
                                        </p:attrNameLst>
                                      </p:cBhvr>
                                      <p:to>
                                        <p:strVal val="visible"/>
                                      </p:to>
                                    </p:set>
                                    <p:animEffect transition="in" filter="blinds(horizontal)">
                                      <p:cBhvr>
                                        <p:cTn id="12" dur="500"/>
                                        <p:tgtEl>
                                          <p:spTgt spid="1505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0535"/>
                                        </p:tgtEl>
                                        <p:attrNameLst>
                                          <p:attrName>style.visibility</p:attrName>
                                        </p:attrNameLst>
                                      </p:cBhvr>
                                      <p:to>
                                        <p:strVal val="visible"/>
                                      </p:to>
                                    </p:set>
                                    <p:animEffect transition="in" filter="blinds(horizontal)">
                                      <p:cBhvr>
                                        <p:cTn id="17" dur="500"/>
                                        <p:tgtEl>
                                          <p:spTgt spid="1505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0534"/>
                                        </p:tgtEl>
                                        <p:attrNameLst>
                                          <p:attrName>style.visibility</p:attrName>
                                        </p:attrNameLst>
                                      </p:cBhvr>
                                      <p:to>
                                        <p:strVal val="visible"/>
                                      </p:to>
                                    </p:set>
                                    <p:animEffect transition="in" filter="blinds(horizontal)">
                                      <p:cBhvr>
                                        <p:cTn id="22" dur="500"/>
                                        <p:tgtEl>
                                          <p:spTgt spid="150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zh-CN" altLang="en-US" smtClean="0"/>
              <a:t>化简示例</a:t>
            </a:r>
            <a:r>
              <a:rPr lang="en-US" altLang="zh-CN" smtClean="0"/>
              <a:t>1</a:t>
            </a:r>
          </a:p>
        </p:txBody>
      </p:sp>
      <p:graphicFrame>
        <p:nvGraphicFramePr>
          <p:cNvPr id="152580" name="Object 4"/>
          <p:cNvGraphicFramePr>
            <a:graphicFrameLocks noChangeAspect="1"/>
          </p:cNvGraphicFramePr>
          <p:nvPr/>
        </p:nvGraphicFramePr>
        <p:xfrm>
          <a:off x="1331913" y="3074988"/>
          <a:ext cx="4189412" cy="2224087"/>
        </p:xfrm>
        <a:graphic>
          <a:graphicData uri="http://schemas.openxmlformats.org/presentationml/2006/ole">
            <p:oleObj spid="_x0000_s39938" name="公式" r:id="rId3" imgW="1765080" imgH="939600" progId="Equation.3">
              <p:embed/>
            </p:oleObj>
          </a:graphicData>
        </a:graphic>
      </p:graphicFrame>
      <p:graphicFrame>
        <p:nvGraphicFramePr>
          <p:cNvPr id="152581" name="Object 5"/>
          <p:cNvGraphicFramePr>
            <a:graphicFrameLocks noChangeAspect="1"/>
          </p:cNvGraphicFramePr>
          <p:nvPr/>
        </p:nvGraphicFramePr>
        <p:xfrm>
          <a:off x="1368425" y="2133600"/>
          <a:ext cx="4572000" cy="503238"/>
        </p:xfrm>
        <a:graphic>
          <a:graphicData uri="http://schemas.openxmlformats.org/presentationml/2006/ole">
            <p:oleObj spid="_x0000_s39939" name="公式" r:id="rId4" imgW="195552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52581"/>
                                        </p:tgtEl>
                                        <p:attrNameLst>
                                          <p:attrName>style.visibility</p:attrName>
                                        </p:attrNameLst>
                                      </p:cBhvr>
                                      <p:to>
                                        <p:strVal val="visible"/>
                                      </p:to>
                                    </p:set>
                                    <p:animEffect transition="in" filter="blinds(horizontal)">
                                      <p:cBhvr>
                                        <p:cTn id="7" dur="500"/>
                                        <p:tgtEl>
                                          <p:spTgt spid="152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2580"/>
                                        </p:tgtEl>
                                        <p:attrNameLst>
                                          <p:attrName>style.visibility</p:attrName>
                                        </p:attrNameLst>
                                      </p:cBhvr>
                                      <p:to>
                                        <p:strVal val="visible"/>
                                      </p:to>
                                    </p:set>
                                    <p:animEffect transition="in" filter="blinds(horizontal)">
                                      <p:cBhvr>
                                        <p:cTn id="12"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smtClean="0"/>
              <a:t>化简示例</a:t>
            </a:r>
            <a:r>
              <a:rPr lang="en-US" altLang="zh-CN" smtClean="0"/>
              <a:t>2</a:t>
            </a:r>
          </a:p>
        </p:txBody>
      </p:sp>
      <p:graphicFrame>
        <p:nvGraphicFramePr>
          <p:cNvPr id="40962" name="Object 5"/>
          <p:cNvGraphicFramePr>
            <a:graphicFrameLocks noChangeAspect="1"/>
          </p:cNvGraphicFramePr>
          <p:nvPr/>
        </p:nvGraphicFramePr>
        <p:xfrm>
          <a:off x="1403350" y="1752600"/>
          <a:ext cx="6624638" cy="523875"/>
        </p:xfrm>
        <a:graphic>
          <a:graphicData uri="http://schemas.openxmlformats.org/presentationml/2006/ole">
            <p:oleObj spid="_x0000_s40962" name="公式" r:id="rId3" imgW="3047760" imgH="241200" progId="Equation.3">
              <p:embed/>
            </p:oleObj>
          </a:graphicData>
        </a:graphic>
      </p:graphicFrame>
      <p:graphicFrame>
        <p:nvGraphicFramePr>
          <p:cNvPr id="153606" name="Object 6"/>
          <p:cNvGraphicFramePr>
            <a:graphicFrameLocks noChangeAspect="1"/>
          </p:cNvGraphicFramePr>
          <p:nvPr>
            <p:ph idx="1"/>
          </p:nvPr>
        </p:nvGraphicFramePr>
        <p:xfrm>
          <a:off x="1403350" y="2505075"/>
          <a:ext cx="6624638" cy="3862388"/>
        </p:xfrm>
        <a:graphic>
          <a:graphicData uri="http://schemas.openxmlformats.org/presentationml/2006/ole">
            <p:oleObj spid="_x0000_s40963" name="公式" r:id="rId4" imgW="3047760" imgH="1777680" progId="Equation.3">
              <p:embed/>
            </p:oleObj>
          </a:graphicData>
        </a:graphic>
      </p:graphicFrame>
      <p:sp>
        <p:nvSpPr>
          <p:cNvPr id="153608" name="Oval 8"/>
          <p:cNvSpPr>
            <a:spLocks noChangeArrowheads="1"/>
          </p:cNvSpPr>
          <p:nvPr/>
        </p:nvSpPr>
        <p:spPr bwMode="gray">
          <a:xfrm>
            <a:off x="1906588" y="1628775"/>
            <a:ext cx="1512887" cy="719138"/>
          </a:xfrm>
          <a:prstGeom prst="ellipse">
            <a:avLst/>
          </a:prstGeom>
          <a:noFill/>
          <a:ln w="38100" algn="ctr">
            <a:solidFill>
              <a:srgbClr val="FF0000"/>
            </a:solidFill>
            <a:round/>
            <a:headEnd/>
            <a:tailEnd/>
          </a:ln>
          <a:effectLst>
            <a:outerShdw dist="107763" dir="2700000" algn="ctr" rotWithShape="0">
              <a:srgbClr val="333333">
                <a:alpha val="50000"/>
              </a:srgbClr>
            </a:outerShdw>
          </a:effectLst>
        </p:spPr>
        <p:txBody>
          <a:bodyPr anchor="ctr">
            <a:spAutoFit/>
          </a:bodyPr>
          <a:lstStyle/>
          <a:p>
            <a:pPr>
              <a:defRPr/>
            </a:pPr>
            <a:endParaRPr lang="zh-CN" altLang="en-US"/>
          </a:p>
        </p:txBody>
      </p:sp>
      <p:sp>
        <p:nvSpPr>
          <p:cNvPr id="153609" name="Oval 9"/>
          <p:cNvSpPr>
            <a:spLocks noChangeArrowheads="1"/>
          </p:cNvSpPr>
          <p:nvPr/>
        </p:nvSpPr>
        <p:spPr bwMode="gray">
          <a:xfrm>
            <a:off x="1906588" y="2420938"/>
            <a:ext cx="2232025" cy="647700"/>
          </a:xfrm>
          <a:prstGeom prst="ellipse">
            <a:avLst/>
          </a:prstGeom>
          <a:noFill/>
          <a:ln w="38100" algn="ctr">
            <a:solidFill>
              <a:srgbClr val="FF0000"/>
            </a:solidFill>
            <a:round/>
            <a:headEnd/>
            <a:tailEnd/>
          </a:ln>
          <a:effectLst>
            <a:outerShdw dist="107763" dir="2700000" algn="ctr" rotWithShape="0">
              <a:srgbClr val="333333">
                <a:alpha val="50000"/>
              </a:srgbClr>
            </a:outerShdw>
          </a:effectLst>
        </p:spPr>
        <p:txBody>
          <a:bodyPr anchor="ctr">
            <a:spAutoFit/>
          </a:bodyPr>
          <a:lstStyle/>
          <a:p>
            <a:pPr>
              <a:defRPr/>
            </a:pPr>
            <a:endParaRPr lang="zh-CN" altLang="en-US"/>
          </a:p>
        </p:txBody>
      </p:sp>
      <p:sp>
        <p:nvSpPr>
          <p:cNvPr id="153610" name="Oval 10"/>
          <p:cNvSpPr>
            <a:spLocks noChangeArrowheads="1"/>
          </p:cNvSpPr>
          <p:nvPr/>
        </p:nvSpPr>
        <p:spPr bwMode="gray">
          <a:xfrm>
            <a:off x="5291138" y="3644900"/>
            <a:ext cx="2160587" cy="576263"/>
          </a:xfrm>
          <a:prstGeom prst="ellipse">
            <a:avLst/>
          </a:prstGeom>
          <a:noFill/>
          <a:ln w="38100" algn="ctr">
            <a:solidFill>
              <a:srgbClr val="FF0000"/>
            </a:solidFill>
            <a:round/>
            <a:headEnd/>
            <a:tailEnd/>
          </a:ln>
          <a:effectLst>
            <a:outerShdw dist="107763" dir="2700000" algn="ctr" rotWithShape="0">
              <a:srgbClr val="333333">
                <a:alpha val="50000"/>
              </a:srgbClr>
            </a:outerShdw>
          </a:effectLst>
        </p:spPr>
        <p:txBody>
          <a:bodyPr anchor="ctr">
            <a:spAutoFit/>
          </a:bodyPr>
          <a:lstStyle/>
          <a:p>
            <a:pPr>
              <a:defRPr/>
            </a:pPr>
            <a:endParaRPr lang="zh-CN" altLang="en-US"/>
          </a:p>
        </p:txBody>
      </p:sp>
      <p:sp>
        <p:nvSpPr>
          <p:cNvPr id="153611" name="Oval 11"/>
          <p:cNvSpPr>
            <a:spLocks noChangeArrowheads="1"/>
          </p:cNvSpPr>
          <p:nvPr/>
        </p:nvSpPr>
        <p:spPr bwMode="gray">
          <a:xfrm>
            <a:off x="1906588" y="3716338"/>
            <a:ext cx="433387" cy="431800"/>
          </a:xfrm>
          <a:prstGeom prst="ellipse">
            <a:avLst/>
          </a:prstGeom>
          <a:noFill/>
          <a:ln w="38100" algn="ctr">
            <a:solidFill>
              <a:srgbClr val="FF0000"/>
            </a:solidFill>
            <a:round/>
            <a:headEnd/>
            <a:tailEnd/>
          </a:ln>
          <a:effectLst>
            <a:outerShdw dist="107763" dir="2700000" algn="ctr" rotWithShape="0">
              <a:srgbClr val="333333">
                <a:alpha val="50000"/>
              </a:srgbClr>
            </a:outerShdw>
          </a:effectLst>
        </p:spPr>
        <p:txBody>
          <a:bodyPr anchor="ctr">
            <a:spAutoFit/>
          </a:bodyPr>
          <a:lstStyle/>
          <a:p>
            <a:pPr>
              <a:defRPr/>
            </a:pPr>
            <a:endParaRPr lang="zh-CN" altLang="en-US"/>
          </a:p>
        </p:txBody>
      </p:sp>
      <p:sp>
        <p:nvSpPr>
          <p:cNvPr id="153612" name="Oval 12"/>
          <p:cNvSpPr>
            <a:spLocks noChangeArrowheads="1"/>
          </p:cNvSpPr>
          <p:nvPr/>
        </p:nvSpPr>
        <p:spPr bwMode="gray">
          <a:xfrm>
            <a:off x="2338388" y="4148138"/>
            <a:ext cx="3097212" cy="649287"/>
          </a:xfrm>
          <a:prstGeom prst="ellipse">
            <a:avLst/>
          </a:prstGeom>
          <a:noFill/>
          <a:ln w="38100" algn="ctr">
            <a:solidFill>
              <a:srgbClr val="FF0000"/>
            </a:solidFill>
            <a:round/>
            <a:headEnd/>
            <a:tailEnd/>
          </a:ln>
          <a:effectLst>
            <a:outerShdw dist="107763" dir="2700000" algn="ctr" rotWithShape="0">
              <a:srgbClr val="333333">
                <a:alpha val="50000"/>
              </a:srgbClr>
            </a:outerShdw>
          </a:effectLst>
        </p:spPr>
        <p:txBody>
          <a:bodyPr anchor="ctr">
            <a:spAutoFit/>
          </a:bodyPr>
          <a:lstStyle/>
          <a:p>
            <a:pPr>
              <a:defRPr/>
            </a:pPr>
            <a:endParaRPr lang="zh-CN" altLang="en-US"/>
          </a:p>
        </p:txBody>
      </p:sp>
      <p:sp>
        <p:nvSpPr>
          <p:cNvPr id="153614" name="Freeform 14"/>
          <p:cNvSpPr>
            <a:spLocks/>
          </p:cNvSpPr>
          <p:nvPr/>
        </p:nvSpPr>
        <p:spPr bwMode="gray">
          <a:xfrm>
            <a:off x="2843213" y="5156200"/>
            <a:ext cx="2879725" cy="228600"/>
          </a:xfrm>
          <a:custGeom>
            <a:avLst/>
            <a:gdLst/>
            <a:ahLst/>
            <a:cxnLst>
              <a:cxn ang="0">
                <a:pos x="0" y="144"/>
              </a:cxn>
              <a:cxn ang="0">
                <a:pos x="862" y="8"/>
              </a:cxn>
              <a:cxn ang="0">
                <a:pos x="1814" y="98"/>
              </a:cxn>
            </a:cxnLst>
            <a:rect l="0" t="0" r="r" b="b"/>
            <a:pathLst>
              <a:path w="1814" h="144">
                <a:moveTo>
                  <a:pt x="0" y="144"/>
                </a:moveTo>
                <a:cubicBezTo>
                  <a:pt x="280" y="80"/>
                  <a:pt x="560" y="16"/>
                  <a:pt x="862" y="8"/>
                </a:cubicBezTo>
                <a:cubicBezTo>
                  <a:pt x="1164" y="0"/>
                  <a:pt x="1655" y="60"/>
                  <a:pt x="1814" y="98"/>
                </a:cubicBezTo>
              </a:path>
            </a:pathLst>
          </a:custGeom>
          <a:noFill/>
          <a:ln w="38100" cap="flat" cmpd="sng">
            <a:solidFill>
              <a:srgbClr val="FF0000"/>
            </a:solidFill>
            <a:prstDash val="solid"/>
            <a:round/>
            <a:headEnd type="arrow" w="med" len="med"/>
            <a:tailEnd type="arrow" w="med" len="med"/>
          </a:ln>
          <a:effectLst>
            <a:outerShdw dist="107763" dir="2700000" algn="ctr" rotWithShape="0">
              <a:srgbClr val="333333">
                <a:alpha val="50000"/>
              </a:srgbClr>
            </a:outerShdw>
          </a:effectLst>
        </p:spPr>
        <p:txBody>
          <a:bodyPr anchor="ctr">
            <a:spAutoFit/>
          </a:bodyPr>
          <a:lstStyle/>
          <a:p>
            <a:pPr>
              <a:defRPr/>
            </a:pPr>
            <a:endParaRPr lang="zh-CN" altLang="en-US"/>
          </a:p>
        </p:txBody>
      </p:sp>
      <p:sp>
        <p:nvSpPr>
          <p:cNvPr id="153615" name="Freeform 15"/>
          <p:cNvSpPr>
            <a:spLocks/>
          </p:cNvSpPr>
          <p:nvPr/>
        </p:nvSpPr>
        <p:spPr bwMode="gray">
          <a:xfrm>
            <a:off x="3851275" y="5805488"/>
            <a:ext cx="1008063" cy="142875"/>
          </a:xfrm>
          <a:custGeom>
            <a:avLst/>
            <a:gdLst/>
            <a:ahLst/>
            <a:cxnLst>
              <a:cxn ang="0">
                <a:pos x="0" y="0"/>
              </a:cxn>
              <a:cxn ang="0">
                <a:pos x="317" y="90"/>
              </a:cxn>
              <a:cxn ang="0">
                <a:pos x="635" y="0"/>
              </a:cxn>
            </a:cxnLst>
            <a:rect l="0" t="0" r="r" b="b"/>
            <a:pathLst>
              <a:path w="635" h="90">
                <a:moveTo>
                  <a:pt x="0" y="0"/>
                </a:moveTo>
                <a:cubicBezTo>
                  <a:pt x="105" y="45"/>
                  <a:pt x="211" y="90"/>
                  <a:pt x="317" y="90"/>
                </a:cubicBezTo>
                <a:cubicBezTo>
                  <a:pt x="423" y="90"/>
                  <a:pt x="529" y="45"/>
                  <a:pt x="635" y="0"/>
                </a:cubicBezTo>
              </a:path>
            </a:pathLst>
          </a:custGeom>
          <a:noFill/>
          <a:ln w="38100" cap="flat" cmpd="sng">
            <a:solidFill>
              <a:srgbClr val="FF0000"/>
            </a:solidFill>
            <a:prstDash val="solid"/>
            <a:round/>
            <a:headEnd type="arrow" w="med" len="med"/>
            <a:tailEnd type="arrow" w="med" len="med"/>
          </a:ln>
          <a:effectLst>
            <a:outerShdw dist="109250" dir="3267739" algn="ctr" rotWithShape="0">
              <a:srgbClr val="333333">
                <a:alpha val="50000"/>
              </a:srgbClr>
            </a:outerShdw>
          </a:effectLst>
        </p:spPr>
        <p:txBody>
          <a:bodyPr anchor="ctr">
            <a:spAutoFit/>
          </a:bodyPr>
          <a:lstStyle/>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linds(horizontal)">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360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360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36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536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36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36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3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8" grpId="0" animBg="1"/>
      <p:bldP spid="153609" grpId="0" animBg="1"/>
      <p:bldP spid="153610" grpId="0" animBg="1"/>
      <p:bldP spid="153611" grpId="0" animBg="1"/>
      <p:bldP spid="153612" grpId="0" animBg="1"/>
      <p:bldP spid="153614" grpId="0" animBg="1"/>
      <p:bldP spid="1536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mtClean="0"/>
              <a:t>基本逻辑运算</a:t>
            </a:r>
          </a:p>
        </p:txBody>
      </p:sp>
      <p:sp>
        <p:nvSpPr>
          <p:cNvPr id="56323" name="内容占位符 2"/>
          <p:cNvSpPr>
            <a:spLocks noGrp="1"/>
          </p:cNvSpPr>
          <p:nvPr>
            <p:ph idx="1"/>
          </p:nvPr>
        </p:nvSpPr>
        <p:spPr/>
        <p:txBody>
          <a:bodyPr/>
          <a:lstStyle/>
          <a:p>
            <a:pPr algn="just" eaLnBrk="1" hangingPunct="1">
              <a:spcBef>
                <a:spcPct val="50000"/>
              </a:spcBef>
            </a:pPr>
            <a:r>
              <a:rPr kumimoji="1" lang="zh-CN" altLang="en-US" smtClean="0">
                <a:latin typeface="宋体" pitchFamily="2" charset="-122"/>
              </a:rPr>
              <a:t>描述一个数字系统，必须反映一个复杂系统中各开关元件之间的联系，这种相互联系反映到数学上就是几种运算关系。</a:t>
            </a:r>
          </a:p>
          <a:p>
            <a:pPr algn="just" eaLnBrk="1" hangingPunct="1">
              <a:spcBef>
                <a:spcPct val="50000"/>
              </a:spcBef>
            </a:pPr>
            <a:endParaRPr kumimoji="1" lang="en-US" altLang="zh-CN" smtClean="0">
              <a:solidFill>
                <a:srgbClr val="A60000"/>
              </a:solidFill>
              <a:latin typeface="宋体" pitchFamily="2" charset="-122"/>
            </a:endParaRPr>
          </a:p>
          <a:p>
            <a:pPr algn="just" eaLnBrk="1" hangingPunct="1">
              <a:spcBef>
                <a:spcPct val="50000"/>
              </a:spcBef>
            </a:pPr>
            <a:r>
              <a:rPr lang="zh-CN" altLang="en-US" smtClean="0">
                <a:solidFill>
                  <a:srgbClr val="1F0FF1"/>
                </a:solidFill>
                <a:latin typeface="宋体" pitchFamily="2" charset="-122"/>
              </a:rPr>
              <a:t>逻辑代数中定义了</a:t>
            </a:r>
            <a:r>
              <a:rPr lang="zh-CN" altLang="en-US" smtClean="0">
                <a:solidFill>
                  <a:srgbClr val="FF0000"/>
                </a:solidFill>
                <a:latin typeface="Arial" charset="0"/>
              </a:rPr>
              <a:t>“</a:t>
            </a:r>
            <a:r>
              <a:rPr lang="zh-CN" altLang="en-US" smtClean="0">
                <a:solidFill>
                  <a:srgbClr val="FF0000"/>
                </a:solidFill>
                <a:latin typeface="宋体" pitchFamily="2" charset="-122"/>
              </a:rPr>
              <a:t>或</a:t>
            </a:r>
            <a:r>
              <a:rPr lang="zh-CN" altLang="en-US" smtClean="0">
                <a:solidFill>
                  <a:srgbClr val="FF0000"/>
                </a:solidFill>
                <a:latin typeface="Arial" charset="0"/>
              </a:rPr>
              <a:t>”</a:t>
            </a:r>
            <a:r>
              <a:rPr lang="zh-CN" altLang="en-US" smtClean="0">
                <a:solidFill>
                  <a:srgbClr val="FF0000"/>
                </a:solidFill>
                <a:latin typeface="宋体" pitchFamily="2" charset="-122"/>
              </a:rPr>
              <a:t>、</a:t>
            </a:r>
            <a:r>
              <a:rPr lang="zh-CN" altLang="en-US" smtClean="0">
                <a:solidFill>
                  <a:srgbClr val="FF0000"/>
                </a:solidFill>
                <a:latin typeface="Arial" charset="0"/>
              </a:rPr>
              <a:t>“</a:t>
            </a:r>
            <a:r>
              <a:rPr lang="zh-CN" altLang="en-US" smtClean="0">
                <a:solidFill>
                  <a:srgbClr val="FF0000"/>
                </a:solidFill>
                <a:latin typeface="宋体" pitchFamily="2" charset="-122"/>
              </a:rPr>
              <a:t>与</a:t>
            </a:r>
            <a:r>
              <a:rPr lang="zh-CN" altLang="en-US" smtClean="0">
                <a:solidFill>
                  <a:srgbClr val="FF0000"/>
                </a:solidFill>
                <a:latin typeface="Arial" charset="0"/>
              </a:rPr>
              <a:t>”</a:t>
            </a:r>
            <a:r>
              <a:rPr lang="zh-CN" altLang="en-US" smtClean="0">
                <a:solidFill>
                  <a:srgbClr val="FF0000"/>
                </a:solidFill>
                <a:latin typeface="宋体" pitchFamily="2" charset="-122"/>
              </a:rPr>
              <a:t> 、</a:t>
            </a:r>
            <a:r>
              <a:rPr lang="zh-CN" altLang="en-US" smtClean="0">
                <a:solidFill>
                  <a:srgbClr val="FF0000"/>
                </a:solidFill>
                <a:latin typeface="Arial" charset="0"/>
              </a:rPr>
              <a:t>“</a:t>
            </a:r>
            <a:r>
              <a:rPr lang="zh-CN" altLang="en-US" smtClean="0">
                <a:solidFill>
                  <a:srgbClr val="FF0000"/>
                </a:solidFill>
                <a:latin typeface="宋体" pitchFamily="2" charset="-122"/>
              </a:rPr>
              <a:t>非</a:t>
            </a:r>
            <a:r>
              <a:rPr lang="zh-CN" altLang="en-US" smtClean="0">
                <a:solidFill>
                  <a:srgbClr val="FF0000"/>
                </a:solidFill>
                <a:latin typeface="Arial" charset="0"/>
              </a:rPr>
              <a:t>”</a:t>
            </a:r>
            <a:r>
              <a:rPr lang="zh-CN" altLang="en-US" smtClean="0">
                <a:solidFill>
                  <a:srgbClr val="1F0FF1"/>
                </a:solidFill>
                <a:latin typeface="宋体" pitchFamily="2" charset="-122"/>
              </a:rPr>
              <a:t>三种基本运算。 </a:t>
            </a:r>
          </a:p>
          <a:p>
            <a:pPr eaLnBrk="1" hangingPunct="1"/>
            <a:endParaRPr lang="zh-CN" alt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smtClean="0"/>
              <a:t>或与表达式的化简</a:t>
            </a:r>
          </a:p>
        </p:txBody>
      </p:sp>
      <p:sp>
        <p:nvSpPr>
          <p:cNvPr id="95235" name="Rectangle 3"/>
          <p:cNvSpPr>
            <a:spLocks noGrp="1" noChangeArrowheads="1"/>
          </p:cNvSpPr>
          <p:nvPr>
            <p:ph type="body" idx="1"/>
          </p:nvPr>
        </p:nvSpPr>
        <p:spPr>
          <a:xfrm>
            <a:off x="971550" y="2276475"/>
            <a:ext cx="7127875" cy="3643313"/>
          </a:xfrm>
        </p:spPr>
        <p:txBody>
          <a:bodyPr/>
          <a:lstStyle/>
          <a:p>
            <a:pPr eaLnBrk="1" hangingPunct="1"/>
            <a:r>
              <a:rPr lang="zh-CN" altLang="en-US" smtClean="0">
                <a:solidFill>
                  <a:srgbClr val="FF0000"/>
                </a:solidFill>
              </a:rPr>
              <a:t>直接化简法</a:t>
            </a:r>
            <a:r>
              <a:rPr lang="zh-CN" altLang="en-US" smtClean="0"/>
              <a:t>：使用定理、公理的或与形式。</a:t>
            </a:r>
          </a:p>
          <a:p>
            <a:pPr eaLnBrk="1" hangingPunct="1"/>
            <a:endParaRPr lang="zh-CN" altLang="en-US" smtClean="0"/>
          </a:p>
          <a:p>
            <a:pPr eaLnBrk="1" hangingPunct="1"/>
            <a:r>
              <a:rPr lang="zh-CN" altLang="en-US" smtClean="0">
                <a:solidFill>
                  <a:srgbClr val="FF0000"/>
                </a:solidFill>
              </a:rPr>
              <a:t>两次对偶法</a:t>
            </a:r>
            <a:r>
              <a:rPr lang="zh-CN" altLang="en-US" smtClean="0"/>
              <a:t>：先求对偶式，对对偶式化简，再对最简对偶式求对偶得到化简结果。</a:t>
            </a:r>
          </a:p>
        </p:txBody>
      </p:sp>
    </p:spTree>
  </p:cSld>
  <p:clrMapOvr>
    <a:masterClrMapping/>
  </p:clrMapOvr>
  <p:transition>
    <p:wedg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pPr eaLnBrk="1" hangingPunct="1"/>
            <a:r>
              <a:rPr lang="zh-CN" altLang="en-US" smtClean="0"/>
              <a:t>化简示例</a:t>
            </a:r>
          </a:p>
        </p:txBody>
      </p:sp>
      <p:graphicFrame>
        <p:nvGraphicFramePr>
          <p:cNvPr id="156676" name="Object 4"/>
          <p:cNvGraphicFramePr>
            <a:graphicFrameLocks noChangeAspect="1"/>
          </p:cNvGraphicFramePr>
          <p:nvPr/>
        </p:nvGraphicFramePr>
        <p:xfrm>
          <a:off x="1479550" y="2708275"/>
          <a:ext cx="4387850" cy="2557463"/>
        </p:xfrm>
        <a:graphic>
          <a:graphicData uri="http://schemas.openxmlformats.org/presentationml/2006/ole">
            <p:oleObj spid="_x0000_s41986" name="公式" r:id="rId3" imgW="1739880" imgH="1015920" progId="Equation.3">
              <p:embed/>
            </p:oleObj>
          </a:graphicData>
        </a:graphic>
      </p:graphicFrame>
      <p:graphicFrame>
        <p:nvGraphicFramePr>
          <p:cNvPr id="41987" name="Object 5"/>
          <p:cNvGraphicFramePr>
            <a:graphicFrameLocks noChangeAspect="1"/>
          </p:cNvGraphicFramePr>
          <p:nvPr/>
        </p:nvGraphicFramePr>
        <p:xfrm>
          <a:off x="1835150" y="1866900"/>
          <a:ext cx="5400675" cy="617538"/>
        </p:xfrm>
        <a:graphic>
          <a:graphicData uri="http://schemas.openxmlformats.org/presentationml/2006/ole">
            <p:oleObj spid="_x0000_s41987" name="公式" r:id="rId4" imgW="2108160" imgH="241200" progId="Equation.3">
              <p:embed/>
            </p:oleObj>
          </a:graphicData>
        </a:graphic>
      </p:graphicFrame>
      <p:graphicFrame>
        <p:nvGraphicFramePr>
          <p:cNvPr id="156681" name="Object 9"/>
          <p:cNvGraphicFramePr>
            <a:graphicFrameLocks noChangeAspect="1"/>
          </p:cNvGraphicFramePr>
          <p:nvPr>
            <p:ph idx="1"/>
          </p:nvPr>
        </p:nvGraphicFramePr>
        <p:xfrm>
          <a:off x="1474788" y="5445125"/>
          <a:ext cx="4895850" cy="617538"/>
        </p:xfrm>
        <a:graphic>
          <a:graphicData uri="http://schemas.openxmlformats.org/presentationml/2006/ole">
            <p:oleObj spid="_x0000_s41988" name="公式" r:id="rId5" imgW="19173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blinds(horizontal)">
                                      <p:cBhvr>
                                        <p:cTn id="7" dur="500"/>
                                        <p:tgtEl>
                                          <p:spTgt spid="1566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6681"/>
                                        </p:tgtEl>
                                        <p:attrNameLst>
                                          <p:attrName>style.visibility</p:attrName>
                                        </p:attrNameLst>
                                      </p:cBhvr>
                                      <p:to>
                                        <p:strVal val="visible"/>
                                      </p:to>
                                    </p:set>
                                    <p:animEffect transition="in" filter="blinds(horizontal)">
                                      <p:cBhvr>
                                        <p:cTn id="12" dur="500"/>
                                        <p:tgtEl>
                                          <p:spTgt spid="156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zh-CN" altLang="en-US" smtClean="0"/>
              <a:t>练习</a:t>
            </a:r>
          </a:p>
        </p:txBody>
      </p:sp>
      <p:sp>
        <p:nvSpPr>
          <p:cNvPr id="43013" name="Rectangle 3"/>
          <p:cNvSpPr>
            <a:spLocks noGrp="1" noChangeArrowheads="1"/>
          </p:cNvSpPr>
          <p:nvPr>
            <p:ph type="body" idx="1"/>
          </p:nvPr>
        </p:nvSpPr>
        <p:spPr>
          <a:xfrm>
            <a:off x="827088" y="1844675"/>
            <a:ext cx="7993062" cy="4114800"/>
          </a:xfrm>
        </p:spPr>
        <p:txBody>
          <a:bodyPr/>
          <a:lstStyle/>
          <a:p>
            <a:pPr eaLnBrk="1" hangingPunct="1"/>
            <a:r>
              <a:rPr lang="zh-CN" altLang="en-US" smtClean="0"/>
              <a:t>练习</a:t>
            </a:r>
            <a:r>
              <a:rPr lang="en-US" altLang="zh-CN" smtClean="0"/>
              <a:t>2.6</a:t>
            </a:r>
            <a:r>
              <a:rPr lang="zh-CN" altLang="en-US" smtClean="0"/>
              <a:t>：化简下列表达式</a:t>
            </a:r>
          </a:p>
        </p:txBody>
      </p:sp>
      <p:graphicFrame>
        <p:nvGraphicFramePr>
          <p:cNvPr id="158724" name="Object 4"/>
          <p:cNvGraphicFramePr>
            <a:graphicFrameLocks noChangeAspect="1"/>
          </p:cNvGraphicFramePr>
          <p:nvPr/>
        </p:nvGraphicFramePr>
        <p:xfrm>
          <a:off x="1619250" y="3838575"/>
          <a:ext cx="3908425" cy="1822450"/>
        </p:xfrm>
        <a:graphic>
          <a:graphicData uri="http://schemas.openxmlformats.org/presentationml/2006/ole">
            <p:oleObj spid="_x0000_s43010" name="公式" r:id="rId3" imgW="1549080" imgH="723600" progId="Equation.3">
              <p:embed/>
            </p:oleObj>
          </a:graphicData>
        </a:graphic>
      </p:graphicFrame>
      <p:graphicFrame>
        <p:nvGraphicFramePr>
          <p:cNvPr id="43011" name="Object 5"/>
          <p:cNvGraphicFramePr>
            <a:graphicFrameLocks noChangeAspect="1"/>
          </p:cNvGraphicFramePr>
          <p:nvPr/>
        </p:nvGraphicFramePr>
        <p:xfrm>
          <a:off x="1692275" y="2824163"/>
          <a:ext cx="3887788" cy="541337"/>
        </p:xfrm>
        <a:graphic>
          <a:graphicData uri="http://schemas.openxmlformats.org/presentationml/2006/ole">
            <p:oleObj spid="_x0000_s43011" name="公式" r:id="rId4" imgW="154908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blinds(horizontal)">
                                      <p:cBhvr>
                                        <p:cTn id="7"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t>代数化简法的优缺点</a:t>
            </a:r>
          </a:p>
        </p:txBody>
      </p:sp>
      <p:sp>
        <p:nvSpPr>
          <p:cNvPr id="96259" name="Rectangle 3"/>
          <p:cNvSpPr>
            <a:spLocks noGrp="1" noChangeArrowheads="1"/>
          </p:cNvSpPr>
          <p:nvPr>
            <p:ph type="body" idx="1"/>
          </p:nvPr>
        </p:nvSpPr>
        <p:spPr>
          <a:xfrm>
            <a:off x="1187450" y="1773238"/>
            <a:ext cx="7272338" cy="4392612"/>
          </a:xfrm>
        </p:spPr>
        <p:txBody>
          <a:bodyPr/>
          <a:lstStyle/>
          <a:p>
            <a:pPr eaLnBrk="1" hangingPunct="1"/>
            <a:r>
              <a:rPr lang="zh-CN" altLang="en-US" smtClean="0"/>
              <a:t>优点：</a:t>
            </a:r>
          </a:p>
          <a:p>
            <a:pPr lvl="1" eaLnBrk="1" hangingPunct="1"/>
            <a:r>
              <a:rPr lang="zh-CN" altLang="en-US" smtClean="0"/>
              <a:t>不受输入变量数目的约束。</a:t>
            </a:r>
          </a:p>
          <a:p>
            <a:pPr lvl="1" eaLnBrk="1" hangingPunct="1"/>
            <a:r>
              <a:rPr lang="zh-CN" altLang="en-US" smtClean="0"/>
              <a:t>不需要借助其他手段</a:t>
            </a:r>
          </a:p>
          <a:p>
            <a:pPr lvl="1" eaLnBrk="1" hangingPunct="1"/>
            <a:endParaRPr lang="zh-CN" altLang="en-US" smtClean="0"/>
          </a:p>
          <a:p>
            <a:pPr eaLnBrk="1" hangingPunct="1"/>
            <a:r>
              <a:rPr lang="zh-CN" altLang="en-US" smtClean="0"/>
              <a:t>缺点：</a:t>
            </a:r>
          </a:p>
          <a:p>
            <a:pPr lvl="1" eaLnBrk="1" hangingPunct="1"/>
            <a:r>
              <a:rPr lang="zh-CN" altLang="en-US" smtClean="0"/>
              <a:t>技巧性强，规律不明显</a:t>
            </a:r>
          </a:p>
          <a:p>
            <a:pPr lvl="1" eaLnBrk="1" hangingPunct="1"/>
            <a:r>
              <a:rPr lang="zh-CN" altLang="en-US" smtClean="0"/>
              <a:t>有时不好判断结果是否已经最简</a:t>
            </a:r>
          </a:p>
        </p:txBody>
      </p:sp>
    </p:spTree>
  </p:cSld>
  <p:clrMapOvr>
    <a:masterClrMapping/>
  </p:clrMapOvr>
  <p:transition>
    <p:pull dir="l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本章小结</a:t>
            </a:r>
          </a:p>
        </p:txBody>
      </p:sp>
      <p:sp>
        <p:nvSpPr>
          <p:cNvPr id="97283" name="Rectangle 3"/>
          <p:cNvSpPr>
            <a:spLocks noGrp="1" noChangeArrowheads="1"/>
          </p:cNvSpPr>
          <p:nvPr>
            <p:ph type="body" idx="1"/>
          </p:nvPr>
        </p:nvSpPr>
        <p:spPr>
          <a:xfrm>
            <a:off x="1908175" y="1412875"/>
            <a:ext cx="6178550" cy="5067300"/>
          </a:xfrm>
        </p:spPr>
        <p:txBody>
          <a:bodyPr/>
          <a:lstStyle/>
          <a:p>
            <a:pPr eaLnBrk="1" hangingPunct="1">
              <a:buFont typeface="Wingdings" pitchFamily="2" charset="2"/>
              <a:buNone/>
            </a:pPr>
            <a:endParaRPr lang="en-US" altLang="zh-CN" smtClean="0"/>
          </a:p>
          <a:p>
            <a:pPr eaLnBrk="1" hangingPunct="1"/>
            <a:r>
              <a:rPr lang="zh-CN" altLang="en-US" smtClean="0">
                <a:latin typeface="Times New Roman" charset="0"/>
              </a:rPr>
              <a:t>布尔代数</a:t>
            </a:r>
            <a:r>
              <a:rPr lang="zh-CN" altLang="en-US" smtClean="0"/>
              <a:t>的基本概念</a:t>
            </a:r>
          </a:p>
          <a:p>
            <a:pPr eaLnBrk="1" hangingPunct="1"/>
            <a:r>
              <a:rPr lang="zh-CN" altLang="en-US" smtClean="0"/>
              <a:t>逻辑问题的分析方法</a:t>
            </a:r>
          </a:p>
          <a:p>
            <a:pPr eaLnBrk="1" hangingPunct="1"/>
            <a:r>
              <a:rPr lang="zh-CN" altLang="en-US" smtClean="0">
                <a:latin typeface="Times New Roman" charset="0"/>
              </a:rPr>
              <a:t>布尔代数</a:t>
            </a:r>
            <a:r>
              <a:rPr lang="zh-CN" altLang="en-US" smtClean="0"/>
              <a:t>的基本定理及规则</a:t>
            </a:r>
          </a:p>
          <a:p>
            <a:pPr eaLnBrk="1" hangingPunct="1"/>
            <a:r>
              <a:rPr lang="zh-CN" altLang="en-US" smtClean="0"/>
              <a:t>功能完全操作集</a:t>
            </a:r>
          </a:p>
          <a:p>
            <a:pPr eaLnBrk="1" hangingPunct="1"/>
            <a:r>
              <a:rPr lang="zh-CN" altLang="en-US" smtClean="0"/>
              <a:t>逻辑方程的标准形式</a:t>
            </a:r>
          </a:p>
          <a:p>
            <a:pPr eaLnBrk="1" hangingPunct="1"/>
            <a:r>
              <a:rPr lang="zh-CN" altLang="en-US" smtClean="0"/>
              <a:t>逻辑方程的代数化简</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作业</a:t>
            </a:r>
          </a:p>
        </p:txBody>
      </p:sp>
      <p:sp>
        <p:nvSpPr>
          <p:cNvPr id="98307" name="Rectangle 3"/>
          <p:cNvSpPr>
            <a:spLocks noGrp="1" noChangeArrowheads="1"/>
          </p:cNvSpPr>
          <p:nvPr>
            <p:ph type="body" idx="1"/>
          </p:nvPr>
        </p:nvSpPr>
        <p:spPr>
          <a:xfrm>
            <a:off x="285720" y="1557338"/>
            <a:ext cx="8501122" cy="4943496"/>
          </a:xfrm>
        </p:spPr>
        <p:txBody>
          <a:bodyPr/>
          <a:lstStyle/>
          <a:p>
            <a:r>
              <a:rPr lang="en-US" altLang="zh-CN" dirty="0" smtClean="0"/>
              <a:t>1  </a:t>
            </a:r>
            <a:r>
              <a:rPr lang="zh-CN" altLang="en-US" dirty="0" smtClean="0"/>
              <a:t>应用德</a:t>
            </a:r>
            <a:r>
              <a:rPr lang="en-US" altLang="zh-CN" dirty="0" smtClean="0"/>
              <a:t>·</a:t>
            </a:r>
            <a:r>
              <a:rPr lang="zh-CN" altLang="en-US" dirty="0" smtClean="0"/>
              <a:t>摩根定理变换下式：</a:t>
            </a:r>
          </a:p>
          <a:p>
            <a:pPr lvl="1"/>
            <a:r>
              <a:rPr lang="en-US" altLang="zh-CN" dirty="0" smtClean="0"/>
              <a:t>1)</a:t>
            </a:r>
            <a:r>
              <a:rPr lang="en-US" altLang="zh-CN" dirty="0" err="1" smtClean="0"/>
              <a:t>x+y</a:t>
            </a:r>
            <a:r>
              <a:rPr lang="en-US" altLang="zh-CN" dirty="0" smtClean="0"/>
              <a:t>                       2)</a:t>
            </a:r>
            <a:r>
              <a:rPr lang="en-US" altLang="zh-CN" dirty="0" err="1" smtClean="0"/>
              <a:t>xy+xz</a:t>
            </a:r>
            <a:endParaRPr lang="en-US" altLang="zh-CN" dirty="0" smtClean="0"/>
          </a:p>
          <a:p>
            <a:pPr lvl="1"/>
            <a:r>
              <a:rPr lang="en-US" altLang="zh-CN" dirty="0" smtClean="0"/>
              <a:t>4</a:t>
            </a:r>
            <a:r>
              <a:rPr lang="en-US" altLang="zh-CN" dirty="0" smtClean="0"/>
              <a:t>)(</a:t>
            </a:r>
            <a:r>
              <a:rPr lang="en-US" altLang="zh-CN" dirty="0" smtClean="0"/>
              <a:t>A’B’)’=</a:t>
            </a:r>
            <a:r>
              <a:rPr lang="en-US" altLang="zh-CN" dirty="0" smtClean="0"/>
              <a:t>A+B         6)(</a:t>
            </a:r>
            <a:r>
              <a:rPr lang="en-US" altLang="zh-CN" dirty="0" smtClean="0"/>
              <a:t>A’B’)’(CD</a:t>
            </a:r>
            <a:r>
              <a:rPr lang="en-US" altLang="zh-CN" dirty="0" smtClean="0"/>
              <a:t>’)’</a:t>
            </a:r>
          </a:p>
          <a:p>
            <a:r>
              <a:rPr lang="en-US" altLang="zh-CN" dirty="0" smtClean="0"/>
              <a:t>2  </a:t>
            </a:r>
            <a:r>
              <a:rPr lang="zh-CN" altLang="en-US" dirty="0" smtClean="0"/>
              <a:t>实现</a:t>
            </a:r>
            <a:r>
              <a:rPr lang="en-US" altLang="zh-CN" dirty="0" smtClean="0"/>
              <a:t>AB’+CD</a:t>
            </a:r>
          </a:p>
          <a:p>
            <a:pPr lvl="1"/>
            <a:r>
              <a:rPr lang="en-US" altLang="zh-CN" dirty="0" smtClean="0"/>
              <a:t>1)</a:t>
            </a:r>
            <a:r>
              <a:rPr lang="zh-CN" altLang="en-US" dirty="0" smtClean="0"/>
              <a:t>只能</a:t>
            </a:r>
            <a:r>
              <a:rPr lang="zh-CN" altLang="en-US" dirty="0" smtClean="0"/>
              <a:t>用“与”、“或”、“非”</a:t>
            </a:r>
            <a:r>
              <a:rPr lang="zh-CN" altLang="en-US" dirty="0" smtClean="0"/>
              <a:t>门</a:t>
            </a:r>
            <a:endParaRPr lang="en-US" altLang="zh-CN" dirty="0" smtClean="0"/>
          </a:p>
          <a:p>
            <a:pPr lvl="1"/>
            <a:r>
              <a:rPr lang="en-US" altLang="zh-CN" dirty="0" smtClean="0"/>
              <a:t>2)</a:t>
            </a:r>
            <a:r>
              <a:rPr lang="zh-CN" altLang="en-US" dirty="0" smtClean="0"/>
              <a:t>只用</a:t>
            </a:r>
            <a:r>
              <a:rPr lang="zh-CN" altLang="en-US" dirty="0" smtClean="0"/>
              <a:t>“与非”</a:t>
            </a:r>
            <a:r>
              <a:rPr lang="zh-CN" altLang="en-US" dirty="0" smtClean="0"/>
              <a:t>门</a:t>
            </a:r>
            <a:endParaRPr lang="en-US" altLang="zh-CN" dirty="0" smtClean="0"/>
          </a:p>
          <a:p>
            <a:pPr lvl="1"/>
            <a:r>
              <a:rPr lang="en-US" altLang="zh-CN" dirty="0" smtClean="0"/>
              <a:t>3)</a:t>
            </a:r>
            <a:r>
              <a:rPr lang="zh-CN" altLang="en-US" dirty="0" smtClean="0"/>
              <a:t>只用</a:t>
            </a:r>
            <a:r>
              <a:rPr lang="zh-CN" altLang="en-US" dirty="0" smtClean="0"/>
              <a:t>“或非”</a:t>
            </a:r>
            <a:r>
              <a:rPr lang="zh-CN" altLang="en-US" dirty="0" smtClean="0"/>
              <a:t>门</a:t>
            </a:r>
            <a:endParaRPr lang="zh-CN" altLang="en-US" dirty="0" smtClean="0"/>
          </a:p>
          <a:p>
            <a:r>
              <a:rPr lang="en-US" altLang="zh-CN" dirty="0" smtClean="0"/>
              <a:t>3.</a:t>
            </a:r>
            <a:r>
              <a:rPr lang="zh-CN" altLang="en-US" dirty="0" smtClean="0"/>
              <a:t>仅用</a:t>
            </a:r>
            <a:r>
              <a:rPr lang="zh-CN" altLang="en-US" dirty="0" smtClean="0">
                <a:latin typeface="Arial"/>
              </a:rPr>
              <a:t>“</a:t>
            </a:r>
            <a:r>
              <a:rPr lang="zh-CN" altLang="en-US" dirty="0" smtClean="0"/>
              <a:t>与非</a:t>
            </a:r>
            <a:r>
              <a:rPr lang="zh-CN" altLang="en-US" dirty="0" smtClean="0">
                <a:latin typeface="Arial"/>
              </a:rPr>
              <a:t>”</a:t>
            </a:r>
            <a:r>
              <a:rPr lang="zh-CN" altLang="en-US" dirty="0" smtClean="0"/>
              <a:t>门和</a:t>
            </a:r>
            <a:r>
              <a:rPr lang="zh-CN" altLang="en-US" dirty="0" smtClean="0">
                <a:latin typeface="Arial"/>
              </a:rPr>
              <a:t>“</a:t>
            </a:r>
            <a:r>
              <a:rPr lang="zh-CN" altLang="en-US" dirty="0" smtClean="0"/>
              <a:t>非</a:t>
            </a:r>
            <a:r>
              <a:rPr lang="zh-CN" altLang="en-US" dirty="0" smtClean="0">
                <a:latin typeface="Arial"/>
              </a:rPr>
              <a:t>”</a:t>
            </a:r>
            <a:r>
              <a:rPr lang="zh-CN" altLang="en-US" dirty="0" smtClean="0"/>
              <a:t>门画出下式逻辑图</a:t>
            </a:r>
            <a:endParaRPr lang="en-US" altLang="zh-CN" dirty="0" smtClean="0"/>
          </a:p>
          <a:p>
            <a:pPr lvl="1"/>
            <a:r>
              <a:rPr lang="en-US" altLang="zh-CN" dirty="0" smtClean="0"/>
              <a:t>1)AB’+</a:t>
            </a:r>
            <a:r>
              <a:rPr lang="en-US" altLang="zh-CN" dirty="0" smtClean="0"/>
              <a:t>CD               2)</a:t>
            </a:r>
            <a:r>
              <a:rPr lang="en-US" altLang="zh-CN" dirty="0" err="1" smtClean="0"/>
              <a:t>xyz+x’y’z</a:t>
            </a:r>
            <a:r>
              <a:rPr lang="en-US" altLang="zh-CN" dirty="0" smtClean="0"/>
              <a:t>’</a:t>
            </a:r>
            <a:endParaRPr lang="zh-CN" altLang="en-US" dirty="0" smtClean="0"/>
          </a:p>
          <a:p>
            <a:endParaRPr lang="en-US" altLang="zh-CN"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3">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bg1"/>
            </a:gs>
          </a:gsLst>
          <a:lin ang="0" scaled="1"/>
        </a:gradFill>
        <a:ln w="38100"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bg1"/>
            </a:gs>
          </a:gsLst>
          <a:lin ang="0" scaled="1"/>
        </a:gradFill>
        <a:ln w="38100"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3">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2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bg1"/>
            </a:gs>
          </a:gsLst>
          <a:lin ang="0" scaled="1"/>
        </a:gradFill>
        <a:ln w="38100"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gradFill rotWithShape="1">
          <a:gsLst>
            <a:gs pos="0">
              <a:schemeClr val="accent1"/>
            </a:gs>
            <a:gs pos="100000">
              <a:schemeClr val="bg1"/>
            </a:gs>
          </a:gsLst>
          <a:lin ang="0" scaled="1"/>
        </a:gradFill>
        <a:ln w="38100"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2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2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2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4793</TotalTime>
  <Words>3991</Words>
  <Application>Microsoft Office PowerPoint</Application>
  <PresentationFormat>全屏显示(4:3)</PresentationFormat>
  <Paragraphs>799</Paragraphs>
  <Slides>95</Slides>
  <Notes>1</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95</vt:i4>
      </vt:variant>
    </vt:vector>
  </HeadingPairs>
  <TitlesOfParts>
    <vt:vector size="101" baseType="lpstr">
      <vt:lpstr>1_3</vt:lpstr>
      <vt:lpstr>2_3</vt:lpstr>
      <vt:lpstr>Visio</vt:lpstr>
      <vt:lpstr>公式</vt:lpstr>
      <vt:lpstr>位图图像</vt:lpstr>
      <vt:lpstr>Equation</vt:lpstr>
      <vt:lpstr>第2章 布尔开关代数</vt:lpstr>
      <vt:lpstr>主要内容</vt:lpstr>
      <vt:lpstr>主要内容</vt:lpstr>
      <vt:lpstr>逻辑代数</vt:lpstr>
      <vt:lpstr>布尔代数的基本概念</vt:lpstr>
      <vt:lpstr>思考</vt:lpstr>
      <vt:lpstr>逻辑变量</vt:lpstr>
      <vt:lpstr>逻辑函数</vt:lpstr>
      <vt:lpstr>基本逻辑运算</vt:lpstr>
      <vt:lpstr>基本逻辑运算——或（OR）</vt:lpstr>
      <vt:lpstr>或运算——或门</vt:lpstr>
      <vt:lpstr>或运算——或门</vt:lpstr>
      <vt:lpstr>基本逻辑运算——与（AND）</vt:lpstr>
      <vt:lpstr>与运算——与门</vt:lpstr>
      <vt:lpstr>与运算——与门</vt:lpstr>
      <vt:lpstr>基本逻辑运算——非（NOT）</vt:lpstr>
      <vt:lpstr>非运算——非门</vt:lpstr>
      <vt:lpstr>其他通用的逻辑运算</vt:lpstr>
      <vt:lpstr>与非</vt:lpstr>
      <vt:lpstr>或非</vt:lpstr>
      <vt:lpstr>异或</vt:lpstr>
      <vt:lpstr>异或非</vt:lpstr>
      <vt:lpstr>布尔代数的基本概念</vt:lpstr>
      <vt:lpstr>布尔代数的基本概念</vt:lpstr>
      <vt:lpstr>主要内容</vt:lpstr>
      <vt:lpstr>数字逻辑课程要解决的问题</vt:lpstr>
      <vt:lpstr>逻辑关系的表示方式</vt:lpstr>
      <vt:lpstr>逻辑关系的表示方式</vt:lpstr>
      <vt:lpstr>设计逻辑问题的步骤</vt:lpstr>
      <vt:lpstr>逻辑设计示例</vt:lpstr>
      <vt:lpstr>逻辑设计示例</vt:lpstr>
      <vt:lpstr>逻辑设计示例</vt:lpstr>
      <vt:lpstr>逻辑设计示例</vt:lpstr>
      <vt:lpstr>幻灯片 34</vt:lpstr>
      <vt:lpstr>已有电路的功能分析步骤</vt:lpstr>
      <vt:lpstr>电路分析示例</vt:lpstr>
      <vt:lpstr>电路分析示例</vt:lpstr>
      <vt:lpstr>电路分析示例</vt:lpstr>
      <vt:lpstr>示例</vt:lpstr>
      <vt:lpstr>示例</vt:lpstr>
      <vt:lpstr>练习</vt:lpstr>
      <vt:lpstr>逻辑关系的表示</vt:lpstr>
      <vt:lpstr>主要内容</vt:lpstr>
      <vt:lpstr>已有公理</vt:lpstr>
      <vt:lpstr>定理1——吸收律</vt:lpstr>
      <vt:lpstr>定理2——等幂律（同一律）</vt:lpstr>
      <vt:lpstr>定理3——对合律（还原律）</vt:lpstr>
      <vt:lpstr>定理4——邻接律（合并律）</vt:lpstr>
      <vt:lpstr>定理5——增项消项法</vt:lpstr>
      <vt:lpstr>定理6 摩根律</vt:lpstr>
      <vt:lpstr>摩根定理</vt:lpstr>
      <vt:lpstr>示例</vt:lpstr>
      <vt:lpstr>练习</vt:lpstr>
      <vt:lpstr>布尔代数的重要规则</vt:lpstr>
      <vt:lpstr>代入规则</vt:lpstr>
      <vt:lpstr>反演规则</vt:lpstr>
      <vt:lpstr>练习</vt:lpstr>
      <vt:lpstr>反函数示例</vt:lpstr>
      <vt:lpstr>对偶规则</vt:lpstr>
      <vt:lpstr>对偶规则示例</vt:lpstr>
      <vt:lpstr>主要内容</vt:lpstr>
      <vt:lpstr>功能完全操作集</vt:lpstr>
      <vt:lpstr>用或非实现操作集</vt:lpstr>
      <vt:lpstr>用与非实现操作集</vt:lpstr>
      <vt:lpstr>用异或和与实现操作集</vt:lpstr>
      <vt:lpstr>主要内容</vt:lpstr>
      <vt:lpstr>逻辑方程的基本形式</vt:lpstr>
      <vt:lpstr>逻辑函数的标准形式</vt:lpstr>
      <vt:lpstr>最小项</vt:lpstr>
      <vt:lpstr>最小项的性质</vt:lpstr>
      <vt:lpstr>最小项的性质</vt:lpstr>
      <vt:lpstr>最大项</vt:lpstr>
      <vt:lpstr>最大项的性质</vt:lpstr>
      <vt:lpstr>最大项的性质</vt:lpstr>
      <vt:lpstr>三变量的最小项和最大项表示</vt:lpstr>
      <vt:lpstr>思考：最小项与最大项之间的关系？</vt:lpstr>
      <vt:lpstr>逻辑函数的标准形式</vt:lpstr>
      <vt:lpstr>从真值表生成逻辑方程的标准形式</vt:lpstr>
      <vt:lpstr>从真值表生成逻辑方程的标准形式</vt:lpstr>
      <vt:lpstr>用代数方法生成逻辑方程的标准形式</vt:lpstr>
      <vt:lpstr>用代数方法生成逻辑方程的标准形式</vt:lpstr>
      <vt:lpstr>练习</vt:lpstr>
      <vt:lpstr>思考</vt:lpstr>
      <vt:lpstr>练习</vt:lpstr>
      <vt:lpstr>主要内容</vt:lpstr>
      <vt:lpstr>逻辑方程的代数化简</vt:lpstr>
      <vt:lpstr>与或表达式的化简</vt:lpstr>
      <vt:lpstr>化简示例1</vt:lpstr>
      <vt:lpstr>化简示例2</vt:lpstr>
      <vt:lpstr>或与表达式的化简</vt:lpstr>
      <vt:lpstr>化简示例</vt:lpstr>
      <vt:lpstr>练习</vt:lpstr>
      <vt:lpstr>代数化简法的优缺点</vt:lpstr>
      <vt:lpstr>本章小结</vt:lpstr>
      <vt:lpstr>作业</vt:lpstr>
    </vt:vector>
  </TitlesOfParts>
  <Company>信念技术论坛</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布尔开关代数</dc:title>
  <dc:creator>pwk</dc:creator>
  <cp:lastModifiedBy>pp</cp:lastModifiedBy>
  <cp:revision>126</cp:revision>
  <dcterms:created xsi:type="dcterms:W3CDTF">2011-03-01T03:40:19Z</dcterms:created>
  <dcterms:modified xsi:type="dcterms:W3CDTF">2016-03-04T02:10:52Z</dcterms:modified>
</cp:coreProperties>
</file>