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media/audio1" ContentType="audio/x-wav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  <p:sldId id="257" r:id="rId3"/>
    <p:sldId id="310" r:id="rId4"/>
    <p:sldId id="258" r:id="rId5"/>
    <p:sldId id="259" r:id="rId6"/>
    <p:sldId id="260" r:id="rId7"/>
    <p:sldId id="315" r:id="rId8"/>
    <p:sldId id="261" r:id="rId9"/>
    <p:sldId id="318" r:id="rId10"/>
    <p:sldId id="316" r:id="rId11"/>
    <p:sldId id="317" r:id="rId12"/>
    <p:sldId id="319" r:id="rId13"/>
    <p:sldId id="311" r:id="rId14"/>
    <p:sldId id="320" r:id="rId15"/>
    <p:sldId id="262" r:id="rId16"/>
    <p:sldId id="264" r:id="rId17"/>
    <p:sldId id="265" r:id="rId18"/>
    <p:sldId id="321" r:id="rId19"/>
    <p:sldId id="266" r:id="rId20"/>
    <p:sldId id="267" r:id="rId21"/>
    <p:sldId id="268" r:id="rId22"/>
    <p:sldId id="270" r:id="rId23"/>
    <p:sldId id="269" r:id="rId24"/>
    <p:sldId id="271" r:id="rId25"/>
    <p:sldId id="272" r:id="rId26"/>
    <p:sldId id="273" r:id="rId27"/>
    <p:sldId id="322" r:id="rId28"/>
    <p:sldId id="274" r:id="rId29"/>
    <p:sldId id="275" r:id="rId30"/>
    <p:sldId id="276" r:id="rId31"/>
    <p:sldId id="278" r:id="rId32"/>
    <p:sldId id="281" r:id="rId33"/>
    <p:sldId id="284" r:id="rId34"/>
    <p:sldId id="282" r:id="rId35"/>
    <p:sldId id="283" r:id="rId36"/>
    <p:sldId id="285" r:id="rId37"/>
    <p:sldId id="286" r:id="rId38"/>
    <p:sldId id="325" r:id="rId39"/>
    <p:sldId id="312" r:id="rId40"/>
    <p:sldId id="287" r:id="rId41"/>
    <p:sldId id="289" r:id="rId42"/>
    <p:sldId id="290" r:id="rId43"/>
    <p:sldId id="291" r:id="rId44"/>
    <p:sldId id="313" r:id="rId45"/>
    <p:sldId id="293" r:id="rId46"/>
    <p:sldId id="294" r:id="rId47"/>
    <p:sldId id="295" r:id="rId48"/>
    <p:sldId id="296" r:id="rId49"/>
    <p:sldId id="314" r:id="rId50"/>
    <p:sldId id="299" r:id="rId51"/>
    <p:sldId id="300" r:id="rId52"/>
    <p:sldId id="323" r:id="rId53"/>
    <p:sldId id="324" r:id="rId54"/>
    <p:sldId id="303" r:id="rId55"/>
    <p:sldId id="304" r:id="rId56"/>
    <p:sldId id="309" r:id="rId57"/>
    <p:sldId id="301" r:id="rId58"/>
    <p:sldId id="305" r:id="rId59"/>
    <p:sldId id="306" r:id="rId60"/>
    <p:sldId id="307" r:id="rId61"/>
    <p:sldId id="308" r:id="rId6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C00"/>
    <a:srgbClr val="CC0099"/>
    <a:srgbClr val="CC9900"/>
    <a:srgbClr val="FFFF00"/>
    <a:srgbClr val="009900"/>
    <a:srgbClr val="9900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53" autoAdjust="0"/>
    <p:restoredTop sz="94579" autoAdjust="0"/>
  </p:normalViewPr>
  <p:slideViewPr>
    <p:cSldViewPr>
      <p:cViewPr varScale="1">
        <p:scale>
          <a:sx n="81" d="100"/>
          <a:sy n="81" d="100"/>
        </p:scale>
        <p:origin x="-156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image" Target="../media/image60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-9525" y="2708275"/>
            <a:ext cx="9183688" cy="1501775"/>
            <a:chOff x="-23" y="1319"/>
            <a:chExt cx="5799" cy="946"/>
          </a:xfrm>
        </p:grpSpPr>
        <p:sp>
          <p:nvSpPr>
            <p:cNvPr id="5" name="Freeform 18"/>
            <p:cNvSpPr>
              <a:spLocks/>
            </p:cNvSpPr>
            <p:nvPr/>
          </p:nvSpPr>
          <p:spPr bwMode="gray">
            <a:xfrm>
              <a:off x="-20" y="1319"/>
              <a:ext cx="5779" cy="946"/>
            </a:xfrm>
            <a:custGeom>
              <a:avLst/>
              <a:gdLst>
                <a:gd name="T0" fmla="*/ 6 w 5779"/>
                <a:gd name="T1" fmla="*/ 454 h 946"/>
                <a:gd name="T2" fmla="*/ 355 w 5779"/>
                <a:gd name="T3" fmla="*/ 454 h 946"/>
                <a:gd name="T4" fmla="*/ 757 w 5779"/>
                <a:gd name="T5" fmla="*/ 1 h 946"/>
                <a:gd name="T6" fmla="*/ 2511 w 5779"/>
                <a:gd name="T7" fmla="*/ 0 h 946"/>
                <a:gd name="T8" fmla="*/ 2646 w 5779"/>
                <a:gd name="T9" fmla="*/ 144 h 946"/>
                <a:gd name="T10" fmla="*/ 5779 w 5779"/>
                <a:gd name="T11" fmla="*/ 137 h 946"/>
                <a:gd name="T12" fmla="*/ 5779 w 5779"/>
                <a:gd name="T13" fmla="*/ 772 h 946"/>
                <a:gd name="T14" fmla="*/ 2899 w 5779"/>
                <a:gd name="T15" fmla="*/ 765 h 946"/>
                <a:gd name="T16" fmla="*/ 2757 w 5779"/>
                <a:gd name="T17" fmla="*/ 946 h 946"/>
                <a:gd name="T18" fmla="*/ 1883 w 5779"/>
                <a:gd name="T19" fmla="*/ 946 h 946"/>
                <a:gd name="T20" fmla="*/ 1663 w 5779"/>
                <a:gd name="T21" fmla="*/ 687 h 946"/>
                <a:gd name="T22" fmla="*/ 0 w 5779"/>
                <a:gd name="T23" fmla="*/ 687 h 946"/>
                <a:gd name="T24" fmla="*/ 35 w 5779"/>
                <a:gd name="T25" fmla="*/ 480 h 9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79" h="946">
                  <a:moveTo>
                    <a:pt x="6" y="454"/>
                  </a:moveTo>
                  <a:lnTo>
                    <a:pt x="355" y="454"/>
                  </a:lnTo>
                  <a:lnTo>
                    <a:pt x="757" y="1"/>
                  </a:lnTo>
                  <a:lnTo>
                    <a:pt x="2511" y="0"/>
                  </a:lnTo>
                  <a:lnTo>
                    <a:pt x="2646" y="144"/>
                  </a:lnTo>
                  <a:lnTo>
                    <a:pt x="5779" y="137"/>
                  </a:lnTo>
                  <a:lnTo>
                    <a:pt x="5779" y="772"/>
                  </a:lnTo>
                  <a:lnTo>
                    <a:pt x="2899" y="765"/>
                  </a:lnTo>
                  <a:lnTo>
                    <a:pt x="2757" y="946"/>
                  </a:lnTo>
                  <a:lnTo>
                    <a:pt x="1883" y="946"/>
                  </a:lnTo>
                  <a:lnTo>
                    <a:pt x="1663" y="687"/>
                  </a:lnTo>
                  <a:lnTo>
                    <a:pt x="0" y="687"/>
                  </a:lnTo>
                  <a:lnTo>
                    <a:pt x="35" y="48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dist="77251" dir="4832261" algn="ctr" rotWithShape="0">
                <a:srgbClr val="000066">
                  <a:alpha val="18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 b="0">
                <a:ea typeface="+mn-ea"/>
              </a:endParaRPr>
            </a:p>
          </p:txBody>
        </p:sp>
        <p:sp>
          <p:nvSpPr>
            <p:cNvPr id="6" name="Freeform 19" descr="01_img(Global Digtal Desigm(imageState)"/>
            <p:cNvSpPr>
              <a:spLocks/>
            </p:cNvSpPr>
            <p:nvPr/>
          </p:nvSpPr>
          <p:spPr bwMode="gray">
            <a:xfrm>
              <a:off x="-23" y="1344"/>
              <a:ext cx="5799" cy="895"/>
            </a:xfrm>
            <a:custGeom>
              <a:avLst/>
              <a:gdLst>
                <a:gd name="T0" fmla="*/ 0 w 5799"/>
                <a:gd name="T1" fmla="*/ 455 h 895"/>
                <a:gd name="T2" fmla="*/ 369 w 5799"/>
                <a:gd name="T3" fmla="*/ 454 h 895"/>
                <a:gd name="T4" fmla="*/ 776 w 5799"/>
                <a:gd name="T5" fmla="*/ 0 h 895"/>
                <a:gd name="T6" fmla="*/ 2496 w 5799"/>
                <a:gd name="T7" fmla="*/ 0 h 895"/>
                <a:gd name="T8" fmla="*/ 2632 w 5799"/>
                <a:gd name="T9" fmla="*/ 136 h 895"/>
                <a:gd name="T10" fmla="*/ 5799 w 5799"/>
                <a:gd name="T11" fmla="*/ 136 h 895"/>
                <a:gd name="T12" fmla="*/ 5788 w 5799"/>
                <a:gd name="T13" fmla="*/ 727 h 895"/>
                <a:gd name="T14" fmla="*/ 2883 w 5799"/>
                <a:gd name="T15" fmla="*/ 708 h 895"/>
                <a:gd name="T16" fmla="*/ 2747 w 5799"/>
                <a:gd name="T17" fmla="*/ 895 h 895"/>
                <a:gd name="T18" fmla="*/ 1899 w 5799"/>
                <a:gd name="T19" fmla="*/ 895 h 895"/>
                <a:gd name="T20" fmla="*/ 1681 w 5799"/>
                <a:gd name="T21" fmla="*/ 635 h 895"/>
                <a:gd name="T22" fmla="*/ 7 w 5799"/>
                <a:gd name="T23" fmla="*/ 635 h 895"/>
                <a:gd name="T24" fmla="*/ 7 w 5799"/>
                <a:gd name="T25" fmla="*/ 454 h 89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99" h="895">
                  <a:moveTo>
                    <a:pt x="0" y="455"/>
                  </a:moveTo>
                  <a:lnTo>
                    <a:pt x="369" y="454"/>
                  </a:lnTo>
                  <a:lnTo>
                    <a:pt x="776" y="0"/>
                  </a:lnTo>
                  <a:lnTo>
                    <a:pt x="2496" y="0"/>
                  </a:lnTo>
                  <a:lnTo>
                    <a:pt x="2632" y="136"/>
                  </a:lnTo>
                  <a:lnTo>
                    <a:pt x="5799" y="136"/>
                  </a:lnTo>
                  <a:lnTo>
                    <a:pt x="5788" y="727"/>
                  </a:lnTo>
                  <a:lnTo>
                    <a:pt x="2883" y="708"/>
                  </a:lnTo>
                  <a:lnTo>
                    <a:pt x="2747" y="895"/>
                  </a:lnTo>
                  <a:lnTo>
                    <a:pt x="1899" y="895"/>
                  </a:lnTo>
                  <a:lnTo>
                    <a:pt x="1681" y="635"/>
                  </a:lnTo>
                  <a:lnTo>
                    <a:pt x="7" y="635"/>
                  </a:lnTo>
                  <a:lnTo>
                    <a:pt x="7" y="454"/>
                  </a:lnTo>
                </a:path>
              </a:pathLst>
            </a:custGeom>
            <a:blipFill dpi="0" rotWithShape="1">
              <a:blip r:embed="rId2" cstate="print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b="0">
                <a:ea typeface="+mn-ea"/>
              </a:endParaRPr>
            </a:p>
          </p:txBody>
        </p:sp>
      </p:grpSp>
      <p:sp>
        <p:nvSpPr>
          <p:cNvPr id="798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95513" y="4365625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1196975"/>
            <a:ext cx="7772400" cy="1470025"/>
          </a:xfrm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900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900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343025"/>
            <a:ext cx="4038600" cy="51371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3025"/>
            <a:ext cx="4038600" cy="51371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43025"/>
            <a:ext cx="4038600" cy="51371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343025"/>
            <a:ext cx="4038600" cy="24923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87800"/>
            <a:ext cx="4038600" cy="24923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343025"/>
            <a:ext cx="4038600" cy="51371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343025"/>
            <a:ext cx="4038600" cy="24923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87800"/>
            <a:ext cx="4038600" cy="24923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16"/>
          <p:cNvSpPr>
            <a:spLocks/>
          </p:cNvSpPr>
          <p:nvPr/>
        </p:nvSpPr>
        <p:spPr bwMode="gray">
          <a:xfrm>
            <a:off x="0" y="360363"/>
            <a:ext cx="9148763" cy="900112"/>
          </a:xfrm>
          <a:custGeom>
            <a:avLst/>
            <a:gdLst>
              <a:gd name="T0" fmla="*/ 0 w 5763"/>
              <a:gd name="T1" fmla="*/ 584200 h 567"/>
              <a:gd name="T2" fmla="*/ 698500 w 5763"/>
              <a:gd name="T3" fmla="*/ 584200 h 567"/>
              <a:gd name="T4" fmla="*/ 1233488 w 5763"/>
              <a:gd name="T5" fmla="*/ 0 h 567"/>
              <a:gd name="T6" fmla="*/ 3432175 w 5763"/>
              <a:gd name="T7" fmla="*/ 0 h 567"/>
              <a:gd name="T8" fmla="*/ 3595688 w 5763"/>
              <a:gd name="T9" fmla="*/ 184150 h 567"/>
              <a:gd name="T10" fmla="*/ 9137650 w 5763"/>
              <a:gd name="T11" fmla="*/ 177800 h 567"/>
              <a:gd name="T12" fmla="*/ 9148763 w 5763"/>
              <a:gd name="T13" fmla="*/ 900112 h 567"/>
              <a:gd name="T14" fmla="*/ 9525 w 5763"/>
              <a:gd name="T15" fmla="*/ 882650 h 56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63" h="567">
                <a:moveTo>
                  <a:pt x="0" y="368"/>
                </a:moveTo>
                <a:lnTo>
                  <a:pt x="440" y="368"/>
                </a:lnTo>
                <a:lnTo>
                  <a:pt x="777" y="0"/>
                </a:lnTo>
                <a:lnTo>
                  <a:pt x="2162" y="0"/>
                </a:lnTo>
                <a:lnTo>
                  <a:pt x="2265" y="116"/>
                </a:lnTo>
                <a:lnTo>
                  <a:pt x="5756" y="112"/>
                </a:lnTo>
                <a:lnTo>
                  <a:pt x="5763" y="567"/>
                </a:lnTo>
                <a:lnTo>
                  <a:pt x="6" y="556"/>
                </a:lnTo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b="0">
              <a:ea typeface="+mn-ea"/>
            </a:endParaRPr>
          </a:p>
        </p:txBody>
      </p:sp>
      <p:sp>
        <p:nvSpPr>
          <p:cNvPr id="1027" name="Freeform 15" descr="01b_img(Global Digtal Desigm(imageState)"/>
          <p:cNvSpPr>
            <a:spLocks/>
          </p:cNvSpPr>
          <p:nvPr/>
        </p:nvSpPr>
        <p:spPr bwMode="gray">
          <a:xfrm>
            <a:off x="-9525" y="336550"/>
            <a:ext cx="9182100" cy="838200"/>
          </a:xfrm>
          <a:custGeom>
            <a:avLst/>
            <a:gdLst>
              <a:gd name="T0" fmla="*/ 712788 w 5784"/>
              <a:gd name="T1" fmla="*/ 587375 h 528"/>
              <a:gd name="T2" fmla="*/ 1219200 w 5784"/>
              <a:gd name="T3" fmla="*/ 1588 h 528"/>
              <a:gd name="T4" fmla="*/ 3425825 w 5784"/>
              <a:gd name="T5" fmla="*/ 0 h 528"/>
              <a:gd name="T6" fmla="*/ 3584575 w 5784"/>
              <a:gd name="T7" fmla="*/ 182563 h 528"/>
              <a:gd name="T8" fmla="*/ 9182100 w 5784"/>
              <a:gd name="T9" fmla="*/ 182563 h 528"/>
              <a:gd name="T10" fmla="*/ 9174163 w 5784"/>
              <a:gd name="T11" fmla="*/ 838200 h 528"/>
              <a:gd name="T12" fmla="*/ 0 w 5784"/>
              <a:gd name="T13" fmla="*/ 823913 h 528"/>
              <a:gd name="T14" fmla="*/ 0 w 5784"/>
              <a:gd name="T15" fmla="*/ 588963 h 5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84" h="528">
                <a:moveTo>
                  <a:pt x="449" y="370"/>
                </a:moveTo>
                <a:lnTo>
                  <a:pt x="768" y="1"/>
                </a:lnTo>
                <a:lnTo>
                  <a:pt x="2158" y="0"/>
                </a:lnTo>
                <a:lnTo>
                  <a:pt x="2258" y="115"/>
                </a:lnTo>
                <a:lnTo>
                  <a:pt x="5784" y="115"/>
                </a:lnTo>
                <a:lnTo>
                  <a:pt x="5779" y="528"/>
                </a:lnTo>
                <a:lnTo>
                  <a:pt x="0" y="519"/>
                </a:lnTo>
                <a:lnTo>
                  <a:pt x="0" y="371"/>
                </a:lnTo>
              </a:path>
            </a:pathLst>
          </a:custGeom>
          <a:blipFill dpi="0" rotWithShape="1">
            <a:blip r:embed="rId17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b="0">
              <a:ea typeface="+mn-ea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3025"/>
            <a:ext cx="8229600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9600" y="579438"/>
            <a:ext cx="7848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</p:sldLayoutIdLst>
  <p:timing>
    <p:tnLst>
      <p:par>
        <p:cTn id="1" dur="indefinite" restart="never" nodeType="tmRoot"/>
      </p:par>
    </p:tnLst>
  </p:timing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audio" Target="../media/audio1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4.bin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png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1.png"/><Relationship Id="rId4" Type="http://schemas.openxmlformats.org/officeDocument/2006/relationships/oleObject" Target="../embeddings/oleObject19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46.png"/><Relationship Id="rId4" Type="http://schemas.openxmlformats.org/officeDocument/2006/relationships/oleObject" Target="../embeddings/oleObject27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5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35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37.bin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39.bin"/><Relationship Id="rId4" Type="http://schemas.openxmlformats.org/officeDocument/2006/relationships/image" Target="../media/image66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196975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latin typeface="Times New Roman" charset="0"/>
              </a:rPr>
              <a:t>第</a:t>
            </a:r>
            <a:r>
              <a:rPr lang="en-US" altLang="zh-CN" sz="3600" smtClean="0">
                <a:latin typeface="Times New Roman" charset="0"/>
              </a:rPr>
              <a:t>3</a:t>
            </a:r>
            <a:r>
              <a:rPr lang="zh-CN" altLang="en-US" sz="3600" smtClean="0">
                <a:latin typeface="Times New Roman" charset="0"/>
              </a:rPr>
              <a:t>章 组合逻辑原理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4581525"/>
            <a:ext cx="8496300" cy="1752600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charset="0"/>
              </a:rPr>
              <a:t>Chapter 3: Principles of Combinational Logic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组合逻辑问题的分析步骤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1000125" y="1928813"/>
            <a:ext cx="7686675" cy="455136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i="1" smtClean="0">
                <a:solidFill>
                  <a:srgbClr val="FF0000"/>
                </a:solidFill>
                <a:latin typeface="Times New Roman" charset="0"/>
              </a:rPr>
              <a:t>step1</a:t>
            </a:r>
            <a:r>
              <a:rPr lang="en-US" altLang="zh-CN" smtClean="0">
                <a:solidFill>
                  <a:srgbClr val="FF0000"/>
                </a:solidFill>
                <a:latin typeface="Times New Roman" charset="0"/>
              </a:rPr>
              <a:t>:</a:t>
            </a:r>
            <a:r>
              <a:rPr lang="zh-CN" altLang="en-US" smtClean="0">
                <a:solidFill>
                  <a:srgbClr val="FF0000"/>
                </a:solidFill>
              </a:rPr>
              <a:t>由逻辑图写出逻辑方程</a:t>
            </a:r>
            <a:endParaRPr lang="zh-CN" altLang="en-US" smtClean="0">
              <a:solidFill>
                <a:srgbClr val="FF0000"/>
              </a:solidFill>
              <a:latin typeface="Times New Roman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i="1" smtClean="0">
                <a:solidFill>
                  <a:srgbClr val="FF0000"/>
                </a:solidFill>
                <a:latin typeface="Times New Roman" charset="0"/>
              </a:rPr>
              <a:t>step2</a:t>
            </a:r>
            <a:r>
              <a:rPr lang="en-US" altLang="zh-CN" smtClean="0">
                <a:solidFill>
                  <a:srgbClr val="FF0000"/>
                </a:solidFill>
                <a:latin typeface="Times New Roman" charset="0"/>
              </a:rPr>
              <a:t>:</a:t>
            </a:r>
            <a:r>
              <a:rPr lang="zh-CN" altLang="en-US" smtClean="0">
                <a:solidFill>
                  <a:srgbClr val="FF0000"/>
                </a:solidFill>
              </a:rPr>
              <a:t>逻辑方程并化简</a:t>
            </a:r>
            <a:endParaRPr lang="zh-CN" altLang="en-US" smtClean="0">
              <a:solidFill>
                <a:srgbClr val="FF0000"/>
              </a:solidFill>
              <a:latin typeface="Times New Roman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i="1" smtClean="0">
                <a:solidFill>
                  <a:srgbClr val="FF0000"/>
                </a:solidFill>
                <a:latin typeface="Times New Roman" charset="0"/>
              </a:rPr>
              <a:t>step3</a:t>
            </a:r>
            <a:r>
              <a:rPr lang="en-US" altLang="zh-CN" smtClean="0">
                <a:solidFill>
                  <a:srgbClr val="FF0000"/>
                </a:solidFill>
                <a:latin typeface="Times New Roman" charset="0"/>
              </a:rPr>
              <a:t>:</a:t>
            </a:r>
            <a:r>
              <a:rPr lang="zh-CN" altLang="en-US" smtClean="0">
                <a:solidFill>
                  <a:srgbClr val="FF0000"/>
                </a:solidFill>
                <a:latin typeface="Times New Roman" charset="0"/>
              </a:rPr>
              <a:t>列出真值表</a:t>
            </a:r>
            <a:endParaRPr lang="zh-CN" altLang="en-US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i="1" smtClean="0">
                <a:solidFill>
                  <a:srgbClr val="FF0000"/>
                </a:solidFill>
                <a:latin typeface="Times New Roman" charset="0"/>
              </a:rPr>
              <a:t>step4</a:t>
            </a:r>
            <a:r>
              <a:rPr lang="en-US" altLang="zh-CN" smtClean="0">
                <a:solidFill>
                  <a:srgbClr val="FF0000"/>
                </a:solidFill>
                <a:latin typeface="Times New Roman" charset="0"/>
              </a:rPr>
              <a:t>:</a:t>
            </a:r>
            <a:r>
              <a:rPr lang="zh-CN" altLang="en-US" smtClean="0">
                <a:solidFill>
                  <a:srgbClr val="FF0000"/>
                </a:solidFill>
                <a:latin typeface="Times New Roman" charset="0"/>
              </a:rPr>
              <a:t>根据真值表分析电路功能</a:t>
            </a:r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组合逻辑问题的分析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3.2 </a:t>
            </a:r>
            <a:r>
              <a:rPr lang="zh-CN" altLang="en-US" smtClean="0"/>
              <a:t>分析下图电路的功能。</a:t>
            </a:r>
          </a:p>
        </p:txBody>
      </p:sp>
      <p:pic>
        <p:nvPicPr>
          <p:cNvPr id="4" name="Picture 9" descr="TU4-2a"/>
          <p:cNvPicPr>
            <a:picLocks noChangeAspect="1" noChangeArrowheads="1"/>
          </p:cNvPicPr>
          <p:nvPr/>
        </p:nvPicPr>
        <p:blipFill>
          <a:blip r:embed="rId3">
            <a:lum bright="-100000"/>
          </a:blip>
          <a:srcRect/>
          <a:stretch>
            <a:fillRect/>
          </a:stretch>
        </p:blipFill>
        <p:spPr bwMode="auto">
          <a:xfrm>
            <a:off x="2286000" y="2357438"/>
            <a:ext cx="38862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642938" y="1428750"/>
            <a:ext cx="5187950" cy="1728788"/>
            <a:chOff x="1044" y="2990"/>
            <a:chExt cx="3268" cy="1089"/>
          </a:xfrm>
        </p:grpSpPr>
        <p:graphicFrame>
          <p:nvGraphicFramePr>
            <p:cNvPr id="2050" name="Object 2"/>
            <p:cNvGraphicFramePr>
              <a:graphicFrameLocks noChangeAspect="1"/>
            </p:cNvGraphicFramePr>
            <p:nvPr/>
          </p:nvGraphicFramePr>
          <p:xfrm>
            <a:off x="1806" y="3000"/>
            <a:ext cx="824" cy="282"/>
          </p:xfrm>
          <a:graphic>
            <a:graphicData uri="http://schemas.openxmlformats.org/presentationml/2006/ole">
              <p:oleObj spid="_x0000_s2050" r:id="rId4" imgW="634449" imgH="215713" progId="Equation.3">
                <p:embed/>
              </p:oleObj>
            </a:graphicData>
          </a:graphic>
        </p:graphicFrame>
        <p:graphicFrame>
          <p:nvGraphicFramePr>
            <p:cNvPr id="2051" name="Object 3"/>
            <p:cNvGraphicFramePr>
              <a:graphicFrameLocks noChangeAspect="1"/>
            </p:cNvGraphicFramePr>
            <p:nvPr/>
          </p:nvGraphicFramePr>
          <p:xfrm>
            <a:off x="3014" y="3000"/>
            <a:ext cx="720" cy="300"/>
          </p:xfrm>
          <a:graphic>
            <a:graphicData uri="http://schemas.openxmlformats.org/presentationml/2006/ole">
              <p:oleObj spid="_x0000_s2051" r:id="rId5" imgW="571252" imgH="241195" progId="Equation.3">
                <p:embed/>
              </p:oleObj>
            </a:graphicData>
          </a:graphic>
        </p:graphicFrame>
        <p:graphicFrame>
          <p:nvGraphicFramePr>
            <p:cNvPr id="2052" name="Object 4"/>
            <p:cNvGraphicFramePr>
              <a:graphicFrameLocks noChangeAspect="1"/>
            </p:cNvGraphicFramePr>
            <p:nvPr/>
          </p:nvGraphicFramePr>
          <p:xfrm>
            <a:off x="1066" y="3336"/>
            <a:ext cx="1584" cy="325"/>
          </p:xfrm>
          <a:graphic>
            <a:graphicData uri="http://schemas.openxmlformats.org/presentationml/2006/ole">
              <p:oleObj spid="_x0000_s2052" r:id="rId6" imgW="1294838" imgH="266584" progId="Equation.3">
                <p:embed/>
              </p:oleObj>
            </a:graphicData>
          </a:graphic>
        </p:graphicFrame>
        <p:graphicFrame>
          <p:nvGraphicFramePr>
            <p:cNvPr id="2053" name="Object 5"/>
            <p:cNvGraphicFramePr>
              <a:graphicFrameLocks noChangeAspect="1"/>
            </p:cNvGraphicFramePr>
            <p:nvPr/>
          </p:nvGraphicFramePr>
          <p:xfrm>
            <a:off x="3016" y="3339"/>
            <a:ext cx="1296" cy="337"/>
          </p:xfrm>
          <a:graphic>
            <a:graphicData uri="http://schemas.openxmlformats.org/presentationml/2006/ole">
              <p:oleObj spid="_x0000_s2053" r:id="rId7" imgW="1028254" imgH="266584" progId="Equation.3">
                <p:embed/>
              </p:oleObj>
            </a:graphicData>
          </a:graphic>
        </p:graphicFrame>
        <p:graphicFrame>
          <p:nvGraphicFramePr>
            <p:cNvPr id="2054" name="Object 6"/>
            <p:cNvGraphicFramePr>
              <a:graphicFrameLocks noChangeAspect="1"/>
            </p:cNvGraphicFramePr>
            <p:nvPr/>
          </p:nvGraphicFramePr>
          <p:xfrm>
            <a:off x="1066" y="3692"/>
            <a:ext cx="2092" cy="387"/>
          </p:xfrm>
          <a:graphic>
            <a:graphicData uri="http://schemas.openxmlformats.org/presentationml/2006/ole">
              <p:oleObj spid="_x0000_s2054" r:id="rId8" imgW="1587500" imgH="292100" progId="Equation.3">
                <p:embed/>
              </p:oleObj>
            </a:graphicData>
          </a:graphic>
        </p:graphicFrame>
        <p:grpSp>
          <p:nvGrpSpPr>
            <p:cNvPr id="2069" name="Group 24"/>
            <p:cNvGrpSpPr>
              <a:grpSpLocks/>
            </p:cNvGrpSpPr>
            <p:nvPr/>
          </p:nvGrpSpPr>
          <p:grpSpPr bwMode="auto">
            <a:xfrm>
              <a:off x="1044" y="3003"/>
              <a:ext cx="244" cy="288"/>
              <a:chOff x="4518" y="2760"/>
              <a:chExt cx="244" cy="288"/>
            </a:xfrm>
          </p:grpSpPr>
          <p:sp>
            <p:nvSpPr>
              <p:cNvPr id="2074" name="Rectangle 22"/>
              <p:cNvSpPr>
                <a:spLocks noChangeArrowheads="1"/>
              </p:cNvSpPr>
              <p:nvPr/>
            </p:nvSpPr>
            <p:spPr bwMode="auto">
              <a:xfrm>
                <a:off x="4518" y="2760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solidFill>
                      <a:srgbClr val="000000"/>
                    </a:solidFill>
                  </a:rPr>
                  <a:t>A</a:t>
                </a:r>
              </a:p>
            </p:txBody>
          </p:sp>
          <p:sp>
            <p:nvSpPr>
              <p:cNvPr id="2075" name="Line 23"/>
              <p:cNvSpPr>
                <a:spLocks noChangeShapeType="1"/>
              </p:cNvSpPr>
              <p:nvPr/>
            </p:nvSpPr>
            <p:spPr bwMode="auto">
              <a:xfrm>
                <a:off x="4558" y="2795"/>
                <a:ext cx="13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70" name="Rectangle 25"/>
            <p:cNvSpPr>
              <a:spLocks noChangeArrowheads="1"/>
            </p:cNvSpPr>
            <p:nvPr/>
          </p:nvSpPr>
          <p:spPr bwMode="auto">
            <a:xfrm>
              <a:off x="1311" y="2998"/>
              <a:ext cx="11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5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kumimoji="1" lang="en-US" altLang="zh-CN" sz="2400">
                <a:latin typeface="Times New Roman" charset="0"/>
              </a:endParaRPr>
            </a:p>
          </p:txBody>
        </p:sp>
        <p:grpSp>
          <p:nvGrpSpPr>
            <p:cNvPr id="2071" name="Group 28"/>
            <p:cNvGrpSpPr>
              <a:grpSpLocks/>
            </p:cNvGrpSpPr>
            <p:nvPr/>
          </p:nvGrpSpPr>
          <p:grpSpPr bwMode="auto">
            <a:xfrm>
              <a:off x="1516" y="2990"/>
              <a:ext cx="151" cy="267"/>
              <a:chOff x="5102" y="2763"/>
              <a:chExt cx="151" cy="267"/>
            </a:xfrm>
          </p:grpSpPr>
          <p:sp>
            <p:nvSpPr>
              <p:cNvPr id="2072" name="Rectangle 26"/>
              <p:cNvSpPr>
                <a:spLocks noChangeArrowheads="1"/>
              </p:cNvSpPr>
              <p:nvPr/>
            </p:nvSpPr>
            <p:spPr bwMode="auto">
              <a:xfrm>
                <a:off x="5102" y="2763"/>
                <a:ext cx="10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500">
                    <a:solidFill>
                      <a:srgbClr val="000000"/>
                    </a:solidFill>
                    <a:latin typeface="宋体" pitchFamily="2" charset="-122"/>
                  </a:rPr>
                  <a:t>P</a:t>
                </a:r>
                <a:endParaRPr kumimoji="1" lang="en-US" altLang="zh-CN" sz="2400">
                  <a:latin typeface="Times New Roman" charset="0"/>
                </a:endParaRPr>
              </a:p>
            </p:txBody>
          </p:sp>
          <p:sp>
            <p:nvSpPr>
              <p:cNvPr id="2073" name="Rectangle 27"/>
              <p:cNvSpPr>
                <a:spLocks noChangeArrowheads="1"/>
              </p:cNvSpPr>
              <p:nvPr/>
            </p:nvSpPr>
            <p:spPr bwMode="auto">
              <a:xfrm>
                <a:off x="5193" y="2886"/>
                <a:ext cx="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1500">
                    <a:solidFill>
                      <a:srgbClr val="000000"/>
                    </a:solidFill>
                    <a:latin typeface="宋体" pitchFamily="2" charset="-122"/>
                  </a:rPr>
                  <a:t>1</a:t>
                </a:r>
                <a:endParaRPr kumimoji="1" lang="en-US" altLang="zh-CN" sz="2400">
                  <a:latin typeface="Times New Roman" charset="0"/>
                </a:endParaRPr>
              </a:p>
            </p:txBody>
          </p:sp>
        </p:grpSp>
      </p:grpSp>
      <p:grpSp>
        <p:nvGrpSpPr>
          <p:cNvPr id="2060" name="组合 19"/>
          <p:cNvGrpSpPr>
            <a:grpSpLocks/>
          </p:cNvGrpSpPr>
          <p:nvPr/>
        </p:nvGrpSpPr>
        <p:grpSpPr bwMode="auto">
          <a:xfrm>
            <a:off x="714375" y="3714750"/>
            <a:ext cx="3505200" cy="2205038"/>
            <a:chOff x="1066800" y="3857628"/>
            <a:chExt cx="3505200" cy="2205038"/>
          </a:xfrm>
        </p:grpSpPr>
        <p:graphicFrame>
          <p:nvGraphicFramePr>
            <p:cNvPr id="2055" name="Object 7"/>
            <p:cNvGraphicFramePr>
              <a:graphicFrameLocks noChangeAspect="1"/>
            </p:cNvGraphicFramePr>
            <p:nvPr/>
          </p:nvGraphicFramePr>
          <p:xfrm>
            <a:off x="1066800" y="3857628"/>
            <a:ext cx="3505200" cy="612775"/>
          </p:xfrm>
          <a:graphic>
            <a:graphicData uri="http://schemas.openxmlformats.org/presentationml/2006/ole">
              <p:oleObj spid="_x0000_s2055" r:id="rId9" imgW="1587500" imgH="292100" progId="Equation.3">
                <p:embed/>
              </p:oleObj>
            </a:graphicData>
          </a:graphic>
        </p:graphicFrame>
        <p:graphicFrame>
          <p:nvGraphicFramePr>
            <p:cNvPr id="2056" name="Object 8"/>
            <p:cNvGraphicFramePr>
              <a:graphicFrameLocks noChangeAspect="1"/>
            </p:cNvGraphicFramePr>
            <p:nvPr/>
          </p:nvGraphicFramePr>
          <p:xfrm>
            <a:off x="1333500" y="4541841"/>
            <a:ext cx="2400300" cy="501650"/>
          </p:xfrm>
          <a:graphic>
            <a:graphicData uri="http://schemas.openxmlformats.org/presentationml/2006/ole">
              <p:oleObj spid="_x0000_s2056" r:id="rId10" imgW="1028700" imgH="228600" progId="Equation.3">
                <p:embed/>
              </p:oleObj>
            </a:graphicData>
          </a:graphic>
        </p:graphicFrame>
        <p:graphicFrame>
          <p:nvGraphicFramePr>
            <p:cNvPr id="2057" name="Object 9"/>
            <p:cNvGraphicFramePr>
              <a:graphicFrameLocks noChangeAspect="1"/>
            </p:cNvGraphicFramePr>
            <p:nvPr/>
          </p:nvGraphicFramePr>
          <p:xfrm>
            <a:off x="1333500" y="5043491"/>
            <a:ext cx="3111500" cy="1019175"/>
          </p:xfrm>
          <a:graphic>
            <a:graphicData uri="http://schemas.openxmlformats.org/presentationml/2006/ole">
              <p:oleObj spid="_x0000_s2057" r:id="rId11" imgW="1231366" imgH="431613" progId="Equation.3">
                <p:embed/>
              </p:oleObj>
            </a:graphicData>
          </a:graphic>
        </p:graphicFrame>
      </p:grpSp>
      <p:grpSp>
        <p:nvGrpSpPr>
          <p:cNvPr id="17" name="Group 39"/>
          <p:cNvGrpSpPr>
            <a:grpSpLocks/>
          </p:cNvGrpSpPr>
          <p:nvPr/>
        </p:nvGrpSpPr>
        <p:grpSpPr bwMode="auto">
          <a:xfrm>
            <a:off x="6572250" y="1643063"/>
            <a:ext cx="1828800" cy="2428875"/>
            <a:chOff x="4080" y="2016"/>
            <a:chExt cx="1152" cy="1530"/>
          </a:xfrm>
        </p:grpSpPr>
        <p:sp>
          <p:nvSpPr>
            <p:cNvPr id="2063" name="Text Box 33"/>
            <p:cNvSpPr txBox="1">
              <a:spLocks noChangeArrowheads="1"/>
            </p:cNvSpPr>
            <p:nvPr/>
          </p:nvSpPr>
          <p:spPr bwMode="auto">
            <a:xfrm>
              <a:off x="4128" y="2256"/>
              <a:ext cx="1036" cy="1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>
                <a:lnSpc>
                  <a:spcPct val="80000"/>
                </a:lnSpc>
              </a:pPr>
              <a:r>
                <a:rPr kumimoji="1" lang="en-US" altLang="zh-CN" sz="2000">
                  <a:latin typeface="Times New Roman" charset="0"/>
                </a:rPr>
                <a:t>0   0    0        0</a:t>
              </a:r>
            </a:p>
            <a:p>
              <a:pPr marL="457200" indent="-457200">
                <a:lnSpc>
                  <a:spcPct val="80000"/>
                </a:lnSpc>
              </a:pPr>
              <a:r>
                <a:rPr kumimoji="1" lang="en-US" altLang="zh-CN" sz="2000">
                  <a:latin typeface="Times New Roman" charset="0"/>
                </a:rPr>
                <a:t>0   0    1        1</a:t>
              </a:r>
            </a:p>
            <a:p>
              <a:pPr marL="457200" indent="-457200">
                <a:lnSpc>
                  <a:spcPct val="80000"/>
                </a:lnSpc>
              </a:pPr>
              <a:r>
                <a:rPr kumimoji="1" lang="en-US" altLang="zh-CN" sz="2000">
                  <a:latin typeface="Times New Roman" charset="0"/>
                </a:rPr>
                <a:t>0   1    0        1</a:t>
              </a:r>
            </a:p>
            <a:p>
              <a:pPr marL="457200" indent="-457200">
                <a:lnSpc>
                  <a:spcPct val="80000"/>
                </a:lnSpc>
              </a:pPr>
              <a:r>
                <a:rPr kumimoji="1" lang="en-US" altLang="zh-CN" sz="2000">
                  <a:latin typeface="Times New Roman" charset="0"/>
                </a:rPr>
                <a:t>0   1    1        1</a:t>
              </a:r>
            </a:p>
            <a:p>
              <a:pPr marL="457200" indent="-457200">
                <a:lnSpc>
                  <a:spcPct val="80000"/>
                </a:lnSpc>
              </a:pPr>
              <a:r>
                <a:rPr kumimoji="1" lang="en-US" altLang="zh-CN" sz="2000">
                  <a:latin typeface="Times New Roman" charset="0"/>
                </a:rPr>
                <a:t>1   0    0        1</a:t>
              </a:r>
            </a:p>
            <a:p>
              <a:pPr marL="457200" indent="-457200">
                <a:lnSpc>
                  <a:spcPct val="80000"/>
                </a:lnSpc>
              </a:pPr>
              <a:r>
                <a:rPr kumimoji="1" lang="en-US" altLang="zh-CN" sz="2000">
                  <a:latin typeface="Times New Roman" charset="0"/>
                </a:rPr>
                <a:t>1   0    1        1</a:t>
              </a:r>
            </a:p>
            <a:p>
              <a:pPr marL="457200" indent="-457200">
                <a:lnSpc>
                  <a:spcPct val="80000"/>
                </a:lnSpc>
              </a:pPr>
              <a:r>
                <a:rPr kumimoji="1" lang="en-US" altLang="zh-CN" sz="2000">
                  <a:latin typeface="Times New Roman" charset="0"/>
                </a:rPr>
                <a:t>1   1    0        1</a:t>
              </a:r>
            </a:p>
            <a:p>
              <a:pPr marL="457200" indent="-457200">
                <a:lnSpc>
                  <a:spcPct val="80000"/>
                </a:lnSpc>
              </a:pPr>
              <a:r>
                <a:rPr kumimoji="1" lang="en-US" altLang="zh-CN" sz="2000">
                  <a:latin typeface="Times New Roman" charset="0"/>
                </a:rPr>
                <a:t>1   1    1        0</a:t>
              </a:r>
            </a:p>
          </p:txBody>
        </p:sp>
        <p:sp>
          <p:nvSpPr>
            <p:cNvPr id="2064" name="Line 34"/>
            <p:cNvSpPr>
              <a:spLocks noChangeShapeType="1"/>
            </p:cNvSpPr>
            <p:nvPr/>
          </p:nvSpPr>
          <p:spPr bwMode="auto">
            <a:xfrm>
              <a:off x="4080" y="2256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5" name="Line 35"/>
            <p:cNvSpPr>
              <a:spLocks noChangeShapeType="1"/>
            </p:cNvSpPr>
            <p:nvPr/>
          </p:nvSpPr>
          <p:spPr bwMode="auto">
            <a:xfrm>
              <a:off x="4080" y="3534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6" name="Line 36"/>
            <p:cNvSpPr>
              <a:spLocks noChangeShapeType="1"/>
            </p:cNvSpPr>
            <p:nvPr/>
          </p:nvSpPr>
          <p:spPr bwMode="auto">
            <a:xfrm>
              <a:off x="4080" y="2044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7" name="Text Box 37"/>
            <p:cNvSpPr txBox="1">
              <a:spLocks noChangeArrowheads="1"/>
            </p:cNvSpPr>
            <p:nvPr/>
          </p:nvSpPr>
          <p:spPr bwMode="auto">
            <a:xfrm>
              <a:off x="4091" y="2016"/>
              <a:ext cx="10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latin typeface="Times New Roman" charset="0"/>
                </a:rPr>
                <a:t>A   B   C       F</a:t>
              </a:r>
            </a:p>
          </p:txBody>
        </p:sp>
        <p:sp>
          <p:nvSpPr>
            <p:cNvPr id="2068" name="Line 38"/>
            <p:cNvSpPr>
              <a:spLocks noChangeShapeType="1"/>
            </p:cNvSpPr>
            <p:nvPr/>
          </p:nvSpPr>
          <p:spPr bwMode="auto">
            <a:xfrm>
              <a:off x="4876" y="2064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62" name="矩形 27"/>
          <p:cNvSpPr>
            <a:spLocks noChangeArrowheads="1"/>
          </p:cNvSpPr>
          <p:nvPr/>
        </p:nvSpPr>
        <p:spPr bwMode="auto">
          <a:xfrm>
            <a:off x="4714875" y="4572000"/>
            <a:ext cx="4214813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>
                <a:latin typeface="Times New Roman" charset="0"/>
              </a:rPr>
              <a:t>由真值表可知，该电路具有检查输入信号取值是否一致的逻辑功能，一旦输出为</a:t>
            </a:r>
            <a:r>
              <a:rPr kumimoji="1" lang="en-US" altLang="zh-CN" sz="2400">
                <a:latin typeface="Times New Roman" charset="0"/>
              </a:rPr>
              <a:t>1</a:t>
            </a:r>
            <a:r>
              <a:rPr kumimoji="1" lang="zh-CN" altLang="en-US" sz="2400">
                <a:latin typeface="Times New Roman" charset="0"/>
              </a:rPr>
              <a:t>，则表明输入不一致。通常称该</a:t>
            </a:r>
          </a:p>
          <a:p>
            <a:r>
              <a:rPr kumimoji="1" lang="zh-CN" altLang="en-US" sz="2400">
                <a:latin typeface="Times New Roman" charset="0"/>
              </a:rPr>
              <a:t>电路为</a:t>
            </a:r>
            <a:r>
              <a:rPr kumimoji="1" lang="zh-CN" altLang="en-US" sz="2400">
                <a:solidFill>
                  <a:srgbClr val="A60000"/>
                </a:solidFill>
                <a:latin typeface="Times New Roman" charset="0"/>
              </a:rPr>
              <a:t>“不一致电路”</a:t>
            </a:r>
            <a:r>
              <a:rPr kumimoji="1" lang="zh-CN" altLang="en-US" sz="2400">
                <a:latin typeface="Times New Roman" charset="0"/>
              </a:rPr>
              <a:t>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主要内容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3713" y="1844675"/>
            <a:ext cx="6257925" cy="4383088"/>
          </a:xfrm>
        </p:spPr>
        <p:txBody>
          <a:bodyPr/>
          <a:lstStyle/>
          <a:p>
            <a:pPr eaLnBrk="1" hangingPunct="1"/>
            <a:r>
              <a:rPr lang="zh-CN" altLang="en-US" smtClean="0"/>
              <a:t>组合逻辑的基本概念</a:t>
            </a:r>
          </a:p>
          <a:p>
            <a:pPr eaLnBrk="1" hangingPunct="1">
              <a:buClr>
                <a:schemeClr val="tx2"/>
              </a:buClr>
            </a:pPr>
            <a:r>
              <a:rPr lang="zh-CN" altLang="en-US" smtClean="0"/>
              <a:t>卡诺图</a:t>
            </a:r>
          </a:p>
          <a:p>
            <a:pPr eaLnBrk="1" hangingPunct="1"/>
            <a:r>
              <a:rPr lang="zh-CN" altLang="en-US" smtClean="0"/>
              <a:t>随意项化简</a:t>
            </a:r>
          </a:p>
          <a:p>
            <a:pPr eaLnBrk="1" hangingPunct="1"/>
            <a:r>
              <a:rPr lang="zh-CN" altLang="en-US" smtClean="0"/>
              <a:t>多输出函数化简</a:t>
            </a:r>
          </a:p>
          <a:p>
            <a:pPr eaLnBrk="1" hangingPunct="1"/>
            <a:r>
              <a:rPr lang="zh-CN" altLang="en-US" smtClean="0"/>
              <a:t>混合逻辑组合电路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为什么引入卡诺图化简？</a:t>
            </a:r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1" lang="zh-CN" altLang="en-US" smtClean="0">
                <a:solidFill>
                  <a:srgbClr val="993300"/>
                </a:solidFill>
                <a:latin typeface="Times New Roman" charset="0"/>
              </a:rPr>
              <a:t>代数化简法的优点是：</a:t>
            </a:r>
            <a:r>
              <a:rPr kumimoji="1" lang="zh-CN" altLang="en-US" smtClean="0">
                <a:solidFill>
                  <a:srgbClr val="0033CC"/>
                </a:solidFill>
                <a:latin typeface="Times New Roman" charset="0"/>
              </a:rPr>
              <a:t>不受变量数目的约束；当对公理、定理和规则十分熟练时，化简比较方便。</a:t>
            </a:r>
            <a:endParaRPr kumimoji="1" lang="en-US" altLang="zh-CN" smtClean="0">
              <a:solidFill>
                <a:srgbClr val="0033CC"/>
              </a:solidFill>
              <a:latin typeface="Times New Roman" charset="0"/>
            </a:endParaRPr>
          </a:p>
          <a:p>
            <a:pPr eaLnBrk="1" hangingPunct="1"/>
            <a:endParaRPr kumimoji="1" lang="en-US" altLang="zh-CN" smtClean="0">
              <a:solidFill>
                <a:srgbClr val="0033CC"/>
              </a:solidFill>
              <a:latin typeface="Times New Roman" charset="0"/>
            </a:endParaRPr>
          </a:p>
          <a:p>
            <a:pPr eaLnBrk="1" hangingPunct="1"/>
            <a:r>
              <a:rPr kumimoji="1" lang="zh-CN" altLang="en-US" smtClean="0">
                <a:solidFill>
                  <a:srgbClr val="993300"/>
                </a:solidFill>
                <a:latin typeface="Times New Roman" charset="0"/>
              </a:rPr>
              <a:t>缺点是：</a:t>
            </a:r>
            <a:r>
              <a:rPr kumimoji="1" lang="zh-CN" altLang="en-US" smtClean="0">
                <a:solidFill>
                  <a:srgbClr val="0033CC"/>
                </a:solidFill>
                <a:latin typeface="Times New Roman" charset="0"/>
              </a:rPr>
              <a:t>没有一定的规律和步骤，技巧性很强，而且在很多情况下难以判断化简结果是否最简。</a:t>
            </a:r>
            <a:endParaRPr kumimoji="1" lang="en-US" altLang="zh-CN" smtClean="0">
              <a:solidFill>
                <a:srgbClr val="0033CC"/>
              </a:solidFill>
              <a:latin typeface="Times New Roman" charset="0"/>
            </a:endParaRPr>
          </a:p>
          <a:p>
            <a:pPr eaLnBrk="1" hangingPunct="1"/>
            <a:endParaRPr kumimoji="1" lang="en-US" altLang="zh-CN" smtClean="0">
              <a:solidFill>
                <a:srgbClr val="0033CC"/>
              </a:solidFill>
              <a:latin typeface="Times New Roman" charset="0"/>
            </a:endParaRPr>
          </a:p>
          <a:p>
            <a:pPr eaLnBrk="1" hangingPunct="1"/>
            <a:r>
              <a:rPr kumimoji="1" lang="zh-CN" altLang="en-US" smtClean="0">
                <a:latin typeface="Times New Roman" charset="0"/>
              </a:rPr>
              <a:t>卡诺图化简法具有</a:t>
            </a:r>
            <a:r>
              <a:rPr kumimoji="1" lang="zh-CN" altLang="en-US" smtClean="0">
                <a:solidFill>
                  <a:srgbClr val="0033CC"/>
                </a:solidFill>
                <a:latin typeface="Times New Roman" charset="0"/>
              </a:rPr>
              <a:t>简单、直观、容易掌握等优点，</a:t>
            </a:r>
            <a:r>
              <a:rPr kumimoji="1" lang="zh-CN" altLang="en-US" smtClean="0">
                <a:latin typeface="Times New Roman" charset="0"/>
              </a:rPr>
              <a:t>在逻辑设计中得到广泛应用。</a:t>
            </a:r>
            <a:endParaRPr lang="zh-CN" altLang="en-US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卡诺图的基本概念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484313"/>
            <a:ext cx="8064500" cy="2305050"/>
          </a:xfrm>
        </p:spPr>
        <p:txBody>
          <a:bodyPr/>
          <a:lstStyle/>
          <a:p>
            <a:pPr eaLnBrk="1" hangingPunct="1"/>
            <a:r>
              <a:rPr lang="zh-CN" altLang="en-US" smtClean="0"/>
              <a:t>卡诺图是一个</a:t>
            </a:r>
            <a:r>
              <a:rPr lang="zh-CN" altLang="en-US" smtClean="0">
                <a:solidFill>
                  <a:srgbClr val="FF0000"/>
                </a:solidFill>
              </a:rPr>
              <a:t>按照一定规律排列</a:t>
            </a:r>
            <a:r>
              <a:rPr lang="zh-CN" altLang="en-US" smtClean="0"/>
              <a:t>的方格矩阵，</a:t>
            </a:r>
            <a:r>
              <a:rPr lang="zh-CN" altLang="en-US" smtClean="0">
                <a:solidFill>
                  <a:srgbClr val="FF0000"/>
                </a:solidFill>
              </a:rPr>
              <a:t>每一个方格代表一种输入变量的组合</a:t>
            </a:r>
            <a:r>
              <a:rPr lang="zh-CN" altLang="en-US" smtClean="0"/>
              <a:t>，即它表示了一个最大项或者最小项。</a:t>
            </a:r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1116013" y="3357563"/>
            <a:ext cx="2590800" cy="2363787"/>
            <a:chOff x="243" y="720"/>
            <a:chExt cx="1632" cy="1489"/>
          </a:xfrm>
        </p:grpSpPr>
        <p:grpSp>
          <p:nvGrpSpPr>
            <p:cNvPr id="33829" name="Group 5"/>
            <p:cNvGrpSpPr>
              <a:grpSpLocks/>
            </p:cNvGrpSpPr>
            <p:nvPr/>
          </p:nvGrpSpPr>
          <p:grpSpPr bwMode="auto">
            <a:xfrm>
              <a:off x="243" y="913"/>
              <a:ext cx="1632" cy="1296"/>
              <a:chOff x="816" y="816"/>
              <a:chExt cx="1632" cy="1296"/>
            </a:xfrm>
          </p:grpSpPr>
          <p:grpSp>
            <p:nvGrpSpPr>
              <p:cNvPr id="33831" name="Group 6"/>
              <p:cNvGrpSpPr>
                <a:grpSpLocks/>
              </p:cNvGrpSpPr>
              <p:nvPr/>
            </p:nvGrpSpPr>
            <p:grpSpPr bwMode="auto">
              <a:xfrm>
                <a:off x="1008" y="912"/>
                <a:ext cx="1440" cy="1200"/>
                <a:chOff x="1008" y="912"/>
                <a:chExt cx="1440" cy="1200"/>
              </a:xfrm>
            </p:grpSpPr>
            <p:sp>
              <p:nvSpPr>
                <p:cNvPr id="33842" name="Rectangle 7"/>
                <p:cNvSpPr>
                  <a:spLocks noChangeArrowheads="1"/>
                </p:cNvSpPr>
                <p:nvPr/>
              </p:nvSpPr>
              <p:spPr bwMode="auto">
                <a:xfrm>
                  <a:off x="1296" y="1200"/>
                  <a:ext cx="1152" cy="912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43" name="Line 8"/>
                <p:cNvSpPr>
                  <a:spLocks noChangeShapeType="1"/>
                </p:cNvSpPr>
                <p:nvPr/>
              </p:nvSpPr>
              <p:spPr bwMode="auto">
                <a:xfrm>
                  <a:off x="1296" y="1632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44" name="Line 9"/>
                <p:cNvSpPr>
                  <a:spLocks noChangeShapeType="1"/>
                </p:cNvSpPr>
                <p:nvPr/>
              </p:nvSpPr>
              <p:spPr bwMode="auto">
                <a:xfrm>
                  <a:off x="1920" y="1200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45" name="Line 10"/>
                <p:cNvSpPr>
                  <a:spLocks noChangeShapeType="1"/>
                </p:cNvSpPr>
                <p:nvPr/>
              </p:nvSpPr>
              <p:spPr bwMode="auto">
                <a:xfrm flipH="1" flipV="1">
                  <a:off x="1008" y="912"/>
                  <a:ext cx="288" cy="2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2299" name="Text Box 11"/>
              <p:cNvSpPr txBox="1">
                <a:spLocks noChangeArrowheads="1"/>
              </p:cNvSpPr>
              <p:nvPr/>
            </p:nvSpPr>
            <p:spPr bwMode="auto">
              <a:xfrm>
                <a:off x="1440" y="1248"/>
                <a:ext cx="384" cy="3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r>
                  <a:rPr lang="en-US" altLang="zh-CN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m</a:t>
                </a:r>
                <a:r>
                  <a:rPr lang="en-US" altLang="zh-CN" sz="2800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12300" name="Text Box 12"/>
              <p:cNvSpPr txBox="1">
                <a:spLocks noChangeArrowheads="1"/>
              </p:cNvSpPr>
              <p:nvPr/>
            </p:nvSpPr>
            <p:spPr bwMode="auto">
              <a:xfrm>
                <a:off x="1968" y="1728"/>
                <a:ext cx="384" cy="3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r>
                  <a:rPr lang="en-US" altLang="zh-CN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m</a:t>
                </a:r>
                <a:r>
                  <a:rPr lang="en-US" altLang="zh-CN" sz="2800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3</a:t>
                </a:r>
              </a:p>
            </p:txBody>
          </p:sp>
          <p:sp>
            <p:nvSpPr>
              <p:cNvPr id="12301" name="Text Box 13"/>
              <p:cNvSpPr txBox="1">
                <a:spLocks noChangeArrowheads="1"/>
              </p:cNvSpPr>
              <p:nvPr/>
            </p:nvSpPr>
            <p:spPr bwMode="auto">
              <a:xfrm>
                <a:off x="1440" y="1728"/>
                <a:ext cx="384" cy="3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r>
                  <a:rPr lang="en-US" altLang="zh-CN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m</a:t>
                </a:r>
                <a:r>
                  <a:rPr lang="en-US" altLang="zh-CN" sz="2800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12302" name="Text Box 14"/>
              <p:cNvSpPr txBox="1">
                <a:spLocks noChangeArrowheads="1"/>
              </p:cNvSpPr>
              <p:nvPr/>
            </p:nvSpPr>
            <p:spPr bwMode="auto">
              <a:xfrm>
                <a:off x="1968" y="1248"/>
                <a:ext cx="384" cy="3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r>
                  <a:rPr lang="en-US" altLang="zh-CN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m</a:t>
                </a:r>
                <a:r>
                  <a:rPr lang="en-US" altLang="zh-CN" sz="2800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2</a:t>
                </a:r>
              </a:p>
            </p:txBody>
          </p:sp>
          <p:sp>
            <p:nvSpPr>
              <p:cNvPr id="33836" name="Text Box 15"/>
              <p:cNvSpPr txBox="1">
                <a:spLocks noChangeArrowheads="1"/>
              </p:cNvSpPr>
              <p:nvPr/>
            </p:nvSpPr>
            <p:spPr bwMode="auto">
              <a:xfrm>
                <a:off x="1392" y="912"/>
                <a:ext cx="432" cy="2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400">
                    <a:latin typeface="Times New Roman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33837" name="Text Box 16"/>
              <p:cNvSpPr txBox="1">
                <a:spLocks noChangeArrowheads="1"/>
              </p:cNvSpPr>
              <p:nvPr/>
            </p:nvSpPr>
            <p:spPr bwMode="auto">
              <a:xfrm>
                <a:off x="1920" y="912"/>
                <a:ext cx="432" cy="2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400">
                    <a:latin typeface="Times New Roman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33838" name="Text Box 17"/>
              <p:cNvSpPr txBox="1">
                <a:spLocks noChangeArrowheads="1"/>
              </p:cNvSpPr>
              <p:nvPr/>
            </p:nvSpPr>
            <p:spPr bwMode="auto">
              <a:xfrm>
                <a:off x="864" y="1680"/>
                <a:ext cx="432" cy="2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400">
                    <a:latin typeface="Times New Roman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33839" name="Text Box 18"/>
              <p:cNvSpPr txBox="1">
                <a:spLocks noChangeArrowheads="1"/>
              </p:cNvSpPr>
              <p:nvPr/>
            </p:nvSpPr>
            <p:spPr bwMode="auto">
              <a:xfrm>
                <a:off x="864" y="1248"/>
                <a:ext cx="432" cy="2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400">
                    <a:latin typeface="Times New Roman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33840" name="Text Box 19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40" cy="2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400">
                    <a:latin typeface="Times New Roman" charset="0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33841" name="Text Box 20"/>
              <p:cNvSpPr txBox="1">
                <a:spLocks noChangeArrowheads="1"/>
              </p:cNvSpPr>
              <p:nvPr/>
            </p:nvSpPr>
            <p:spPr bwMode="auto">
              <a:xfrm>
                <a:off x="816" y="912"/>
                <a:ext cx="240" cy="2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400">
                    <a:latin typeface="Times New Roman" charset="0"/>
                    <a:ea typeface="宋体" pitchFamily="2" charset="-122"/>
                  </a:rPr>
                  <a:t>B</a:t>
                </a:r>
              </a:p>
            </p:txBody>
          </p:sp>
        </p:grpSp>
        <p:sp>
          <p:nvSpPr>
            <p:cNvPr id="33830" name="Rectangle 21"/>
            <p:cNvSpPr>
              <a:spLocks noChangeArrowheads="1"/>
            </p:cNvSpPr>
            <p:nvPr/>
          </p:nvSpPr>
          <p:spPr bwMode="auto">
            <a:xfrm>
              <a:off x="432" y="720"/>
              <a:ext cx="1353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400">
                  <a:latin typeface="Verdana" pitchFamily="34" charset="0"/>
                </a:rPr>
                <a:t>二变量卡诺图</a:t>
              </a:r>
            </a:p>
          </p:txBody>
        </p:sp>
      </p:grpSp>
      <p:graphicFrame>
        <p:nvGraphicFramePr>
          <p:cNvPr id="12410" name="Group 122"/>
          <p:cNvGraphicFramePr>
            <a:graphicFrameLocks noGrp="1"/>
          </p:cNvGraphicFramePr>
          <p:nvPr>
            <p:ph sz="half" idx="2"/>
          </p:nvPr>
        </p:nvGraphicFramePr>
        <p:xfrm>
          <a:off x="4572000" y="3573463"/>
          <a:ext cx="3960813" cy="2416176"/>
        </p:xfrm>
        <a:graphic>
          <a:graphicData uri="http://schemas.openxmlformats.org/drawingml/2006/table">
            <a:tbl>
              <a:tblPr/>
              <a:tblGrid>
                <a:gridCol w="919163"/>
                <a:gridCol w="917575"/>
                <a:gridCol w="919162"/>
                <a:gridCol w="1204913"/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最小项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卡诺图的特点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557338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smtClean="0"/>
              <a:t>n</a:t>
            </a:r>
            <a:r>
              <a:rPr lang="zh-CN" altLang="en-US" smtClean="0"/>
              <a:t>个变量的卡诺图由</a:t>
            </a:r>
            <a:r>
              <a:rPr lang="en-US" altLang="zh-CN" smtClean="0"/>
              <a:t>2</a:t>
            </a:r>
            <a:r>
              <a:rPr lang="en-US" altLang="zh-CN" baseline="30000" smtClean="0"/>
              <a:t>n</a:t>
            </a:r>
            <a:r>
              <a:rPr lang="zh-CN" altLang="en-US" smtClean="0"/>
              <a:t>个小方格组成</a:t>
            </a:r>
          </a:p>
          <a:p>
            <a:pPr eaLnBrk="1" hangingPunct="1"/>
            <a:r>
              <a:rPr lang="zh-CN" altLang="en-US" smtClean="0">
                <a:solidFill>
                  <a:srgbClr val="FF0000"/>
                </a:solidFill>
              </a:rPr>
              <a:t>相邻</a:t>
            </a:r>
            <a:r>
              <a:rPr lang="zh-CN" altLang="en-US" smtClean="0"/>
              <a:t>方格之间仅有一个变量发生变化</a:t>
            </a:r>
          </a:p>
        </p:txBody>
      </p:sp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312738" y="3230563"/>
            <a:ext cx="4062412" cy="2511425"/>
            <a:chOff x="215" y="2449"/>
            <a:chExt cx="2559" cy="1582"/>
          </a:xfrm>
        </p:grpSpPr>
        <p:grpSp>
          <p:nvGrpSpPr>
            <p:cNvPr id="34866" name="Group 5"/>
            <p:cNvGrpSpPr>
              <a:grpSpLocks/>
            </p:cNvGrpSpPr>
            <p:nvPr/>
          </p:nvGrpSpPr>
          <p:grpSpPr bwMode="auto">
            <a:xfrm>
              <a:off x="326" y="2687"/>
              <a:ext cx="2448" cy="1344"/>
              <a:chOff x="2832" y="768"/>
              <a:chExt cx="2448" cy="1344"/>
            </a:xfrm>
          </p:grpSpPr>
          <p:grpSp>
            <p:nvGrpSpPr>
              <p:cNvPr id="34869" name="Group 6"/>
              <p:cNvGrpSpPr>
                <a:grpSpLocks/>
              </p:cNvGrpSpPr>
              <p:nvPr/>
            </p:nvGrpSpPr>
            <p:grpSpPr bwMode="auto">
              <a:xfrm>
                <a:off x="2880" y="864"/>
                <a:ext cx="2400" cy="1248"/>
                <a:chOff x="2880" y="864"/>
                <a:chExt cx="2400" cy="1248"/>
              </a:xfrm>
            </p:grpSpPr>
            <p:sp>
              <p:nvSpPr>
                <p:cNvPr id="34885" name="Rectangle 7"/>
                <p:cNvSpPr>
                  <a:spLocks noChangeArrowheads="1"/>
                </p:cNvSpPr>
                <p:nvPr/>
              </p:nvSpPr>
              <p:spPr bwMode="auto">
                <a:xfrm>
                  <a:off x="3216" y="1200"/>
                  <a:ext cx="2064" cy="912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886" name="Line 8"/>
                <p:cNvSpPr>
                  <a:spLocks noChangeShapeType="1"/>
                </p:cNvSpPr>
                <p:nvPr/>
              </p:nvSpPr>
              <p:spPr bwMode="auto">
                <a:xfrm>
                  <a:off x="3216" y="1632"/>
                  <a:ext cx="206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87" name="Line 9"/>
                <p:cNvSpPr>
                  <a:spLocks noChangeShapeType="1"/>
                </p:cNvSpPr>
                <p:nvPr/>
              </p:nvSpPr>
              <p:spPr bwMode="auto">
                <a:xfrm>
                  <a:off x="4272" y="1200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88" name="Line 10"/>
                <p:cNvSpPr>
                  <a:spLocks noChangeShapeType="1"/>
                </p:cNvSpPr>
                <p:nvPr/>
              </p:nvSpPr>
              <p:spPr bwMode="auto">
                <a:xfrm>
                  <a:off x="3696" y="1200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89" name="Line 11"/>
                <p:cNvSpPr>
                  <a:spLocks noChangeShapeType="1"/>
                </p:cNvSpPr>
                <p:nvPr/>
              </p:nvSpPr>
              <p:spPr bwMode="auto">
                <a:xfrm>
                  <a:off x="4800" y="1200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90" name="Line 12"/>
                <p:cNvSpPr>
                  <a:spLocks noChangeShapeType="1"/>
                </p:cNvSpPr>
                <p:nvPr/>
              </p:nvSpPr>
              <p:spPr bwMode="auto">
                <a:xfrm flipH="1" flipV="1">
                  <a:off x="2880" y="864"/>
                  <a:ext cx="336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373" name="Text Box 13"/>
              <p:cNvSpPr txBox="1">
                <a:spLocks noChangeArrowheads="1"/>
              </p:cNvSpPr>
              <p:nvPr/>
            </p:nvSpPr>
            <p:spPr bwMode="auto">
              <a:xfrm>
                <a:off x="3264" y="1248"/>
                <a:ext cx="384" cy="3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r>
                  <a:rPr lang="en-US" altLang="zh-CN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m</a:t>
                </a:r>
                <a:r>
                  <a:rPr lang="en-US" altLang="zh-CN" sz="2800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15374" name="Text Box 14"/>
              <p:cNvSpPr txBox="1">
                <a:spLocks noChangeArrowheads="1"/>
              </p:cNvSpPr>
              <p:nvPr/>
            </p:nvSpPr>
            <p:spPr bwMode="auto">
              <a:xfrm>
                <a:off x="3264" y="1728"/>
                <a:ext cx="384" cy="3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r>
                  <a:rPr lang="en-US" altLang="zh-CN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m</a:t>
                </a:r>
                <a:r>
                  <a:rPr lang="en-US" altLang="zh-CN" sz="2800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15375" name="Text Box 15"/>
              <p:cNvSpPr txBox="1">
                <a:spLocks noChangeArrowheads="1"/>
              </p:cNvSpPr>
              <p:nvPr/>
            </p:nvSpPr>
            <p:spPr bwMode="auto">
              <a:xfrm>
                <a:off x="3840" y="1728"/>
                <a:ext cx="384" cy="3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r>
                  <a:rPr lang="en-US" altLang="zh-CN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m</a:t>
                </a:r>
                <a:r>
                  <a:rPr lang="en-US" altLang="zh-CN" sz="2800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3</a:t>
                </a:r>
              </a:p>
            </p:txBody>
          </p:sp>
          <p:sp>
            <p:nvSpPr>
              <p:cNvPr id="15376" name="Text Box 16"/>
              <p:cNvSpPr txBox="1">
                <a:spLocks noChangeArrowheads="1"/>
              </p:cNvSpPr>
              <p:nvPr/>
            </p:nvSpPr>
            <p:spPr bwMode="auto">
              <a:xfrm>
                <a:off x="4368" y="1728"/>
                <a:ext cx="384" cy="3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r>
                  <a:rPr lang="en-US" altLang="zh-CN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m</a:t>
                </a:r>
                <a:r>
                  <a:rPr lang="en-US" altLang="zh-CN" sz="2800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7</a:t>
                </a:r>
              </a:p>
            </p:txBody>
          </p:sp>
          <p:sp>
            <p:nvSpPr>
              <p:cNvPr id="15377" name="Text Box 17"/>
              <p:cNvSpPr txBox="1">
                <a:spLocks noChangeArrowheads="1"/>
              </p:cNvSpPr>
              <p:nvPr/>
            </p:nvSpPr>
            <p:spPr bwMode="auto">
              <a:xfrm>
                <a:off x="4848" y="1728"/>
                <a:ext cx="384" cy="3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r>
                  <a:rPr lang="en-US" altLang="zh-CN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m</a:t>
                </a:r>
                <a:r>
                  <a:rPr lang="en-US" altLang="zh-CN" sz="2800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5</a:t>
                </a:r>
              </a:p>
            </p:txBody>
          </p:sp>
          <p:sp>
            <p:nvSpPr>
              <p:cNvPr id="15378" name="Text Box 18"/>
              <p:cNvSpPr txBox="1">
                <a:spLocks noChangeArrowheads="1"/>
              </p:cNvSpPr>
              <p:nvPr/>
            </p:nvSpPr>
            <p:spPr bwMode="auto">
              <a:xfrm>
                <a:off x="3840" y="1248"/>
                <a:ext cx="384" cy="3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r>
                  <a:rPr lang="en-US" altLang="zh-CN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m</a:t>
                </a:r>
                <a:r>
                  <a:rPr lang="en-US" altLang="zh-CN" sz="2800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2</a:t>
                </a:r>
              </a:p>
            </p:txBody>
          </p:sp>
          <p:sp>
            <p:nvSpPr>
              <p:cNvPr id="15379" name="Text Box 19"/>
              <p:cNvSpPr txBox="1">
                <a:spLocks noChangeArrowheads="1"/>
              </p:cNvSpPr>
              <p:nvPr/>
            </p:nvSpPr>
            <p:spPr bwMode="auto">
              <a:xfrm>
                <a:off x="4368" y="1248"/>
                <a:ext cx="384" cy="3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r>
                  <a:rPr lang="en-US" altLang="zh-CN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m</a:t>
                </a:r>
                <a:r>
                  <a:rPr lang="en-US" altLang="zh-CN" sz="2800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6</a:t>
                </a:r>
              </a:p>
            </p:txBody>
          </p:sp>
          <p:sp>
            <p:nvSpPr>
              <p:cNvPr id="15380" name="Text Box 20"/>
              <p:cNvSpPr txBox="1">
                <a:spLocks noChangeArrowheads="1"/>
              </p:cNvSpPr>
              <p:nvPr/>
            </p:nvSpPr>
            <p:spPr bwMode="auto">
              <a:xfrm>
                <a:off x="4848" y="1248"/>
                <a:ext cx="384" cy="3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r>
                  <a:rPr lang="en-US" altLang="zh-CN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m</a:t>
                </a:r>
                <a:r>
                  <a:rPr lang="en-US" altLang="zh-CN" sz="2800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4</a:t>
                </a:r>
              </a:p>
            </p:txBody>
          </p:sp>
          <p:sp>
            <p:nvSpPr>
              <p:cNvPr id="34878" name="Text Box 21"/>
              <p:cNvSpPr txBox="1">
                <a:spLocks noChangeArrowheads="1"/>
              </p:cNvSpPr>
              <p:nvPr/>
            </p:nvSpPr>
            <p:spPr bwMode="auto">
              <a:xfrm>
                <a:off x="3264" y="912"/>
                <a:ext cx="432" cy="2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400" b="0">
                    <a:latin typeface="Times New Roman" charset="0"/>
                    <a:ea typeface="宋体" pitchFamily="2" charset="-122"/>
                  </a:rPr>
                  <a:t>00</a:t>
                </a:r>
              </a:p>
            </p:txBody>
          </p:sp>
          <p:sp>
            <p:nvSpPr>
              <p:cNvPr id="34879" name="Text Box 22"/>
              <p:cNvSpPr txBox="1">
                <a:spLocks noChangeArrowheads="1"/>
              </p:cNvSpPr>
              <p:nvPr/>
            </p:nvSpPr>
            <p:spPr bwMode="auto">
              <a:xfrm>
                <a:off x="3792" y="912"/>
                <a:ext cx="432" cy="2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400" b="0">
                    <a:latin typeface="Times New Roman" charset="0"/>
                    <a:ea typeface="宋体" pitchFamily="2" charset="-122"/>
                  </a:rPr>
                  <a:t>01</a:t>
                </a:r>
              </a:p>
            </p:txBody>
          </p:sp>
          <p:sp>
            <p:nvSpPr>
              <p:cNvPr id="34880" name="Text Box 23"/>
              <p:cNvSpPr txBox="1">
                <a:spLocks noChangeArrowheads="1"/>
              </p:cNvSpPr>
              <p:nvPr/>
            </p:nvSpPr>
            <p:spPr bwMode="auto">
              <a:xfrm>
                <a:off x="4320" y="912"/>
                <a:ext cx="432" cy="2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400" b="0">
                    <a:latin typeface="Times New Roman" charset="0"/>
                    <a:ea typeface="宋体" pitchFamily="2" charset="-122"/>
                  </a:rPr>
                  <a:t>11</a:t>
                </a:r>
              </a:p>
            </p:txBody>
          </p:sp>
          <p:sp>
            <p:nvSpPr>
              <p:cNvPr id="34881" name="Text Box 24"/>
              <p:cNvSpPr txBox="1">
                <a:spLocks noChangeArrowheads="1"/>
              </p:cNvSpPr>
              <p:nvPr/>
            </p:nvSpPr>
            <p:spPr bwMode="auto">
              <a:xfrm>
                <a:off x="4848" y="912"/>
                <a:ext cx="432" cy="2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400" b="0">
                    <a:latin typeface="Times New Roman" charset="0"/>
                    <a:ea typeface="宋体" pitchFamily="2" charset="-122"/>
                  </a:rPr>
                  <a:t>10</a:t>
                </a:r>
              </a:p>
            </p:txBody>
          </p:sp>
          <p:sp>
            <p:nvSpPr>
              <p:cNvPr id="34882" name="Text Box 25"/>
              <p:cNvSpPr txBox="1">
                <a:spLocks noChangeArrowheads="1"/>
              </p:cNvSpPr>
              <p:nvPr/>
            </p:nvSpPr>
            <p:spPr bwMode="auto">
              <a:xfrm>
                <a:off x="2832" y="1296"/>
                <a:ext cx="432" cy="2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400" b="0">
                    <a:latin typeface="Times New Roman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34883" name="Text Box 26"/>
              <p:cNvSpPr txBox="1">
                <a:spLocks noChangeArrowheads="1"/>
              </p:cNvSpPr>
              <p:nvPr/>
            </p:nvSpPr>
            <p:spPr bwMode="auto">
              <a:xfrm>
                <a:off x="2832" y="1728"/>
                <a:ext cx="432" cy="2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400" b="0">
                    <a:latin typeface="Times New Roman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34884" name="Text Box 27"/>
              <p:cNvSpPr txBox="1">
                <a:spLocks noChangeArrowheads="1"/>
              </p:cNvSpPr>
              <p:nvPr/>
            </p:nvSpPr>
            <p:spPr bwMode="auto">
              <a:xfrm>
                <a:off x="2976" y="768"/>
                <a:ext cx="432" cy="2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400">
                    <a:latin typeface="Times New Roman" charset="0"/>
                    <a:ea typeface="宋体" pitchFamily="2" charset="-122"/>
                  </a:rPr>
                  <a:t>AB</a:t>
                </a:r>
              </a:p>
            </p:txBody>
          </p:sp>
        </p:grpSp>
        <p:sp>
          <p:nvSpPr>
            <p:cNvPr id="34867" name="Text Box 28"/>
            <p:cNvSpPr txBox="1">
              <a:spLocks noChangeArrowheads="1"/>
            </p:cNvSpPr>
            <p:nvPr/>
          </p:nvSpPr>
          <p:spPr bwMode="auto">
            <a:xfrm>
              <a:off x="215" y="2897"/>
              <a:ext cx="432" cy="2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400">
                  <a:latin typeface="Times New Roman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34868" name="Rectangle 29"/>
            <p:cNvSpPr>
              <a:spLocks noChangeArrowheads="1"/>
            </p:cNvSpPr>
            <p:nvPr/>
          </p:nvSpPr>
          <p:spPr bwMode="auto">
            <a:xfrm>
              <a:off x="442" y="2449"/>
              <a:ext cx="1353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400">
                  <a:latin typeface="Verdana" pitchFamily="34" charset="0"/>
                </a:rPr>
                <a:t>三变量卡诺图</a:t>
              </a:r>
            </a:p>
          </p:txBody>
        </p:sp>
      </p:grpSp>
      <p:grpSp>
        <p:nvGrpSpPr>
          <p:cNvPr id="34821" name="Group 30"/>
          <p:cNvGrpSpPr>
            <a:grpSpLocks/>
          </p:cNvGrpSpPr>
          <p:nvPr/>
        </p:nvGrpSpPr>
        <p:grpSpPr bwMode="auto">
          <a:xfrm>
            <a:off x="4705350" y="2852738"/>
            <a:ext cx="4114800" cy="3475037"/>
            <a:chOff x="2698" y="918"/>
            <a:chExt cx="2592" cy="2189"/>
          </a:xfrm>
        </p:grpSpPr>
        <p:grpSp>
          <p:nvGrpSpPr>
            <p:cNvPr id="34829" name="Group 31"/>
            <p:cNvGrpSpPr>
              <a:grpSpLocks/>
            </p:cNvGrpSpPr>
            <p:nvPr/>
          </p:nvGrpSpPr>
          <p:grpSpPr bwMode="auto">
            <a:xfrm>
              <a:off x="2698" y="1139"/>
              <a:ext cx="2592" cy="1968"/>
              <a:chOff x="1584" y="2112"/>
              <a:chExt cx="2592" cy="1968"/>
            </a:xfrm>
          </p:grpSpPr>
          <p:grpSp>
            <p:nvGrpSpPr>
              <p:cNvPr id="34831" name="Group 32"/>
              <p:cNvGrpSpPr>
                <a:grpSpLocks/>
              </p:cNvGrpSpPr>
              <p:nvPr/>
            </p:nvGrpSpPr>
            <p:grpSpPr bwMode="auto">
              <a:xfrm>
                <a:off x="1872" y="2208"/>
                <a:ext cx="2256" cy="1872"/>
                <a:chOff x="1872" y="2208"/>
                <a:chExt cx="2256" cy="1872"/>
              </a:xfrm>
            </p:grpSpPr>
            <p:sp>
              <p:nvSpPr>
                <p:cNvPr id="34858" name="Rectangle 33"/>
                <p:cNvSpPr>
                  <a:spLocks noChangeArrowheads="1"/>
                </p:cNvSpPr>
                <p:nvPr/>
              </p:nvSpPr>
              <p:spPr bwMode="auto">
                <a:xfrm>
                  <a:off x="2208" y="2544"/>
                  <a:ext cx="1920" cy="1536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859" name="Line 34"/>
                <p:cNvSpPr>
                  <a:spLocks noChangeShapeType="1"/>
                </p:cNvSpPr>
                <p:nvPr/>
              </p:nvSpPr>
              <p:spPr bwMode="auto">
                <a:xfrm>
                  <a:off x="3216" y="2544"/>
                  <a:ext cx="0" cy="15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60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2208" y="3312"/>
                  <a:ext cx="187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61" name="Line 36"/>
                <p:cNvSpPr>
                  <a:spLocks noChangeShapeType="1"/>
                </p:cNvSpPr>
                <p:nvPr/>
              </p:nvSpPr>
              <p:spPr bwMode="auto">
                <a:xfrm>
                  <a:off x="2736" y="2544"/>
                  <a:ext cx="0" cy="15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62" name="Line 37"/>
                <p:cNvSpPr>
                  <a:spLocks noChangeShapeType="1"/>
                </p:cNvSpPr>
                <p:nvPr/>
              </p:nvSpPr>
              <p:spPr bwMode="auto">
                <a:xfrm>
                  <a:off x="3696" y="2544"/>
                  <a:ext cx="0" cy="15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63" name="Line 38"/>
                <p:cNvSpPr>
                  <a:spLocks noChangeShapeType="1"/>
                </p:cNvSpPr>
                <p:nvPr/>
              </p:nvSpPr>
              <p:spPr bwMode="auto">
                <a:xfrm>
                  <a:off x="2208" y="2928"/>
                  <a:ext cx="19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64" name="Line 39"/>
                <p:cNvSpPr>
                  <a:spLocks noChangeShapeType="1"/>
                </p:cNvSpPr>
                <p:nvPr/>
              </p:nvSpPr>
              <p:spPr bwMode="auto">
                <a:xfrm>
                  <a:off x="2208" y="3696"/>
                  <a:ext cx="19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65" name="Line 40"/>
                <p:cNvSpPr>
                  <a:spLocks noChangeShapeType="1"/>
                </p:cNvSpPr>
                <p:nvPr/>
              </p:nvSpPr>
              <p:spPr bwMode="auto">
                <a:xfrm flipH="1" flipV="1">
                  <a:off x="1872" y="2208"/>
                  <a:ext cx="336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401" name="Text Box 41"/>
              <p:cNvSpPr txBox="1">
                <a:spLocks noChangeArrowheads="1"/>
              </p:cNvSpPr>
              <p:nvPr/>
            </p:nvSpPr>
            <p:spPr bwMode="auto">
              <a:xfrm>
                <a:off x="2304" y="2592"/>
                <a:ext cx="384" cy="3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r>
                  <a:rPr lang="en-US" altLang="zh-CN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m</a:t>
                </a:r>
                <a:r>
                  <a:rPr lang="en-US" altLang="zh-CN" sz="2800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15402" name="Text Box 42"/>
              <p:cNvSpPr txBox="1">
                <a:spLocks noChangeArrowheads="1"/>
              </p:cNvSpPr>
              <p:nvPr/>
            </p:nvSpPr>
            <p:spPr bwMode="auto">
              <a:xfrm>
                <a:off x="2304" y="2976"/>
                <a:ext cx="384" cy="3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r>
                  <a:rPr lang="en-US" altLang="zh-CN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m</a:t>
                </a:r>
                <a:r>
                  <a:rPr lang="en-US" altLang="zh-CN" sz="2800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15403" name="Text Box 43"/>
              <p:cNvSpPr txBox="1">
                <a:spLocks noChangeArrowheads="1"/>
              </p:cNvSpPr>
              <p:nvPr/>
            </p:nvSpPr>
            <p:spPr bwMode="auto">
              <a:xfrm>
                <a:off x="2304" y="3312"/>
                <a:ext cx="384" cy="3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r>
                  <a:rPr lang="en-US" altLang="zh-CN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m</a:t>
                </a:r>
                <a:r>
                  <a:rPr lang="en-US" altLang="zh-CN" sz="2800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3</a:t>
                </a:r>
              </a:p>
            </p:txBody>
          </p:sp>
          <p:sp>
            <p:nvSpPr>
              <p:cNvPr id="15404" name="Text Box 44"/>
              <p:cNvSpPr txBox="1">
                <a:spLocks noChangeArrowheads="1"/>
              </p:cNvSpPr>
              <p:nvPr/>
            </p:nvSpPr>
            <p:spPr bwMode="auto">
              <a:xfrm>
                <a:off x="2784" y="2976"/>
                <a:ext cx="384" cy="3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r>
                  <a:rPr lang="en-US" altLang="zh-CN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m</a:t>
                </a:r>
                <a:r>
                  <a:rPr lang="en-US" altLang="zh-CN" sz="2800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5</a:t>
                </a:r>
              </a:p>
            </p:txBody>
          </p:sp>
          <p:sp>
            <p:nvSpPr>
              <p:cNvPr id="15405" name="Text Box 45"/>
              <p:cNvSpPr txBox="1">
                <a:spLocks noChangeArrowheads="1"/>
              </p:cNvSpPr>
              <p:nvPr/>
            </p:nvSpPr>
            <p:spPr bwMode="auto">
              <a:xfrm>
                <a:off x="3264" y="2976"/>
                <a:ext cx="480" cy="3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r>
                  <a:rPr lang="en-US" altLang="zh-CN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m</a:t>
                </a:r>
                <a:r>
                  <a:rPr lang="en-US" altLang="zh-CN" sz="2800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13</a:t>
                </a:r>
              </a:p>
            </p:txBody>
          </p:sp>
          <p:sp>
            <p:nvSpPr>
              <p:cNvPr id="15406" name="Text Box 46"/>
              <p:cNvSpPr txBox="1">
                <a:spLocks noChangeArrowheads="1"/>
              </p:cNvSpPr>
              <p:nvPr/>
            </p:nvSpPr>
            <p:spPr bwMode="auto">
              <a:xfrm>
                <a:off x="3696" y="2976"/>
                <a:ext cx="384" cy="3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r>
                  <a:rPr lang="en-US" altLang="zh-CN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m</a:t>
                </a:r>
                <a:r>
                  <a:rPr lang="en-US" altLang="zh-CN" sz="2800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9</a:t>
                </a:r>
              </a:p>
            </p:txBody>
          </p:sp>
          <p:sp>
            <p:nvSpPr>
              <p:cNvPr id="15407" name="Text Box 47"/>
              <p:cNvSpPr txBox="1">
                <a:spLocks noChangeArrowheads="1"/>
              </p:cNvSpPr>
              <p:nvPr/>
            </p:nvSpPr>
            <p:spPr bwMode="auto">
              <a:xfrm>
                <a:off x="2784" y="2592"/>
                <a:ext cx="384" cy="3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r>
                  <a:rPr lang="en-US" altLang="zh-CN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m</a:t>
                </a:r>
                <a:r>
                  <a:rPr lang="en-US" altLang="zh-CN" sz="2800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4</a:t>
                </a:r>
              </a:p>
            </p:txBody>
          </p:sp>
          <p:sp>
            <p:nvSpPr>
              <p:cNvPr id="15408" name="Text Box 48"/>
              <p:cNvSpPr txBox="1">
                <a:spLocks noChangeArrowheads="1"/>
              </p:cNvSpPr>
              <p:nvPr/>
            </p:nvSpPr>
            <p:spPr bwMode="auto">
              <a:xfrm>
                <a:off x="3264" y="2592"/>
                <a:ext cx="480" cy="3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r>
                  <a:rPr lang="en-US" altLang="zh-CN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m</a:t>
                </a:r>
                <a:r>
                  <a:rPr lang="en-US" altLang="zh-CN" sz="2800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12</a:t>
                </a:r>
              </a:p>
            </p:txBody>
          </p:sp>
          <p:sp>
            <p:nvSpPr>
              <p:cNvPr id="15409" name="Text Box 49"/>
              <p:cNvSpPr txBox="1">
                <a:spLocks noChangeArrowheads="1"/>
              </p:cNvSpPr>
              <p:nvPr/>
            </p:nvSpPr>
            <p:spPr bwMode="auto">
              <a:xfrm>
                <a:off x="3696" y="2592"/>
                <a:ext cx="384" cy="3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r>
                  <a:rPr lang="en-US" altLang="zh-CN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m</a:t>
                </a:r>
                <a:r>
                  <a:rPr lang="en-US" altLang="zh-CN" sz="2800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8</a:t>
                </a:r>
              </a:p>
            </p:txBody>
          </p:sp>
          <p:sp>
            <p:nvSpPr>
              <p:cNvPr id="15410" name="Text Box 50"/>
              <p:cNvSpPr txBox="1">
                <a:spLocks noChangeArrowheads="1"/>
              </p:cNvSpPr>
              <p:nvPr/>
            </p:nvSpPr>
            <p:spPr bwMode="auto">
              <a:xfrm>
                <a:off x="2784" y="3744"/>
                <a:ext cx="384" cy="3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r>
                  <a:rPr lang="en-US" altLang="zh-CN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m</a:t>
                </a:r>
                <a:r>
                  <a:rPr lang="en-US" altLang="zh-CN" sz="2800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6</a:t>
                </a:r>
              </a:p>
            </p:txBody>
          </p:sp>
          <p:sp>
            <p:nvSpPr>
              <p:cNvPr id="15411" name="Text Box 51"/>
              <p:cNvSpPr txBox="1">
                <a:spLocks noChangeArrowheads="1"/>
              </p:cNvSpPr>
              <p:nvPr/>
            </p:nvSpPr>
            <p:spPr bwMode="auto">
              <a:xfrm>
                <a:off x="3264" y="3744"/>
                <a:ext cx="528" cy="3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r>
                  <a:rPr lang="en-US" altLang="zh-CN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m</a:t>
                </a:r>
                <a:r>
                  <a:rPr lang="en-US" altLang="zh-CN" sz="2800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14</a:t>
                </a:r>
              </a:p>
            </p:txBody>
          </p:sp>
          <p:sp>
            <p:nvSpPr>
              <p:cNvPr id="15412" name="Text Box 52"/>
              <p:cNvSpPr txBox="1">
                <a:spLocks noChangeArrowheads="1"/>
              </p:cNvSpPr>
              <p:nvPr/>
            </p:nvSpPr>
            <p:spPr bwMode="auto">
              <a:xfrm>
                <a:off x="3696" y="3744"/>
                <a:ext cx="480" cy="3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r>
                  <a:rPr lang="en-US" altLang="zh-CN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m</a:t>
                </a:r>
                <a:r>
                  <a:rPr lang="en-US" altLang="zh-CN" sz="2800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10</a:t>
                </a:r>
              </a:p>
            </p:txBody>
          </p:sp>
          <p:sp>
            <p:nvSpPr>
              <p:cNvPr id="15413" name="Text Box 53"/>
              <p:cNvSpPr txBox="1">
                <a:spLocks noChangeArrowheads="1"/>
              </p:cNvSpPr>
              <p:nvPr/>
            </p:nvSpPr>
            <p:spPr bwMode="auto">
              <a:xfrm>
                <a:off x="2784" y="3360"/>
                <a:ext cx="384" cy="3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r>
                  <a:rPr lang="en-US" altLang="zh-CN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m</a:t>
                </a:r>
                <a:r>
                  <a:rPr lang="en-US" altLang="zh-CN" sz="2800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7</a:t>
                </a:r>
              </a:p>
            </p:txBody>
          </p:sp>
          <p:sp>
            <p:nvSpPr>
              <p:cNvPr id="15414" name="Text Box 54"/>
              <p:cNvSpPr txBox="1">
                <a:spLocks noChangeArrowheads="1"/>
              </p:cNvSpPr>
              <p:nvPr/>
            </p:nvSpPr>
            <p:spPr bwMode="auto">
              <a:xfrm>
                <a:off x="3264" y="3360"/>
                <a:ext cx="480" cy="3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r>
                  <a:rPr lang="en-US" altLang="zh-CN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m</a:t>
                </a:r>
                <a:r>
                  <a:rPr lang="en-US" altLang="zh-CN" sz="2800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15</a:t>
                </a:r>
              </a:p>
            </p:txBody>
          </p:sp>
          <p:sp>
            <p:nvSpPr>
              <p:cNvPr id="15415" name="Text Box 55"/>
              <p:cNvSpPr txBox="1">
                <a:spLocks noChangeArrowheads="1"/>
              </p:cNvSpPr>
              <p:nvPr/>
            </p:nvSpPr>
            <p:spPr bwMode="auto">
              <a:xfrm>
                <a:off x="3696" y="3360"/>
                <a:ext cx="480" cy="3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r>
                  <a:rPr lang="en-US" altLang="zh-CN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m</a:t>
                </a:r>
                <a:r>
                  <a:rPr lang="en-US" altLang="zh-CN" sz="2800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11</a:t>
                </a:r>
              </a:p>
            </p:txBody>
          </p:sp>
          <p:sp>
            <p:nvSpPr>
              <p:cNvPr id="15416" name="Text Box 56"/>
              <p:cNvSpPr txBox="1">
                <a:spLocks noChangeArrowheads="1"/>
              </p:cNvSpPr>
              <p:nvPr/>
            </p:nvSpPr>
            <p:spPr bwMode="auto">
              <a:xfrm>
                <a:off x="2304" y="3744"/>
                <a:ext cx="384" cy="3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r>
                  <a:rPr lang="en-US" altLang="zh-CN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m</a:t>
                </a:r>
                <a:r>
                  <a:rPr lang="en-US" altLang="zh-CN" sz="2800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2</a:t>
                </a:r>
              </a:p>
            </p:txBody>
          </p:sp>
          <p:sp>
            <p:nvSpPr>
              <p:cNvPr id="34848" name="Text Box 57"/>
              <p:cNvSpPr txBox="1">
                <a:spLocks noChangeArrowheads="1"/>
              </p:cNvSpPr>
              <p:nvPr/>
            </p:nvSpPr>
            <p:spPr bwMode="auto">
              <a:xfrm>
                <a:off x="1968" y="2112"/>
                <a:ext cx="432" cy="2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400">
                    <a:latin typeface="Times New Roman" charset="0"/>
                    <a:ea typeface="宋体" pitchFamily="2" charset="-122"/>
                  </a:rPr>
                  <a:t>AB</a:t>
                </a:r>
              </a:p>
            </p:txBody>
          </p:sp>
          <p:sp>
            <p:nvSpPr>
              <p:cNvPr id="34849" name="Text Box 58"/>
              <p:cNvSpPr txBox="1">
                <a:spLocks noChangeArrowheads="1"/>
              </p:cNvSpPr>
              <p:nvPr/>
            </p:nvSpPr>
            <p:spPr bwMode="auto">
              <a:xfrm>
                <a:off x="1584" y="2256"/>
                <a:ext cx="432" cy="2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400">
                    <a:latin typeface="Times New Roman" charset="0"/>
                    <a:ea typeface="宋体" pitchFamily="2" charset="-122"/>
                  </a:rPr>
                  <a:t>CD</a:t>
                </a:r>
              </a:p>
            </p:txBody>
          </p:sp>
          <p:sp>
            <p:nvSpPr>
              <p:cNvPr id="34850" name="Text Box 59"/>
              <p:cNvSpPr txBox="1">
                <a:spLocks noChangeArrowheads="1"/>
              </p:cNvSpPr>
              <p:nvPr/>
            </p:nvSpPr>
            <p:spPr bwMode="auto">
              <a:xfrm>
                <a:off x="2256" y="2304"/>
                <a:ext cx="432" cy="2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400" b="0">
                    <a:latin typeface="Times New Roman" charset="0"/>
                    <a:ea typeface="宋体" pitchFamily="2" charset="-122"/>
                  </a:rPr>
                  <a:t>00</a:t>
                </a:r>
              </a:p>
            </p:txBody>
          </p:sp>
          <p:sp>
            <p:nvSpPr>
              <p:cNvPr id="34851" name="Text Box 60"/>
              <p:cNvSpPr txBox="1">
                <a:spLocks noChangeArrowheads="1"/>
              </p:cNvSpPr>
              <p:nvPr/>
            </p:nvSpPr>
            <p:spPr bwMode="auto">
              <a:xfrm>
                <a:off x="2736" y="2304"/>
                <a:ext cx="432" cy="2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400" b="0">
                    <a:latin typeface="Times New Roman" charset="0"/>
                    <a:ea typeface="宋体" pitchFamily="2" charset="-122"/>
                  </a:rPr>
                  <a:t>01</a:t>
                </a:r>
              </a:p>
            </p:txBody>
          </p:sp>
          <p:sp>
            <p:nvSpPr>
              <p:cNvPr id="34852" name="Text Box 61"/>
              <p:cNvSpPr txBox="1">
                <a:spLocks noChangeArrowheads="1"/>
              </p:cNvSpPr>
              <p:nvPr/>
            </p:nvSpPr>
            <p:spPr bwMode="auto">
              <a:xfrm>
                <a:off x="3264" y="2304"/>
                <a:ext cx="432" cy="2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400" b="0">
                    <a:latin typeface="Times New Roman" charset="0"/>
                    <a:ea typeface="宋体" pitchFamily="2" charset="-122"/>
                  </a:rPr>
                  <a:t>11</a:t>
                </a:r>
              </a:p>
            </p:txBody>
          </p:sp>
          <p:sp>
            <p:nvSpPr>
              <p:cNvPr id="34853" name="Text Box 62"/>
              <p:cNvSpPr txBox="1">
                <a:spLocks noChangeArrowheads="1"/>
              </p:cNvSpPr>
              <p:nvPr/>
            </p:nvSpPr>
            <p:spPr bwMode="auto">
              <a:xfrm>
                <a:off x="3696" y="2304"/>
                <a:ext cx="432" cy="2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400" b="0">
                    <a:latin typeface="Times New Roman" charset="0"/>
                    <a:ea typeface="宋体" pitchFamily="2" charset="-122"/>
                  </a:rPr>
                  <a:t>10</a:t>
                </a:r>
              </a:p>
            </p:txBody>
          </p:sp>
          <p:sp>
            <p:nvSpPr>
              <p:cNvPr id="34854" name="Text Box 63"/>
              <p:cNvSpPr txBox="1">
                <a:spLocks noChangeArrowheads="1"/>
              </p:cNvSpPr>
              <p:nvPr/>
            </p:nvSpPr>
            <p:spPr bwMode="auto">
              <a:xfrm>
                <a:off x="1824" y="2592"/>
                <a:ext cx="432" cy="2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400" b="0">
                    <a:latin typeface="Times New Roman" charset="0"/>
                    <a:ea typeface="宋体" pitchFamily="2" charset="-122"/>
                  </a:rPr>
                  <a:t>00</a:t>
                </a:r>
              </a:p>
            </p:txBody>
          </p:sp>
          <p:sp>
            <p:nvSpPr>
              <p:cNvPr id="34855" name="Text Box 64"/>
              <p:cNvSpPr txBox="1">
                <a:spLocks noChangeArrowheads="1"/>
              </p:cNvSpPr>
              <p:nvPr/>
            </p:nvSpPr>
            <p:spPr bwMode="auto">
              <a:xfrm>
                <a:off x="1824" y="2976"/>
                <a:ext cx="432" cy="2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400" b="0">
                    <a:latin typeface="Times New Roman" charset="0"/>
                    <a:ea typeface="宋体" pitchFamily="2" charset="-122"/>
                  </a:rPr>
                  <a:t>01</a:t>
                </a:r>
              </a:p>
            </p:txBody>
          </p:sp>
          <p:sp>
            <p:nvSpPr>
              <p:cNvPr id="34856" name="Text Box 65"/>
              <p:cNvSpPr txBox="1">
                <a:spLocks noChangeArrowheads="1"/>
              </p:cNvSpPr>
              <p:nvPr/>
            </p:nvSpPr>
            <p:spPr bwMode="auto">
              <a:xfrm>
                <a:off x="1824" y="3360"/>
                <a:ext cx="432" cy="2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400" b="0">
                    <a:latin typeface="Times New Roman" charset="0"/>
                    <a:ea typeface="宋体" pitchFamily="2" charset="-122"/>
                  </a:rPr>
                  <a:t>11</a:t>
                </a:r>
              </a:p>
            </p:txBody>
          </p:sp>
          <p:sp>
            <p:nvSpPr>
              <p:cNvPr id="34857" name="Text Box 66"/>
              <p:cNvSpPr txBox="1">
                <a:spLocks noChangeArrowheads="1"/>
              </p:cNvSpPr>
              <p:nvPr/>
            </p:nvSpPr>
            <p:spPr bwMode="auto">
              <a:xfrm>
                <a:off x="1824" y="3744"/>
                <a:ext cx="432" cy="2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400" b="0">
                    <a:latin typeface="Times New Roman" charset="0"/>
                    <a:ea typeface="宋体" pitchFamily="2" charset="-122"/>
                  </a:rPr>
                  <a:t>10</a:t>
                </a:r>
              </a:p>
            </p:txBody>
          </p:sp>
        </p:grpSp>
        <p:sp>
          <p:nvSpPr>
            <p:cNvPr id="34830" name="Rectangle 67"/>
            <p:cNvSpPr>
              <a:spLocks noChangeArrowheads="1"/>
            </p:cNvSpPr>
            <p:nvPr/>
          </p:nvSpPr>
          <p:spPr bwMode="auto">
            <a:xfrm>
              <a:off x="3171" y="918"/>
              <a:ext cx="1353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400">
                  <a:latin typeface="Verdana" pitchFamily="34" charset="0"/>
                </a:rPr>
                <a:t>四变量卡诺图</a:t>
              </a:r>
            </a:p>
          </p:txBody>
        </p:sp>
      </p:grpSp>
      <p:sp>
        <p:nvSpPr>
          <p:cNvPr id="15428" name="Oval 68"/>
          <p:cNvSpPr>
            <a:spLocks noChangeArrowheads="1"/>
          </p:cNvSpPr>
          <p:nvPr/>
        </p:nvSpPr>
        <p:spPr bwMode="auto">
          <a:xfrm>
            <a:off x="1897063" y="4383088"/>
            <a:ext cx="1728787" cy="5762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433" name="Oval 73"/>
          <p:cNvSpPr>
            <a:spLocks noChangeArrowheads="1"/>
          </p:cNvSpPr>
          <p:nvPr/>
        </p:nvSpPr>
        <p:spPr bwMode="auto">
          <a:xfrm>
            <a:off x="1104900" y="5102225"/>
            <a:ext cx="720725" cy="5762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434" name="Oval 74"/>
          <p:cNvSpPr>
            <a:spLocks noChangeArrowheads="1"/>
          </p:cNvSpPr>
          <p:nvPr/>
        </p:nvSpPr>
        <p:spPr bwMode="auto">
          <a:xfrm>
            <a:off x="3624263" y="5102225"/>
            <a:ext cx="720725" cy="5762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zh-CN">
              <a:solidFill>
                <a:srgbClr val="FF0000"/>
              </a:solidFill>
            </a:endParaRPr>
          </a:p>
        </p:txBody>
      </p:sp>
      <p:sp>
        <p:nvSpPr>
          <p:cNvPr id="15435" name="Oval 75"/>
          <p:cNvSpPr>
            <a:spLocks noChangeArrowheads="1"/>
          </p:cNvSpPr>
          <p:nvPr/>
        </p:nvSpPr>
        <p:spPr bwMode="auto">
          <a:xfrm>
            <a:off x="5784850" y="5102225"/>
            <a:ext cx="720725" cy="5762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436" name="Oval 76"/>
          <p:cNvSpPr>
            <a:spLocks noChangeArrowheads="1"/>
          </p:cNvSpPr>
          <p:nvPr/>
        </p:nvSpPr>
        <p:spPr bwMode="auto">
          <a:xfrm>
            <a:off x="8088313" y="5175250"/>
            <a:ext cx="720725" cy="5762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437" name="Oval 77"/>
          <p:cNvSpPr>
            <a:spLocks noChangeArrowheads="1"/>
          </p:cNvSpPr>
          <p:nvPr/>
        </p:nvSpPr>
        <p:spPr bwMode="auto">
          <a:xfrm>
            <a:off x="6577013" y="5751513"/>
            <a:ext cx="720725" cy="5762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438" name="Oval 78"/>
          <p:cNvSpPr>
            <a:spLocks noChangeArrowheads="1"/>
          </p:cNvSpPr>
          <p:nvPr/>
        </p:nvSpPr>
        <p:spPr bwMode="auto">
          <a:xfrm>
            <a:off x="6577013" y="3878263"/>
            <a:ext cx="720725" cy="5762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28" grpId="0" animBg="1"/>
      <p:bldP spid="15433" grpId="0" animBg="1"/>
      <p:bldP spid="15434" grpId="0" animBg="1"/>
      <p:bldP spid="15435" grpId="0" animBg="1"/>
      <p:bldP spid="15436" grpId="0" animBg="1"/>
      <p:bldP spid="15437" grpId="0" animBg="1"/>
      <p:bldP spid="154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卡诺图与真值表、逻辑方程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1628775"/>
            <a:ext cx="4011612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6389" name="Object 5"/>
          <p:cNvGraphicFramePr>
            <a:graphicFrameLocks noChangeAspect="1"/>
          </p:cNvGraphicFramePr>
          <p:nvPr>
            <p:ph idx="1"/>
          </p:nvPr>
        </p:nvGraphicFramePr>
        <p:xfrm>
          <a:off x="5003800" y="1916113"/>
          <a:ext cx="3529013" cy="2206625"/>
        </p:xfrm>
        <a:graphic>
          <a:graphicData uri="http://schemas.openxmlformats.org/presentationml/2006/ole">
            <p:oleObj spid="_x0000_s3074" name="公式" r:id="rId4" imgW="1625400" imgH="1015920" progId="Equation.3">
              <p:embed/>
            </p:oleObj>
          </a:graphicData>
        </a:graphic>
      </p:graphicFrame>
      <p:grpSp>
        <p:nvGrpSpPr>
          <p:cNvPr id="3077" name="Group 47"/>
          <p:cNvGrpSpPr>
            <a:grpSpLocks/>
          </p:cNvGrpSpPr>
          <p:nvPr/>
        </p:nvGrpSpPr>
        <p:grpSpPr bwMode="auto">
          <a:xfrm>
            <a:off x="1116013" y="3971925"/>
            <a:ext cx="2744787" cy="2625725"/>
            <a:chOff x="703" y="2502"/>
            <a:chExt cx="1729" cy="1654"/>
          </a:xfrm>
        </p:grpSpPr>
        <p:sp>
          <p:nvSpPr>
            <p:cNvPr id="3087" name="Rectangle 9"/>
            <p:cNvSpPr>
              <a:spLocks noChangeArrowheads="1"/>
            </p:cNvSpPr>
            <p:nvPr/>
          </p:nvSpPr>
          <p:spPr bwMode="auto">
            <a:xfrm>
              <a:off x="1798" y="2502"/>
              <a:ext cx="634" cy="49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en-US" altLang="zh-CN" sz="2000">
                <a:latin typeface="Verdana" pitchFamily="34" charset="0"/>
              </a:endParaRP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000">
                  <a:latin typeface="Verdana" pitchFamily="34" charset="0"/>
                </a:rPr>
                <a:t>1</a:t>
              </a:r>
            </a:p>
          </p:txBody>
        </p:sp>
        <p:sp>
          <p:nvSpPr>
            <p:cNvPr id="3088" name="Rectangle 10"/>
            <p:cNvSpPr>
              <a:spLocks noChangeArrowheads="1"/>
            </p:cNvSpPr>
            <p:nvPr/>
          </p:nvSpPr>
          <p:spPr bwMode="auto">
            <a:xfrm>
              <a:off x="1164" y="2502"/>
              <a:ext cx="634" cy="49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en-US" altLang="zh-CN" sz="2000">
                <a:latin typeface="Verdana" pitchFamily="34" charset="0"/>
              </a:endParaRP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000">
                  <a:latin typeface="Verdana" pitchFamily="34" charset="0"/>
                </a:rPr>
                <a:t>0</a:t>
              </a:r>
            </a:p>
          </p:txBody>
        </p:sp>
        <p:sp>
          <p:nvSpPr>
            <p:cNvPr id="3089" name="Rectangle 12"/>
            <p:cNvSpPr>
              <a:spLocks noChangeArrowheads="1"/>
            </p:cNvSpPr>
            <p:nvPr/>
          </p:nvSpPr>
          <p:spPr bwMode="auto">
            <a:xfrm>
              <a:off x="1667" y="3532"/>
              <a:ext cx="634" cy="50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en-US" altLang="zh-CN" sz="2000">
                <a:latin typeface="Verdana" pitchFamily="34" charset="0"/>
              </a:endParaRPr>
            </a:p>
            <a:p>
              <a:pPr algn="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000" b="0">
                  <a:latin typeface="Verdana" pitchFamily="34" charset="0"/>
                </a:rPr>
                <a:t>0</a:t>
              </a:r>
              <a:endParaRPr lang="en-US" altLang="zh-CN" sz="2000" b="0" baseline="-25000">
                <a:latin typeface="Verdana" pitchFamily="34" charset="0"/>
              </a:endParaRPr>
            </a:p>
          </p:txBody>
        </p:sp>
        <p:sp>
          <p:nvSpPr>
            <p:cNvPr id="3090" name="Rectangle 13"/>
            <p:cNvSpPr>
              <a:spLocks noChangeArrowheads="1"/>
            </p:cNvSpPr>
            <p:nvPr/>
          </p:nvSpPr>
          <p:spPr bwMode="auto">
            <a:xfrm>
              <a:off x="1043" y="3532"/>
              <a:ext cx="634" cy="50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en-US" altLang="zh-CN" sz="2000">
                <a:latin typeface="Verdana" pitchFamily="34" charset="0"/>
              </a:endParaRPr>
            </a:p>
            <a:p>
              <a:pPr algn="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000" b="0">
                  <a:latin typeface="Verdana" pitchFamily="34" charset="0"/>
                </a:rPr>
                <a:t>1</a:t>
              </a:r>
              <a:endParaRPr lang="en-US" altLang="zh-CN" sz="2000" b="0" baseline="-25000">
                <a:latin typeface="Verdana" pitchFamily="34" charset="0"/>
              </a:endParaRPr>
            </a:p>
          </p:txBody>
        </p:sp>
        <p:sp>
          <p:nvSpPr>
            <p:cNvPr id="3091" name="Rectangle 14"/>
            <p:cNvSpPr>
              <a:spLocks noChangeArrowheads="1"/>
            </p:cNvSpPr>
            <p:nvPr/>
          </p:nvSpPr>
          <p:spPr bwMode="auto">
            <a:xfrm>
              <a:off x="703" y="3647"/>
              <a:ext cx="461" cy="50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en-US" altLang="zh-CN" sz="2000">
                <a:latin typeface="Verdana" pitchFamily="34" charset="0"/>
              </a:endParaRP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000">
                  <a:latin typeface="Verdana" pitchFamily="34" charset="0"/>
                </a:rPr>
                <a:t>1</a:t>
              </a:r>
            </a:p>
          </p:txBody>
        </p:sp>
        <p:sp>
          <p:nvSpPr>
            <p:cNvPr id="3092" name="Rectangle 15"/>
            <p:cNvSpPr>
              <a:spLocks noChangeArrowheads="1"/>
            </p:cNvSpPr>
            <p:nvPr/>
          </p:nvSpPr>
          <p:spPr bwMode="auto">
            <a:xfrm>
              <a:off x="1677" y="3022"/>
              <a:ext cx="634" cy="5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en-US" altLang="zh-CN" sz="2000">
                <a:latin typeface="Verdana" pitchFamily="34" charset="0"/>
              </a:endParaRPr>
            </a:p>
            <a:p>
              <a:pPr algn="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000" b="0">
                  <a:latin typeface="Verdana" pitchFamily="34" charset="0"/>
                </a:rPr>
                <a:t>1</a:t>
              </a:r>
              <a:endParaRPr lang="en-US" altLang="zh-CN" sz="2000" b="0" baseline="-25000">
                <a:latin typeface="Verdana" pitchFamily="34" charset="0"/>
              </a:endParaRPr>
            </a:p>
          </p:txBody>
        </p:sp>
        <p:sp>
          <p:nvSpPr>
            <p:cNvPr id="3093" name="Rectangle 16"/>
            <p:cNvSpPr>
              <a:spLocks noChangeArrowheads="1"/>
            </p:cNvSpPr>
            <p:nvPr/>
          </p:nvSpPr>
          <p:spPr bwMode="auto">
            <a:xfrm>
              <a:off x="1043" y="3022"/>
              <a:ext cx="634" cy="5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en-US" altLang="zh-CN" sz="2000">
                <a:latin typeface="Verdana" pitchFamily="34" charset="0"/>
              </a:endParaRPr>
            </a:p>
            <a:p>
              <a:pPr algn="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000" b="0">
                  <a:latin typeface="Verdana" pitchFamily="34" charset="0"/>
                </a:rPr>
                <a:t>1</a:t>
              </a:r>
              <a:endParaRPr lang="en-US" altLang="zh-CN" sz="2000" b="0" baseline="-25000">
                <a:latin typeface="Verdana" pitchFamily="34" charset="0"/>
              </a:endParaRPr>
            </a:p>
          </p:txBody>
        </p:sp>
        <p:sp>
          <p:nvSpPr>
            <p:cNvPr id="3094" name="Rectangle 17"/>
            <p:cNvSpPr>
              <a:spLocks noChangeArrowheads="1"/>
            </p:cNvSpPr>
            <p:nvPr/>
          </p:nvSpPr>
          <p:spPr bwMode="auto">
            <a:xfrm>
              <a:off x="703" y="3137"/>
              <a:ext cx="461" cy="5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en-US" altLang="zh-CN" sz="2000">
                <a:latin typeface="Verdana" pitchFamily="34" charset="0"/>
              </a:endParaRP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000">
                  <a:latin typeface="Verdana" pitchFamily="34" charset="0"/>
                </a:rPr>
                <a:t>0</a:t>
              </a:r>
            </a:p>
          </p:txBody>
        </p:sp>
        <p:sp>
          <p:nvSpPr>
            <p:cNvPr id="3095" name="Rectangle 18"/>
            <p:cNvSpPr>
              <a:spLocks noChangeArrowheads="1"/>
            </p:cNvSpPr>
            <p:nvPr/>
          </p:nvSpPr>
          <p:spPr bwMode="auto">
            <a:xfrm>
              <a:off x="703" y="2905"/>
              <a:ext cx="26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000">
                  <a:latin typeface="Verdana" pitchFamily="34" charset="0"/>
                </a:rPr>
                <a:t>A</a:t>
              </a:r>
              <a:endParaRPr lang="en-US" altLang="zh-CN" sz="2000" baseline="-25000">
                <a:latin typeface="Verdana" pitchFamily="34" charset="0"/>
              </a:endParaRPr>
            </a:p>
          </p:txBody>
        </p:sp>
        <p:sp>
          <p:nvSpPr>
            <p:cNvPr id="3096" name="Line 19"/>
            <p:cNvSpPr>
              <a:spLocks noChangeShapeType="1"/>
            </p:cNvSpPr>
            <p:nvPr/>
          </p:nvSpPr>
          <p:spPr bwMode="auto">
            <a:xfrm>
              <a:off x="703" y="2644"/>
              <a:ext cx="461" cy="493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97" name="Line 20"/>
            <p:cNvSpPr>
              <a:spLocks noChangeShapeType="1"/>
            </p:cNvSpPr>
            <p:nvPr/>
          </p:nvSpPr>
          <p:spPr bwMode="auto">
            <a:xfrm>
              <a:off x="1164" y="4156"/>
              <a:ext cx="126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98" name="Line 21"/>
            <p:cNvSpPr>
              <a:spLocks noChangeShapeType="1"/>
            </p:cNvSpPr>
            <p:nvPr/>
          </p:nvSpPr>
          <p:spPr bwMode="auto">
            <a:xfrm>
              <a:off x="1164" y="3137"/>
              <a:ext cx="0" cy="5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99" name="Line 22"/>
            <p:cNvSpPr>
              <a:spLocks noChangeShapeType="1"/>
            </p:cNvSpPr>
            <p:nvPr/>
          </p:nvSpPr>
          <p:spPr bwMode="auto">
            <a:xfrm>
              <a:off x="1164" y="3137"/>
              <a:ext cx="6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00" name="Line 23"/>
            <p:cNvSpPr>
              <a:spLocks noChangeShapeType="1"/>
            </p:cNvSpPr>
            <p:nvPr/>
          </p:nvSpPr>
          <p:spPr bwMode="auto">
            <a:xfrm>
              <a:off x="1164" y="3647"/>
              <a:ext cx="0" cy="50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01" name="Line 24"/>
            <p:cNvSpPr>
              <a:spLocks noChangeShapeType="1"/>
            </p:cNvSpPr>
            <p:nvPr/>
          </p:nvSpPr>
          <p:spPr bwMode="auto">
            <a:xfrm>
              <a:off x="2432" y="3137"/>
              <a:ext cx="0" cy="101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02" name="Line 25"/>
            <p:cNvSpPr>
              <a:spLocks noChangeShapeType="1"/>
            </p:cNvSpPr>
            <p:nvPr/>
          </p:nvSpPr>
          <p:spPr bwMode="auto">
            <a:xfrm>
              <a:off x="1798" y="3137"/>
              <a:ext cx="63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03" name="Line 26"/>
            <p:cNvSpPr>
              <a:spLocks noChangeShapeType="1"/>
            </p:cNvSpPr>
            <p:nvPr/>
          </p:nvSpPr>
          <p:spPr bwMode="auto">
            <a:xfrm>
              <a:off x="1798" y="3137"/>
              <a:ext cx="0" cy="101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04" name="Line 27"/>
            <p:cNvSpPr>
              <a:spLocks noChangeShapeType="1"/>
            </p:cNvSpPr>
            <p:nvPr/>
          </p:nvSpPr>
          <p:spPr bwMode="auto">
            <a:xfrm>
              <a:off x="1798" y="3647"/>
              <a:ext cx="6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05" name="Line 28"/>
            <p:cNvSpPr>
              <a:spLocks noChangeShapeType="1"/>
            </p:cNvSpPr>
            <p:nvPr/>
          </p:nvSpPr>
          <p:spPr bwMode="auto">
            <a:xfrm>
              <a:off x="1164" y="3647"/>
              <a:ext cx="63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06" name="Text Box 29"/>
            <p:cNvSpPr txBox="1">
              <a:spLocks noChangeArrowheads="1"/>
            </p:cNvSpPr>
            <p:nvPr/>
          </p:nvSpPr>
          <p:spPr bwMode="auto">
            <a:xfrm>
              <a:off x="969" y="2673"/>
              <a:ext cx="227" cy="177"/>
            </a:xfrm>
            <a:prstGeom prst="rect">
              <a:avLst/>
            </a:prstGeom>
            <a:noFill/>
            <a:ln w="12700" cap="sq" algn="ctr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150000"/>
              </a:pPr>
              <a:r>
                <a:rPr lang="en-US" altLang="zh-CN" sz="2400" b="0">
                  <a:latin typeface="Tahoma" pitchFamily="34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3107" name="Text Box 30"/>
            <p:cNvSpPr txBox="1">
              <a:spLocks noChangeArrowheads="1"/>
            </p:cNvSpPr>
            <p:nvPr/>
          </p:nvSpPr>
          <p:spPr bwMode="auto">
            <a:xfrm>
              <a:off x="1136" y="3106"/>
              <a:ext cx="21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0">
                  <a:solidFill>
                    <a:srgbClr val="FF3300"/>
                  </a:solidFill>
                  <a:latin typeface="Times New Roman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3108" name="Text Box 31"/>
            <p:cNvSpPr txBox="1">
              <a:spLocks noChangeArrowheads="1"/>
            </p:cNvSpPr>
            <p:nvPr/>
          </p:nvSpPr>
          <p:spPr bwMode="auto">
            <a:xfrm>
              <a:off x="1761" y="3099"/>
              <a:ext cx="212" cy="288"/>
            </a:xfrm>
            <a:prstGeom prst="rect">
              <a:avLst/>
            </a:prstGeom>
            <a:noFill/>
            <a:ln w="12700" cap="sq" algn="ctr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0">
                  <a:solidFill>
                    <a:srgbClr val="FF3300"/>
                  </a:solidFill>
                  <a:latin typeface="Times New Roman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3109" name="Text Box 32"/>
            <p:cNvSpPr txBox="1">
              <a:spLocks noChangeArrowheads="1"/>
            </p:cNvSpPr>
            <p:nvPr/>
          </p:nvSpPr>
          <p:spPr bwMode="auto">
            <a:xfrm>
              <a:off x="1131" y="3600"/>
              <a:ext cx="212" cy="288"/>
            </a:xfrm>
            <a:prstGeom prst="rect">
              <a:avLst/>
            </a:prstGeom>
            <a:noFill/>
            <a:ln w="12700" cap="sq" algn="ctr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0">
                  <a:solidFill>
                    <a:srgbClr val="FF3300"/>
                  </a:solidFill>
                  <a:latin typeface="Times New Roman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3110" name="Text Box 33"/>
            <p:cNvSpPr txBox="1">
              <a:spLocks noChangeArrowheads="1"/>
            </p:cNvSpPr>
            <p:nvPr/>
          </p:nvSpPr>
          <p:spPr bwMode="auto">
            <a:xfrm>
              <a:off x="1761" y="3631"/>
              <a:ext cx="309" cy="288"/>
            </a:xfrm>
            <a:prstGeom prst="rect">
              <a:avLst/>
            </a:prstGeom>
            <a:noFill/>
            <a:ln w="12700" cap="sq" algn="ctr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400" b="0">
                  <a:solidFill>
                    <a:srgbClr val="FF3300"/>
                  </a:solidFill>
                  <a:latin typeface="Times New Roman" charset="0"/>
                  <a:ea typeface="宋体" pitchFamily="2" charset="-122"/>
                </a:rPr>
                <a:t>3</a:t>
              </a:r>
            </a:p>
          </p:txBody>
        </p:sp>
      </p:grpSp>
      <p:sp>
        <p:nvSpPr>
          <p:cNvPr id="16420" name="Oval 36"/>
          <p:cNvSpPr>
            <a:spLocks noChangeArrowheads="1"/>
          </p:cNvSpPr>
          <p:nvPr/>
        </p:nvSpPr>
        <p:spPr bwMode="auto">
          <a:xfrm>
            <a:off x="5651500" y="2420938"/>
            <a:ext cx="1441450" cy="5762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1" name="Oval 37"/>
          <p:cNvSpPr>
            <a:spLocks noChangeArrowheads="1"/>
          </p:cNvSpPr>
          <p:nvPr/>
        </p:nvSpPr>
        <p:spPr bwMode="auto">
          <a:xfrm>
            <a:off x="7162800" y="2420938"/>
            <a:ext cx="1441450" cy="5762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2" name="Oval 38"/>
          <p:cNvSpPr>
            <a:spLocks noChangeArrowheads="1"/>
          </p:cNvSpPr>
          <p:nvPr/>
        </p:nvSpPr>
        <p:spPr bwMode="auto">
          <a:xfrm>
            <a:off x="5724525" y="3573463"/>
            <a:ext cx="360363" cy="5762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3" name="Oval 39"/>
          <p:cNvSpPr>
            <a:spLocks noChangeArrowheads="1"/>
          </p:cNvSpPr>
          <p:nvPr/>
        </p:nvSpPr>
        <p:spPr bwMode="auto">
          <a:xfrm>
            <a:off x="6227763" y="3573463"/>
            <a:ext cx="360362" cy="5762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4" name="AutoShape 40"/>
          <p:cNvSpPr>
            <a:spLocks noChangeArrowheads="1"/>
          </p:cNvSpPr>
          <p:nvPr/>
        </p:nvSpPr>
        <p:spPr bwMode="gray">
          <a:xfrm>
            <a:off x="4572000" y="4857750"/>
            <a:ext cx="4249738" cy="1811338"/>
          </a:xfrm>
          <a:prstGeom prst="cloudCallout">
            <a:avLst>
              <a:gd name="adj1" fmla="val 21301"/>
              <a:gd name="adj2" fmla="val -112491"/>
            </a:avLst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2700000" scaled="1"/>
          </a:gradFill>
          <a:ln w="38100">
            <a:solidFill>
              <a:srgbClr val="EAEAEA"/>
            </a:solidFill>
            <a:round/>
            <a:headEnd/>
            <a:tailEnd/>
          </a:ln>
          <a:effectLst>
            <a:outerShdw dist="109250" dir="3267739" algn="ctr" rotWithShape="0">
              <a:srgbClr val="333333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r>
              <a:rPr kumimoji="1" lang="zh-CN" altLang="en-US" sz="2400">
                <a:latin typeface="Tahoma" pitchFamily="34" charset="0"/>
                <a:ea typeface="宋体" pitchFamily="2" charset="-122"/>
              </a:rPr>
              <a:t>两个相邻最小项相加可以消去互为反</a:t>
            </a:r>
          </a:p>
          <a:p>
            <a:pPr algn="ctr" eaLnBrk="0" hangingPunct="0">
              <a:defRPr/>
            </a:pPr>
            <a:r>
              <a:rPr kumimoji="1" lang="zh-CN" altLang="en-US" sz="2400">
                <a:latin typeface="Tahoma" pitchFamily="34" charset="0"/>
                <a:ea typeface="宋体" pitchFamily="2" charset="-122"/>
              </a:rPr>
              <a:t>变量的因子</a:t>
            </a:r>
          </a:p>
        </p:txBody>
      </p:sp>
      <p:sp>
        <p:nvSpPr>
          <p:cNvPr id="16425" name="Rectangle 41"/>
          <p:cNvSpPr>
            <a:spLocks noChangeArrowheads="1"/>
          </p:cNvSpPr>
          <p:nvPr/>
        </p:nvSpPr>
        <p:spPr bwMode="auto">
          <a:xfrm>
            <a:off x="2195513" y="5156200"/>
            <a:ext cx="576262" cy="13684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6" name="Line 42"/>
          <p:cNvSpPr>
            <a:spLocks noChangeShapeType="1"/>
          </p:cNvSpPr>
          <p:nvPr/>
        </p:nvSpPr>
        <p:spPr bwMode="auto">
          <a:xfrm flipH="1">
            <a:off x="2555875" y="4005263"/>
            <a:ext cx="3095625" cy="1079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28" name="Rectangle 44"/>
          <p:cNvSpPr>
            <a:spLocks noChangeArrowheads="1"/>
          </p:cNvSpPr>
          <p:nvPr/>
        </p:nvSpPr>
        <p:spPr bwMode="auto">
          <a:xfrm>
            <a:off x="2051050" y="5300663"/>
            <a:ext cx="1657350" cy="36036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9" name="Line 45"/>
          <p:cNvSpPr>
            <a:spLocks noChangeShapeType="1"/>
          </p:cNvSpPr>
          <p:nvPr/>
        </p:nvSpPr>
        <p:spPr bwMode="auto">
          <a:xfrm flipH="1">
            <a:off x="3203575" y="4149725"/>
            <a:ext cx="3095625" cy="1079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20" grpId="0" animBg="1"/>
      <p:bldP spid="16421" grpId="0" animBg="1"/>
      <p:bldP spid="16422" grpId="0" animBg="1"/>
      <p:bldP spid="16423" grpId="0" animBg="1"/>
      <p:bldP spid="16424" grpId="0" animBg="1"/>
      <p:bldP spid="16425" grpId="0" animBg="1"/>
      <p:bldP spid="16426" grpId="0" animBg="1"/>
      <p:bldP spid="16428" grpId="0" animBg="1"/>
      <p:bldP spid="164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卡诺圈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313" y="1357313"/>
            <a:ext cx="4257675" cy="5137150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kumimoji="1" lang="zh-CN" altLang="en-US" sz="2400" smtClean="0">
                <a:solidFill>
                  <a:srgbClr val="FF0000"/>
                </a:solidFill>
                <a:latin typeface="宋体" pitchFamily="2" charset="-122"/>
              </a:rPr>
              <a:t>卡诺图化简的理论依据</a:t>
            </a:r>
            <a:endParaRPr kumimoji="1" lang="en-US" altLang="zh-CN" sz="2400" smtClean="0">
              <a:solidFill>
                <a:srgbClr val="FF0000"/>
              </a:solidFill>
              <a:latin typeface="宋体" pitchFamily="2" charset="-122"/>
            </a:endParaRPr>
          </a:p>
          <a:p>
            <a:pPr eaLnBrk="1" hangingPunct="1">
              <a:spcBef>
                <a:spcPts val="1800"/>
              </a:spcBef>
              <a:buFont typeface="Wingdings" pitchFamily="2" charset="2"/>
              <a:buNone/>
            </a:pPr>
            <a:endParaRPr kumimoji="1" lang="en-US" altLang="zh-CN" sz="2400" smtClean="0">
              <a:solidFill>
                <a:srgbClr val="FF0000"/>
              </a:solidFill>
              <a:latin typeface="宋体" pitchFamily="2" charset="-122"/>
            </a:endParaRPr>
          </a:p>
          <a:p>
            <a:pPr eaLnBrk="1" hangingPunct="1">
              <a:spcBef>
                <a:spcPts val="1800"/>
              </a:spcBef>
            </a:pPr>
            <a:r>
              <a:rPr kumimoji="1" lang="zh-CN" altLang="en-US" sz="2400" smtClean="0">
                <a:solidFill>
                  <a:srgbClr val="FF0000"/>
                </a:solidFill>
                <a:latin typeface="宋体" pitchFamily="2" charset="-122"/>
              </a:rPr>
              <a:t>用卡诺图化简逻辑函数的基本原理：</a:t>
            </a:r>
            <a:r>
              <a:rPr kumimoji="1" lang="zh-CN" altLang="en-US" sz="2400" smtClean="0">
                <a:latin typeface="宋体" pitchFamily="2" charset="-122"/>
              </a:rPr>
              <a:t>把卡诺图上表征相邻最小项的相邻小方格</a:t>
            </a:r>
            <a:r>
              <a:rPr kumimoji="1" lang="zh-CN" altLang="en-US" sz="2400" smtClean="0">
                <a:latin typeface="Times New Roman" charset="0"/>
              </a:rPr>
              <a:t>“</a:t>
            </a:r>
            <a:r>
              <a:rPr kumimoji="1" lang="zh-CN" altLang="en-US" sz="2400" smtClean="0">
                <a:latin typeface="宋体" pitchFamily="2" charset="-122"/>
              </a:rPr>
              <a:t>圈</a:t>
            </a:r>
            <a:r>
              <a:rPr kumimoji="1" lang="zh-CN" altLang="en-US" sz="2400" smtClean="0">
                <a:latin typeface="Times New Roman" charset="0"/>
              </a:rPr>
              <a:t>”</a:t>
            </a:r>
            <a:r>
              <a:rPr kumimoji="1" lang="zh-CN" altLang="en-US" sz="2400" smtClean="0">
                <a:latin typeface="宋体" pitchFamily="2" charset="-122"/>
              </a:rPr>
              <a:t>在一起进行合并，达到用一个简单</a:t>
            </a:r>
            <a:r>
              <a:rPr kumimoji="1" lang="zh-CN" altLang="en-US" sz="2400" smtClean="0">
                <a:latin typeface="Times New Roman" charset="0"/>
              </a:rPr>
              <a:t>“</a:t>
            </a:r>
            <a:r>
              <a:rPr kumimoji="1" lang="zh-CN" altLang="en-US" sz="2400" smtClean="0">
                <a:latin typeface="宋体" pitchFamily="2" charset="-122"/>
              </a:rPr>
              <a:t>与</a:t>
            </a:r>
            <a:r>
              <a:rPr kumimoji="1" lang="zh-CN" altLang="en-US" sz="2400" smtClean="0">
                <a:latin typeface="Times New Roman" charset="0"/>
              </a:rPr>
              <a:t>”</a:t>
            </a:r>
            <a:r>
              <a:rPr kumimoji="1" lang="zh-CN" altLang="en-US" sz="2400" smtClean="0">
                <a:latin typeface="宋体" pitchFamily="2" charset="-122"/>
              </a:rPr>
              <a:t>项代替若干最小项的目的。</a:t>
            </a:r>
            <a:endParaRPr kumimoji="1" lang="en-US" altLang="zh-CN" sz="2400" smtClean="0">
              <a:latin typeface="宋体" pitchFamily="2" charset="-122"/>
            </a:endParaRPr>
          </a:p>
          <a:p>
            <a:pPr eaLnBrk="1" hangingPunct="1">
              <a:spcBef>
                <a:spcPts val="1800"/>
              </a:spcBef>
            </a:pPr>
            <a:r>
              <a:rPr kumimoji="1" lang="zh-CN" altLang="en-US" sz="2400" smtClean="0">
                <a:latin typeface="宋体" pitchFamily="2" charset="-122"/>
              </a:rPr>
              <a:t>通常把用来包围那些能由一个简单</a:t>
            </a:r>
            <a:r>
              <a:rPr kumimoji="1" lang="zh-CN" altLang="en-US" sz="2400" smtClean="0">
                <a:latin typeface="Times New Roman" charset="0"/>
              </a:rPr>
              <a:t>“</a:t>
            </a:r>
            <a:r>
              <a:rPr kumimoji="1" lang="zh-CN" altLang="en-US" sz="2400" smtClean="0">
                <a:latin typeface="宋体" pitchFamily="2" charset="-122"/>
              </a:rPr>
              <a:t>与</a:t>
            </a:r>
            <a:r>
              <a:rPr kumimoji="1" lang="zh-CN" altLang="en-US" sz="2400" smtClean="0">
                <a:latin typeface="Times New Roman" charset="0"/>
              </a:rPr>
              <a:t>”</a:t>
            </a:r>
            <a:r>
              <a:rPr kumimoji="1" lang="zh-CN" altLang="en-US" sz="2400" smtClean="0">
                <a:latin typeface="宋体" pitchFamily="2" charset="-122"/>
              </a:rPr>
              <a:t>项代替的若干最小项的</a:t>
            </a:r>
            <a:r>
              <a:rPr kumimoji="1" lang="zh-CN" altLang="en-US" sz="2400" smtClean="0">
                <a:latin typeface="Times New Roman" charset="0"/>
              </a:rPr>
              <a:t>“</a:t>
            </a:r>
            <a:r>
              <a:rPr kumimoji="1" lang="zh-CN" altLang="en-US" sz="2400" smtClean="0">
                <a:latin typeface="宋体" pitchFamily="2" charset="-122"/>
              </a:rPr>
              <a:t>圈</a:t>
            </a:r>
            <a:r>
              <a:rPr kumimoji="1" lang="zh-CN" altLang="en-US" sz="2400" smtClean="0">
                <a:latin typeface="Times New Roman" charset="0"/>
              </a:rPr>
              <a:t>”</a:t>
            </a:r>
            <a:r>
              <a:rPr kumimoji="1" lang="zh-CN" altLang="en-US" sz="2400" smtClean="0">
                <a:latin typeface="宋体" pitchFamily="2" charset="-122"/>
              </a:rPr>
              <a:t>称为</a:t>
            </a:r>
            <a:r>
              <a:rPr kumimoji="1" lang="zh-CN" altLang="en-US" sz="2400" smtClean="0">
                <a:solidFill>
                  <a:srgbClr val="FF0000"/>
                </a:solidFill>
                <a:latin typeface="宋体" pitchFamily="2" charset="-122"/>
              </a:rPr>
              <a:t>卡诺圈。</a:t>
            </a:r>
            <a:endParaRPr kumimoji="1" lang="en-US" altLang="zh-CN" sz="2400" smtClean="0">
              <a:solidFill>
                <a:srgbClr val="FF0000"/>
              </a:solidFill>
              <a:latin typeface="宋体" pitchFamily="2" charset="-122"/>
            </a:endParaRPr>
          </a:p>
          <a:p>
            <a:pPr eaLnBrk="1" hangingPunct="1">
              <a:spcBef>
                <a:spcPts val="1800"/>
              </a:spcBef>
            </a:pPr>
            <a:endParaRPr lang="zh-CN" altLang="en-US" sz="2400" smtClean="0"/>
          </a:p>
        </p:txBody>
      </p:sp>
      <p:grpSp>
        <p:nvGrpSpPr>
          <p:cNvPr id="4" name="Group 59"/>
          <p:cNvGrpSpPr>
            <a:grpSpLocks/>
          </p:cNvGrpSpPr>
          <p:nvPr/>
        </p:nvGrpSpPr>
        <p:grpSpPr bwMode="auto">
          <a:xfrm>
            <a:off x="5143500" y="1428750"/>
            <a:ext cx="3659188" cy="2790825"/>
            <a:chOff x="576" y="1536"/>
            <a:chExt cx="2305" cy="1758"/>
          </a:xfrm>
        </p:grpSpPr>
        <p:grpSp>
          <p:nvGrpSpPr>
            <p:cNvPr id="4110" name="Group 4"/>
            <p:cNvGrpSpPr>
              <a:grpSpLocks/>
            </p:cNvGrpSpPr>
            <p:nvPr/>
          </p:nvGrpSpPr>
          <p:grpSpPr bwMode="auto">
            <a:xfrm>
              <a:off x="576" y="1536"/>
              <a:ext cx="2305" cy="1758"/>
              <a:chOff x="336" y="1248"/>
              <a:chExt cx="2305" cy="1758"/>
            </a:xfrm>
          </p:grpSpPr>
          <p:sp>
            <p:nvSpPr>
              <p:cNvPr id="4112" name="Rectangle 5"/>
              <p:cNvSpPr>
                <a:spLocks noChangeArrowheads="1"/>
              </p:cNvSpPr>
              <p:nvPr/>
            </p:nvSpPr>
            <p:spPr bwMode="auto">
              <a:xfrm>
                <a:off x="2183" y="2680"/>
                <a:ext cx="458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kumimoji="1" lang="zh-CN" altLang="zh-CN" sz="2400" baseline="-30000">
                  <a:solidFill>
                    <a:srgbClr val="FF3300"/>
                  </a:solidFill>
                  <a:latin typeface="Times New Roman" charset="0"/>
                </a:endParaRPr>
              </a:p>
            </p:txBody>
          </p:sp>
          <p:sp>
            <p:nvSpPr>
              <p:cNvPr id="4113" name="Rectangle 6"/>
              <p:cNvSpPr>
                <a:spLocks noChangeArrowheads="1"/>
              </p:cNvSpPr>
              <p:nvPr/>
            </p:nvSpPr>
            <p:spPr bwMode="auto">
              <a:xfrm>
                <a:off x="1724" y="2680"/>
                <a:ext cx="45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kumimoji="1" lang="zh-CN" altLang="zh-CN" sz="2400" baseline="-30000">
                  <a:latin typeface="Times New Roman" charset="0"/>
                </a:endParaRPr>
              </a:p>
            </p:txBody>
          </p:sp>
          <p:sp>
            <p:nvSpPr>
              <p:cNvPr id="4114" name="Rectangle 7"/>
              <p:cNvSpPr>
                <a:spLocks noChangeArrowheads="1"/>
              </p:cNvSpPr>
              <p:nvPr/>
            </p:nvSpPr>
            <p:spPr bwMode="auto">
              <a:xfrm>
                <a:off x="1266" y="2680"/>
                <a:ext cx="458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kumimoji="1" lang="zh-CN" altLang="zh-CN" sz="2400" baseline="-30000">
                  <a:solidFill>
                    <a:schemeClr val="accent2"/>
                  </a:solidFill>
                  <a:latin typeface="Times New Roman" charset="0"/>
                </a:endParaRPr>
              </a:p>
            </p:txBody>
          </p:sp>
          <p:sp>
            <p:nvSpPr>
              <p:cNvPr id="4115" name="Rectangle 8"/>
              <p:cNvSpPr>
                <a:spLocks noChangeArrowheads="1"/>
              </p:cNvSpPr>
              <p:nvPr/>
            </p:nvSpPr>
            <p:spPr bwMode="auto">
              <a:xfrm>
                <a:off x="807" y="2680"/>
                <a:ext cx="45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kumimoji="1" lang="zh-CN" altLang="zh-CN" sz="2400" baseline="-30000">
                  <a:solidFill>
                    <a:srgbClr val="FF66FF"/>
                  </a:solidFill>
                  <a:latin typeface="Times New Roman" charset="0"/>
                </a:endParaRPr>
              </a:p>
            </p:txBody>
          </p:sp>
          <p:sp>
            <p:nvSpPr>
              <p:cNvPr id="4116" name="Rectangle 9"/>
              <p:cNvSpPr>
                <a:spLocks noChangeArrowheads="1"/>
              </p:cNvSpPr>
              <p:nvPr/>
            </p:nvSpPr>
            <p:spPr bwMode="auto">
              <a:xfrm>
                <a:off x="2183" y="2354"/>
                <a:ext cx="458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kumimoji="1" lang="zh-CN" altLang="zh-CN" sz="2400" baseline="-30000">
                  <a:latin typeface="Times New Roman" charset="0"/>
                </a:endParaRPr>
              </a:p>
            </p:txBody>
          </p:sp>
          <p:sp>
            <p:nvSpPr>
              <p:cNvPr id="4117" name="Rectangle 10"/>
              <p:cNvSpPr>
                <a:spLocks noChangeArrowheads="1"/>
              </p:cNvSpPr>
              <p:nvPr/>
            </p:nvSpPr>
            <p:spPr bwMode="auto">
              <a:xfrm>
                <a:off x="1724" y="2354"/>
                <a:ext cx="45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kumimoji="1" lang="en-US" altLang="zh-CN" sz="2400">
                    <a:solidFill>
                      <a:srgbClr val="E28700"/>
                    </a:solidFill>
                    <a:latin typeface="Times New Roman" charset="0"/>
                  </a:rPr>
                  <a:t>m</a:t>
                </a:r>
                <a:r>
                  <a:rPr kumimoji="1" lang="en-US" altLang="zh-CN" sz="2400" baseline="-30000">
                    <a:solidFill>
                      <a:srgbClr val="E28700"/>
                    </a:solidFill>
                    <a:latin typeface="Times New Roman" charset="0"/>
                  </a:rPr>
                  <a:t>15</a:t>
                </a:r>
              </a:p>
            </p:txBody>
          </p:sp>
          <p:sp>
            <p:nvSpPr>
              <p:cNvPr id="4118" name="Rectangle 11"/>
              <p:cNvSpPr>
                <a:spLocks noChangeArrowheads="1"/>
              </p:cNvSpPr>
              <p:nvPr/>
            </p:nvSpPr>
            <p:spPr bwMode="auto">
              <a:xfrm>
                <a:off x="1266" y="2354"/>
                <a:ext cx="458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kumimoji="1" lang="en-US" altLang="zh-CN" sz="2400">
                    <a:solidFill>
                      <a:srgbClr val="A60000"/>
                    </a:solidFill>
                    <a:latin typeface="Times New Roman" charset="0"/>
                  </a:rPr>
                  <a:t>m</a:t>
                </a:r>
                <a:r>
                  <a:rPr kumimoji="1" lang="en-US" altLang="zh-CN" sz="2400" baseline="-30000">
                    <a:solidFill>
                      <a:srgbClr val="A60000"/>
                    </a:solidFill>
                    <a:latin typeface="Times New Roman" charset="0"/>
                  </a:rPr>
                  <a:t>7</a:t>
                </a:r>
              </a:p>
            </p:txBody>
          </p:sp>
          <p:sp>
            <p:nvSpPr>
              <p:cNvPr id="4119" name="Rectangle 12"/>
              <p:cNvSpPr>
                <a:spLocks noChangeArrowheads="1"/>
              </p:cNvSpPr>
              <p:nvPr/>
            </p:nvSpPr>
            <p:spPr bwMode="auto">
              <a:xfrm>
                <a:off x="807" y="2354"/>
                <a:ext cx="45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kumimoji="1" lang="zh-CN" altLang="zh-CN" sz="2400" baseline="-30000">
                  <a:solidFill>
                    <a:schemeClr val="accent2"/>
                  </a:solidFill>
                  <a:latin typeface="Times New Roman" charset="0"/>
                </a:endParaRPr>
              </a:p>
            </p:txBody>
          </p:sp>
          <p:sp>
            <p:nvSpPr>
              <p:cNvPr id="4120" name="Rectangle 13"/>
              <p:cNvSpPr>
                <a:spLocks noChangeArrowheads="1"/>
              </p:cNvSpPr>
              <p:nvPr/>
            </p:nvSpPr>
            <p:spPr bwMode="auto">
              <a:xfrm>
                <a:off x="2183" y="2028"/>
                <a:ext cx="458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kumimoji="1" lang="zh-CN" altLang="zh-CN" sz="2400" baseline="-30000">
                  <a:latin typeface="Times New Roman" charset="0"/>
                </a:endParaRPr>
              </a:p>
            </p:txBody>
          </p:sp>
          <p:sp>
            <p:nvSpPr>
              <p:cNvPr id="4121" name="Rectangle 14"/>
              <p:cNvSpPr>
                <a:spLocks noChangeArrowheads="1"/>
              </p:cNvSpPr>
              <p:nvPr/>
            </p:nvSpPr>
            <p:spPr bwMode="auto">
              <a:xfrm>
                <a:off x="2183" y="1702"/>
                <a:ext cx="458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kumimoji="1" lang="zh-CN" altLang="zh-CN" sz="2400" baseline="-30000">
                  <a:latin typeface="Times New Roman" charset="0"/>
                </a:endParaRPr>
              </a:p>
            </p:txBody>
          </p:sp>
          <p:sp>
            <p:nvSpPr>
              <p:cNvPr id="4122" name="Rectangle 15"/>
              <p:cNvSpPr>
                <a:spLocks noChangeArrowheads="1"/>
              </p:cNvSpPr>
              <p:nvPr/>
            </p:nvSpPr>
            <p:spPr bwMode="auto">
              <a:xfrm>
                <a:off x="1724" y="2028"/>
                <a:ext cx="45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kumimoji="1" lang="en-US" altLang="zh-CN" sz="2400">
                    <a:solidFill>
                      <a:srgbClr val="E28700"/>
                    </a:solidFill>
                    <a:latin typeface="Times New Roman" charset="0"/>
                  </a:rPr>
                  <a:t>m</a:t>
                </a:r>
                <a:r>
                  <a:rPr kumimoji="1" lang="en-US" altLang="zh-CN" sz="2400" baseline="-30000">
                    <a:solidFill>
                      <a:srgbClr val="E28700"/>
                    </a:solidFill>
                    <a:latin typeface="Times New Roman" charset="0"/>
                  </a:rPr>
                  <a:t>13</a:t>
                </a:r>
              </a:p>
            </p:txBody>
          </p:sp>
          <p:sp>
            <p:nvSpPr>
              <p:cNvPr id="4123" name="Rectangle 16"/>
              <p:cNvSpPr>
                <a:spLocks noChangeArrowheads="1"/>
              </p:cNvSpPr>
              <p:nvPr/>
            </p:nvSpPr>
            <p:spPr bwMode="auto">
              <a:xfrm>
                <a:off x="1724" y="1702"/>
                <a:ext cx="45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kumimoji="1" lang="zh-CN" altLang="zh-CN" sz="2400" baseline="-30000">
                  <a:latin typeface="Times New Roman" charset="0"/>
                </a:endParaRPr>
              </a:p>
            </p:txBody>
          </p:sp>
          <p:sp>
            <p:nvSpPr>
              <p:cNvPr id="4124" name="Rectangle 17"/>
              <p:cNvSpPr>
                <a:spLocks noChangeArrowheads="1"/>
              </p:cNvSpPr>
              <p:nvPr/>
            </p:nvSpPr>
            <p:spPr bwMode="auto">
              <a:xfrm>
                <a:off x="1266" y="2028"/>
                <a:ext cx="458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kumimoji="1" lang="en-US" altLang="zh-CN" sz="2400">
                    <a:solidFill>
                      <a:srgbClr val="A60000"/>
                    </a:solidFill>
                    <a:latin typeface="Times New Roman" charset="0"/>
                  </a:rPr>
                  <a:t>m</a:t>
                </a:r>
                <a:r>
                  <a:rPr kumimoji="1" lang="en-US" altLang="zh-CN" sz="2400" baseline="-30000">
                    <a:solidFill>
                      <a:srgbClr val="A60000"/>
                    </a:solidFill>
                    <a:latin typeface="Times New Roman" charset="0"/>
                  </a:rPr>
                  <a:t>5</a:t>
                </a:r>
                <a:r>
                  <a:rPr kumimoji="1" lang="en-US" altLang="zh-CN" sz="2400">
                    <a:latin typeface="Times New Roman" charset="0"/>
                  </a:rPr>
                  <a:t> </a:t>
                </a:r>
              </a:p>
            </p:txBody>
          </p:sp>
          <p:sp>
            <p:nvSpPr>
              <p:cNvPr id="4125" name="Rectangle 18"/>
              <p:cNvSpPr>
                <a:spLocks noChangeArrowheads="1"/>
              </p:cNvSpPr>
              <p:nvPr/>
            </p:nvSpPr>
            <p:spPr bwMode="auto">
              <a:xfrm>
                <a:off x="807" y="2028"/>
                <a:ext cx="45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kumimoji="1" lang="en-US" altLang="zh-CN" sz="2400">
                    <a:latin typeface="Times New Roman" charset="0"/>
                  </a:rPr>
                  <a:t> </a:t>
                </a:r>
              </a:p>
            </p:txBody>
          </p:sp>
          <p:sp>
            <p:nvSpPr>
              <p:cNvPr id="4126" name="Rectangle 19"/>
              <p:cNvSpPr>
                <a:spLocks noChangeArrowheads="1"/>
              </p:cNvSpPr>
              <p:nvPr/>
            </p:nvSpPr>
            <p:spPr bwMode="auto">
              <a:xfrm>
                <a:off x="1266" y="1702"/>
                <a:ext cx="458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kumimoji="1" lang="zh-CN" altLang="zh-CN" sz="2400" baseline="-30000">
                  <a:latin typeface="Times New Roman" charset="0"/>
                </a:endParaRPr>
              </a:p>
            </p:txBody>
          </p:sp>
          <p:sp>
            <p:nvSpPr>
              <p:cNvPr id="4127" name="Rectangle 20"/>
              <p:cNvSpPr>
                <a:spLocks noChangeArrowheads="1"/>
              </p:cNvSpPr>
              <p:nvPr/>
            </p:nvSpPr>
            <p:spPr bwMode="auto">
              <a:xfrm>
                <a:off x="807" y="1702"/>
                <a:ext cx="45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kumimoji="1" lang="en-US" altLang="zh-CN" sz="2400">
                    <a:latin typeface="Times New Roman" charset="0"/>
                  </a:rPr>
                  <a:t> </a:t>
                </a:r>
              </a:p>
            </p:txBody>
          </p:sp>
          <p:sp>
            <p:nvSpPr>
              <p:cNvPr id="4128" name="Line 21"/>
              <p:cNvSpPr>
                <a:spLocks noChangeShapeType="1"/>
              </p:cNvSpPr>
              <p:nvPr/>
            </p:nvSpPr>
            <p:spPr bwMode="auto">
              <a:xfrm>
                <a:off x="807" y="1702"/>
                <a:ext cx="183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9" name="Line 22"/>
              <p:cNvSpPr>
                <a:spLocks noChangeShapeType="1"/>
              </p:cNvSpPr>
              <p:nvPr/>
            </p:nvSpPr>
            <p:spPr bwMode="auto">
              <a:xfrm>
                <a:off x="807" y="2028"/>
                <a:ext cx="183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0" name="Line 23"/>
              <p:cNvSpPr>
                <a:spLocks noChangeShapeType="1"/>
              </p:cNvSpPr>
              <p:nvPr/>
            </p:nvSpPr>
            <p:spPr bwMode="auto">
              <a:xfrm>
                <a:off x="807" y="3006"/>
                <a:ext cx="183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1" name="Line 24"/>
              <p:cNvSpPr>
                <a:spLocks noChangeShapeType="1"/>
              </p:cNvSpPr>
              <p:nvPr/>
            </p:nvSpPr>
            <p:spPr bwMode="auto">
              <a:xfrm>
                <a:off x="807" y="1702"/>
                <a:ext cx="0" cy="130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2" name="Line 25"/>
              <p:cNvSpPr>
                <a:spLocks noChangeShapeType="1"/>
              </p:cNvSpPr>
              <p:nvPr/>
            </p:nvSpPr>
            <p:spPr bwMode="auto">
              <a:xfrm>
                <a:off x="1266" y="1702"/>
                <a:ext cx="0" cy="13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3" name="Line 26"/>
              <p:cNvSpPr>
                <a:spLocks noChangeShapeType="1"/>
              </p:cNvSpPr>
              <p:nvPr/>
            </p:nvSpPr>
            <p:spPr bwMode="auto">
              <a:xfrm>
                <a:off x="2641" y="1702"/>
                <a:ext cx="0" cy="130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4" name="Line 27"/>
              <p:cNvSpPr>
                <a:spLocks noChangeShapeType="1"/>
              </p:cNvSpPr>
              <p:nvPr/>
            </p:nvSpPr>
            <p:spPr bwMode="auto">
              <a:xfrm>
                <a:off x="1724" y="1702"/>
                <a:ext cx="0" cy="13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5" name="Line 28"/>
              <p:cNvSpPr>
                <a:spLocks noChangeShapeType="1"/>
              </p:cNvSpPr>
              <p:nvPr/>
            </p:nvSpPr>
            <p:spPr bwMode="auto">
              <a:xfrm>
                <a:off x="2183" y="1702"/>
                <a:ext cx="0" cy="13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6" name="Line 29"/>
              <p:cNvSpPr>
                <a:spLocks noChangeShapeType="1"/>
              </p:cNvSpPr>
              <p:nvPr/>
            </p:nvSpPr>
            <p:spPr bwMode="auto">
              <a:xfrm>
                <a:off x="807" y="2354"/>
                <a:ext cx="183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7" name="Line 30"/>
              <p:cNvSpPr>
                <a:spLocks noChangeShapeType="1"/>
              </p:cNvSpPr>
              <p:nvPr/>
            </p:nvSpPr>
            <p:spPr bwMode="auto">
              <a:xfrm>
                <a:off x="807" y="2680"/>
                <a:ext cx="183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8" name="Line 31"/>
              <p:cNvSpPr>
                <a:spLocks noChangeShapeType="1"/>
              </p:cNvSpPr>
              <p:nvPr/>
            </p:nvSpPr>
            <p:spPr bwMode="auto">
              <a:xfrm>
                <a:off x="566" y="1462"/>
                <a:ext cx="24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9" name="Text Box 32"/>
              <p:cNvSpPr txBox="1">
                <a:spLocks noChangeArrowheads="1"/>
              </p:cNvSpPr>
              <p:nvPr/>
            </p:nvSpPr>
            <p:spPr bwMode="auto">
              <a:xfrm>
                <a:off x="864" y="1428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>
                    <a:latin typeface="Times New Roman" charset="0"/>
                  </a:rPr>
                  <a:t>00</a:t>
                </a:r>
              </a:p>
            </p:txBody>
          </p:sp>
          <p:sp>
            <p:nvSpPr>
              <p:cNvPr id="4140" name="Text Box 33"/>
              <p:cNvSpPr txBox="1">
                <a:spLocks noChangeArrowheads="1"/>
              </p:cNvSpPr>
              <p:nvPr/>
            </p:nvSpPr>
            <p:spPr bwMode="auto">
              <a:xfrm>
                <a:off x="1344" y="1419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>
                    <a:latin typeface="Times New Roman" charset="0"/>
                  </a:rPr>
                  <a:t>01</a:t>
                </a:r>
              </a:p>
            </p:txBody>
          </p:sp>
          <p:sp>
            <p:nvSpPr>
              <p:cNvPr id="4141" name="Text Box 34"/>
              <p:cNvSpPr txBox="1">
                <a:spLocks noChangeArrowheads="1"/>
              </p:cNvSpPr>
              <p:nvPr/>
            </p:nvSpPr>
            <p:spPr bwMode="auto">
              <a:xfrm>
                <a:off x="1803" y="1422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>
                    <a:latin typeface="Times New Roman" charset="0"/>
                  </a:rPr>
                  <a:t>11</a:t>
                </a:r>
              </a:p>
            </p:txBody>
          </p:sp>
          <p:sp>
            <p:nvSpPr>
              <p:cNvPr id="4142" name="Text Box 35"/>
              <p:cNvSpPr txBox="1">
                <a:spLocks noChangeArrowheads="1"/>
              </p:cNvSpPr>
              <p:nvPr/>
            </p:nvSpPr>
            <p:spPr bwMode="auto">
              <a:xfrm>
                <a:off x="2248" y="1410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>
                    <a:latin typeface="Times New Roman" charset="0"/>
                  </a:rPr>
                  <a:t>10</a:t>
                </a:r>
              </a:p>
            </p:txBody>
          </p:sp>
          <p:sp>
            <p:nvSpPr>
              <p:cNvPr id="4143" name="Text Box 36"/>
              <p:cNvSpPr txBox="1">
                <a:spLocks noChangeArrowheads="1"/>
              </p:cNvSpPr>
              <p:nvPr/>
            </p:nvSpPr>
            <p:spPr bwMode="auto">
              <a:xfrm>
                <a:off x="577" y="1248"/>
                <a:ext cx="38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>
                    <a:latin typeface="Times New Roman" charset="0"/>
                  </a:rPr>
                  <a:t>AB</a:t>
                </a:r>
              </a:p>
            </p:txBody>
          </p:sp>
          <p:sp>
            <p:nvSpPr>
              <p:cNvPr id="4144" name="Text Box 37"/>
              <p:cNvSpPr txBox="1">
                <a:spLocks noChangeArrowheads="1"/>
              </p:cNvSpPr>
              <p:nvPr/>
            </p:nvSpPr>
            <p:spPr bwMode="auto">
              <a:xfrm>
                <a:off x="336" y="1488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>
                    <a:latin typeface="Times New Roman" charset="0"/>
                  </a:rPr>
                  <a:t>CD</a:t>
                </a:r>
              </a:p>
            </p:txBody>
          </p:sp>
          <p:sp>
            <p:nvSpPr>
              <p:cNvPr id="4145" name="Text Box 38"/>
              <p:cNvSpPr txBox="1">
                <a:spLocks noChangeArrowheads="1"/>
              </p:cNvSpPr>
              <p:nvPr/>
            </p:nvSpPr>
            <p:spPr bwMode="auto">
              <a:xfrm>
                <a:off x="480" y="1728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>
                    <a:latin typeface="Times New Roman" charset="0"/>
                  </a:rPr>
                  <a:t>00</a:t>
                </a:r>
              </a:p>
            </p:txBody>
          </p:sp>
          <p:sp>
            <p:nvSpPr>
              <p:cNvPr id="4146" name="Text Box 39"/>
              <p:cNvSpPr txBox="1">
                <a:spLocks noChangeArrowheads="1"/>
              </p:cNvSpPr>
              <p:nvPr/>
            </p:nvSpPr>
            <p:spPr bwMode="auto">
              <a:xfrm>
                <a:off x="489" y="2064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>
                    <a:latin typeface="Times New Roman" charset="0"/>
                  </a:rPr>
                  <a:t>01</a:t>
                </a:r>
              </a:p>
            </p:txBody>
          </p:sp>
          <p:sp>
            <p:nvSpPr>
              <p:cNvPr id="4147" name="Text Box 40"/>
              <p:cNvSpPr txBox="1">
                <a:spLocks noChangeArrowheads="1"/>
              </p:cNvSpPr>
              <p:nvPr/>
            </p:nvSpPr>
            <p:spPr bwMode="auto">
              <a:xfrm>
                <a:off x="489" y="2400"/>
                <a:ext cx="4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>
                    <a:latin typeface="Times New Roman" charset="0"/>
                  </a:rPr>
                  <a:t>11</a:t>
                </a:r>
              </a:p>
            </p:txBody>
          </p:sp>
          <p:sp>
            <p:nvSpPr>
              <p:cNvPr id="4148" name="Text Box 41"/>
              <p:cNvSpPr txBox="1">
                <a:spLocks noChangeArrowheads="1"/>
              </p:cNvSpPr>
              <p:nvPr/>
            </p:nvSpPr>
            <p:spPr bwMode="auto">
              <a:xfrm>
                <a:off x="471" y="2700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>
                    <a:latin typeface="Times New Roman" charset="0"/>
                  </a:rPr>
                  <a:t>10</a:t>
                </a:r>
              </a:p>
            </p:txBody>
          </p:sp>
        </p:grpSp>
        <p:sp>
          <p:nvSpPr>
            <p:cNvPr id="4111" name="AutoShape 42"/>
            <p:cNvSpPr>
              <a:spLocks noChangeArrowheads="1"/>
            </p:cNvSpPr>
            <p:nvPr/>
          </p:nvSpPr>
          <p:spPr bwMode="auto">
            <a:xfrm>
              <a:off x="1546" y="2352"/>
              <a:ext cx="846" cy="558"/>
            </a:xfrm>
            <a:prstGeom prst="roundRect">
              <a:avLst>
                <a:gd name="adj" fmla="val 21685"/>
              </a:avLst>
            </a:prstGeom>
            <a:noFill/>
            <a:ln w="12700">
              <a:solidFill>
                <a:srgbClr val="C800C8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4" name="Group 64"/>
          <p:cNvGrpSpPr>
            <a:grpSpLocks/>
          </p:cNvGrpSpPr>
          <p:nvPr/>
        </p:nvGrpSpPr>
        <p:grpSpPr bwMode="auto">
          <a:xfrm>
            <a:off x="4429125" y="4857750"/>
            <a:ext cx="4572000" cy="1428750"/>
            <a:chOff x="432" y="3212"/>
            <a:chExt cx="2880" cy="900"/>
          </a:xfrm>
        </p:grpSpPr>
        <p:graphicFrame>
          <p:nvGraphicFramePr>
            <p:cNvPr id="4098" name="Object 2"/>
            <p:cNvGraphicFramePr>
              <a:graphicFrameLocks noChangeAspect="1"/>
            </p:cNvGraphicFramePr>
            <p:nvPr/>
          </p:nvGraphicFramePr>
          <p:xfrm>
            <a:off x="432" y="3212"/>
            <a:ext cx="2880" cy="294"/>
          </p:xfrm>
          <a:graphic>
            <a:graphicData uri="http://schemas.openxmlformats.org/presentationml/2006/ole">
              <p:oleObj spid="_x0000_s4098" name="Equation" r:id="rId3" imgW="2145369" imgH="215806" progId="Equation.3">
                <p:embed/>
              </p:oleObj>
            </a:graphicData>
          </a:graphic>
        </p:graphicFrame>
        <p:sp>
          <p:nvSpPr>
            <p:cNvPr id="4105" name="Line 46"/>
            <p:cNvSpPr>
              <a:spLocks noChangeShapeType="1"/>
            </p:cNvSpPr>
            <p:nvPr/>
          </p:nvSpPr>
          <p:spPr bwMode="auto">
            <a:xfrm>
              <a:off x="1956" y="3501"/>
              <a:ext cx="1296" cy="0"/>
            </a:xfrm>
            <a:prstGeom prst="line">
              <a:avLst/>
            </a:prstGeom>
            <a:noFill/>
            <a:ln w="28575">
              <a:solidFill>
                <a:srgbClr val="E287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6" name="Line 47"/>
            <p:cNvSpPr>
              <a:spLocks noChangeShapeType="1"/>
            </p:cNvSpPr>
            <p:nvPr/>
          </p:nvSpPr>
          <p:spPr bwMode="auto">
            <a:xfrm>
              <a:off x="450" y="3501"/>
              <a:ext cx="129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099" name="Object 3"/>
            <p:cNvGraphicFramePr>
              <a:graphicFrameLocks noChangeAspect="1"/>
            </p:cNvGraphicFramePr>
            <p:nvPr/>
          </p:nvGraphicFramePr>
          <p:xfrm>
            <a:off x="1248" y="3521"/>
            <a:ext cx="1200" cy="297"/>
          </p:xfrm>
          <a:graphic>
            <a:graphicData uri="http://schemas.openxmlformats.org/presentationml/2006/ole">
              <p:oleObj spid="_x0000_s4099" r:id="rId4" imgW="812447" imgH="203112" progId="Equation.3">
                <p:embed/>
              </p:oleObj>
            </a:graphicData>
          </a:graphic>
        </p:graphicFrame>
        <p:sp>
          <p:nvSpPr>
            <p:cNvPr id="4107" name="Line 49"/>
            <p:cNvSpPr>
              <a:spLocks noChangeShapeType="1"/>
            </p:cNvSpPr>
            <p:nvPr/>
          </p:nvSpPr>
          <p:spPr bwMode="auto">
            <a:xfrm>
              <a:off x="1266" y="3828"/>
              <a:ext cx="4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8" name="Line 50"/>
            <p:cNvSpPr>
              <a:spLocks noChangeShapeType="1"/>
            </p:cNvSpPr>
            <p:nvPr/>
          </p:nvSpPr>
          <p:spPr bwMode="auto">
            <a:xfrm>
              <a:off x="1968" y="3848"/>
              <a:ext cx="432" cy="0"/>
            </a:xfrm>
            <a:prstGeom prst="line">
              <a:avLst/>
            </a:prstGeom>
            <a:noFill/>
            <a:ln w="28575">
              <a:solidFill>
                <a:srgbClr val="E287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9" name="Text Box 51"/>
            <p:cNvSpPr txBox="1">
              <a:spLocks noChangeArrowheads="1"/>
            </p:cNvSpPr>
            <p:nvPr/>
          </p:nvSpPr>
          <p:spPr bwMode="auto">
            <a:xfrm>
              <a:off x="1632" y="3824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C800C8"/>
                  </a:solidFill>
                  <a:latin typeface="Times New Roman" charset="0"/>
                </a:rPr>
                <a:t>B D</a:t>
              </a:r>
            </a:p>
          </p:txBody>
        </p:sp>
      </p:grpSp>
      <p:graphicFrame>
        <p:nvGraphicFramePr>
          <p:cNvPr id="90117" name="Object 5"/>
          <p:cNvGraphicFramePr>
            <a:graphicFrameLocks noGrp="1" noChangeAspect="1"/>
          </p:cNvGraphicFramePr>
          <p:nvPr/>
        </p:nvGraphicFramePr>
        <p:xfrm>
          <a:off x="1285875" y="1928813"/>
          <a:ext cx="1741488" cy="409575"/>
        </p:xfrm>
        <a:graphic>
          <a:graphicData uri="http://schemas.openxmlformats.org/presentationml/2006/ole">
            <p:oleObj spid="_x0000_s4100" name="公式" r:id="rId5" imgW="86328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41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56325" y="1196975"/>
            <a:ext cx="1993900" cy="266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三变量卡诺图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/>
          <a:srcRect t="2708" b="18962"/>
          <a:stretch>
            <a:fillRect/>
          </a:stretch>
        </p:blipFill>
        <p:spPr bwMode="auto">
          <a:xfrm>
            <a:off x="971550" y="1628775"/>
            <a:ext cx="4572000" cy="220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/>
          <a:srcRect b="20229"/>
          <a:stretch>
            <a:fillRect/>
          </a:stretch>
        </p:blipFill>
        <p:spPr bwMode="auto">
          <a:xfrm>
            <a:off x="755650" y="4221163"/>
            <a:ext cx="7696200" cy="245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9" name="AutoShape 7"/>
          <p:cNvSpPr>
            <a:spLocks noChangeArrowheads="1"/>
          </p:cNvSpPr>
          <p:nvPr/>
        </p:nvSpPr>
        <p:spPr bwMode="auto">
          <a:xfrm rot="-5400000">
            <a:off x="7419181" y="3821907"/>
            <a:ext cx="915987" cy="704850"/>
          </a:xfrm>
          <a:custGeom>
            <a:avLst/>
            <a:gdLst>
              <a:gd name="T0" fmla="*/ 686990 w 21600"/>
              <a:gd name="T1" fmla="*/ 0 h 21600"/>
              <a:gd name="T2" fmla="*/ 0 w 21600"/>
              <a:gd name="T3" fmla="*/ 352425 h 21600"/>
              <a:gd name="T4" fmla="*/ 686990 w 21600"/>
              <a:gd name="T5" fmla="*/ 704850 h 21600"/>
              <a:gd name="T6" fmla="*/ 915987 w 21600"/>
              <a:gd name="T7" fmla="*/ 352425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</a:gra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主要内容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3713" y="1844675"/>
            <a:ext cx="6257925" cy="4383088"/>
          </a:xfrm>
        </p:spPr>
        <p:txBody>
          <a:bodyPr/>
          <a:lstStyle/>
          <a:p>
            <a:pPr eaLnBrk="1" hangingPunct="1"/>
            <a:r>
              <a:rPr lang="zh-CN" altLang="en-US" smtClean="0"/>
              <a:t>组合逻辑的基本概念</a:t>
            </a:r>
          </a:p>
          <a:p>
            <a:pPr eaLnBrk="1" hangingPunct="1"/>
            <a:r>
              <a:rPr lang="zh-CN" altLang="en-US" smtClean="0"/>
              <a:t>卡诺图</a:t>
            </a:r>
          </a:p>
          <a:p>
            <a:pPr eaLnBrk="1" hangingPunct="1"/>
            <a:r>
              <a:rPr lang="zh-CN" altLang="en-US" smtClean="0"/>
              <a:t>随意项化简</a:t>
            </a:r>
          </a:p>
          <a:p>
            <a:pPr eaLnBrk="1" hangingPunct="1"/>
            <a:r>
              <a:rPr lang="zh-CN" altLang="en-US" smtClean="0"/>
              <a:t>多输出函数化简</a:t>
            </a:r>
          </a:p>
          <a:p>
            <a:pPr eaLnBrk="1" hangingPunct="1"/>
            <a:r>
              <a:rPr lang="zh-CN" altLang="en-US" smtClean="0"/>
              <a:t>混合逻辑组合电路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由逻辑方程画出卡诺图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00213"/>
            <a:ext cx="8496300" cy="4114800"/>
          </a:xfrm>
        </p:spPr>
        <p:txBody>
          <a:bodyPr/>
          <a:lstStyle/>
          <a:p>
            <a:pPr eaLnBrk="1" hangingPunct="1"/>
            <a:r>
              <a:rPr lang="en-US" altLang="zh-CN" i="1" smtClean="0">
                <a:solidFill>
                  <a:srgbClr val="FF0000"/>
                </a:solidFill>
              </a:rPr>
              <a:t>step1</a:t>
            </a:r>
            <a:r>
              <a:rPr lang="zh-CN" altLang="en-US" i="1" smtClean="0">
                <a:solidFill>
                  <a:srgbClr val="FF0000"/>
                </a:solidFill>
              </a:rPr>
              <a:t>：</a:t>
            </a:r>
            <a:r>
              <a:rPr lang="zh-CN" altLang="en-US" smtClean="0"/>
              <a:t>观察变量个数，确定卡诺图中变量个数；</a:t>
            </a:r>
          </a:p>
          <a:p>
            <a:pPr eaLnBrk="1" hangingPunct="1"/>
            <a:r>
              <a:rPr lang="en-US" altLang="zh-CN" i="1" smtClean="0">
                <a:solidFill>
                  <a:srgbClr val="FF0000"/>
                </a:solidFill>
              </a:rPr>
              <a:t>step2</a:t>
            </a:r>
            <a:r>
              <a:rPr lang="zh-CN" altLang="en-US" i="1" smtClean="0">
                <a:solidFill>
                  <a:srgbClr val="FF0000"/>
                </a:solidFill>
              </a:rPr>
              <a:t>：</a:t>
            </a:r>
            <a:r>
              <a:rPr lang="zh-CN" altLang="en-US" smtClean="0"/>
              <a:t>确定卡诺图中变量排列格式，以及卡诺图中每一格中变量的取值组合：</a:t>
            </a:r>
          </a:p>
          <a:p>
            <a:pPr eaLnBrk="1" hangingPunct="1"/>
            <a:r>
              <a:rPr lang="en-US" altLang="zh-CN" i="1" smtClean="0">
                <a:solidFill>
                  <a:srgbClr val="FF0000"/>
                </a:solidFill>
              </a:rPr>
              <a:t>step3</a:t>
            </a:r>
            <a:r>
              <a:rPr lang="zh-CN" altLang="en-US" i="1" smtClean="0">
                <a:solidFill>
                  <a:srgbClr val="FF0000"/>
                </a:solidFill>
              </a:rPr>
              <a:t>：</a:t>
            </a:r>
            <a:r>
              <a:rPr lang="zh-CN" altLang="en-US" smtClean="0"/>
              <a:t>如方程不是标准形式，将布尔方程转换为积之和标准形式；</a:t>
            </a:r>
          </a:p>
          <a:p>
            <a:pPr eaLnBrk="1" hangingPunct="1"/>
            <a:r>
              <a:rPr lang="en-US" altLang="zh-CN" i="1" smtClean="0">
                <a:solidFill>
                  <a:srgbClr val="FF0000"/>
                </a:solidFill>
              </a:rPr>
              <a:t>step4</a:t>
            </a:r>
            <a:r>
              <a:rPr lang="zh-CN" altLang="en-US" i="1" smtClean="0">
                <a:solidFill>
                  <a:srgbClr val="FF0000"/>
                </a:solidFill>
              </a:rPr>
              <a:t>：</a:t>
            </a:r>
            <a:r>
              <a:rPr lang="zh-CN" altLang="en-US" smtClean="0"/>
              <a:t>如标准形式为积之和，找到每一项取值组合在卡诺图中的位置，填</a:t>
            </a:r>
            <a:r>
              <a:rPr lang="en-US" altLang="zh-CN" smtClean="0"/>
              <a:t>1</a:t>
            </a:r>
            <a:r>
              <a:rPr lang="zh-CN" altLang="en-US" smtClean="0"/>
              <a:t>，其余位置填</a:t>
            </a:r>
            <a:r>
              <a:rPr lang="en-US" altLang="zh-CN" smtClean="0"/>
              <a:t>0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12875"/>
            <a:ext cx="7350125" cy="4219575"/>
          </a:xfrm>
        </p:spPr>
        <p:txBody>
          <a:bodyPr/>
          <a:lstStyle/>
          <a:p>
            <a:pPr eaLnBrk="1" hangingPunct="1"/>
            <a:r>
              <a:rPr lang="zh-CN" altLang="en-US" smtClean="0"/>
              <a:t>例：根据下面的布尔方程构造卡诺图。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解：</a:t>
            </a:r>
          </a:p>
          <a:p>
            <a:pPr lvl="1" eaLnBrk="1" hangingPunct="1"/>
            <a:r>
              <a:rPr lang="zh-CN" altLang="en-US" smtClean="0"/>
              <a:t>确定输入为</a:t>
            </a:r>
            <a:r>
              <a:rPr lang="en-US" altLang="zh-CN" smtClean="0"/>
              <a:t>3</a:t>
            </a:r>
            <a:r>
              <a:rPr lang="zh-CN" altLang="en-US" smtClean="0"/>
              <a:t>变量</a:t>
            </a:r>
          </a:p>
          <a:p>
            <a:pPr lvl="1" eaLnBrk="1" hangingPunct="1"/>
            <a:r>
              <a:rPr lang="zh-CN" altLang="en-US" smtClean="0"/>
              <a:t>确定格式，然后填写对应输出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692275" y="1989138"/>
          <a:ext cx="5565775" cy="592137"/>
        </p:xfrm>
        <a:graphic>
          <a:graphicData uri="http://schemas.openxmlformats.org/presentationml/2006/ole">
            <p:oleObj spid="_x0000_s5122" name="公式" r:id="rId3" imgW="2400120" imgH="215640" progId="Equation.3">
              <p:embed/>
            </p:oleObj>
          </a:graphicData>
        </a:graphic>
      </p:graphicFrame>
      <p:pic>
        <p:nvPicPr>
          <p:cNvPr id="20585" name="Picture 10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5650" y="4581525"/>
            <a:ext cx="3384550" cy="167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87" name="AutoShape 107"/>
          <p:cNvSpPr>
            <a:spLocks noChangeArrowheads="1"/>
          </p:cNvSpPr>
          <p:nvPr/>
        </p:nvSpPr>
        <p:spPr bwMode="auto">
          <a:xfrm>
            <a:off x="4211638" y="5229225"/>
            <a:ext cx="863600" cy="576263"/>
          </a:xfrm>
          <a:prstGeom prst="rightArrow">
            <a:avLst>
              <a:gd name="adj1" fmla="val 50000"/>
              <a:gd name="adj2" fmla="val 37466"/>
            </a:avLst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20586" name="Picture 10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19700" y="4606925"/>
            <a:ext cx="3313113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88" name="Oval 108"/>
          <p:cNvSpPr>
            <a:spLocks noChangeArrowheads="1"/>
          </p:cNvSpPr>
          <p:nvPr/>
        </p:nvSpPr>
        <p:spPr bwMode="auto">
          <a:xfrm>
            <a:off x="5940425" y="5372100"/>
            <a:ext cx="431800" cy="288925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589" name="Oval 109"/>
          <p:cNvSpPr>
            <a:spLocks noChangeArrowheads="1"/>
          </p:cNvSpPr>
          <p:nvPr/>
        </p:nvSpPr>
        <p:spPr bwMode="auto">
          <a:xfrm>
            <a:off x="5940425" y="5734050"/>
            <a:ext cx="431800" cy="288925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590" name="Oval 110"/>
          <p:cNvSpPr>
            <a:spLocks noChangeArrowheads="1"/>
          </p:cNvSpPr>
          <p:nvPr/>
        </p:nvSpPr>
        <p:spPr bwMode="auto">
          <a:xfrm>
            <a:off x="6588125" y="5372100"/>
            <a:ext cx="431800" cy="288925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591" name="Oval 111"/>
          <p:cNvSpPr>
            <a:spLocks noChangeArrowheads="1"/>
          </p:cNvSpPr>
          <p:nvPr/>
        </p:nvSpPr>
        <p:spPr bwMode="auto">
          <a:xfrm>
            <a:off x="6588125" y="5734050"/>
            <a:ext cx="431800" cy="288925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592" name="Oval 112"/>
          <p:cNvSpPr>
            <a:spLocks noChangeArrowheads="1"/>
          </p:cNvSpPr>
          <p:nvPr/>
        </p:nvSpPr>
        <p:spPr bwMode="auto">
          <a:xfrm>
            <a:off x="7164388" y="5373688"/>
            <a:ext cx="431800" cy="288925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593" name="Oval 113"/>
          <p:cNvSpPr>
            <a:spLocks noChangeArrowheads="1"/>
          </p:cNvSpPr>
          <p:nvPr/>
        </p:nvSpPr>
        <p:spPr bwMode="auto">
          <a:xfrm>
            <a:off x="7164388" y="5734050"/>
            <a:ext cx="431800" cy="288925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594" name="Oval 114"/>
          <p:cNvSpPr>
            <a:spLocks noChangeArrowheads="1"/>
          </p:cNvSpPr>
          <p:nvPr/>
        </p:nvSpPr>
        <p:spPr bwMode="auto">
          <a:xfrm>
            <a:off x="7740650" y="5373688"/>
            <a:ext cx="431800" cy="288925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595" name="Oval 115"/>
          <p:cNvSpPr>
            <a:spLocks noChangeArrowheads="1"/>
          </p:cNvSpPr>
          <p:nvPr/>
        </p:nvSpPr>
        <p:spPr bwMode="auto">
          <a:xfrm>
            <a:off x="7740650" y="5734050"/>
            <a:ext cx="431800" cy="288925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35" name="Rectangle 1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0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0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0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0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0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20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20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0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0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20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20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20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0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0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20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0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7" grpId="0" animBg="1"/>
      <p:bldP spid="20588" grpId="0" animBg="1"/>
      <p:bldP spid="20588" grpId="1" animBg="1"/>
      <p:bldP spid="20589" grpId="0" animBg="1"/>
      <p:bldP spid="20589" grpId="1" animBg="1"/>
      <p:bldP spid="20590" grpId="0" animBg="1"/>
      <p:bldP spid="20590" grpId="1" animBg="1"/>
      <p:bldP spid="20591" grpId="0" animBg="1"/>
      <p:bldP spid="20591" grpId="1" animBg="1"/>
      <p:bldP spid="20592" grpId="0" animBg="1"/>
      <p:bldP spid="20592" grpId="1" animBg="1"/>
      <p:bldP spid="20593" grpId="0" animBg="1"/>
      <p:bldP spid="20593" grpId="1" animBg="1"/>
      <p:bldP spid="20594" grpId="0" animBg="1"/>
      <p:bldP spid="20594" grpId="1" animBg="1"/>
      <p:bldP spid="20595" grpId="0" animBg="1"/>
      <p:bldP spid="20595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示例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43025"/>
            <a:ext cx="8086725" cy="5137150"/>
          </a:xfrm>
        </p:spPr>
        <p:txBody>
          <a:bodyPr/>
          <a:lstStyle/>
          <a:p>
            <a:pPr eaLnBrk="1" hangingPunct="1"/>
            <a:r>
              <a:rPr lang="zh-CN" altLang="en-US" smtClean="0"/>
              <a:t>例：根据下面的布尔方程构造卡诺图。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解：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2124075" y="1916113"/>
          <a:ext cx="3455988" cy="619125"/>
        </p:xfrm>
        <a:graphic>
          <a:graphicData uri="http://schemas.openxmlformats.org/presentationml/2006/ole">
            <p:oleObj spid="_x0000_s6146" name="公式" r:id="rId3" imgW="1422360" imgH="253800" progId="Equation.3">
              <p:embed/>
            </p:oleObj>
          </a:graphicData>
        </a:graphic>
      </p:graphicFrame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5650" y="4637088"/>
            <a:ext cx="3384550" cy="167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3" name="AutoShape 7"/>
          <p:cNvSpPr>
            <a:spLocks noChangeArrowheads="1"/>
          </p:cNvSpPr>
          <p:nvPr/>
        </p:nvSpPr>
        <p:spPr bwMode="auto">
          <a:xfrm>
            <a:off x="4211638" y="5213350"/>
            <a:ext cx="863600" cy="647700"/>
          </a:xfrm>
          <a:prstGeom prst="rightArrow">
            <a:avLst>
              <a:gd name="adj1" fmla="val 50000"/>
              <a:gd name="adj2" fmla="val 33333"/>
            </a:avLst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24584" name="Object 8"/>
          <p:cNvGraphicFramePr>
            <a:graphicFrameLocks noChangeAspect="1"/>
          </p:cNvGraphicFramePr>
          <p:nvPr>
            <p:ph sz="half" idx="2"/>
          </p:nvPr>
        </p:nvGraphicFramePr>
        <p:xfrm>
          <a:off x="2124075" y="2997200"/>
          <a:ext cx="4032250" cy="1301750"/>
        </p:xfrm>
        <a:graphic>
          <a:graphicData uri="http://schemas.openxmlformats.org/presentationml/2006/ole">
            <p:oleObj spid="_x0000_s6147" name="公式" r:id="rId5" imgW="1663560" imgH="533160" progId="Equation.3">
              <p:embed/>
            </p:oleObj>
          </a:graphicData>
        </a:graphic>
      </p:graphicFrame>
      <p:pic>
        <p:nvPicPr>
          <p:cNvPr id="24586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48263" y="4637088"/>
            <a:ext cx="3311525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</a:p>
        </p:txBody>
      </p:sp>
      <p:sp>
        <p:nvSpPr>
          <p:cNvPr id="7173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412875"/>
            <a:ext cx="7470775" cy="5067300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3.2</a:t>
            </a:r>
            <a:r>
              <a:rPr lang="zh-CN" altLang="en-US" smtClean="0"/>
              <a:t>：根据下面的布尔方程构造卡诺图。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en-US" altLang="zh-CN" smtClean="0"/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1835150" y="2349500"/>
          <a:ext cx="3744913" cy="614363"/>
        </p:xfrm>
        <a:graphic>
          <a:graphicData uri="http://schemas.openxmlformats.org/presentationml/2006/ole">
            <p:oleObj spid="_x0000_s7170" name="公式" r:id="rId3" imgW="1320480" imgH="215640" progId="Equation.3">
              <p:embed/>
            </p:oleObj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1835150" y="3278188"/>
          <a:ext cx="4498975" cy="582612"/>
        </p:xfrm>
        <a:graphic>
          <a:graphicData uri="http://schemas.openxmlformats.org/presentationml/2006/ole">
            <p:oleObj spid="_x0000_s7171" name="公式" r:id="rId4" imgW="1968480" imgH="215640" progId="Equation.3">
              <p:embed/>
            </p:oleObj>
          </a:graphicData>
        </a:graphic>
      </p:graphicFrame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55875" y="4335463"/>
            <a:ext cx="338455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卡诺图与化简</a:t>
            </a:r>
          </a:p>
        </p:txBody>
      </p:sp>
      <p:pic>
        <p:nvPicPr>
          <p:cNvPr id="8199" name="Picture 4"/>
          <p:cNvPicPr>
            <a:picLocks noChangeAspect="1" noChangeArrowheads="1"/>
          </p:cNvPicPr>
          <p:nvPr/>
        </p:nvPicPr>
        <p:blipFill>
          <a:blip r:embed="rId3"/>
          <a:srcRect t="2708" b="18962"/>
          <a:stretch>
            <a:fillRect/>
          </a:stretch>
        </p:blipFill>
        <p:spPr bwMode="auto">
          <a:xfrm>
            <a:off x="476250" y="3489325"/>
            <a:ext cx="4572000" cy="220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1619250" y="2747963"/>
          <a:ext cx="887413" cy="604837"/>
        </p:xfrm>
        <a:graphic>
          <a:graphicData uri="http://schemas.openxmlformats.org/presentationml/2006/ole">
            <p:oleObj spid="_x0000_s8194" name="公式" r:id="rId4" imgW="279360" imgH="190440" progId="Equation.3">
              <p:embed/>
            </p:oleObj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331913" y="3509963"/>
            <a:ext cx="1574800" cy="1260475"/>
            <a:chOff x="1151" y="1152"/>
            <a:chExt cx="992" cy="794"/>
          </a:xfrm>
        </p:grpSpPr>
        <p:sp>
          <p:nvSpPr>
            <p:cNvPr id="8212" name="Rectangle 7"/>
            <p:cNvSpPr>
              <a:spLocks noChangeArrowheads="1"/>
            </p:cNvSpPr>
            <p:nvPr/>
          </p:nvSpPr>
          <p:spPr bwMode="auto">
            <a:xfrm>
              <a:off x="1151" y="1663"/>
              <a:ext cx="992" cy="283"/>
            </a:xfrm>
            <a:prstGeom prst="rect">
              <a:avLst/>
            </a:prstGeom>
            <a:noFill/>
            <a:ln w="38100">
              <a:solidFill>
                <a:srgbClr val="99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b="0"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8213" name="Line 8"/>
            <p:cNvSpPr>
              <a:spLocks noChangeShapeType="1"/>
            </p:cNvSpPr>
            <p:nvPr/>
          </p:nvSpPr>
          <p:spPr bwMode="auto">
            <a:xfrm flipV="1">
              <a:off x="1633" y="1152"/>
              <a:ext cx="0" cy="511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6633" name="Object 9"/>
          <p:cNvGraphicFramePr>
            <a:graphicFrameLocks noChangeAspect="1"/>
          </p:cNvGraphicFramePr>
          <p:nvPr/>
        </p:nvGraphicFramePr>
        <p:xfrm>
          <a:off x="2590800" y="2708275"/>
          <a:ext cx="887413" cy="646113"/>
        </p:xfrm>
        <a:graphic>
          <a:graphicData uri="http://schemas.openxmlformats.org/presentationml/2006/ole">
            <p:oleObj spid="_x0000_s8195" name="公式" r:id="rId5" imgW="279360" imgH="203040" progId="Equation.3">
              <p:embed/>
            </p:oleObj>
          </a:graphicData>
        </a:graphic>
      </p:graphicFrame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276475" y="3509963"/>
            <a:ext cx="1574800" cy="1260475"/>
            <a:chOff x="1151" y="1152"/>
            <a:chExt cx="992" cy="794"/>
          </a:xfrm>
        </p:grpSpPr>
        <p:sp>
          <p:nvSpPr>
            <p:cNvPr id="8210" name="Rectangle 11"/>
            <p:cNvSpPr>
              <a:spLocks noChangeArrowheads="1"/>
            </p:cNvSpPr>
            <p:nvPr/>
          </p:nvSpPr>
          <p:spPr bwMode="auto">
            <a:xfrm>
              <a:off x="1151" y="1663"/>
              <a:ext cx="992" cy="283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b="0"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8211" name="Line 12"/>
            <p:cNvSpPr>
              <a:spLocks noChangeShapeType="1"/>
            </p:cNvSpPr>
            <p:nvPr/>
          </p:nvSpPr>
          <p:spPr bwMode="auto">
            <a:xfrm flipV="1">
              <a:off x="1633" y="1152"/>
              <a:ext cx="0" cy="51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4076700" y="4321175"/>
            <a:ext cx="1125538" cy="1014413"/>
            <a:chOff x="2880" y="1663"/>
            <a:chExt cx="709" cy="639"/>
          </a:xfrm>
        </p:grpSpPr>
        <p:sp>
          <p:nvSpPr>
            <p:cNvPr id="8208" name="Rectangle 14"/>
            <p:cNvSpPr>
              <a:spLocks noChangeArrowheads="1"/>
            </p:cNvSpPr>
            <p:nvPr/>
          </p:nvSpPr>
          <p:spPr bwMode="auto">
            <a:xfrm>
              <a:off x="2880" y="1663"/>
              <a:ext cx="425" cy="639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b="0"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8209" name="Line 15"/>
            <p:cNvSpPr>
              <a:spLocks noChangeShapeType="1"/>
            </p:cNvSpPr>
            <p:nvPr/>
          </p:nvSpPr>
          <p:spPr bwMode="auto">
            <a:xfrm>
              <a:off x="3305" y="1946"/>
              <a:ext cx="2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6640" name="Object 16"/>
          <p:cNvGraphicFramePr>
            <a:graphicFrameLocks noChangeAspect="1"/>
          </p:cNvGraphicFramePr>
          <p:nvPr/>
        </p:nvGraphicFramePr>
        <p:xfrm>
          <a:off x="5222875" y="4446588"/>
          <a:ext cx="846138" cy="646112"/>
        </p:xfrm>
        <a:graphic>
          <a:graphicData uri="http://schemas.openxmlformats.org/presentationml/2006/ole">
            <p:oleObj spid="_x0000_s8196" name="公式" r:id="rId6" imgW="266400" imgH="203040" progId="Equation.3">
              <p:embed/>
            </p:oleObj>
          </a:graphicData>
        </a:graphic>
      </p:graphicFrame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097088" y="4321175"/>
            <a:ext cx="1754187" cy="1733550"/>
            <a:chOff x="1633" y="1663"/>
            <a:chExt cx="1105" cy="1092"/>
          </a:xfrm>
        </p:grpSpPr>
        <p:sp>
          <p:nvSpPr>
            <p:cNvPr id="8206" name="Rectangle 18"/>
            <p:cNvSpPr>
              <a:spLocks noChangeArrowheads="1"/>
            </p:cNvSpPr>
            <p:nvPr/>
          </p:nvSpPr>
          <p:spPr bwMode="auto">
            <a:xfrm>
              <a:off x="1633" y="1663"/>
              <a:ext cx="1105" cy="639"/>
            </a:xfrm>
            <a:prstGeom prst="rect">
              <a:avLst/>
            </a:prstGeom>
            <a:noFill/>
            <a:ln w="38100">
              <a:solidFill>
                <a:srgbClr val="00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b="0"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8207" name="Line 19"/>
            <p:cNvSpPr>
              <a:spLocks noChangeShapeType="1"/>
            </p:cNvSpPr>
            <p:nvPr/>
          </p:nvSpPr>
          <p:spPr bwMode="auto">
            <a:xfrm>
              <a:off x="2228" y="2302"/>
              <a:ext cx="0" cy="453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6644" name="Object 20"/>
          <p:cNvGraphicFramePr>
            <a:graphicFrameLocks noChangeAspect="1"/>
          </p:cNvGraphicFramePr>
          <p:nvPr/>
        </p:nvGraphicFramePr>
        <p:xfrm>
          <a:off x="2817813" y="6094413"/>
          <a:ext cx="484187" cy="565150"/>
        </p:xfrm>
        <a:graphic>
          <a:graphicData uri="http://schemas.openxmlformats.org/presentationml/2006/ole">
            <p:oleObj spid="_x0000_s8197" name="公式" r:id="rId7" imgW="152280" imgH="177480" progId="Equation.3">
              <p:embed/>
            </p:oleObj>
          </a:graphicData>
        </a:graphic>
      </p:graphicFrame>
      <p:sp>
        <p:nvSpPr>
          <p:cNvPr id="26645" name="Oval 21"/>
          <p:cNvSpPr>
            <a:spLocks noChangeArrowheads="1"/>
          </p:cNvSpPr>
          <p:nvPr/>
        </p:nvSpPr>
        <p:spPr bwMode="auto">
          <a:xfrm>
            <a:off x="927100" y="4165600"/>
            <a:ext cx="4121150" cy="1371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b="0">
              <a:latin typeface="Times New Roman" charset="0"/>
              <a:ea typeface="宋体" pitchFamily="2" charset="-122"/>
            </a:endParaRPr>
          </a:p>
        </p:txBody>
      </p:sp>
      <p:pic>
        <p:nvPicPr>
          <p:cNvPr id="8205" name="Picture 2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787900" y="1268413"/>
            <a:ext cx="41338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7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思考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8199438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写出下面卡诺图所表示的标准积之和，并写出其中可消去的项。</a:t>
            </a:r>
          </a:p>
        </p:txBody>
      </p:sp>
      <p:grpSp>
        <p:nvGrpSpPr>
          <p:cNvPr id="9221" name="Group 4"/>
          <p:cNvGrpSpPr>
            <a:grpSpLocks/>
          </p:cNvGrpSpPr>
          <p:nvPr/>
        </p:nvGrpSpPr>
        <p:grpSpPr bwMode="auto">
          <a:xfrm>
            <a:off x="1670050" y="2781300"/>
            <a:ext cx="3260725" cy="1600200"/>
            <a:chOff x="816" y="2186"/>
            <a:chExt cx="2054" cy="1008"/>
          </a:xfrm>
        </p:grpSpPr>
        <p:sp>
          <p:nvSpPr>
            <p:cNvPr id="9240" name="Rectangle 5"/>
            <p:cNvSpPr>
              <a:spLocks noChangeArrowheads="1"/>
            </p:cNvSpPr>
            <p:nvPr/>
          </p:nvSpPr>
          <p:spPr bwMode="auto">
            <a:xfrm>
              <a:off x="1703" y="2858"/>
              <a:ext cx="407" cy="33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 sz="2400">
                <a:latin typeface="Verdana" pitchFamily="34" charset="0"/>
              </a:endParaRPr>
            </a:p>
          </p:txBody>
        </p:sp>
        <p:sp>
          <p:nvSpPr>
            <p:cNvPr id="9241" name="Rectangle 6"/>
            <p:cNvSpPr>
              <a:spLocks noChangeArrowheads="1"/>
            </p:cNvSpPr>
            <p:nvPr/>
          </p:nvSpPr>
          <p:spPr bwMode="auto">
            <a:xfrm>
              <a:off x="1296" y="2858"/>
              <a:ext cx="407" cy="33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 sz="2400">
                <a:latin typeface="Verdana" pitchFamily="34" charset="0"/>
              </a:endParaRPr>
            </a:p>
          </p:txBody>
        </p:sp>
        <p:sp>
          <p:nvSpPr>
            <p:cNvPr id="9242" name="Rectangle 7"/>
            <p:cNvSpPr>
              <a:spLocks noChangeArrowheads="1"/>
            </p:cNvSpPr>
            <p:nvPr/>
          </p:nvSpPr>
          <p:spPr bwMode="auto">
            <a:xfrm>
              <a:off x="1296" y="2522"/>
              <a:ext cx="407" cy="33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 sz="2400">
                <a:latin typeface="Verdana" pitchFamily="34" charset="0"/>
              </a:endParaRPr>
            </a:p>
          </p:txBody>
        </p:sp>
        <p:sp>
          <p:nvSpPr>
            <p:cNvPr id="9243" name="Line 8"/>
            <p:cNvSpPr>
              <a:spLocks noChangeShapeType="1"/>
            </p:cNvSpPr>
            <p:nvPr/>
          </p:nvSpPr>
          <p:spPr bwMode="auto">
            <a:xfrm>
              <a:off x="1296" y="2858"/>
              <a:ext cx="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4" name="Line 9"/>
            <p:cNvSpPr>
              <a:spLocks noChangeShapeType="1"/>
            </p:cNvSpPr>
            <p:nvPr/>
          </p:nvSpPr>
          <p:spPr bwMode="auto">
            <a:xfrm>
              <a:off x="1296" y="3194"/>
              <a:ext cx="157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5" name="Line 10"/>
            <p:cNvSpPr>
              <a:spLocks noChangeShapeType="1"/>
            </p:cNvSpPr>
            <p:nvPr/>
          </p:nvSpPr>
          <p:spPr bwMode="auto">
            <a:xfrm>
              <a:off x="1296" y="252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6" name="Line 11"/>
            <p:cNvSpPr>
              <a:spLocks noChangeShapeType="1"/>
            </p:cNvSpPr>
            <p:nvPr/>
          </p:nvSpPr>
          <p:spPr bwMode="auto">
            <a:xfrm>
              <a:off x="1703" y="2522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7" name="Line 12"/>
            <p:cNvSpPr>
              <a:spLocks noChangeShapeType="1"/>
            </p:cNvSpPr>
            <p:nvPr/>
          </p:nvSpPr>
          <p:spPr bwMode="auto">
            <a:xfrm>
              <a:off x="2110" y="2522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8" name="Line 13"/>
            <p:cNvSpPr>
              <a:spLocks noChangeShapeType="1"/>
            </p:cNvSpPr>
            <p:nvPr/>
          </p:nvSpPr>
          <p:spPr bwMode="auto">
            <a:xfrm>
              <a:off x="2490" y="2522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9" name="Line 14"/>
            <p:cNvSpPr>
              <a:spLocks noChangeShapeType="1"/>
            </p:cNvSpPr>
            <p:nvPr/>
          </p:nvSpPr>
          <p:spPr bwMode="auto">
            <a:xfrm>
              <a:off x="2870" y="2522"/>
              <a:ext cx="0" cy="6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50" name="Line 15"/>
            <p:cNvSpPr>
              <a:spLocks noChangeShapeType="1"/>
            </p:cNvSpPr>
            <p:nvPr/>
          </p:nvSpPr>
          <p:spPr bwMode="auto">
            <a:xfrm>
              <a:off x="1296" y="2522"/>
              <a:ext cx="157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51" name="Line 16"/>
            <p:cNvSpPr>
              <a:spLocks noChangeShapeType="1"/>
            </p:cNvSpPr>
            <p:nvPr/>
          </p:nvSpPr>
          <p:spPr bwMode="auto">
            <a:xfrm>
              <a:off x="1296" y="2858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52" name="Line 17"/>
            <p:cNvSpPr>
              <a:spLocks noChangeShapeType="1"/>
            </p:cNvSpPr>
            <p:nvPr/>
          </p:nvSpPr>
          <p:spPr bwMode="auto">
            <a:xfrm flipH="1" flipV="1">
              <a:off x="1008" y="2186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3" name="Text Box 18"/>
            <p:cNvSpPr txBox="1">
              <a:spLocks noChangeArrowheads="1"/>
            </p:cNvSpPr>
            <p:nvPr/>
          </p:nvSpPr>
          <p:spPr bwMode="auto">
            <a:xfrm>
              <a:off x="1056" y="2234"/>
              <a:ext cx="528" cy="2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400">
                  <a:latin typeface="Comic Sans MS" pitchFamily="66" charset="0"/>
                  <a:ea typeface="宋体" pitchFamily="2" charset="-122"/>
                </a:rPr>
                <a:t>ab</a:t>
              </a:r>
            </a:p>
          </p:txBody>
        </p:sp>
        <p:sp>
          <p:nvSpPr>
            <p:cNvPr id="9254" name="Text Box 19"/>
            <p:cNvSpPr txBox="1">
              <a:spLocks noChangeArrowheads="1"/>
            </p:cNvSpPr>
            <p:nvPr/>
          </p:nvSpPr>
          <p:spPr bwMode="auto">
            <a:xfrm>
              <a:off x="816" y="2330"/>
              <a:ext cx="528" cy="2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400">
                  <a:latin typeface="Comic Sans MS" pitchFamily="66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9255" name="Rectangle 20"/>
            <p:cNvSpPr>
              <a:spLocks noChangeArrowheads="1"/>
            </p:cNvSpPr>
            <p:nvPr/>
          </p:nvSpPr>
          <p:spPr bwMode="auto">
            <a:xfrm>
              <a:off x="1344" y="2299"/>
              <a:ext cx="384" cy="16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000">
                  <a:latin typeface="Verdana" pitchFamily="34" charset="0"/>
                </a:rPr>
                <a:t>00</a:t>
              </a:r>
            </a:p>
          </p:txBody>
        </p:sp>
        <p:sp>
          <p:nvSpPr>
            <p:cNvPr id="9256" name="Rectangle 21"/>
            <p:cNvSpPr>
              <a:spLocks noChangeArrowheads="1"/>
            </p:cNvSpPr>
            <p:nvPr/>
          </p:nvSpPr>
          <p:spPr bwMode="auto">
            <a:xfrm>
              <a:off x="1731" y="2299"/>
              <a:ext cx="384" cy="16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000">
                  <a:latin typeface="Verdana" pitchFamily="34" charset="0"/>
                </a:rPr>
                <a:t>01</a:t>
              </a:r>
            </a:p>
          </p:txBody>
        </p:sp>
        <p:sp>
          <p:nvSpPr>
            <p:cNvPr id="9257" name="Rectangle 22"/>
            <p:cNvSpPr>
              <a:spLocks noChangeArrowheads="1"/>
            </p:cNvSpPr>
            <p:nvPr/>
          </p:nvSpPr>
          <p:spPr bwMode="auto">
            <a:xfrm>
              <a:off x="2102" y="2299"/>
              <a:ext cx="384" cy="16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000">
                  <a:latin typeface="Verdana" pitchFamily="34" charset="0"/>
                </a:rPr>
                <a:t>11</a:t>
              </a:r>
            </a:p>
          </p:txBody>
        </p:sp>
        <p:sp>
          <p:nvSpPr>
            <p:cNvPr id="9258" name="Rectangle 23"/>
            <p:cNvSpPr>
              <a:spLocks noChangeArrowheads="1"/>
            </p:cNvSpPr>
            <p:nvPr/>
          </p:nvSpPr>
          <p:spPr bwMode="auto">
            <a:xfrm>
              <a:off x="2486" y="2297"/>
              <a:ext cx="384" cy="16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000">
                  <a:latin typeface="Verdana" pitchFamily="34" charset="0"/>
                </a:rPr>
                <a:t>10</a:t>
              </a:r>
            </a:p>
          </p:txBody>
        </p:sp>
        <p:sp>
          <p:nvSpPr>
            <p:cNvPr id="9259" name="Rectangle 24"/>
            <p:cNvSpPr>
              <a:spLocks noChangeArrowheads="1"/>
            </p:cNvSpPr>
            <p:nvPr/>
          </p:nvSpPr>
          <p:spPr bwMode="auto">
            <a:xfrm>
              <a:off x="1007" y="2580"/>
              <a:ext cx="144" cy="16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>
                  <a:latin typeface="Verdana" pitchFamily="34" charset="0"/>
                </a:rPr>
                <a:t>0</a:t>
              </a:r>
            </a:p>
          </p:txBody>
        </p:sp>
        <p:sp>
          <p:nvSpPr>
            <p:cNvPr id="9260" name="Rectangle 25"/>
            <p:cNvSpPr>
              <a:spLocks noChangeArrowheads="1"/>
            </p:cNvSpPr>
            <p:nvPr/>
          </p:nvSpPr>
          <p:spPr bwMode="auto">
            <a:xfrm>
              <a:off x="990" y="2897"/>
              <a:ext cx="189" cy="16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>
                  <a:latin typeface="Verdana" pitchFamily="34" charset="0"/>
                </a:rPr>
                <a:t>1</a:t>
              </a:r>
            </a:p>
          </p:txBody>
        </p:sp>
      </p:grpSp>
      <p:sp>
        <p:nvSpPr>
          <p:cNvPr id="9222" name="Rectangle 26"/>
          <p:cNvSpPr>
            <a:spLocks noChangeArrowheads="1"/>
          </p:cNvSpPr>
          <p:nvPr/>
        </p:nvSpPr>
        <p:spPr bwMode="auto">
          <a:xfrm>
            <a:off x="2541588" y="3848100"/>
            <a:ext cx="646112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400">
                <a:latin typeface="Verdana" pitchFamily="34" charset="0"/>
              </a:rPr>
              <a:t>1</a:t>
            </a:r>
          </a:p>
        </p:txBody>
      </p:sp>
      <p:sp>
        <p:nvSpPr>
          <p:cNvPr id="9223" name="Rectangle 27"/>
          <p:cNvSpPr>
            <a:spLocks noChangeArrowheads="1"/>
          </p:cNvSpPr>
          <p:nvPr/>
        </p:nvSpPr>
        <p:spPr bwMode="auto">
          <a:xfrm>
            <a:off x="4370388" y="3827463"/>
            <a:ext cx="646112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400">
                <a:latin typeface="Verdana" pitchFamily="34" charset="0"/>
              </a:rPr>
              <a:t>1</a:t>
            </a:r>
          </a:p>
        </p:txBody>
      </p:sp>
      <p:sp>
        <p:nvSpPr>
          <p:cNvPr id="9224" name="Rectangle 28"/>
          <p:cNvSpPr>
            <a:spLocks noChangeArrowheads="1"/>
          </p:cNvSpPr>
          <p:nvPr/>
        </p:nvSpPr>
        <p:spPr bwMode="auto">
          <a:xfrm>
            <a:off x="3127375" y="3833813"/>
            <a:ext cx="646113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400">
                <a:latin typeface="Verdana" pitchFamily="34" charset="0"/>
              </a:rPr>
              <a:t>1</a:t>
            </a:r>
          </a:p>
        </p:txBody>
      </p:sp>
      <p:sp>
        <p:nvSpPr>
          <p:cNvPr id="9225" name="Rectangle 29"/>
          <p:cNvSpPr>
            <a:spLocks noChangeArrowheads="1"/>
          </p:cNvSpPr>
          <p:nvPr/>
        </p:nvSpPr>
        <p:spPr bwMode="auto">
          <a:xfrm>
            <a:off x="2525713" y="3338513"/>
            <a:ext cx="646112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400">
                <a:latin typeface="Verdana" pitchFamily="34" charset="0"/>
              </a:rPr>
              <a:t>1</a:t>
            </a:r>
          </a:p>
        </p:txBody>
      </p:sp>
      <p:sp>
        <p:nvSpPr>
          <p:cNvPr id="9226" name="Rectangle 30"/>
          <p:cNvSpPr>
            <a:spLocks noChangeArrowheads="1"/>
          </p:cNvSpPr>
          <p:nvPr/>
        </p:nvSpPr>
        <p:spPr bwMode="auto">
          <a:xfrm>
            <a:off x="4416425" y="3332163"/>
            <a:ext cx="646113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400">
                <a:latin typeface="Verdana" pitchFamily="34" charset="0"/>
              </a:rPr>
              <a:t>1</a:t>
            </a:r>
          </a:p>
        </p:txBody>
      </p:sp>
      <p:graphicFrame>
        <p:nvGraphicFramePr>
          <p:cNvPr id="27679" name="Object 31"/>
          <p:cNvGraphicFramePr>
            <a:graphicFrameLocks noChangeAspect="1"/>
          </p:cNvGraphicFramePr>
          <p:nvPr/>
        </p:nvGraphicFramePr>
        <p:xfrm>
          <a:off x="3924300" y="5207000"/>
          <a:ext cx="5040313" cy="454025"/>
        </p:xfrm>
        <a:graphic>
          <a:graphicData uri="http://schemas.openxmlformats.org/presentationml/2006/ole">
            <p:oleObj spid="_x0000_s9218" name="公式" r:id="rId3" imgW="1968480" imgH="177480" progId="Equation.3">
              <p:embed/>
            </p:oleObj>
          </a:graphicData>
        </a:graphic>
      </p:graphicFrame>
      <p:sp>
        <p:nvSpPr>
          <p:cNvPr id="27680" name="Rectangle 32"/>
          <p:cNvSpPr>
            <a:spLocks noChangeArrowheads="1"/>
          </p:cNvSpPr>
          <p:nvPr/>
        </p:nvSpPr>
        <p:spPr bwMode="auto">
          <a:xfrm>
            <a:off x="1773238" y="5180013"/>
            <a:ext cx="22320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>
                <a:latin typeface="Verdana" pitchFamily="34" charset="0"/>
              </a:rPr>
              <a:t>标准积之和：</a:t>
            </a:r>
          </a:p>
        </p:txBody>
      </p:sp>
      <p:sp>
        <p:nvSpPr>
          <p:cNvPr id="27681" name="Rectangle 33"/>
          <p:cNvSpPr>
            <a:spLocks noChangeArrowheads="1"/>
          </p:cNvSpPr>
          <p:nvPr/>
        </p:nvSpPr>
        <p:spPr bwMode="auto">
          <a:xfrm>
            <a:off x="1773238" y="5810250"/>
            <a:ext cx="25114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>
                <a:latin typeface="Verdana" pitchFamily="34" charset="0"/>
              </a:rPr>
              <a:t>可消去的项？</a:t>
            </a:r>
          </a:p>
        </p:txBody>
      </p:sp>
      <p:sp>
        <p:nvSpPr>
          <p:cNvPr id="27682" name="Rectangle 34"/>
          <p:cNvSpPr>
            <a:spLocks noChangeArrowheads="1"/>
          </p:cNvSpPr>
          <p:nvPr/>
        </p:nvSpPr>
        <p:spPr bwMode="auto">
          <a:xfrm>
            <a:off x="4416425" y="5810250"/>
            <a:ext cx="22320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>
                <a:solidFill>
                  <a:srgbClr val="FF0000"/>
                </a:solidFill>
                <a:latin typeface="Verdana" pitchFamily="34" charset="0"/>
              </a:rPr>
              <a:t>相邻项</a:t>
            </a:r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254250" y="3367088"/>
            <a:ext cx="2878138" cy="990600"/>
            <a:chOff x="1151" y="2547"/>
            <a:chExt cx="1813" cy="624"/>
          </a:xfrm>
        </p:grpSpPr>
        <p:grpSp>
          <p:nvGrpSpPr>
            <p:cNvPr id="9232" name="Group 36"/>
            <p:cNvGrpSpPr>
              <a:grpSpLocks/>
            </p:cNvGrpSpPr>
            <p:nvPr/>
          </p:nvGrpSpPr>
          <p:grpSpPr bwMode="auto">
            <a:xfrm>
              <a:off x="1151" y="2547"/>
              <a:ext cx="433" cy="624"/>
              <a:chOff x="1151" y="2547"/>
              <a:chExt cx="433" cy="624"/>
            </a:xfrm>
          </p:grpSpPr>
          <p:sp>
            <p:nvSpPr>
              <p:cNvPr id="9237" name="Line 37"/>
              <p:cNvSpPr>
                <a:spLocks noChangeShapeType="1"/>
              </p:cNvSpPr>
              <p:nvPr/>
            </p:nvSpPr>
            <p:spPr bwMode="auto">
              <a:xfrm>
                <a:off x="1179" y="2547"/>
                <a:ext cx="405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8" name="Line 38"/>
              <p:cNvSpPr>
                <a:spLocks noChangeShapeType="1"/>
              </p:cNvSpPr>
              <p:nvPr/>
            </p:nvSpPr>
            <p:spPr bwMode="auto">
              <a:xfrm>
                <a:off x="1584" y="2557"/>
                <a:ext cx="0" cy="61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9" name="Line 39"/>
              <p:cNvSpPr>
                <a:spLocks noChangeShapeType="1"/>
              </p:cNvSpPr>
              <p:nvPr/>
            </p:nvSpPr>
            <p:spPr bwMode="auto">
              <a:xfrm flipH="1">
                <a:off x="1151" y="3171"/>
                <a:ext cx="433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233" name="Group 40"/>
            <p:cNvGrpSpPr>
              <a:grpSpLocks/>
            </p:cNvGrpSpPr>
            <p:nvPr/>
          </p:nvGrpSpPr>
          <p:grpSpPr bwMode="auto">
            <a:xfrm>
              <a:off x="2531" y="2547"/>
              <a:ext cx="433" cy="624"/>
              <a:chOff x="2531" y="2547"/>
              <a:chExt cx="433" cy="624"/>
            </a:xfrm>
          </p:grpSpPr>
          <p:sp>
            <p:nvSpPr>
              <p:cNvPr id="9234" name="Line 41"/>
              <p:cNvSpPr>
                <a:spLocks noChangeShapeType="1"/>
              </p:cNvSpPr>
              <p:nvPr/>
            </p:nvSpPr>
            <p:spPr bwMode="auto">
              <a:xfrm>
                <a:off x="2559" y="2547"/>
                <a:ext cx="405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5" name="Line 42"/>
              <p:cNvSpPr>
                <a:spLocks noChangeShapeType="1"/>
              </p:cNvSpPr>
              <p:nvPr/>
            </p:nvSpPr>
            <p:spPr bwMode="auto">
              <a:xfrm>
                <a:off x="2540" y="2557"/>
                <a:ext cx="0" cy="61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6" name="Line 43"/>
              <p:cNvSpPr>
                <a:spLocks noChangeShapeType="1"/>
              </p:cNvSpPr>
              <p:nvPr/>
            </p:nvSpPr>
            <p:spPr bwMode="auto">
              <a:xfrm flipH="1">
                <a:off x="2531" y="3171"/>
                <a:ext cx="433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7692" name="Rectangle 44"/>
          <p:cNvSpPr>
            <a:spLocks noChangeArrowheads="1"/>
          </p:cNvSpPr>
          <p:nvPr/>
        </p:nvSpPr>
        <p:spPr bwMode="auto">
          <a:xfrm>
            <a:off x="2541588" y="3910013"/>
            <a:ext cx="990600" cy="381000"/>
          </a:xfrm>
          <a:prstGeom prst="rect">
            <a:avLst/>
          </a:prstGeom>
          <a:noFill/>
          <a:ln w="38100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zh-CN" altLang="zh-CN" sz="2400">
              <a:latin typeface="Times New Roman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0"/>
                                        <p:tgtEl>
                                          <p:spTgt spid="2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80" grpId="0"/>
      <p:bldP spid="27681" grpId="0"/>
      <p:bldP spid="27682" grpId="0"/>
      <p:bldP spid="2769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三变量卡诺图中的化简</a:t>
            </a:r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2767013" y="2876550"/>
            <a:ext cx="60325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endParaRPr lang="zh-CN" altLang="zh-CN" sz="2400" b="0" baseline="-25000">
              <a:latin typeface="Verdana" pitchFamily="34" charset="0"/>
            </a:endParaRP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2163763" y="2876550"/>
            <a:ext cx="60325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endParaRPr lang="zh-CN" altLang="zh-CN" sz="2400" b="0" baseline="-25000">
              <a:latin typeface="Verdana" pitchFamily="34" charset="0"/>
            </a:endParaRPr>
          </a:p>
        </p:txBody>
      </p:sp>
      <p:sp>
        <p:nvSpPr>
          <p:cNvPr id="37893" name="Rectangle 6"/>
          <p:cNvSpPr>
            <a:spLocks noChangeArrowheads="1"/>
          </p:cNvSpPr>
          <p:nvPr/>
        </p:nvSpPr>
        <p:spPr bwMode="auto">
          <a:xfrm>
            <a:off x="1517650" y="2876550"/>
            <a:ext cx="646113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endParaRPr lang="zh-CN" altLang="zh-CN" sz="2400" b="0" baseline="-25000">
              <a:latin typeface="Verdana" pitchFamily="34" charset="0"/>
            </a:endParaRPr>
          </a:p>
        </p:txBody>
      </p:sp>
      <p:sp>
        <p:nvSpPr>
          <p:cNvPr id="37894" name="Rectangle 7"/>
          <p:cNvSpPr>
            <a:spLocks noChangeArrowheads="1"/>
          </p:cNvSpPr>
          <p:nvPr/>
        </p:nvSpPr>
        <p:spPr bwMode="auto">
          <a:xfrm>
            <a:off x="871538" y="2876550"/>
            <a:ext cx="646112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endParaRPr lang="zh-CN" altLang="zh-CN" sz="2400" b="0" baseline="-25000">
              <a:latin typeface="Verdana" pitchFamily="34" charset="0"/>
            </a:endParaRPr>
          </a:p>
        </p:txBody>
      </p:sp>
      <p:sp>
        <p:nvSpPr>
          <p:cNvPr id="37895" name="Rectangle 8"/>
          <p:cNvSpPr>
            <a:spLocks noChangeArrowheads="1"/>
          </p:cNvSpPr>
          <p:nvPr/>
        </p:nvSpPr>
        <p:spPr bwMode="auto">
          <a:xfrm>
            <a:off x="2767013" y="2343150"/>
            <a:ext cx="60325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endParaRPr lang="zh-CN" altLang="zh-CN" sz="2400" b="0">
              <a:latin typeface="Verdana" pitchFamily="34" charset="0"/>
            </a:endParaRPr>
          </a:p>
        </p:txBody>
      </p:sp>
      <p:sp>
        <p:nvSpPr>
          <p:cNvPr id="37896" name="Rectangle 9"/>
          <p:cNvSpPr>
            <a:spLocks noChangeArrowheads="1"/>
          </p:cNvSpPr>
          <p:nvPr/>
        </p:nvSpPr>
        <p:spPr bwMode="auto">
          <a:xfrm>
            <a:off x="2163763" y="2343150"/>
            <a:ext cx="60325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endParaRPr lang="zh-CN" altLang="zh-CN" sz="2400" b="0">
              <a:latin typeface="Verdana" pitchFamily="34" charset="0"/>
            </a:endParaRPr>
          </a:p>
        </p:txBody>
      </p:sp>
      <p:sp>
        <p:nvSpPr>
          <p:cNvPr id="37897" name="Rectangle 10"/>
          <p:cNvSpPr>
            <a:spLocks noChangeArrowheads="1"/>
          </p:cNvSpPr>
          <p:nvPr/>
        </p:nvSpPr>
        <p:spPr bwMode="auto">
          <a:xfrm>
            <a:off x="1517650" y="2343150"/>
            <a:ext cx="646113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endParaRPr lang="zh-CN" altLang="zh-CN" sz="2400" b="0">
              <a:latin typeface="Verdana" pitchFamily="34" charset="0"/>
            </a:endParaRPr>
          </a:p>
        </p:txBody>
      </p:sp>
      <p:sp>
        <p:nvSpPr>
          <p:cNvPr id="37898" name="Rectangle 11"/>
          <p:cNvSpPr>
            <a:spLocks noChangeArrowheads="1"/>
          </p:cNvSpPr>
          <p:nvPr/>
        </p:nvSpPr>
        <p:spPr bwMode="auto">
          <a:xfrm>
            <a:off x="871538" y="2343150"/>
            <a:ext cx="646112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endParaRPr lang="zh-CN" altLang="zh-CN" sz="2400" b="0">
              <a:latin typeface="Verdana" pitchFamily="34" charset="0"/>
            </a:endParaRPr>
          </a:p>
        </p:txBody>
      </p:sp>
      <p:sp>
        <p:nvSpPr>
          <p:cNvPr id="37899" name="Line 12"/>
          <p:cNvSpPr>
            <a:spLocks noChangeShapeType="1"/>
          </p:cNvSpPr>
          <p:nvPr/>
        </p:nvSpPr>
        <p:spPr bwMode="auto">
          <a:xfrm>
            <a:off x="871538" y="2876550"/>
            <a:ext cx="2498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900" name="Line 13"/>
          <p:cNvSpPr>
            <a:spLocks noChangeShapeType="1"/>
          </p:cNvSpPr>
          <p:nvPr/>
        </p:nvSpPr>
        <p:spPr bwMode="auto">
          <a:xfrm>
            <a:off x="871538" y="3409950"/>
            <a:ext cx="249872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901" name="Line 14"/>
          <p:cNvSpPr>
            <a:spLocks noChangeShapeType="1"/>
          </p:cNvSpPr>
          <p:nvPr/>
        </p:nvSpPr>
        <p:spPr bwMode="auto">
          <a:xfrm>
            <a:off x="871538" y="234315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902" name="Line 15"/>
          <p:cNvSpPr>
            <a:spLocks noChangeShapeType="1"/>
          </p:cNvSpPr>
          <p:nvPr/>
        </p:nvSpPr>
        <p:spPr bwMode="auto">
          <a:xfrm>
            <a:off x="1517650" y="234315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903" name="Line 16"/>
          <p:cNvSpPr>
            <a:spLocks noChangeShapeType="1"/>
          </p:cNvSpPr>
          <p:nvPr/>
        </p:nvSpPr>
        <p:spPr bwMode="auto">
          <a:xfrm>
            <a:off x="2163763" y="234315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904" name="Line 17"/>
          <p:cNvSpPr>
            <a:spLocks noChangeShapeType="1"/>
          </p:cNvSpPr>
          <p:nvPr/>
        </p:nvSpPr>
        <p:spPr bwMode="auto">
          <a:xfrm>
            <a:off x="2767013" y="234315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905" name="Line 18"/>
          <p:cNvSpPr>
            <a:spLocks noChangeShapeType="1"/>
          </p:cNvSpPr>
          <p:nvPr/>
        </p:nvSpPr>
        <p:spPr bwMode="auto">
          <a:xfrm>
            <a:off x="3370263" y="2343150"/>
            <a:ext cx="0" cy="1066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906" name="Line 19"/>
          <p:cNvSpPr>
            <a:spLocks noChangeShapeType="1"/>
          </p:cNvSpPr>
          <p:nvPr/>
        </p:nvSpPr>
        <p:spPr bwMode="auto">
          <a:xfrm>
            <a:off x="871538" y="2343150"/>
            <a:ext cx="249872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907" name="Line 20"/>
          <p:cNvSpPr>
            <a:spLocks noChangeShapeType="1"/>
          </p:cNvSpPr>
          <p:nvPr/>
        </p:nvSpPr>
        <p:spPr bwMode="auto">
          <a:xfrm>
            <a:off x="871538" y="2876550"/>
            <a:ext cx="0" cy="533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908" name="Rectangle 21"/>
          <p:cNvSpPr>
            <a:spLocks noChangeArrowheads="1"/>
          </p:cNvSpPr>
          <p:nvPr/>
        </p:nvSpPr>
        <p:spPr bwMode="auto">
          <a:xfrm>
            <a:off x="947738" y="2419350"/>
            <a:ext cx="457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9" name="Rectangle 22"/>
          <p:cNvSpPr>
            <a:spLocks noChangeArrowheads="1"/>
          </p:cNvSpPr>
          <p:nvPr/>
        </p:nvSpPr>
        <p:spPr bwMode="auto">
          <a:xfrm>
            <a:off x="1633538" y="2419350"/>
            <a:ext cx="457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0" name="Rectangle 23"/>
          <p:cNvSpPr>
            <a:spLocks noChangeArrowheads="1"/>
          </p:cNvSpPr>
          <p:nvPr/>
        </p:nvSpPr>
        <p:spPr bwMode="auto">
          <a:xfrm>
            <a:off x="2243138" y="2419350"/>
            <a:ext cx="457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1" name="Rectangle 24"/>
          <p:cNvSpPr>
            <a:spLocks noChangeArrowheads="1"/>
          </p:cNvSpPr>
          <p:nvPr/>
        </p:nvSpPr>
        <p:spPr bwMode="auto">
          <a:xfrm>
            <a:off x="2852738" y="2419350"/>
            <a:ext cx="457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2" name="Rectangle 25"/>
          <p:cNvSpPr>
            <a:spLocks noChangeArrowheads="1"/>
          </p:cNvSpPr>
          <p:nvPr/>
        </p:nvSpPr>
        <p:spPr bwMode="auto">
          <a:xfrm>
            <a:off x="2243138" y="2952750"/>
            <a:ext cx="457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3" name="Rectangle 26"/>
          <p:cNvSpPr>
            <a:spLocks noChangeArrowheads="1"/>
          </p:cNvSpPr>
          <p:nvPr/>
        </p:nvSpPr>
        <p:spPr bwMode="auto">
          <a:xfrm>
            <a:off x="1633538" y="2952750"/>
            <a:ext cx="457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4" name="Rectangle 27"/>
          <p:cNvSpPr>
            <a:spLocks noChangeArrowheads="1"/>
          </p:cNvSpPr>
          <p:nvPr/>
        </p:nvSpPr>
        <p:spPr bwMode="auto">
          <a:xfrm>
            <a:off x="2852738" y="2952750"/>
            <a:ext cx="457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5" name="Rectangle 28"/>
          <p:cNvSpPr>
            <a:spLocks noChangeArrowheads="1"/>
          </p:cNvSpPr>
          <p:nvPr/>
        </p:nvSpPr>
        <p:spPr bwMode="auto">
          <a:xfrm>
            <a:off x="947738" y="2952750"/>
            <a:ext cx="457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6" name="Rectangle 29"/>
          <p:cNvSpPr>
            <a:spLocks noChangeArrowheads="1"/>
          </p:cNvSpPr>
          <p:nvPr/>
        </p:nvSpPr>
        <p:spPr bwMode="auto">
          <a:xfrm>
            <a:off x="4016375" y="4414838"/>
            <a:ext cx="60325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endParaRPr lang="zh-CN" altLang="zh-CN" sz="2400" b="0" baseline="-25000">
              <a:latin typeface="Verdana" pitchFamily="34" charset="0"/>
            </a:endParaRPr>
          </a:p>
        </p:txBody>
      </p:sp>
      <p:sp>
        <p:nvSpPr>
          <p:cNvPr id="37917" name="Rectangle 30"/>
          <p:cNvSpPr>
            <a:spLocks noChangeArrowheads="1"/>
          </p:cNvSpPr>
          <p:nvPr/>
        </p:nvSpPr>
        <p:spPr bwMode="auto">
          <a:xfrm>
            <a:off x="3413125" y="4414838"/>
            <a:ext cx="60325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endParaRPr lang="zh-CN" altLang="zh-CN" sz="2400" b="0" baseline="-25000">
              <a:latin typeface="Verdana" pitchFamily="34" charset="0"/>
            </a:endParaRPr>
          </a:p>
        </p:txBody>
      </p:sp>
      <p:sp>
        <p:nvSpPr>
          <p:cNvPr id="37918" name="Rectangle 31"/>
          <p:cNvSpPr>
            <a:spLocks noChangeArrowheads="1"/>
          </p:cNvSpPr>
          <p:nvPr/>
        </p:nvSpPr>
        <p:spPr bwMode="auto">
          <a:xfrm>
            <a:off x="2767013" y="4414838"/>
            <a:ext cx="646112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endParaRPr lang="zh-CN" altLang="zh-CN" sz="2400" b="0" baseline="-25000">
              <a:latin typeface="Verdana" pitchFamily="34" charset="0"/>
            </a:endParaRPr>
          </a:p>
        </p:txBody>
      </p:sp>
      <p:sp>
        <p:nvSpPr>
          <p:cNvPr id="37919" name="Rectangle 32"/>
          <p:cNvSpPr>
            <a:spLocks noChangeArrowheads="1"/>
          </p:cNvSpPr>
          <p:nvPr/>
        </p:nvSpPr>
        <p:spPr bwMode="auto">
          <a:xfrm>
            <a:off x="2120900" y="4414838"/>
            <a:ext cx="646113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endParaRPr lang="zh-CN" altLang="zh-CN" sz="2400" b="0" baseline="-25000">
              <a:latin typeface="Verdana" pitchFamily="34" charset="0"/>
            </a:endParaRPr>
          </a:p>
        </p:txBody>
      </p:sp>
      <p:sp>
        <p:nvSpPr>
          <p:cNvPr id="37920" name="Rectangle 33"/>
          <p:cNvSpPr>
            <a:spLocks noChangeArrowheads="1"/>
          </p:cNvSpPr>
          <p:nvPr/>
        </p:nvSpPr>
        <p:spPr bwMode="auto">
          <a:xfrm>
            <a:off x="4016375" y="3881438"/>
            <a:ext cx="60325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endParaRPr lang="zh-CN" altLang="zh-CN" sz="2400" b="0">
              <a:latin typeface="Verdana" pitchFamily="34" charset="0"/>
            </a:endParaRPr>
          </a:p>
        </p:txBody>
      </p:sp>
      <p:sp>
        <p:nvSpPr>
          <p:cNvPr id="37921" name="Rectangle 34"/>
          <p:cNvSpPr>
            <a:spLocks noChangeArrowheads="1"/>
          </p:cNvSpPr>
          <p:nvPr/>
        </p:nvSpPr>
        <p:spPr bwMode="auto">
          <a:xfrm>
            <a:off x="3413125" y="3881438"/>
            <a:ext cx="60325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endParaRPr lang="zh-CN" altLang="zh-CN" sz="2400" b="0">
              <a:latin typeface="Verdana" pitchFamily="34" charset="0"/>
            </a:endParaRPr>
          </a:p>
        </p:txBody>
      </p:sp>
      <p:sp>
        <p:nvSpPr>
          <p:cNvPr id="37922" name="Rectangle 35"/>
          <p:cNvSpPr>
            <a:spLocks noChangeArrowheads="1"/>
          </p:cNvSpPr>
          <p:nvPr/>
        </p:nvSpPr>
        <p:spPr bwMode="auto">
          <a:xfrm>
            <a:off x="2767013" y="3881438"/>
            <a:ext cx="646112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endParaRPr lang="zh-CN" altLang="zh-CN" sz="2400" b="0">
              <a:latin typeface="Verdana" pitchFamily="34" charset="0"/>
            </a:endParaRPr>
          </a:p>
        </p:txBody>
      </p:sp>
      <p:sp>
        <p:nvSpPr>
          <p:cNvPr id="37923" name="Rectangle 36"/>
          <p:cNvSpPr>
            <a:spLocks noChangeArrowheads="1"/>
          </p:cNvSpPr>
          <p:nvPr/>
        </p:nvSpPr>
        <p:spPr bwMode="auto">
          <a:xfrm>
            <a:off x="2120900" y="3881438"/>
            <a:ext cx="646113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endParaRPr lang="zh-CN" altLang="zh-CN" sz="2400" b="0">
              <a:latin typeface="Verdana" pitchFamily="34" charset="0"/>
            </a:endParaRPr>
          </a:p>
        </p:txBody>
      </p:sp>
      <p:sp>
        <p:nvSpPr>
          <p:cNvPr id="37924" name="Line 37"/>
          <p:cNvSpPr>
            <a:spLocks noChangeShapeType="1"/>
          </p:cNvSpPr>
          <p:nvPr/>
        </p:nvSpPr>
        <p:spPr bwMode="auto">
          <a:xfrm>
            <a:off x="2120900" y="4414838"/>
            <a:ext cx="2498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925" name="Line 38"/>
          <p:cNvSpPr>
            <a:spLocks noChangeShapeType="1"/>
          </p:cNvSpPr>
          <p:nvPr/>
        </p:nvSpPr>
        <p:spPr bwMode="auto">
          <a:xfrm>
            <a:off x="2120900" y="4948238"/>
            <a:ext cx="249872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926" name="Line 39"/>
          <p:cNvSpPr>
            <a:spLocks noChangeShapeType="1"/>
          </p:cNvSpPr>
          <p:nvPr/>
        </p:nvSpPr>
        <p:spPr bwMode="auto">
          <a:xfrm>
            <a:off x="2120900" y="3881438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927" name="Line 40"/>
          <p:cNvSpPr>
            <a:spLocks noChangeShapeType="1"/>
          </p:cNvSpPr>
          <p:nvPr/>
        </p:nvSpPr>
        <p:spPr bwMode="auto">
          <a:xfrm>
            <a:off x="2767013" y="3881438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928" name="Line 41"/>
          <p:cNvSpPr>
            <a:spLocks noChangeShapeType="1"/>
          </p:cNvSpPr>
          <p:nvPr/>
        </p:nvSpPr>
        <p:spPr bwMode="auto">
          <a:xfrm>
            <a:off x="3413125" y="3881438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929" name="Line 42"/>
          <p:cNvSpPr>
            <a:spLocks noChangeShapeType="1"/>
          </p:cNvSpPr>
          <p:nvPr/>
        </p:nvSpPr>
        <p:spPr bwMode="auto">
          <a:xfrm>
            <a:off x="4016375" y="3881438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930" name="Line 43"/>
          <p:cNvSpPr>
            <a:spLocks noChangeShapeType="1"/>
          </p:cNvSpPr>
          <p:nvPr/>
        </p:nvSpPr>
        <p:spPr bwMode="auto">
          <a:xfrm>
            <a:off x="4619625" y="3881438"/>
            <a:ext cx="0" cy="1066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931" name="Line 44"/>
          <p:cNvSpPr>
            <a:spLocks noChangeShapeType="1"/>
          </p:cNvSpPr>
          <p:nvPr/>
        </p:nvSpPr>
        <p:spPr bwMode="auto">
          <a:xfrm>
            <a:off x="2120900" y="3881438"/>
            <a:ext cx="249872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932" name="Line 45"/>
          <p:cNvSpPr>
            <a:spLocks noChangeShapeType="1"/>
          </p:cNvSpPr>
          <p:nvPr/>
        </p:nvSpPr>
        <p:spPr bwMode="auto">
          <a:xfrm>
            <a:off x="2120900" y="4414838"/>
            <a:ext cx="0" cy="533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933" name="Rectangle 46"/>
          <p:cNvSpPr>
            <a:spLocks noChangeArrowheads="1"/>
          </p:cNvSpPr>
          <p:nvPr/>
        </p:nvSpPr>
        <p:spPr bwMode="auto">
          <a:xfrm>
            <a:off x="2197100" y="3957638"/>
            <a:ext cx="2362200" cy="381000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34" name="Rectangle 47"/>
          <p:cNvSpPr>
            <a:spLocks noChangeArrowheads="1"/>
          </p:cNvSpPr>
          <p:nvPr/>
        </p:nvSpPr>
        <p:spPr bwMode="auto">
          <a:xfrm>
            <a:off x="2273300" y="4033838"/>
            <a:ext cx="1066800" cy="762000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35" name="Line 48"/>
          <p:cNvSpPr>
            <a:spLocks noChangeShapeType="1"/>
          </p:cNvSpPr>
          <p:nvPr/>
        </p:nvSpPr>
        <p:spPr bwMode="auto">
          <a:xfrm>
            <a:off x="1816100" y="4872038"/>
            <a:ext cx="8382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936" name="Line 49"/>
          <p:cNvSpPr>
            <a:spLocks noChangeShapeType="1"/>
          </p:cNvSpPr>
          <p:nvPr/>
        </p:nvSpPr>
        <p:spPr bwMode="auto">
          <a:xfrm>
            <a:off x="1816100" y="3805238"/>
            <a:ext cx="8382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937" name="Line 50"/>
          <p:cNvSpPr>
            <a:spLocks noChangeShapeType="1"/>
          </p:cNvSpPr>
          <p:nvPr/>
        </p:nvSpPr>
        <p:spPr bwMode="auto">
          <a:xfrm>
            <a:off x="2654300" y="3805238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938" name="Line 51"/>
          <p:cNvSpPr>
            <a:spLocks noChangeShapeType="1"/>
          </p:cNvSpPr>
          <p:nvPr/>
        </p:nvSpPr>
        <p:spPr bwMode="auto">
          <a:xfrm flipH="1">
            <a:off x="4102100" y="4872038"/>
            <a:ext cx="8382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939" name="Line 52"/>
          <p:cNvSpPr>
            <a:spLocks noChangeShapeType="1"/>
          </p:cNvSpPr>
          <p:nvPr/>
        </p:nvSpPr>
        <p:spPr bwMode="auto">
          <a:xfrm flipH="1">
            <a:off x="4102100" y="3805238"/>
            <a:ext cx="8382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940" name="Line 53"/>
          <p:cNvSpPr>
            <a:spLocks noChangeShapeType="1"/>
          </p:cNvSpPr>
          <p:nvPr/>
        </p:nvSpPr>
        <p:spPr bwMode="auto">
          <a:xfrm flipH="1">
            <a:off x="4102100" y="3805238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941" name="Line 54"/>
          <p:cNvSpPr>
            <a:spLocks noChangeShapeType="1"/>
          </p:cNvSpPr>
          <p:nvPr/>
        </p:nvSpPr>
        <p:spPr bwMode="auto">
          <a:xfrm flipH="1">
            <a:off x="1862138" y="1809750"/>
            <a:ext cx="533400" cy="685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arrow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942" name="Text Box 55"/>
          <p:cNvSpPr txBox="1">
            <a:spLocks noChangeArrowheads="1"/>
          </p:cNvSpPr>
          <p:nvPr/>
        </p:nvSpPr>
        <p:spPr bwMode="auto">
          <a:xfrm>
            <a:off x="2319338" y="1484313"/>
            <a:ext cx="1103312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2400">
                <a:latin typeface="Comic Sans MS" pitchFamily="66" charset="0"/>
                <a:ea typeface="宋体" pitchFamily="2" charset="-122"/>
              </a:rPr>
              <a:t>最小项</a:t>
            </a:r>
          </a:p>
        </p:txBody>
      </p:sp>
      <p:grpSp>
        <p:nvGrpSpPr>
          <p:cNvPr id="37943" name="Group 56"/>
          <p:cNvGrpSpPr>
            <a:grpSpLocks/>
          </p:cNvGrpSpPr>
          <p:nvPr/>
        </p:nvGrpSpPr>
        <p:grpSpPr bwMode="auto">
          <a:xfrm>
            <a:off x="5327650" y="1978025"/>
            <a:ext cx="3124200" cy="2006600"/>
            <a:chOff x="3249" y="1463"/>
            <a:chExt cx="1968" cy="1264"/>
          </a:xfrm>
        </p:grpSpPr>
        <p:sp>
          <p:nvSpPr>
            <p:cNvPr id="37947" name="Rectangle 57"/>
            <p:cNvSpPr>
              <a:spLocks noChangeArrowheads="1"/>
            </p:cNvSpPr>
            <p:nvPr/>
          </p:nvSpPr>
          <p:spPr bwMode="auto">
            <a:xfrm>
              <a:off x="4635" y="1799"/>
              <a:ext cx="380" cy="33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 sz="2400" b="0" baseline="-25000">
                <a:latin typeface="Verdana" pitchFamily="34" charset="0"/>
              </a:endParaRPr>
            </a:p>
          </p:txBody>
        </p:sp>
        <p:sp>
          <p:nvSpPr>
            <p:cNvPr id="37948" name="Rectangle 58"/>
            <p:cNvSpPr>
              <a:spLocks noChangeArrowheads="1"/>
            </p:cNvSpPr>
            <p:nvPr/>
          </p:nvSpPr>
          <p:spPr bwMode="auto">
            <a:xfrm>
              <a:off x="4257" y="1799"/>
              <a:ext cx="378" cy="33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 sz="2400" b="0" baseline="-25000">
                <a:latin typeface="Verdana" pitchFamily="34" charset="0"/>
              </a:endParaRPr>
            </a:p>
          </p:txBody>
        </p:sp>
        <p:sp>
          <p:nvSpPr>
            <p:cNvPr id="37949" name="Rectangle 59"/>
            <p:cNvSpPr>
              <a:spLocks noChangeArrowheads="1"/>
            </p:cNvSpPr>
            <p:nvPr/>
          </p:nvSpPr>
          <p:spPr bwMode="auto">
            <a:xfrm>
              <a:off x="3848" y="1799"/>
              <a:ext cx="409" cy="33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 sz="2400" b="0" baseline="-25000">
                <a:latin typeface="Verdana" pitchFamily="34" charset="0"/>
              </a:endParaRPr>
            </a:p>
          </p:txBody>
        </p:sp>
        <p:sp>
          <p:nvSpPr>
            <p:cNvPr id="37950" name="Rectangle 60"/>
            <p:cNvSpPr>
              <a:spLocks noChangeArrowheads="1"/>
            </p:cNvSpPr>
            <p:nvPr/>
          </p:nvSpPr>
          <p:spPr bwMode="auto">
            <a:xfrm>
              <a:off x="3441" y="1799"/>
              <a:ext cx="407" cy="33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 sz="2400" b="0" baseline="-25000">
                <a:latin typeface="Verdana" pitchFamily="34" charset="0"/>
              </a:endParaRPr>
            </a:p>
          </p:txBody>
        </p:sp>
        <p:sp>
          <p:nvSpPr>
            <p:cNvPr id="37951" name="Rectangle 61"/>
            <p:cNvSpPr>
              <a:spLocks noChangeArrowheads="1"/>
            </p:cNvSpPr>
            <p:nvPr/>
          </p:nvSpPr>
          <p:spPr bwMode="auto">
            <a:xfrm>
              <a:off x="4635" y="1463"/>
              <a:ext cx="380" cy="33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 sz="2400" b="0">
                <a:latin typeface="Verdana" pitchFamily="34" charset="0"/>
              </a:endParaRPr>
            </a:p>
          </p:txBody>
        </p:sp>
        <p:sp>
          <p:nvSpPr>
            <p:cNvPr id="37952" name="Rectangle 62"/>
            <p:cNvSpPr>
              <a:spLocks noChangeArrowheads="1"/>
            </p:cNvSpPr>
            <p:nvPr/>
          </p:nvSpPr>
          <p:spPr bwMode="auto">
            <a:xfrm>
              <a:off x="4257" y="1463"/>
              <a:ext cx="378" cy="33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 sz="2400" b="0">
                <a:latin typeface="Verdana" pitchFamily="34" charset="0"/>
              </a:endParaRPr>
            </a:p>
          </p:txBody>
        </p:sp>
        <p:sp>
          <p:nvSpPr>
            <p:cNvPr id="37953" name="Rectangle 63"/>
            <p:cNvSpPr>
              <a:spLocks noChangeArrowheads="1"/>
            </p:cNvSpPr>
            <p:nvPr/>
          </p:nvSpPr>
          <p:spPr bwMode="auto">
            <a:xfrm>
              <a:off x="3848" y="1463"/>
              <a:ext cx="409" cy="33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 sz="2400" b="0">
                <a:latin typeface="Verdana" pitchFamily="34" charset="0"/>
              </a:endParaRPr>
            </a:p>
          </p:txBody>
        </p:sp>
        <p:sp>
          <p:nvSpPr>
            <p:cNvPr id="37954" name="Rectangle 64"/>
            <p:cNvSpPr>
              <a:spLocks noChangeArrowheads="1"/>
            </p:cNvSpPr>
            <p:nvPr/>
          </p:nvSpPr>
          <p:spPr bwMode="auto">
            <a:xfrm>
              <a:off x="3441" y="1463"/>
              <a:ext cx="407" cy="33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 sz="2400" b="0">
                <a:latin typeface="Verdana" pitchFamily="34" charset="0"/>
              </a:endParaRPr>
            </a:p>
          </p:txBody>
        </p:sp>
        <p:sp>
          <p:nvSpPr>
            <p:cNvPr id="37955" name="Line 65"/>
            <p:cNvSpPr>
              <a:spLocks noChangeShapeType="1"/>
            </p:cNvSpPr>
            <p:nvPr/>
          </p:nvSpPr>
          <p:spPr bwMode="auto">
            <a:xfrm>
              <a:off x="3441" y="1799"/>
              <a:ext cx="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56" name="Line 66"/>
            <p:cNvSpPr>
              <a:spLocks noChangeShapeType="1"/>
            </p:cNvSpPr>
            <p:nvPr/>
          </p:nvSpPr>
          <p:spPr bwMode="auto">
            <a:xfrm>
              <a:off x="3441" y="2135"/>
              <a:ext cx="157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57" name="Line 67"/>
            <p:cNvSpPr>
              <a:spLocks noChangeShapeType="1"/>
            </p:cNvSpPr>
            <p:nvPr/>
          </p:nvSpPr>
          <p:spPr bwMode="auto">
            <a:xfrm>
              <a:off x="3441" y="1463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58" name="Line 68"/>
            <p:cNvSpPr>
              <a:spLocks noChangeShapeType="1"/>
            </p:cNvSpPr>
            <p:nvPr/>
          </p:nvSpPr>
          <p:spPr bwMode="auto">
            <a:xfrm>
              <a:off x="3848" y="1463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59" name="Line 69"/>
            <p:cNvSpPr>
              <a:spLocks noChangeShapeType="1"/>
            </p:cNvSpPr>
            <p:nvPr/>
          </p:nvSpPr>
          <p:spPr bwMode="auto">
            <a:xfrm>
              <a:off x="4257" y="1463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60" name="Line 70"/>
            <p:cNvSpPr>
              <a:spLocks noChangeShapeType="1"/>
            </p:cNvSpPr>
            <p:nvPr/>
          </p:nvSpPr>
          <p:spPr bwMode="auto">
            <a:xfrm>
              <a:off x="4635" y="1463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61" name="Line 71"/>
            <p:cNvSpPr>
              <a:spLocks noChangeShapeType="1"/>
            </p:cNvSpPr>
            <p:nvPr/>
          </p:nvSpPr>
          <p:spPr bwMode="auto">
            <a:xfrm>
              <a:off x="5015" y="1463"/>
              <a:ext cx="0" cy="6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62" name="Line 72"/>
            <p:cNvSpPr>
              <a:spLocks noChangeShapeType="1"/>
            </p:cNvSpPr>
            <p:nvPr/>
          </p:nvSpPr>
          <p:spPr bwMode="auto">
            <a:xfrm>
              <a:off x="3441" y="1463"/>
              <a:ext cx="157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63" name="Line 73"/>
            <p:cNvSpPr>
              <a:spLocks noChangeShapeType="1"/>
            </p:cNvSpPr>
            <p:nvPr/>
          </p:nvSpPr>
          <p:spPr bwMode="auto">
            <a:xfrm>
              <a:off x="3441" y="1799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64" name="Rectangle 74"/>
            <p:cNvSpPr>
              <a:spLocks noChangeArrowheads="1"/>
            </p:cNvSpPr>
            <p:nvPr/>
          </p:nvSpPr>
          <p:spPr bwMode="auto">
            <a:xfrm>
              <a:off x="3489" y="1511"/>
              <a:ext cx="720" cy="2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65" name="Rectangle 75"/>
            <p:cNvSpPr>
              <a:spLocks noChangeArrowheads="1"/>
            </p:cNvSpPr>
            <p:nvPr/>
          </p:nvSpPr>
          <p:spPr bwMode="auto">
            <a:xfrm>
              <a:off x="4305" y="1511"/>
              <a:ext cx="288" cy="57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66" name="Rectangle 76"/>
            <p:cNvSpPr>
              <a:spLocks noChangeArrowheads="1"/>
            </p:cNvSpPr>
            <p:nvPr/>
          </p:nvSpPr>
          <p:spPr bwMode="auto">
            <a:xfrm>
              <a:off x="4689" y="1511"/>
              <a:ext cx="288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67" name="Rectangle 77"/>
            <p:cNvSpPr>
              <a:spLocks noChangeArrowheads="1"/>
            </p:cNvSpPr>
            <p:nvPr/>
          </p:nvSpPr>
          <p:spPr bwMode="auto">
            <a:xfrm>
              <a:off x="3921" y="1847"/>
              <a:ext cx="288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68" name="Line 78"/>
            <p:cNvSpPr>
              <a:spLocks noChangeShapeType="1"/>
            </p:cNvSpPr>
            <p:nvPr/>
          </p:nvSpPr>
          <p:spPr bwMode="auto">
            <a:xfrm>
              <a:off x="3249" y="2087"/>
              <a:ext cx="52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69" name="Line 79"/>
            <p:cNvSpPr>
              <a:spLocks noChangeShapeType="1"/>
            </p:cNvSpPr>
            <p:nvPr/>
          </p:nvSpPr>
          <p:spPr bwMode="auto">
            <a:xfrm>
              <a:off x="3249" y="1847"/>
              <a:ext cx="52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70" name="Line 80"/>
            <p:cNvSpPr>
              <a:spLocks noChangeShapeType="1"/>
            </p:cNvSpPr>
            <p:nvPr/>
          </p:nvSpPr>
          <p:spPr bwMode="auto">
            <a:xfrm>
              <a:off x="3777" y="1847"/>
              <a:ext cx="0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71" name="Line 81"/>
            <p:cNvSpPr>
              <a:spLocks noChangeShapeType="1"/>
            </p:cNvSpPr>
            <p:nvPr/>
          </p:nvSpPr>
          <p:spPr bwMode="auto">
            <a:xfrm flipH="1">
              <a:off x="4689" y="2087"/>
              <a:ext cx="52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72" name="Line 82"/>
            <p:cNvSpPr>
              <a:spLocks noChangeShapeType="1"/>
            </p:cNvSpPr>
            <p:nvPr/>
          </p:nvSpPr>
          <p:spPr bwMode="auto">
            <a:xfrm flipH="1">
              <a:off x="4689" y="1847"/>
              <a:ext cx="52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73" name="Line 83"/>
            <p:cNvSpPr>
              <a:spLocks noChangeShapeType="1"/>
            </p:cNvSpPr>
            <p:nvPr/>
          </p:nvSpPr>
          <p:spPr bwMode="auto">
            <a:xfrm flipH="1">
              <a:off x="4689" y="1847"/>
              <a:ext cx="0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74" name="Line 84"/>
            <p:cNvSpPr>
              <a:spLocks noChangeShapeType="1"/>
            </p:cNvSpPr>
            <p:nvPr/>
          </p:nvSpPr>
          <p:spPr bwMode="auto">
            <a:xfrm flipH="1" flipV="1">
              <a:off x="3587" y="1985"/>
              <a:ext cx="190" cy="45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arrow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75" name="Text Box 85"/>
            <p:cNvSpPr txBox="1">
              <a:spLocks noChangeArrowheads="1"/>
            </p:cNvSpPr>
            <p:nvPr/>
          </p:nvSpPr>
          <p:spPr bwMode="auto">
            <a:xfrm>
              <a:off x="3537" y="2439"/>
              <a:ext cx="166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400">
                  <a:latin typeface="Comic Sans MS" pitchFamily="66" charset="0"/>
                  <a:ea typeface="宋体" pitchFamily="2" charset="-122"/>
                </a:rPr>
                <a:t>两个最小项为一组</a:t>
              </a:r>
            </a:p>
          </p:txBody>
        </p:sp>
      </p:grpSp>
      <p:sp>
        <p:nvSpPr>
          <p:cNvPr id="37944" name="Line 86"/>
          <p:cNvSpPr>
            <a:spLocks noChangeShapeType="1"/>
          </p:cNvSpPr>
          <p:nvPr/>
        </p:nvSpPr>
        <p:spPr bwMode="auto">
          <a:xfrm flipV="1">
            <a:off x="2120900" y="4643438"/>
            <a:ext cx="990600" cy="838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arrow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945" name="Text Box 87"/>
          <p:cNvSpPr txBox="1">
            <a:spLocks noChangeArrowheads="1"/>
          </p:cNvSpPr>
          <p:nvPr/>
        </p:nvSpPr>
        <p:spPr bwMode="auto">
          <a:xfrm>
            <a:off x="285750" y="5456238"/>
            <a:ext cx="26352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2400">
                <a:latin typeface="Comic Sans MS" pitchFamily="66" charset="0"/>
                <a:ea typeface="宋体" pitchFamily="2" charset="-122"/>
              </a:rPr>
              <a:t>四个最小项为一组</a:t>
            </a:r>
          </a:p>
        </p:txBody>
      </p:sp>
      <p:sp>
        <p:nvSpPr>
          <p:cNvPr id="28761" name="AutoShape 89"/>
          <p:cNvSpPr>
            <a:spLocks noChangeArrowheads="1"/>
          </p:cNvSpPr>
          <p:nvPr/>
        </p:nvSpPr>
        <p:spPr bwMode="gray">
          <a:xfrm>
            <a:off x="4643438" y="4779963"/>
            <a:ext cx="4249737" cy="1250950"/>
          </a:xfrm>
          <a:prstGeom prst="cloudCallout">
            <a:avLst>
              <a:gd name="adj1" fmla="val -24898"/>
              <a:gd name="adj2" fmla="val -96574"/>
            </a:avLst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2700000" scaled="1"/>
          </a:gradFill>
          <a:ln w="38100">
            <a:solidFill>
              <a:srgbClr val="EAEAEA"/>
            </a:solidFill>
            <a:round/>
            <a:headEnd/>
            <a:tailEnd/>
          </a:ln>
          <a:effectLst>
            <a:outerShdw dist="109250" dir="3267739" algn="ctr" rotWithShape="0">
              <a:srgbClr val="333333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r>
              <a:rPr kumimoji="1" lang="zh-CN" altLang="en-US" sz="2400">
                <a:latin typeface="Tahoma" pitchFamily="34" charset="0"/>
                <a:ea typeface="宋体" pitchFamily="2" charset="-122"/>
              </a:rPr>
              <a:t>只能是</a:t>
            </a:r>
            <a:r>
              <a:rPr kumimoji="1" lang="en-US" altLang="zh-CN" sz="2400">
                <a:latin typeface="Tahoma" pitchFamily="34" charset="0"/>
                <a:ea typeface="宋体" pitchFamily="2" charset="-122"/>
              </a:rPr>
              <a:t>1</a:t>
            </a:r>
            <a:r>
              <a:rPr kumimoji="1" lang="zh-CN" altLang="en-US" sz="2400">
                <a:latin typeface="Tahoma" pitchFamily="34" charset="0"/>
                <a:ea typeface="宋体" pitchFamily="2" charset="-122"/>
              </a:rPr>
              <a:t>、</a:t>
            </a:r>
            <a:r>
              <a:rPr kumimoji="1" lang="en-US" altLang="zh-CN" sz="2400">
                <a:latin typeface="Tahoma" pitchFamily="34" charset="0"/>
                <a:ea typeface="宋体" pitchFamily="2" charset="-122"/>
              </a:rPr>
              <a:t>2</a:t>
            </a:r>
            <a:r>
              <a:rPr kumimoji="1" lang="zh-CN" altLang="en-US" sz="2400">
                <a:latin typeface="Tahoma" pitchFamily="34" charset="0"/>
                <a:ea typeface="宋体" pitchFamily="2" charset="-122"/>
              </a:rPr>
              <a:t>、</a:t>
            </a:r>
            <a:r>
              <a:rPr kumimoji="1" lang="en-US" altLang="zh-CN" sz="2400">
                <a:latin typeface="Tahoma" pitchFamily="34" charset="0"/>
                <a:ea typeface="宋体" pitchFamily="2" charset="-122"/>
              </a:rPr>
              <a:t>4</a:t>
            </a:r>
            <a:r>
              <a:rPr kumimoji="1" lang="zh-CN" altLang="en-US" sz="2400">
                <a:latin typeface="Tahoma" pitchFamily="34" charset="0"/>
                <a:ea typeface="宋体" pitchFamily="2" charset="-122"/>
              </a:rPr>
              <a:t>、</a:t>
            </a:r>
            <a:r>
              <a:rPr kumimoji="1" lang="en-US" altLang="zh-CN" sz="2400">
                <a:latin typeface="Tahoma" pitchFamily="34" charset="0"/>
                <a:ea typeface="宋体" pitchFamily="2" charset="-122"/>
              </a:rPr>
              <a:t>8</a:t>
            </a:r>
            <a:r>
              <a:rPr kumimoji="1" lang="zh-CN" altLang="en-US" sz="2400">
                <a:latin typeface="Tahoma" pitchFamily="34" charset="0"/>
                <a:ea typeface="宋体" pitchFamily="2" charset="-122"/>
              </a:rPr>
              <a:t>个最小项为一组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6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卡诺图快速填空</a:t>
            </a:r>
          </a:p>
        </p:txBody>
      </p:sp>
      <p:sp>
        <p:nvSpPr>
          <p:cNvPr id="10244" name="内容占位符 5"/>
          <p:cNvSpPr>
            <a:spLocks noGrp="1"/>
          </p:cNvSpPr>
          <p:nvPr>
            <p:ph idx="1"/>
          </p:nvPr>
        </p:nvSpPr>
        <p:spPr>
          <a:xfrm>
            <a:off x="500063" y="1714500"/>
            <a:ext cx="4043362" cy="2085975"/>
          </a:xfrm>
        </p:spPr>
        <p:txBody>
          <a:bodyPr/>
          <a:lstStyle/>
          <a:p>
            <a:pPr eaLnBrk="1" hangingPunct="1"/>
            <a:r>
              <a:rPr kumimoji="1" lang="zh-CN" altLang="en-US" smtClean="0">
                <a:latin typeface="Times New Roman" charset="0"/>
              </a:rPr>
              <a:t>也可根据“与”的公共性和“或”的叠加性根据一般与或式作出相应卡诺图。 </a:t>
            </a:r>
          </a:p>
          <a:p>
            <a:pPr eaLnBrk="1" hangingPunct="1"/>
            <a:endParaRPr lang="zh-CN" altLang="en-US" smtClean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808913" y="4711700"/>
            <a:ext cx="7270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en-US" altLang="zh-CN" sz="2400">
                <a:latin typeface="Times New Roman" charset="0"/>
              </a:rPr>
              <a:t>0</a:t>
            </a:r>
            <a:endParaRPr kumimoji="1" lang="en-US" altLang="zh-CN" sz="2400" baseline="-30000">
              <a:latin typeface="Times New Roman" charset="0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353175" y="4711700"/>
            <a:ext cx="7270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en-US" altLang="zh-CN" sz="2400">
                <a:latin typeface="Times New Roman" charset="0"/>
              </a:rPr>
              <a:t>0</a:t>
            </a:r>
            <a:endParaRPr kumimoji="1" lang="en-US" altLang="zh-CN" sz="2400" baseline="-30000">
              <a:latin typeface="Times New Roman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624513" y="4711700"/>
            <a:ext cx="7286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en-US" altLang="zh-CN" sz="2400">
                <a:latin typeface="Times New Roman" charset="0"/>
              </a:rPr>
              <a:t>1</a:t>
            </a:r>
            <a:endParaRPr kumimoji="1" lang="en-US" altLang="zh-CN" sz="2400" baseline="-30000">
              <a:latin typeface="Times New Roman" charset="0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7808913" y="4194175"/>
            <a:ext cx="7270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en-US" altLang="zh-CN" sz="2400">
                <a:latin typeface="Times New Roman" charset="0"/>
              </a:rPr>
              <a:t>1</a:t>
            </a:r>
            <a:endParaRPr kumimoji="1" lang="en-US" altLang="zh-CN" sz="2400" baseline="-30000">
              <a:latin typeface="Times New Roman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6353175" y="4194175"/>
            <a:ext cx="7270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en-US" altLang="zh-CN" sz="2400">
                <a:latin typeface="Times New Roman" charset="0"/>
              </a:rPr>
              <a:t>1</a:t>
            </a:r>
            <a:endParaRPr kumimoji="1" lang="en-US" altLang="zh-CN" sz="2400" baseline="-30000">
              <a:latin typeface="Times New Roman" charset="0"/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5624513" y="4194175"/>
            <a:ext cx="7286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en-US" altLang="zh-CN" sz="2400">
                <a:latin typeface="Times New Roman" charset="0"/>
              </a:rPr>
              <a:t>1</a:t>
            </a:r>
            <a:endParaRPr kumimoji="1" lang="en-US" altLang="zh-CN" sz="2400" baseline="-30000">
              <a:latin typeface="Times New Roman" charset="0"/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7808913" y="3676650"/>
            <a:ext cx="7270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en-US" altLang="zh-CN" sz="2400">
                <a:latin typeface="Times New Roman" charset="0"/>
              </a:rPr>
              <a:t>0</a:t>
            </a:r>
            <a:endParaRPr kumimoji="1" lang="en-US" altLang="zh-CN" sz="2400" baseline="-30000">
              <a:latin typeface="Times New Roman" charset="0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7808913" y="3159125"/>
            <a:ext cx="7270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en-US" altLang="zh-CN" sz="2400">
                <a:latin typeface="Times New Roman" charset="0"/>
              </a:rPr>
              <a:t>0</a:t>
            </a:r>
            <a:endParaRPr kumimoji="1" lang="en-US" altLang="zh-CN" sz="2400" baseline="-30000">
              <a:latin typeface="Times New Roman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7080250" y="4711700"/>
            <a:ext cx="728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en-US" altLang="zh-CN" sz="2400">
                <a:latin typeface="Times New Roman" charset="0"/>
              </a:rPr>
              <a:t>1</a:t>
            </a:r>
            <a:endParaRPr kumimoji="1" lang="en-US" altLang="zh-CN" sz="2400" baseline="-30000">
              <a:latin typeface="Times New Roman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7080250" y="4194175"/>
            <a:ext cx="728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en-US" altLang="zh-CN" sz="2400">
                <a:latin typeface="Times New Roman" charset="0"/>
              </a:rPr>
              <a:t>1</a:t>
            </a:r>
            <a:endParaRPr kumimoji="1" lang="en-US" altLang="zh-CN" sz="2400" baseline="-30000">
              <a:latin typeface="Times New Roman" charset="0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080250" y="3676650"/>
            <a:ext cx="728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en-US" altLang="zh-CN" sz="2400">
                <a:latin typeface="Times New Roman" charset="0"/>
              </a:rPr>
              <a:t>1</a:t>
            </a:r>
            <a:endParaRPr kumimoji="1" lang="en-US" altLang="zh-CN" sz="2400" baseline="-30000">
              <a:latin typeface="Times New Roman" charset="0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7080250" y="3159125"/>
            <a:ext cx="728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en-US" altLang="zh-CN" sz="2400">
                <a:latin typeface="Times New Roman" charset="0"/>
              </a:rPr>
              <a:t>1</a:t>
            </a:r>
            <a:endParaRPr kumimoji="1" lang="en-US" altLang="zh-CN" sz="2400">
              <a:solidFill>
                <a:srgbClr val="FF3300"/>
              </a:solidFill>
              <a:latin typeface="Times New Roman" charset="0"/>
            </a:endParaRP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6353175" y="3676650"/>
            <a:ext cx="7270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en-US" altLang="zh-CN" sz="2400">
                <a:latin typeface="Times New Roman" charset="0"/>
              </a:rPr>
              <a:t>0 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5624513" y="3676650"/>
            <a:ext cx="7286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en-US" altLang="zh-CN" sz="2400">
                <a:latin typeface="Times New Roman" charset="0"/>
              </a:rPr>
              <a:t>0 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6353175" y="3159125"/>
            <a:ext cx="7270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en-US" altLang="zh-CN" sz="2400">
                <a:latin typeface="Times New Roman" charset="0"/>
              </a:rPr>
              <a:t>0</a:t>
            </a:r>
            <a:endParaRPr kumimoji="1" lang="en-US" altLang="zh-CN" sz="2400" baseline="-30000">
              <a:latin typeface="Times New Roman" charset="0"/>
            </a:endParaRP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624513" y="3159125"/>
            <a:ext cx="7286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en-US" altLang="zh-CN" sz="2400">
                <a:latin typeface="Times New Roman" charset="0"/>
              </a:rPr>
              <a:t>0 </a:t>
            </a:r>
          </a:p>
        </p:txBody>
      </p:sp>
      <p:grpSp>
        <p:nvGrpSpPr>
          <p:cNvPr id="2" name="组合 44"/>
          <p:cNvGrpSpPr>
            <a:grpSpLocks/>
          </p:cNvGrpSpPr>
          <p:nvPr/>
        </p:nvGrpSpPr>
        <p:grpSpPr bwMode="auto">
          <a:xfrm>
            <a:off x="4786313" y="2438400"/>
            <a:ext cx="3749675" cy="2790825"/>
            <a:chOff x="4786314" y="2438400"/>
            <a:chExt cx="3749674" cy="2790825"/>
          </a:xfrm>
        </p:grpSpPr>
        <p:sp>
          <p:nvSpPr>
            <p:cNvPr id="10262" name="Line 24"/>
            <p:cNvSpPr>
              <a:spLocks noChangeShapeType="1"/>
            </p:cNvSpPr>
            <p:nvPr/>
          </p:nvSpPr>
          <p:spPr bwMode="auto">
            <a:xfrm>
              <a:off x="5624513" y="3159125"/>
              <a:ext cx="291147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3" name="Line 25"/>
            <p:cNvSpPr>
              <a:spLocks noChangeShapeType="1"/>
            </p:cNvSpPr>
            <p:nvPr/>
          </p:nvSpPr>
          <p:spPr bwMode="auto">
            <a:xfrm>
              <a:off x="5624513" y="3676650"/>
              <a:ext cx="29114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4" name="Line 26"/>
            <p:cNvSpPr>
              <a:spLocks noChangeShapeType="1"/>
            </p:cNvSpPr>
            <p:nvPr/>
          </p:nvSpPr>
          <p:spPr bwMode="auto">
            <a:xfrm>
              <a:off x="5624513" y="5229225"/>
              <a:ext cx="291147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5" name="Line 27"/>
            <p:cNvSpPr>
              <a:spLocks noChangeShapeType="1"/>
            </p:cNvSpPr>
            <p:nvPr/>
          </p:nvSpPr>
          <p:spPr bwMode="auto">
            <a:xfrm>
              <a:off x="5624513" y="3159125"/>
              <a:ext cx="0" cy="20701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6" name="Line 28"/>
            <p:cNvSpPr>
              <a:spLocks noChangeShapeType="1"/>
            </p:cNvSpPr>
            <p:nvPr/>
          </p:nvSpPr>
          <p:spPr bwMode="auto">
            <a:xfrm>
              <a:off x="6353175" y="3159125"/>
              <a:ext cx="0" cy="2070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7" name="Line 29"/>
            <p:cNvSpPr>
              <a:spLocks noChangeShapeType="1"/>
            </p:cNvSpPr>
            <p:nvPr/>
          </p:nvSpPr>
          <p:spPr bwMode="auto">
            <a:xfrm>
              <a:off x="8535988" y="3159125"/>
              <a:ext cx="0" cy="20701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8" name="Line 30"/>
            <p:cNvSpPr>
              <a:spLocks noChangeShapeType="1"/>
            </p:cNvSpPr>
            <p:nvPr/>
          </p:nvSpPr>
          <p:spPr bwMode="auto">
            <a:xfrm>
              <a:off x="7080250" y="3159125"/>
              <a:ext cx="0" cy="2070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9" name="Line 31"/>
            <p:cNvSpPr>
              <a:spLocks noChangeShapeType="1"/>
            </p:cNvSpPr>
            <p:nvPr/>
          </p:nvSpPr>
          <p:spPr bwMode="auto">
            <a:xfrm>
              <a:off x="7808913" y="3159125"/>
              <a:ext cx="0" cy="2070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0" name="Line 32"/>
            <p:cNvSpPr>
              <a:spLocks noChangeShapeType="1"/>
            </p:cNvSpPr>
            <p:nvPr/>
          </p:nvSpPr>
          <p:spPr bwMode="auto">
            <a:xfrm>
              <a:off x="5624513" y="4194175"/>
              <a:ext cx="29114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1" name="Line 33"/>
            <p:cNvSpPr>
              <a:spLocks noChangeShapeType="1"/>
            </p:cNvSpPr>
            <p:nvPr/>
          </p:nvSpPr>
          <p:spPr bwMode="auto">
            <a:xfrm>
              <a:off x="5624513" y="4711700"/>
              <a:ext cx="29114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2" name="Line 34"/>
            <p:cNvSpPr>
              <a:spLocks noChangeShapeType="1"/>
            </p:cNvSpPr>
            <p:nvPr/>
          </p:nvSpPr>
          <p:spPr bwMode="auto">
            <a:xfrm>
              <a:off x="5241925" y="2778125"/>
              <a:ext cx="38100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3" name="Text Box 35"/>
            <p:cNvSpPr txBox="1">
              <a:spLocks noChangeArrowheads="1"/>
            </p:cNvSpPr>
            <p:nvPr/>
          </p:nvSpPr>
          <p:spPr bwMode="auto">
            <a:xfrm>
              <a:off x="5715000" y="2724150"/>
              <a:ext cx="4889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charset="0"/>
                </a:rPr>
                <a:t>00</a:t>
              </a:r>
            </a:p>
          </p:txBody>
        </p:sp>
        <p:sp>
          <p:nvSpPr>
            <p:cNvPr id="10274" name="Text Box 36"/>
            <p:cNvSpPr txBox="1">
              <a:spLocks noChangeArrowheads="1"/>
            </p:cNvSpPr>
            <p:nvPr/>
          </p:nvSpPr>
          <p:spPr bwMode="auto">
            <a:xfrm>
              <a:off x="6477000" y="2709863"/>
              <a:ext cx="4889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charset="0"/>
                </a:rPr>
                <a:t>01</a:t>
              </a:r>
            </a:p>
          </p:txBody>
        </p:sp>
        <p:sp>
          <p:nvSpPr>
            <p:cNvPr id="10275" name="Text Box 37"/>
            <p:cNvSpPr txBox="1">
              <a:spLocks noChangeArrowheads="1"/>
            </p:cNvSpPr>
            <p:nvPr/>
          </p:nvSpPr>
          <p:spPr bwMode="auto">
            <a:xfrm>
              <a:off x="7205663" y="2714625"/>
              <a:ext cx="4889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charset="0"/>
                </a:rPr>
                <a:t>11</a:t>
              </a:r>
            </a:p>
          </p:txBody>
        </p:sp>
        <p:sp>
          <p:nvSpPr>
            <p:cNvPr id="10276" name="Text Box 38"/>
            <p:cNvSpPr txBox="1">
              <a:spLocks noChangeArrowheads="1"/>
            </p:cNvSpPr>
            <p:nvPr/>
          </p:nvSpPr>
          <p:spPr bwMode="auto">
            <a:xfrm>
              <a:off x="7912100" y="2695575"/>
              <a:ext cx="4889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charset="0"/>
                </a:rPr>
                <a:t>10</a:t>
              </a:r>
            </a:p>
          </p:txBody>
        </p:sp>
        <p:sp>
          <p:nvSpPr>
            <p:cNvPr id="10277" name="Text Box 39"/>
            <p:cNvSpPr txBox="1">
              <a:spLocks noChangeArrowheads="1"/>
            </p:cNvSpPr>
            <p:nvPr/>
          </p:nvSpPr>
          <p:spPr bwMode="auto">
            <a:xfrm>
              <a:off x="5259388" y="2438400"/>
              <a:ext cx="6080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charset="0"/>
                </a:rPr>
                <a:t>AB</a:t>
              </a:r>
            </a:p>
          </p:txBody>
        </p:sp>
        <p:sp>
          <p:nvSpPr>
            <p:cNvPr id="10278" name="Text Box 40"/>
            <p:cNvSpPr txBox="1">
              <a:spLocks noChangeArrowheads="1"/>
            </p:cNvSpPr>
            <p:nvPr/>
          </p:nvSpPr>
          <p:spPr bwMode="auto">
            <a:xfrm>
              <a:off x="4786314" y="2819400"/>
              <a:ext cx="700086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charset="0"/>
                </a:rPr>
                <a:t>CD</a:t>
              </a:r>
            </a:p>
          </p:txBody>
        </p:sp>
        <p:sp>
          <p:nvSpPr>
            <p:cNvPr id="10279" name="Text Box 41"/>
            <p:cNvSpPr txBox="1">
              <a:spLocks noChangeArrowheads="1"/>
            </p:cNvSpPr>
            <p:nvPr/>
          </p:nvSpPr>
          <p:spPr bwMode="auto">
            <a:xfrm>
              <a:off x="5105400" y="3200400"/>
              <a:ext cx="533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charset="0"/>
                </a:rPr>
                <a:t>00</a:t>
              </a:r>
            </a:p>
          </p:txBody>
        </p:sp>
        <p:sp>
          <p:nvSpPr>
            <p:cNvPr id="10280" name="Text Box 42"/>
            <p:cNvSpPr txBox="1">
              <a:spLocks noChangeArrowheads="1"/>
            </p:cNvSpPr>
            <p:nvPr/>
          </p:nvSpPr>
          <p:spPr bwMode="auto">
            <a:xfrm>
              <a:off x="5119688" y="3733800"/>
              <a:ext cx="609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charset="0"/>
                </a:rPr>
                <a:t>01</a:t>
              </a:r>
            </a:p>
          </p:txBody>
        </p:sp>
        <p:sp>
          <p:nvSpPr>
            <p:cNvPr id="10281" name="Text Box 43"/>
            <p:cNvSpPr txBox="1">
              <a:spLocks noChangeArrowheads="1"/>
            </p:cNvSpPr>
            <p:nvPr/>
          </p:nvSpPr>
          <p:spPr bwMode="auto">
            <a:xfrm>
              <a:off x="5119688" y="4267200"/>
              <a:ext cx="762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charset="0"/>
                </a:rPr>
                <a:t>11</a:t>
              </a:r>
            </a:p>
          </p:txBody>
        </p:sp>
        <p:sp>
          <p:nvSpPr>
            <p:cNvPr id="10282" name="Text Box 44"/>
            <p:cNvSpPr txBox="1">
              <a:spLocks noChangeArrowheads="1"/>
            </p:cNvSpPr>
            <p:nvPr/>
          </p:nvSpPr>
          <p:spPr bwMode="auto">
            <a:xfrm>
              <a:off x="5091113" y="4743450"/>
              <a:ext cx="609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charset="0"/>
                </a:rPr>
                <a:t>10</a:t>
              </a:r>
            </a:p>
          </p:txBody>
        </p:sp>
      </p:grpSp>
      <p:graphicFrame>
        <p:nvGraphicFramePr>
          <p:cNvPr id="47" name="Object 2"/>
          <p:cNvGraphicFramePr>
            <a:graphicFrameLocks noChangeAspect="1"/>
          </p:cNvGraphicFramePr>
          <p:nvPr/>
        </p:nvGraphicFramePr>
        <p:xfrm>
          <a:off x="987425" y="4357688"/>
          <a:ext cx="3584575" cy="500062"/>
        </p:xfrm>
        <a:graphic>
          <a:graphicData uri="http://schemas.openxmlformats.org/presentationml/2006/ole">
            <p:oleObj spid="_x0000_s10242" r:id="rId3" imgW="2019300" imgH="2413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4" grpId="0"/>
      <p:bldP spid="15" grpId="0"/>
      <p:bldP spid="15" grpId="1"/>
      <p:bldP spid="16" grpId="0"/>
      <p:bldP spid="17" grpId="0"/>
      <p:bldP spid="9" grpId="0"/>
      <p:bldP spid="13" grpId="0"/>
      <p:bldP spid="13" grpId="1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四变量的卡诺图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/>
          <a:srcRect l="50943" t="6956" r="3423" b="23952"/>
          <a:stretch>
            <a:fillRect/>
          </a:stretch>
        </p:blipFill>
        <p:spPr bwMode="auto">
          <a:xfrm>
            <a:off x="5556250" y="1579563"/>
            <a:ext cx="3054350" cy="244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9600" y="1196975"/>
            <a:ext cx="4411663" cy="2782888"/>
            <a:chOff x="384" y="1522"/>
            <a:chExt cx="3120" cy="2112"/>
          </a:xfrm>
        </p:grpSpPr>
        <p:sp>
          <p:nvSpPr>
            <p:cNvPr id="38931" name="Rectangle 6"/>
            <p:cNvSpPr>
              <a:spLocks noChangeArrowheads="1"/>
            </p:cNvSpPr>
            <p:nvPr/>
          </p:nvSpPr>
          <p:spPr bwMode="auto">
            <a:xfrm>
              <a:off x="547" y="3275"/>
              <a:ext cx="509" cy="35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10</a:t>
              </a:r>
            </a:p>
          </p:txBody>
        </p:sp>
        <p:sp>
          <p:nvSpPr>
            <p:cNvPr id="38932" name="Rectangle 7"/>
            <p:cNvSpPr>
              <a:spLocks noChangeArrowheads="1"/>
            </p:cNvSpPr>
            <p:nvPr/>
          </p:nvSpPr>
          <p:spPr bwMode="auto">
            <a:xfrm>
              <a:off x="528" y="2914"/>
              <a:ext cx="509" cy="35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11</a:t>
              </a:r>
            </a:p>
          </p:txBody>
        </p:sp>
        <p:sp>
          <p:nvSpPr>
            <p:cNvPr id="38933" name="Rectangle 8"/>
            <p:cNvSpPr>
              <a:spLocks noChangeArrowheads="1"/>
            </p:cNvSpPr>
            <p:nvPr/>
          </p:nvSpPr>
          <p:spPr bwMode="auto">
            <a:xfrm>
              <a:off x="547" y="2557"/>
              <a:ext cx="509" cy="35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01</a:t>
              </a:r>
            </a:p>
          </p:txBody>
        </p:sp>
        <p:sp>
          <p:nvSpPr>
            <p:cNvPr id="38934" name="Rectangle 9"/>
            <p:cNvSpPr>
              <a:spLocks noChangeArrowheads="1"/>
            </p:cNvSpPr>
            <p:nvPr/>
          </p:nvSpPr>
          <p:spPr bwMode="auto">
            <a:xfrm>
              <a:off x="547" y="2199"/>
              <a:ext cx="509" cy="35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00</a:t>
              </a:r>
            </a:p>
          </p:txBody>
        </p:sp>
        <p:sp>
          <p:nvSpPr>
            <p:cNvPr id="38935" name="Rectangle 10"/>
            <p:cNvSpPr>
              <a:spLocks noChangeArrowheads="1"/>
            </p:cNvSpPr>
            <p:nvPr/>
          </p:nvSpPr>
          <p:spPr bwMode="auto">
            <a:xfrm>
              <a:off x="2419" y="3227"/>
              <a:ext cx="509" cy="35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m</a:t>
              </a:r>
              <a:r>
                <a:rPr lang="en-US" altLang="zh-CN" baseline="-25000">
                  <a:latin typeface="Verdana" pitchFamily="34" charset="0"/>
                </a:rPr>
                <a:t>10</a:t>
              </a:r>
            </a:p>
          </p:txBody>
        </p:sp>
        <p:sp>
          <p:nvSpPr>
            <p:cNvPr id="38936" name="Rectangle 11"/>
            <p:cNvSpPr>
              <a:spLocks noChangeArrowheads="1"/>
            </p:cNvSpPr>
            <p:nvPr/>
          </p:nvSpPr>
          <p:spPr bwMode="auto">
            <a:xfrm>
              <a:off x="1910" y="3227"/>
              <a:ext cx="509" cy="35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m</a:t>
              </a:r>
              <a:r>
                <a:rPr lang="en-US" altLang="zh-CN" baseline="-25000">
                  <a:latin typeface="Verdana" pitchFamily="34" charset="0"/>
                </a:rPr>
                <a:t>11</a:t>
              </a:r>
            </a:p>
          </p:txBody>
        </p:sp>
        <p:sp>
          <p:nvSpPr>
            <p:cNvPr id="38937" name="Rectangle 12"/>
            <p:cNvSpPr>
              <a:spLocks noChangeArrowheads="1"/>
            </p:cNvSpPr>
            <p:nvPr/>
          </p:nvSpPr>
          <p:spPr bwMode="auto">
            <a:xfrm>
              <a:off x="1402" y="3227"/>
              <a:ext cx="508" cy="35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m</a:t>
              </a:r>
              <a:r>
                <a:rPr lang="en-US" altLang="zh-CN" baseline="-25000">
                  <a:latin typeface="Verdana" pitchFamily="34" charset="0"/>
                </a:rPr>
                <a:t>9</a:t>
              </a:r>
            </a:p>
          </p:txBody>
        </p:sp>
        <p:sp>
          <p:nvSpPr>
            <p:cNvPr id="38938" name="Rectangle 13"/>
            <p:cNvSpPr>
              <a:spLocks noChangeArrowheads="1"/>
            </p:cNvSpPr>
            <p:nvPr/>
          </p:nvSpPr>
          <p:spPr bwMode="auto">
            <a:xfrm>
              <a:off x="893" y="3227"/>
              <a:ext cx="509" cy="35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m</a:t>
              </a:r>
              <a:r>
                <a:rPr lang="en-US" altLang="zh-CN" baseline="-25000">
                  <a:latin typeface="Verdana" pitchFamily="34" charset="0"/>
                </a:rPr>
                <a:t>8</a:t>
              </a:r>
            </a:p>
          </p:txBody>
        </p:sp>
        <p:sp>
          <p:nvSpPr>
            <p:cNvPr id="38939" name="Rectangle 14"/>
            <p:cNvSpPr>
              <a:spLocks noChangeArrowheads="1"/>
            </p:cNvSpPr>
            <p:nvPr/>
          </p:nvSpPr>
          <p:spPr bwMode="auto">
            <a:xfrm>
              <a:off x="2419" y="2868"/>
              <a:ext cx="509" cy="35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m</a:t>
              </a:r>
              <a:r>
                <a:rPr lang="en-US" altLang="zh-CN" baseline="-25000">
                  <a:latin typeface="Verdana" pitchFamily="34" charset="0"/>
                </a:rPr>
                <a:t>14</a:t>
              </a:r>
            </a:p>
          </p:txBody>
        </p:sp>
        <p:sp>
          <p:nvSpPr>
            <p:cNvPr id="38940" name="Rectangle 15"/>
            <p:cNvSpPr>
              <a:spLocks noChangeArrowheads="1"/>
            </p:cNvSpPr>
            <p:nvPr/>
          </p:nvSpPr>
          <p:spPr bwMode="auto">
            <a:xfrm>
              <a:off x="1910" y="2868"/>
              <a:ext cx="509" cy="35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m</a:t>
              </a:r>
              <a:r>
                <a:rPr lang="en-US" altLang="zh-CN" baseline="-25000">
                  <a:latin typeface="Verdana" pitchFamily="34" charset="0"/>
                </a:rPr>
                <a:t>15</a:t>
              </a:r>
            </a:p>
          </p:txBody>
        </p:sp>
        <p:sp>
          <p:nvSpPr>
            <p:cNvPr id="38941" name="Rectangle 16"/>
            <p:cNvSpPr>
              <a:spLocks noChangeArrowheads="1"/>
            </p:cNvSpPr>
            <p:nvPr/>
          </p:nvSpPr>
          <p:spPr bwMode="auto">
            <a:xfrm>
              <a:off x="1402" y="2868"/>
              <a:ext cx="508" cy="35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m</a:t>
              </a:r>
              <a:r>
                <a:rPr lang="en-US" altLang="zh-CN" baseline="-25000">
                  <a:latin typeface="Verdana" pitchFamily="34" charset="0"/>
                </a:rPr>
                <a:t>13</a:t>
              </a:r>
            </a:p>
          </p:txBody>
        </p:sp>
        <p:sp>
          <p:nvSpPr>
            <p:cNvPr id="38942" name="Rectangle 17"/>
            <p:cNvSpPr>
              <a:spLocks noChangeArrowheads="1"/>
            </p:cNvSpPr>
            <p:nvPr/>
          </p:nvSpPr>
          <p:spPr bwMode="auto">
            <a:xfrm>
              <a:off x="893" y="2868"/>
              <a:ext cx="509" cy="35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m</a:t>
              </a:r>
              <a:r>
                <a:rPr lang="en-US" altLang="zh-CN" baseline="-25000">
                  <a:latin typeface="Verdana" pitchFamily="34" charset="0"/>
                </a:rPr>
                <a:t>12</a:t>
              </a:r>
            </a:p>
          </p:txBody>
        </p:sp>
        <p:sp>
          <p:nvSpPr>
            <p:cNvPr id="38943" name="Rectangle 18"/>
            <p:cNvSpPr>
              <a:spLocks noChangeArrowheads="1"/>
            </p:cNvSpPr>
            <p:nvPr/>
          </p:nvSpPr>
          <p:spPr bwMode="auto">
            <a:xfrm>
              <a:off x="2419" y="2509"/>
              <a:ext cx="509" cy="35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m</a:t>
              </a:r>
              <a:r>
                <a:rPr lang="en-US" altLang="zh-CN" baseline="-25000">
                  <a:latin typeface="Verdana" pitchFamily="34" charset="0"/>
                </a:rPr>
                <a:t>6</a:t>
              </a:r>
            </a:p>
          </p:txBody>
        </p:sp>
        <p:sp>
          <p:nvSpPr>
            <p:cNvPr id="38944" name="Rectangle 19"/>
            <p:cNvSpPr>
              <a:spLocks noChangeArrowheads="1"/>
            </p:cNvSpPr>
            <p:nvPr/>
          </p:nvSpPr>
          <p:spPr bwMode="auto">
            <a:xfrm>
              <a:off x="1910" y="2509"/>
              <a:ext cx="509" cy="35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m</a:t>
              </a:r>
              <a:r>
                <a:rPr lang="en-US" altLang="zh-CN" baseline="-25000">
                  <a:latin typeface="Verdana" pitchFamily="34" charset="0"/>
                </a:rPr>
                <a:t>7</a:t>
              </a:r>
            </a:p>
          </p:txBody>
        </p:sp>
        <p:sp>
          <p:nvSpPr>
            <p:cNvPr id="38945" name="Rectangle 20"/>
            <p:cNvSpPr>
              <a:spLocks noChangeArrowheads="1"/>
            </p:cNvSpPr>
            <p:nvPr/>
          </p:nvSpPr>
          <p:spPr bwMode="auto">
            <a:xfrm>
              <a:off x="1402" y="2509"/>
              <a:ext cx="508" cy="35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m</a:t>
              </a:r>
              <a:r>
                <a:rPr lang="en-US" altLang="zh-CN" baseline="-25000">
                  <a:latin typeface="Verdana" pitchFamily="34" charset="0"/>
                </a:rPr>
                <a:t>5</a:t>
              </a:r>
            </a:p>
          </p:txBody>
        </p:sp>
        <p:sp>
          <p:nvSpPr>
            <p:cNvPr id="38946" name="Rectangle 21"/>
            <p:cNvSpPr>
              <a:spLocks noChangeArrowheads="1"/>
            </p:cNvSpPr>
            <p:nvPr/>
          </p:nvSpPr>
          <p:spPr bwMode="auto">
            <a:xfrm>
              <a:off x="893" y="2509"/>
              <a:ext cx="509" cy="35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m</a:t>
              </a:r>
              <a:r>
                <a:rPr lang="en-US" altLang="zh-CN" baseline="-25000">
                  <a:latin typeface="Verdana" pitchFamily="34" charset="0"/>
                </a:rPr>
                <a:t>4</a:t>
              </a:r>
            </a:p>
          </p:txBody>
        </p:sp>
        <p:sp>
          <p:nvSpPr>
            <p:cNvPr id="38947" name="Rectangle 22"/>
            <p:cNvSpPr>
              <a:spLocks noChangeArrowheads="1"/>
            </p:cNvSpPr>
            <p:nvPr/>
          </p:nvSpPr>
          <p:spPr bwMode="auto">
            <a:xfrm>
              <a:off x="2419" y="2151"/>
              <a:ext cx="509" cy="3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m</a:t>
              </a:r>
              <a:r>
                <a:rPr lang="en-US" altLang="zh-CN" baseline="-25000">
                  <a:latin typeface="Verdana" pitchFamily="34" charset="0"/>
                </a:rPr>
                <a:t>2</a:t>
              </a:r>
            </a:p>
          </p:txBody>
        </p:sp>
        <p:sp>
          <p:nvSpPr>
            <p:cNvPr id="38948" name="Rectangle 23"/>
            <p:cNvSpPr>
              <a:spLocks noChangeArrowheads="1"/>
            </p:cNvSpPr>
            <p:nvPr/>
          </p:nvSpPr>
          <p:spPr bwMode="auto">
            <a:xfrm>
              <a:off x="1910" y="2151"/>
              <a:ext cx="509" cy="3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m</a:t>
              </a:r>
              <a:r>
                <a:rPr lang="en-US" altLang="zh-CN" baseline="-25000">
                  <a:latin typeface="Verdana" pitchFamily="34" charset="0"/>
                </a:rPr>
                <a:t>3</a:t>
              </a:r>
            </a:p>
          </p:txBody>
        </p:sp>
        <p:sp>
          <p:nvSpPr>
            <p:cNvPr id="38949" name="Rectangle 24"/>
            <p:cNvSpPr>
              <a:spLocks noChangeArrowheads="1"/>
            </p:cNvSpPr>
            <p:nvPr/>
          </p:nvSpPr>
          <p:spPr bwMode="auto">
            <a:xfrm>
              <a:off x="1402" y="2151"/>
              <a:ext cx="508" cy="3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m</a:t>
              </a:r>
              <a:r>
                <a:rPr lang="en-US" altLang="zh-CN" baseline="-25000">
                  <a:latin typeface="Verdana" pitchFamily="34" charset="0"/>
                </a:rPr>
                <a:t>1</a:t>
              </a:r>
            </a:p>
          </p:txBody>
        </p:sp>
        <p:sp>
          <p:nvSpPr>
            <p:cNvPr id="38950" name="Rectangle 25"/>
            <p:cNvSpPr>
              <a:spLocks noChangeArrowheads="1"/>
            </p:cNvSpPr>
            <p:nvPr/>
          </p:nvSpPr>
          <p:spPr bwMode="auto">
            <a:xfrm>
              <a:off x="893" y="2151"/>
              <a:ext cx="509" cy="3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m</a:t>
              </a:r>
              <a:r>
                <a:rPr lang="en-US" altLang="zh-CN" baseline="-25000">
                  <a:latin typeface="Verdana" pitchFamily="34" charset="0"/>
                </a:rPr>
                <a:t>0</a:t>
              </a:r>
            </a:p>
          </p:txBody>
        </p:sp>
        <p:sp>
          <p:nvSpPr>
            <p:cNvPr id="38951" name="Rectangle 26"/>
            <p:cNvSpPr>
              <a:spLocks noChangeArrowheads="1"/>
            </p:cNvSpPr>
            <p:nvPr/>
          </p:nvSpPr>
          <p:spPr bwMode="auto">
            <a:xfrm>
              <a:off x="2438" y="1613"/>
              <a:ext cx="509" cy="62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en-US" altLang="zh-CN">
                <a:latin typeface="Verdana" pitchFamily="34" charset="0"/>
              </a:endParaRPr>
            </a:p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 10</a:t>
              </a:r>
            </a:p>
          </p:txBody>
        </p:sp>
        <p:sp>
          <p:nvSpPr>
            <p:cNvPr id="38952" name="Rectangle 27"/>
            <p:cNvSpPr>
              <a:spLocks noChangeArrowheads="1"/>
            </p:cNvSpPr>
            <p:nvPr/>
          </p:nvSpPr>
          <p:spPr bwMode="auto">
            <a:xfrm>
              <a:off x="1929" y="1613"/>
              <a:ext cx="509" cy="62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en-US" altLang="zh-CN">
                <a:latin typeface="Verdana" pitchFamily="34" charset="0"/>
              </a:endParaRPr>
            </a:p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 11</a:t>
              </a:r>
            </a:p>
          </p:txBody>
        </p:sp>
        <p:sp>
          <p:nvSpPr>
            <p:cNvPr id="38953" name="Rectangle 28"/>
            <p:cNvSpPr>
              <a:spLocks noChangeArrowheads="1"/>
            </p:cNvSpPr>
            <p:nvPr/>
          </p:nvSpPr>
          <p:spPr bwMode="auto">
            <a:xfrm>
              <a:off x="1421" y="1613"/>
              <a:ext cx="508" cy="62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en-US" altLang="zh-CN">
                <a:latin typeface="Verdana" pitchFamily="34" charset="0"/>
              </a:endParaRPr>
            </a:p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 01</a:t>
              </a:r>
            </a:p>
          </p:txBody>
        </p:sp>
        <p:sp>
          <p:nvSpPr>
            <p:cNvPr id="38954" name="Rectangle 29"/>
            <p:cNvSpPr>
              <a:spLocks noChangeArrowheads="1"/>
            </p:cNvSpPr>
            <p:nvPr/>
          </p:nvSpPr>
          <p:spPr bwMode="auto">
            <a:xfrm>
              <a:off x="912" y="1613"/>
              <a:ext cx="509" cy="62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en-US" altLang="zh-CN">
                <a:latin typeface="Verdana" pitchFamily="34" charset="0"/>
              </a:endParaRPr>
            </a:p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 00</a:t>
              </a:r>
            </a:p>
          </p:txBody>
        </p:sp>
        <p:sp>
          <p:nvSpPr>
            <p:cNvPr id="38955" name="Rectangle 30"/>
            <p:cNvSpPr>
              <a:spLocks noChangeArrowheads="1"/>
            </p:cNvSpPr>
            <p:nvPr/>
          </p:nvSpPr>
          <p:spPr bwMode="auto">
            <a:xfrm>
              <a:off x="384" y="1618"/>
              <a:ext cx="509" cy="62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en-US" altLang="zh-CN">
                <a:latin typeface="Verdana" pitchFamily="34" charset="0"/>
              </a:endParaRPr>
            </a:p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Comic Sans MS" pitchFamily="66" charset="0"/>
                </a:rPr>
                <a:t>WX</a:t>
              </a:r>
            </a:p>
          </p:txBody>
        </p:sp>
        <p:sp>
          <p:nvSpPr>
            <p:cNvPr id="38956" name="Line 31"/>
            <p:cNvSpPr>
              <a:spLocks noChangeShapeType="1"/>
            </p:cNvSpPr>
            <p:nvPr/>
          </p:nvSpPr>
          <p:spPr bwMode="auto">
            <a:xfrm>
              <a:off x="384" y="1522"/>
              <a:ext cx="509" cy="0"/>
            </a:xfrm>
            <a:prstGeom prst="line">
              <a:avLst/>
            </a:prstGeom>
            <a:noFill/>
            <a:ln w="28575">
              <a:noFill/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57" name="Line 32"/>
            <p:cNvSpPr>
              <a:spLocks noChangeShapeType="1"/>
            </p:cNvSpPr>
            <p:nvPr/>
          </p:nvSpPr>
          <p:spPr bwMode="auto">
            <a:xfrm>
              <a:off x="384" y="3586"/>
              <a:ext cx="509" cy="0"/>
            </a:xfrm>
            <a:prstGeom prst="line">
              <a:avLst/>
            </a:prstGeom>
            <a:noFill/>
            <a:ln w="28575" cap="sq">
              <a:noFill/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58" name="Line 33"/>
            <p:cNvSpPr>
              <a:spLocks noChangeShapeType="1"/>
            </p:cNvSpPr>
            <p:nvPr/>
          </p:nvSpPr>
          <p:spPr bwMode="auto">
            <a:xfrm>
              <a:off x="384" y="1522"/>
              <a:ext cx="0" cy="629"/>
            </a:xfrm>
            <a:prstGeom prst="line">
              <a:avLst/>
            </a:prstGeom>
            <a:noFill/>
            <a:ln w="28575">
              <a:noFill/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59" name="Line 34"/>
            <p:cNvSpPr>
              <a:spLocks noChangeShapeType="1"/>
            </p:cNvSpPr>
            <p:nvPr/>
          </p:nvSpPr>
          <p:spPr bwMode="auto">
            <a:xfrm>
              <a:off x="2928" y="1522"/>
              <a:ext cx="0" cy="629"/>
            </a:xfrm>
            <a:prstGeom prst="line">
              <a:avLst/>
            </a:prstGeom>
            <a:noFill/>
            <a:ln w="28575" cap="sq">
              <a:noFill/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60" name="Line 35"/>
            <p:cNvSpPr>
              <a:spLocks noChangeShapeType="1"/>
            </p:cNvSpPr>
            <p:nvPr/>
          </p:nvSpPr>
          <p:spPr bwMode="auto">
            <a:xfrm>
              <a:off x="893" y="1522"/>
              <a:ext cx="509" cy="0"/>
            </a:xfrm>
            <a:prstGeom prst="line">
              <a:avLst/>
            </a:prstGeom>
            <a:noFill/>
            <a:ln w="28575" cap="sq">
              <a:noFill/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61" name="Line 36"/>
            <p:cNvSpPr>
              <a:spLocks noChangeShapeType="1"/>
            </p:cNvSpPr>
            <p:nvPr/>
          </p:nvSpPr>
          <p:spPr bwMode="auto">
            <a:xfrm>
              <a:off x="384" y="1522"/>
              <a:ext cx="509" cy="629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62" name="Line 37"/>
            <p:cNvSpPr>
              <a:spLocks noChangeShapeType="1"/>
            </p:cNvSpPr>
            <p:nvPr/>
          </p:nvSpPr>
          <p:spPr bwMode="auto">
            <a:xfrm>
              <a:off x="384" y="2151"/>
              <a:ext cx="0" cy="358"/>
            </a:xfrm>
            <a:prstGeom prst="line">
              <a:avLst/>
            </a:prstGeom>
            <a:noFill/>
            <a:ln w="28575" cap="sq">
              <a:noFill/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63" name="Line 38"/>
            <p:cNvSpPr>
              <a:spLocks noChangeShapeType="1"/>
            </p:cNvSpPr>
            <p:nvPr/>
          </p:nvSpPr>
          <p:spPr bwMode="auto">
            <a:xfrm>
              <a:off x="2419" y="1522"/>
              <a:ext cx="509" cy="0"/>
            </a:xfrm>
            <a:prstGeom prst="line">
              <a:avLst/>
            </a:prstGeom>
            <a:noFill/>
            <a:ln w="28575" cap="sq">
              <a:noFill/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64" name="Line 39"/>
            <p:cNvSpPr>
              <a:spLocks noChangeShapeType="1"/>
            </p:cNvSpPr>
            <p:nvPr/>
          </p:nvSpPr>
          <p:spPr bwMode="auto">
            <a:xfrm>
              <a:off x="2419" y="2151"/>
              <a:ext cx="0" cy="14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65" name="Line 40"/>
            <p:cNvSpPr>
              <a:spLocks noChangeShapeType="1"/>
            </p:cNvSpPr>
            <p:nvPr/>
          </p:nvSpPr>
          <p:spPr bwMode="auto">
            <a:xfrm>
              <a:off x="2928" y="2146"/>
              <a:ext cx="0" cy="143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66" name="Line 41"/>
            <p:cNvSpPr>
              <a:spLocks noChangeShapeType="1"/>
            </p:cNvSpPr>
            <p:nvPr/>
          </p:nvSpPr>
          <p:spPr bwMode="auto">
            <a:xfrm>
              <a:off x="1910" y="1522"/>
              <a:ext cx="509" cy="0"/>
            </a:xfrm>
            <a:prstGeom prst="line">
              <a:avLst/>
            </a:prstGeom>
            <a:noFill/>
            <a:ln w="28575" cap="sq">
              <a:noFill/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67" name="Line 42"/>
            <p:cNvSpPr>
              <a:spLocks noChangeShapeType="1"/>
            </p:cNvSpPr>
            <p:nvPr/>
          </p:nvSpPr>
          <p:spPr bwMode="auto">
            <a:xfrm>
              <a:off x="1910" y="2151"/>
              <a:ext cx="0" cy="14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68" name="Line 43"/>
            <p:cNvSpPr>
              <a:spLocks noChangeShapeType="1"/>
            </p:cNvSpPr>
            <p:nvPr/>
          </p:nvSpPr>
          <p:spPr bwMode="auto">
            <a:xfrm>
              <a:off x="1402" y="1522"/>
              <a:ext cx="508" cy="0"/>
            </a:xfrm>
            <a:prstGeom prst="line">
              <a:avLst/>
            </a:prstGeom>
            <a:noFill/>
            <a:ln w="28575" cap="sq">
              <a:noFill/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69" name="Line 44"/>
            <p:cNvSpPr>
              <a:spLocks noChangeShapeType="1"/>
            </p:cNvSpPr>
            <p:nvPr/>
          </p:nvSpPr>
          <p:spPr bwMode="auto">
            <a:xfrm>
              <a:off x="1402" y="2151"/>
              <a:ext cx="0" cy="14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70" name="Line 45"/>
            <p:cNvSpPr>
              <a:spLocks noChangeShapeType="1"/>
            </p:cNvSpPr>
            <p:nvPr/>
          </p:nvSpPr>
          <p:spPr bwMode="auto">
            <a:xfrm>
              <a:off x="912" y="2146"/>
              <a:ext cx="20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71" name="Line 46"/>
            <p:cNvSpPr>
              <a:spLocks noChangeShapeType="1"/>
            </p:cNvSpPr>
            <p:nvPr/>
          </p:nvSpPr>
          <p:spPr bwMode="auto">
            <a:xfrm>
              <a:off x="384" y="2509"/>
              <a:ext cx="0" cy="359"/>
            </a:xfrm>
            <a:prstGeom prst="line">
              <a:avLst/>
            </a:prstGeom>
            <a:noFill/>
            <a:ln w="28575" cap="sq">
              <a:noFill/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72" name="Line 47"/>
            <p:cNvSpPr>
              <a:spLocks noChangeShapeType="1"/>
            </p:cNvSpPr>
            <p:nvPr/>
          </p:nvSpPr>
          <p:spPr bwMode="auto">
            <a:xfrm>
              <a:off x="893" y="2509"/>
              <a:ext cx="20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73" name="Line 48"/>
            <p:cNvSpPr>
              <a:spLocks noChangeShapeType="1"/>
            </p:cNvSpPr>
            <p:nvPr/>
          </p:nvSpPr>
          <p:spPr bwMode="auto">
            <a:xfrm>
              <a:off x="384" y="2868"/>
              <a:ext cx="0" cy="359"/>
            </a:xfrm>
            <a:prstGeom prst="line">
              <a:avLst/>
            </a:prstGeom>
            <a:noFill/>
            <a:ln w="28575" cap="sq">
              <a:noFill/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74" name="Line 49"/>
            <p:cNvSpPr>
              <a:spLocks noChangeShapeType="1"/>
            </p:cNvSpPr>
            <p:nvPr/>
          </p:nvSpPr>
          <p:spPr bwMode="auto">
            <a:xfrm>
              <a:off x="893" y="2868"/>
              <a:ext cx="20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75" name="Line 50"/>
            <p:cNvSpPr>
              <a:spLocks noChangeShapeType="1"/>
            </p:cNvSpPr>
            <p:nvPr/>
          </p:nvSpPr>
          <p:spPr bwMode="auto">
            <a:xfrm>
              <a:off x="384" y="3227"/>
              <a:ext cx="0" cy="359"/>
            </a:xfrm>
            <a:prstGeom prst="line">
              <a:avLst/>
            </a:prstGeom>
            <a:noFill/>
            <a:ln w="28575" cap="sq">
              <a:noFill/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76" name="Line 51"/>
            <p:cNvSpPr>
              <a:spLocks noChangeShapeType="1"/>
            </p:cNvSpPr>
            <p:nvPr/>
          </p:nvSpPr>
          <p:spPr bwMode="auto">
            <a:xfrm>
              <a:off x="893" y="3227"/>
              <a:ext cx="20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77" name="Line 52"/>
            <p:cNvSpPr>
              <a:spLocks noChangeShapeType="1"/>
            </p:cNvSpPr>
            <p:nvPr/>
          </p:nvSpPr>
          <p:spPr bwMode="auto">
            <a:xfrm>
              <a:off x="893" y="3586"/>
              <a:ext cx="203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78" name="Text Box 53"/>
            <p:cNvSpPr txBox="1">
              <a:spLocks noChangeArrowheads="1"/>
            </p:cNvSpPr>
            <p:nvPr/>
          </p:nvSpPr>
          <p:spPr bwMode="auto">
            <a:xfrm>
              <a:off x="528" y="1567"/>
              <a:ext cx="344" cy="27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Comic Sans MS" pitchFamily="66" charset="0"/>
                  <a:ea typeface="宋体" pitchFamily="2" charset="-122"/>
                </a:rPr>
                <a:t>YZ</a:t>
              </a:r>
            </a:p>
          </p:txBody>
        </p:sp>
        <p:sp>
          <p:nvSpPr>
            <p:cNvPr id="38979" name="AutoShape 54"/>
            <p:cNvSpPr>
              <a:spLocks noChangeArrowheads="1"/>
            </p:cNvSpPr>
            <p:nvPr/>
          </p:nvSpPr>
          <p:spPr bwMode="auto">
            <a:xfrm>
              <a:off x="3024" y="2722"/>
              <a:ext cx="480" cy="240"/>
            </a:xfrm>
            <a:custGeom>
              <a:avLst/>
              <a:gdLst>
                <a:gd name="T0" fmla="*/ 360 w 21600"/>
                <a:gd name="T1" fmla="*/ 0 h 21600"/>
                <a:gd name="T2" fmla="*/ 0 w 21600"/>
                <a:gd name="T3" fmla="*/ 120 h 21600"/>
                <a:gd name="T4" fmla="*/ 360 w 21600"/>
                <a:gd name="T5" fmla="*/ 240 h 21600"/>
                <a:gd name="T6" fmla="*/ 480 w 21600"/>
                <a:gd name="T7" fmla="*/ 12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751" name="Rectangle 55"/>
          <p:cNvSpPr>
            <a:spLocks noChangeArrowheads="1"/>
          </p:cNvSpPr>
          <p:nvPr/>
        </p:nvSpPr>
        <p:spPr bwMode="auto">
          <a:xfrm>
            <a:off x="395288" y="4414838"/>
            <a:ext cx="8353425" cy="222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800">
                <a:latin typeface="Times New Roman" charset="0"/>
                <a:ea typeface="宋体" pitchFamily="2" charset="-122"/>
              </a:rPr>
              <a:t>1</a:t>
            </a:r>
            <a:r>
              <a:rPr lang="zh-CN" altLang="en-US" sz="2800">
                <a:latin typeface="Times New Roman" charset="0"/>
                <a:ea typeface="宋体" pitchFamily="2" charset="-122"/>
              </a:rPr>
              <a:t>个方格表示一个四变量的最小项；</a:t>
            </a:r>
          </a:p>
          <a:p>
            <a:pPr eaLnBrk="0" hangingPunct="0"/>
            <a:r>
              <a:rPr lang="en-US" altLang="zh-CN" sz="2800">
                <a:latin typeface="Times New Roman" charset="0"/>
                <a:ea typeface="宋体" pitchFamily="2" charset="-122"/>
              </a:rPr>
              <a:t>2</a:t>
            </a:r>
            <a:r>
              <a:rPr lang="zh-CN" altLang="en-US" sz="2800">
                <a:latin typeface="Times New Roman" charset="0"/>
                <a:ea typeface="宋体" pitchFamily="2" charset="-122"/>
              </a:rPr>
              <a:t>个相邻方格组成的矩形表示一个三变量的乘积项；</a:t>
            </a:r>
          </a:p>
          <a:p>
            <a:pPr eaLnBrk="0" hangingPunct="0"/>
            <a:r>
              <a:rPr lang="en-US" altLang="zh-CN" sz="2800">
                <a:latin typeface="Times New Roman" charset="0"/>
                <a:ea typeface="宋体" pitchFamily="2" charset="-122"/>
              </a:rPr>
              <a:t>4</a:t>
            </a:r>
            <a:r>
              <a:rPr lang="zh-CN" altLang="en-US" sz="2800">
                <a:latin typeface="Times New Roman" charset="0"/>
                <a:ea typeface="宋体" pitchFamily="2" charset="-122"/>
              </a:rPr>
              <a:t>个相邻方格组成的矩形表示一个二变量的乘积项；</a:t>
            </a:r>
          </a:p>
          <a:p>
            <a:pPr eaLnBrk="0" hangingPunct="0"/>
            <a:r>
              <a:rPr lang="en-US" altLang="zh-CN" sz="2800">
                <a:latin typeface="Times New Roman" charset="0"/>
                <a:ea typeface="宋体" pitchFamily="2" charset="-122"/>
              </a:rPr>
              <a:t>8</a:t>
            </a:r>
            <a:r>
              <a:rPr lang="zh-CN" altLang="en-US" sz="2800">
                <a:latin typeface="Times New Roman" charset="0"/>
                <a:ea typeface="宋体" pitchFamily="2" charset="-122"/>
              </a:rPr>
              <a:t>个相邻方格组成的矩形表示一个变量的输入值；</a:t>
            </a:r>
          </a:p>
          <a:p>
            <a:pPr eaLnBrk="0" hangingPunct="0"/>
            <a:r>
              <a:rPr lang="zh-CN" altLang="en-US" sz="2800">
                <a:latin typeface="Times New Roman" charset="0"/>
                <a:ea typeface="宋体" pitchFamily="2" charset="-122"/>
              </a:rPr>
              <a:t>将</a:t>
            </a:r>
            <a:r>
              <a:rPr lang="en-US" altLang="zh-CN" sz="2800">
                <a:latin typeface="Times New Roman" charset="0"/>
                <a:ea typeface="宋体" pitchFamily="2" charset="-122"/>
              </a:rPr>
              <a:t>16</a:t>
            </a:r>
            <a:r>
              <a:rPr lang="zh-CN" altLang="en-US" sz="2800">
                <a:latin typeface="Times New Roman" charset="0"/>
                <a:ea typeface="宋体" pitchFamily="2" charset="-122"/>
              </a:rPr>
              <a:t>个方格合成一个，则代表逻辑</a:t>
            </a:r>
            <a:r>
              <a:rPr lang="en-US" altLang="zh-CN" sz="2800">
                <a:latin typeface="Times New Roman" charset="0"/>
                <a:ea typeface="宋体" pitchFamily="2" charset="-122"/>
              </a:rPr>
              <a:t>1</a:t>
            </a:r>
            <a:r>
              <a:rPr lang="zh-CN" altLang="en-US" sz="2800">
                <a:latin typeface="Times New Roman" charset="0"/>
                <a:ea typeface="宋体" pitchFamily="2" charset="-122"/>
              </a:rPr>
              <a:t>。</a:t>
            </a:r>
          </a:p>
        </p:txBody>
      </p: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1041400" y="1614488"/>
            <a:ext cx="3351213" cy="2754312"/>
            <a:chOff x="637" y="1310"/>
            <a:chExt cx="2111" cy="1735"/>
          </a:xfrm>
        </p:grpSpPr>
        <p:grpSp>
          <p:nvGrpSpPr>
            <p:cNvPr id="38919" name="Group 57"/>
            <p:cNvGrpSpPr>
              <a:grpSpLocks/>
            </p:cNvGrpSpPr>
            <p:nvPr/>
          </p:nvGrpSpPr>
          <p:grpSpPr bwMode="auto">
            <a:xfrm>
              <a:off x="637" y="1398"/>
              <a:ext cx="521" cy="450"/>
              <a:chOff x="0" y="2065"/>
              <a:chExt cx="384" cy="439"/>
            </a:xfrm>
          </p:grpSpPr>
          <p:sp>
            <p:nvSpPr>
              <p:cNvPr id="38929" name="Line 58"/>
              <p:cNvSpPr>
                <a:spLocks noChangeShapeType="1"/>
              </p:cNvSpPr>
              <p:nvPr/>
            </p:nvSpPr>
            <p:spPr bwMode="auto">
              <a:xfrm>
                <a:off x="384" y="2065"/>
                <a:ext cx="0" cy="419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30" name="Line 59"/>
              <p:cNvSpPr>
                <a:spLocks noChangeShapeType="1"/>
              </p:cNvSpPr>
              <p:nvPr/>
            </p:nvSpPr>
            <p:spPr bwMode="auto">
              <a:xfrm>
                <a:off x="0" y="2504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8920" name="Group 60"/>
            <p:cNvGrpSpPr>
              <a:grpSpLocks/>
            </p:cNvGrpSpPr>
            <p:nvPr/>
          </p:nvGrpSpPr>
          <p:grpSpPr bwMode="auto">
            <a:xfrm rot="5400000">
              <a:off x="2220" y="1304"/>
              <a:ext cx="510" cy="521"/>
              <a:chOff x="0" y="2065"/>
              <a:chExt cx="384" cy="439"/>
            </a:xfrm>
          </p:grpSpPr>
          <p:sp>
            <p:nvSpPr>
              <p:cNvPr id="38927" name="Line 61"/>
              <p:cNvSpPr>
                <a:spLocks noChangeShapeType="1"/>
              </p:cNvSpPr>
              <p:nvPr/>
            </p:nvSpPr>
            <p:spPr bwMode="auto">
              <a:xfrm>
                <a:off x="384" y="2065"/>
                <a:ext cx="0" cy="419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8" name="Line 62"/>
              <p:cNvSpPr>
                <a:spLocks noChangeShapeType="1"/>
              </p:cNvSpPr>
              <p:nvPr/>
            </p:nvSpPr>
            <p:spPr bwMode="auto">
              <a:xfrm>
                <a:off x="0" y="2504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8921" name="Group 63"/>
            <p:cNvGrpSpPr>
              <a:grpSpLocks/>
            </p:cNvGrpSpPr>
            <p:nvPr/>
          </p:nvGrpSpPr>
          <p:grpSpPr bwMode="auto">
            <a:xfrm rot="10800000">
              <a:off x="2238" y="2524"/>
              <a:ext cx="510" cy="521"/>
              <a:chOff x="0" y="2065"/>
              <a:chExt cx="384" cy="439"/>
            </a:xfrm>
          </p:grpSpPr>
          <p:sp>
            <p:nvSpPr>
              <p:cNvPr id="38925" name="Line 64"/>
              <p:cNvSpPr>
                <a:spLocks noChangeShapeType="1"/>
              </p:cNvSpPr>
              <p:nvPr/>
            </p:nvSpPr>
            <p:spPr bwMode="auto">
              <a:xfrm>
                <a:off x="384" y="2065"/>
                <a:ext cx="0" cy="419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6" name="Line 65"/>
              <p:cNvSpPr>
                <a:spLocks noChangeShapeType="1"/>
              </p:cNvSpPr>
              <p:nvPr/>
            </p:nvSpPr>
            <p:spPr bwMode="auto">
              <a:xfrm>
                <a:off x="0" y="2504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8922" name="Group 66"/>
            <p:cNvGrpSpPr>
              <a:grpSpLocks/>
            </p:cNvGrpSpPr>
            <p:nvPr/>
          </p:nvGrpSpPr>
          <p:grpSpPr bwMode="auto">
            <a:xfrm rot="-5400000">
              <a:off x="643" y="2529"/>
              <a:ext cx="510" cy="521"/>
              <a:chOff x="0" y="2065"/>
              <a:chExt cx="384" cy="439"/>
            </a:xfrm>
          </p:grpSpPr>
          <p:sp>
            <p:nvSpPr>
              <p:cNvPr id="38923" name="Line 67"/>
              <p:cNvSpPr>
                <a:spLocks noChangeShapeType="1"/>
              </p:cNvSpPr>
              <p:nvPr/>
            </p:nvSpPr>
            <p:spPr bwMode="auto">
              <a:xfrm>
                <a:off x="384" y="2065"/>
                <a:ext cx="0" cy="419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4" name="Line 68"/>
              <p:cNvSpPr>
                <a:spLocks noChangeShapeType="1"/>
              </p:cNvSpPr>
              <p:nvPr/>
            </p:nvSpPr>
            <p:spPr bwMode="auto">
              <a:xfrm>
                <a:off x="0" y="2504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5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92163" y="579438"/>
            <a:ext cx="7666037" cy="563562"/>
          </a:xfrm>
        </p:spPr>
        <p:txBody>
          <a:bodyPr/>
          <a:lstStyle/>
          <a:p>
            <a:pPr eaLnBrk="1" hangingPunct="1"/>
            <a:r>
              <a:rPr lang="zh-CN" altLang="en-US" smtClean="0"/>
              <a:t>示例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571625"/>
            <a:ext cx="8631238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给出下面的逻辑方程的卡诺图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       </a:t>
            </a:r>
            <a:r>
              <a:rPr lang="en-US" altLang="zh-CN" sz="2400" smtClean="0"/>
              <a:t>F(A,B,C,D) = </a:t>
            </a:r>
            <a:r>
              <a:rPr lang="en-US" altLang="zh-CN" sz="2400" smtClean="0">
                <a:cs typeface="Times New Roman" charset="0"/>
              </a:rPr>
              <a:t>∑</a:t>
            </a:r>
            <a:r>
              <a:rPr lang="en-US" altLang="zh-CN" sz="2400" smtClean="0"/>
              <a:t>(0,1,2,3,4,5,6,7,8,10,13)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5305425" y="3402013"/>
            <a:ext cx="2076450" cy="1803400"/>
            <a:chOff x="3051" y="2316"/>
            <a:chExt cx="1308" cy="1136"/>
          </a:xfrm>
        </p:grpSpPr>
        <p:sp>
          <p:nvSpPr>
            <p:cNvPr id="40005" name="Rectangle 45"/>
            <p:cNvSpPr>
              <a:spLocks noChangeArrowheads="1"/>
            </p:cNvSpPr>
            <p:nvPr/>
          </p:nvSpPr>
          <p:spPr bwMode="auto">
            <a:xfrm>
              <a:off x="4032" y="3168"/>
              <a:ext cx="327" cy="2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  <a:endParaRPr lang="en-US" altLang="zh-CN" baseline="-25000">
                <a:latin typeface="Verdana" pitchFamily="34" charset="0"/>
              </a:endParaRPr>
            </a:p>
          </p:txBody>
        </p:sp>
        <p:sp>
          <p:nvSpPr>
            <p:cNvPr id="40006" name="Rectangle 46"/>
            <p:cNvSpPr>
              <a:spLocks noChangeArrowheads="1"/>
            </p:cNvSpPr>
            <p:nvPr/>
          </p:nvSpPr>
          <p:spPr bwMode="auto">
            <a:xfrm>
              <a:off x="3705" y="3168"/>
              <a:ext cx="327" cy="2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 baseline="-25000">
                <a:latin typeface="Verdana" pitchFamily="34" charset="0"/>
              </a:endParaRPr>
            </a:p>
          </p:txBody>
        </p:sp>
        <p:sp>
          <p:nvSpPr>
            <p:cNvPr id="40007" name="Rectangle 47"/>
            <p:cNvSpPr>
              <a:spLocks noChangeArrowheads="1"/>
            </p:cNvSpPr>
            <p:nvPr/>
          </p:nvSpPr>
          <p:spPr bwMode="auto">
            <a:xfrm>
              <a:off x="3378" y="3168"/>
              <a:ext cx="327" cy="2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  <a:endParaRPr lang="en-US" altLang="zh-CN" baseline="-25000">
                <a:latin typeface="Verdana" pitchFamily="34" charset="0"/>
              </a:endParaRPr>
            </a:p>
          </p:txBody>
        </p:sp>
        <p:sp>
          <p:nvSpPr>
            <p:cNvPr id="40008" name="Rectangle 48"/>
            <p:cNvSpPr>
              <a:spLocks noChangeArrowheads="1"/>
            </p:cNvSpPr>
            <p:nvPr/>
          </p:nvSpPr>
          <p:spPr bwMode="auto">
            <a:xfrm>
              <a:off x="3051" y="3168"/>
              <a:ext cx="327" cy="2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  <a:endParaRPr lang="en-US" altLang="zh-CN" baseline="-25000">
                <a:latin typeface="Verdana" pitchFamily="34" charset="0"/>
              </a:endParaRPr>
            </a:p>
          </p:txBody>
        </p:sp>
        <p:sp>
          <p:nvSpPr>
            <p:cNvPr id="40009" name="Rectangle 49"/>
            <p:cNvSpPr>
              <a:spLocks noChangeArrowheads="1"/>
            </p:cNvSpPr>
            <p:nvPr/>
          </p:nvSpPr>
          <p:spPr bwMode="auto">
            <a:xfrm>
              <a:off x="4032" y="2884"/>
              <a:ext cx="327" cy="2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 baseline="-25000">
                <a:latin typeface="Verdana" pitchFamily="34" charset="0"/>
              </a:endParaRPr>
            </a:p>
          </p:txBody>
        </p:sp>
        <p:sp>
          <p:nvSpPr>
            <p:cNvPr id="40010" name="Rectangle 50"/>
            <p:cNvSpPr>
              <a:spLocks noChangeArrowheads="1"/>
            </p:cNvSpPr>
            <p:nvPr/>
          </p:nvSpPr>
          <p:spPr bwMode="auto">
            <a:xfrm>
              <a:off x="3705" y="2884"/>
              <a:ext cx="327" cy="2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 baseline="-25000">
                <a:latin typeface="Verdana" pitchFamily="34" charset="0"/>
              </a:endParaRPr>
            </a:p>
          </p:txBody>
        </p:sp>
        <p:sp>
          <p:nvSpPr>
            <p:cNvPr id="40011" name="Rectangle 51"/>
            <p:cNvSpPr>
              <a:spLocks noChangeArrowheads="1"/>
            </p:cNvSpPr>
            <p:nvPr/>
          </p:nvSpPr>
          <p:spPr bwMode="auto">
            <a:xfrm>
              <a:off x="3378" y="2884"/>
              <a:ext cx="327" cy="2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  <a:endParaRPr lang="en-US" altLang="zh-CN" baseline="-25000">
                <a:latin typeface="Verdana" pitchFamily="34" charset="0"/>
              </a:endParaRPr>
            </a:p>
          </p:txBody>
        </p:sp>
        <p:sp>
          <p:nvSpPr>
            <p:cNvPr id="40012" name="Rectangle 52"/>
            <p:cNvSpPr>
              <a:spLocks noChangeArrowheads="1"/>
            </p:cNvSpPr>
            <p:nvPr/>
          </p:nvSpPr>
          <p:spPr bwMode="auto">
            <a:xfrm>
              <a:off x="3051" y="2884"/>
              <a:ext cx="327" cy="2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  <a:endParaRPr lang="en-US" altLang="zh-CN" baseline="-25000">
                <a:latin typeface="Verdana" pitchFamily="34" charset="0"/>
              </a:endParaRPr>
            </a:p>
          </p:txBody>
        </p:sp>
        <p:sp>
          <p:nvSpPr>
            <p:cNvPr id="40013" name="Rectangle 53"/>
            <p:cNvSpPr>
              <a:spLocks noChangeArrowheads="1"/>
            </p:cNvSpPr>
            <p:nvPr/>
          </p:nvSpPr>
          <p:spPr bwMode="auto">
            <a:xfrm>
              <a:off x="4032" y="2600"/>
              <a:ext cx="327" cy="2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 baseline="-25000">
                <a:latin typeface="Verdana" pitchFamily="34" charset="0"/>
              </a:endParaRPr>
            </a:p>
          </p:txBody>
        </p:sp>
        <p:sp>
          <p:nvSpPr>
            <p:cNvPr id="40014" name="Rectangle 54"/>
            <p:cNvSpPr>
              <a:spLocks noChangeArrowheads="1"/>
            </p:cNvSpPr>
            <p:nvPr/>
          </p:nvSpPr>
          <p:spPr bwMode="auto">
            <a:xfrm>
              <a:off x="3705" y="2600"/>
              <a:ext cx="327" cy="2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  <a:endParaRPr lang="en-US" altLang="zh-CN" baseline="-25000">
                <a:latin typeface="Verdana" pitchFamily="34" charset="0"/>
              </a:endParaRPr>
            </a:p>
          </p:txBody>
        </p:sp>
        <p:sp>
          <p:nvSpPr>
            <p:cNvPr id="40015" name="Rectangle 55"/>
            <p:cNvSpPr>
              <a:spLocks noChangeArrowheads="1"/>
            </p:cNvSpPr>
            <p:nvPr/>
          </p:nvSpPr>
          <p:spPr bwMode="auto">
            <a:xfrm>
              <a:off x="3378" y="2600"/>
              <a:ext cx="327" cy="2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  <a:endParaRPr lang="en-US" altLang="zh-CN" baseline="-25000">
                <a:latin typeface="Verdana" pitchFamily="34" charset="0"/>
              </a:endParaRPr>
            </a:p>
          </p:txBody>
        </p:sp>
        <p:sp>
          <p:nvSpPr>
            <p:cNvPr id="40016" name="Rectangle 56"/>
            <p:cNvSpPr>
              <a:spLocks noChangeArrowheads="1"/>
            </p:cNvSpPr>
            <p:nvPr/>
          </p:nvSpPr>
          <p:spPr bwMode="auto">
            <a:xfrm>
              <a:off x="3051" y="2600"/>
              <a:ext cx="327" cy="2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  <a:endParaRPr lang="en-US" altLang="zh-CN" baseline="-25000">
                <a:latin typeface="Verdana" pitchFamily="34" charset="0"/>
              </a:endParaRPr>
            </a:p>
          </p:txBody>
        </p:sp>
        <p:sp>
          <p:nvSpPr>
            <p:cNvPr id="40017" name="Rectangle 57"/>
            <p:cNvSpPr>
              <a:spLocks noChangeArrowheads="1"/>
            </p:cNvSpPr>
            <p:nvPr/>
          </p:nvSpPr>
          <p:spPr bwMode="auto">
            <a:xfrm>
              <a:off x="4032" y="2316"/>
              <a:ext cx="327" cy="2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  <a:endParaRPr lang="en-US" altLang="zh-CN" baseline="-25000">
                <a:latin typeface="Verdana" pitchFamily="34" charset="0"/>
              </a:endParaRPr>
            </a:p>
          </p:txBody>
        </p:sp>
        <p:sp>
          <p:nvSpPr>
            <p:cNvPr id="40018" name="Rectangle 58"/>
            <p:cNvSpPr>
              <a:spLocks noChangeArrowheads="1"/>
            </p:cNvSpPr>
            <p:nvPr/>
          </p:nvSpPr>
          <p:spPr bwMode="auto">
            <a:xfrm>
              <a:off x="3705" y="2316"/>
              <a:ext cx="327" cy="2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 baseline="-25000">
                <a:latin typeface="Verdana" pitchFamily="34" charset="0"/>
              </a:endParaRPr>
            </a:p>
          </p:txBody>
        </p:sp>
        <p:sp>
          <p:nvSpPr>
            <p:cNvPr id="40019" name="Rectangle 59"/>
            <p:cNvSpPr>
              <a:spLocks noChangeArrowheads="1"/>
            </p:cNvSpPr>
            <p:nvPr/>
          </p:nvSpPr>
          <p:spPr bwMode="auto">
            <a:xfrm>
              <a:off x="3378" y="2316"/>
              <a:ext cx="327" cy="2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  <a:endParaRPr lang="en-US" altLang="zh-CN" baseline="-25000">
                <a:latin typeface="Verdana" pitchFamily="34" charset="0"/>
              </a:endParaRPr>
            </a:p>
          </p:txBody>
        </p:sp>
        <p:sp>
          <p:nvSpPr>
            <p:cNvPr id="40020" name="Rectangle 60"/>
            <p:cNvSpPr>
              <a:spLocks noChangeArrowheads="1"/>
            </p:cNvSpPr>
            <p:nvPr/>
          </p:nvSpPr>
          <p:spPr bwMode="auto">
            <a:xfrm>
              <a:off x="3051" y="2316"/>
              <a:ext cx="327" cy="2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  <a:endParaRPr lang="en-US" altLang="zh-CN" baseline="-25000">
                <a:latin typeface="Verdana" pitchFamily="34" charset="0"/>
              </a:endParaRPr>
            </a:p>
          </p:txBody>
        </p:sp>
        <p:sp>
          <p:nvSpPr>
            <p:cNvPr id="40021" name="Line 61"/>
            <p:cNvSpPr>
              <a:spLocks noChangeShapeType="1"/>
            </p:cNvSpPr>
            <p:nvPr/>
          </p:nvSpPr>
          <p:spPr bwMode="auto">
            <a:xfrm>
              <a:off x="3051" y="2316"/>
              <a:ext cx="130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22" name="Line 62"/>
            <p:cNvSpPr>
              <a:spLocks noChangeShapeType="1"/>
            </p:cNvSpPr>
            <p:nvPr/>
          </p:nvSpPr>
          <p:spPr bwMode="auto">
            <a:xfrm>
              <a:off x="3051" y="2316"/>
              <a:ext cx="0" cy="11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23" name="Line 63"/>
            <p:cNvSpPr>
              <a:spLocks noChangeShapeType="1"/>
            </p:cNvSpPr>
            <p:nvPr/>
          </p:nvSpPr>
          <p:spPr bwMode="auto">
            <a:xfrm>
              <a:off x="3378" y="2316"/>
              <a:ext cx="0" cy="1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24" name="Line 64"/>
            <p:cNvSpPr>
              <a:spLocks noChangeShapeType="1"/>
            </p:cNvSpPr>
            <p:nvPr/>
          </p:nvSpPr>
          <p:spPr bwMode="auto">
            <a:xfrm>
              <a:off x="3705" y="2316"/>
              <a:ext cx="0" cy="1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25" name="Line 65"/>
            <p:cNvSpPr>
              <a:spLocks noChangeShapeType="1"/>
            </p:cNvSpPr>
            <p:nvPr/>
          </p:nvSpPr>
          <p:spPr bwMode="auto">
            <a:xfrm>
              <a:off x="4032" y="2316"/>
              <a:ext cx="0" cy="1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26" name="Line 66"/>
            <p:cNvSpPr>
              <a:spLocks noChangeShapeType="1"/>
            </p:cNvSpPr>
            <p:nvPr/>
          </p:nvSpPr>
          <p:spPr bwMode="auto">
            <a:xfrm>
              <a:off x="4359" y="2316"/>
              <a:ext cx="0" cy="11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27" name="Line 67"/>
            <p:cNvSpPr>
              <a:spLocks noChangeShapeType="1"/>
            </p:cNvSpPr>
            <p:nvPr/>
          </p:nvSpPr>
          <p:spPr bwMode="auto">
            <a:xfrm>
              <a:off x="3051" y="2600"/>
              <a:ext cx="13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28" name="Line 68"/>
            <p:cNvSpPr>
              <a:spLocks noChangeShapeType="1"/>
            </p:cNvSpPr>
            <p:nvPr/>
          </p:nvSpPr>
          <p:spPr bwMode="auto">
            <a:xfrm>
              <a:off x="3051" y="2884"/>
              <a:ext cx="13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29" name="Line 69"/>
            <p:cNvSpPr>
              <a:spLocks noChangeShapeType="1"/>
            </p:cNvSpPr>
            <p:nvPr/>
          </p:nvSpPr>
          <p:spPr bwMode="auto">
            <a:xfrm>
              <a:off x="3051" y="3168"/>
              <a:ext cx="13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30" name="Line 70"/>
            <p:cNvSpPr>
              <a:spLocks noChangeShapeType="1"/>
            </p:cNvSpPr>
            <p:nvPr/>
          </p:nvSpPr>
          <p:spPr bwMode="auto">
            <a:xfrm>
              <a:off x="3051" y="3452"/>
              <a:ext cx="130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791" name="Rectangle 71"/>
          <p:cNvSpPr>
            <a:spLocks noChangeArrowheads="1"/>
          </p:cNvSpPr>
          <p:nvPr/>
        </p:nvSpPr>
        <p:spPr bwMode="auto">
          <a:xfrm>
            <a:off x="5364163" y="3487738"/>
            <a:ext cx="895350" cy="1655762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2000">
              <a:latin typeface="Comic Sans MS" pitchFamily="66" charset="0"/>
              <a:ea typeface="宋体" pitchFamily="2" charset="-122"/>
            </a:endParaRPr>
          </a:p>
        </p:txBody>
      </p: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5086350" y="3059113"/>
            <a:ext cx="2438400" cy="2587625"/>
            <a:chOff x="2880" y="2016"/>
            <a:chExt cx="1536" cy="1630"/>
          </a:xfrm>
        </p:grpSpPr>
        <p:sp>
          <p:nvSpPr>
            <p:cNvPr id="39997" name="Line 73"/>
            <p:cNvSpPr>
              <a:spLocks noChangeShapeType="1"/>
            </p:cNvSpPr>
            <p:nvPr/>
          </p:nvSpPr>
          <p:spPr bwMode="auto">
            <a:xfrm>
              <a:off x="2880" y="3129"/>
              <a:ext cx="39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8" name="Line 74"/>
            <p:cNvSpPr>
              <a:spLocks noChangeShapeType="1"/>
            </p:cNvSpPr>
            <p:nvPr/>
          </p:nvSpPr>
          <p:spPr bwMode="auto">
            <a:xfrm>
              <a:off x="4071" y="3129"/>
              <a:ext cx="0" cy="51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9" name="Line 75"/>
            <p:cNvSpPr>
              <a:spLocks noChangeShapeType="1"/>
            </p:cNvSpPr>
            <p:nvPr/>
          </p:nvSpPr>
          <p:spPr bwMode="auto">
            <a:xfrm>
              <a:off x="2880" y="2548"/>
              <a:ext cx="39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0" name="Line 76"/>
            <p:cNvSpPr>
              <a:spLocks noChangeShapeType="1"/>
            </p:cNvSpPr>
            <p:nvPr/>
          </p:nvSpPr>
          <p:spPr bwMode="auto">
            <a:xfrm flipV="1">
              <a:off x="3278" y="2016"/>
              <a:ext cx="0" cy="5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1" name="Line 77"/>
            <p:cNvSpPr>
              <a:spLocks noChangeShapeType="1"/>
            </p:cNvSpPr>
            <p:nvPr/>
          </p:nvSpPr>
          <p:spPr bwMode="auto">
            <a:xfrm flipH="1">
              <a:off x="4075" y="3129"/>
              <a:ext cx="34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2" name="Line 78"/>
            <p:cNvSpPr>
              <a:spLocks noChangeShapeType="1"/>
            </p:cNvSpPr>
            <p:nvPr/>
          </p:nvSpPr>
          <p:spPr bwMode="auto">
            <a:xfrm>
              <a:off x="3278" y="3129"/>
              <a:ext cx="0" cy="51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3" name="Line 79"/>
            <p:cNvSpPr>
              <a:spLocks noChangeShapeType="1"/>
            </p:cNvSpPr>
            <p:nvPr/>
          </p:nvSpPr>
          <p:spPr bwMode="auto">
            <a:xfrm flipH="1">
              <a:off x="4075" y="2548"/>
              <a:ext cx="34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4" name="Line 80"/>
            <p:cNvSpPr>
              <a:spLocks noChangeShapeType="1"/>
            </p:cNvSpPr>
            <p:nvPr/>
          </p:nvSpPr>
          <p:spPr bwMode="auto">
            <a:xfrm flipV="1">
              <a:off x="4075" y="2160"/>
              <a:ext cx="0" cy="3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801" name="Rectangle 81"/>
          <p:cNvSpPr>
            <a:spLocks noChangeArrowheads="1"/>
          </p:cNvSpPr>
          <p:nvPr/>
        </p:nvSpPr>
        <p:spPr bwMode="auto">
          <a:xfrm>
            <a:off x="5899150" y="3897313"/>
            <a:ext cx="833438" cy="381000"/>
          </a:xfrm>
          <a:prstGeom prst="rect">
            <a:avLst/>
          </a:prstGeom>
          <a:noFill/>
          <a:ln w="28575">
            <a:solidFill>
              <a:srgbClr val="0099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2000">
              <a:latin typeface="Times New Roman" charset="0"/>
              <a:ea typeface="宋体" pitchFamily="2" charset="-122"/>
            </a:endParaRPr>
          </a:p>
        </p:txBody>
      </p:sp>
      <p:grpSp>
        <p:nvGrpSpPr>
          <p:cNvPr id="4" name="Group 93"/>
          <p:cNvGrpSpPr>
            <a:grpSpLocks/>
          </p:cNvGrpSpPr>
          <p:nvPr/>
        </p:nvGrpSpPr>
        <p:grpSpPr bwMode="auto">
          <a:xfrm>
            <a:off x="971550" y="2838450"/>
            <a:ext cx="2895600" cy="2403475"/>
            <a:chOff x="760" y="2296"/>
            <a:chExt cx="1824" cy="1514"/>
          </a:xfrm>
        </p:grpSpPr>
        <p:sp>
          <p:nvSpPr>
            <p:cNvPr id="39949" name="Line 4"/>
            <p:cNvSpPr>
              <a:spLocks noChangeShapeType="1"/>
            </p:cNvSpPr>
            <p:nvPr/>
          </p:nvSpPr>
          <p:spPr bwMode="auto">
            <a:xfrm>
              <a:off x="2476" y="2514"/>
              <a:ext cx="0" cy="396"/>
            </a:xfrm>
            <a:prstGeom prst="line">
              <a:avLst/>
            </a:prstGeom>
            <a:noFill/>
            <a:ln w="28575" cap="sq">
              <a:noFill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0" name="Line 5"/>
            <p:cNvSpPr>
              <a:spLocks noChangeShapeType="1"/>
            </p:cNvSpPr>
            <p:nvPr/>
          </p:nvSpPr>
          <p:spPr bwMode="auto">
            <a:xfrm>
              <a:off x="1096" y="2514"/>
              <a:ext cx="276" cy="0"/>
            </a:xfrm>
            <a:prstGeom prst="line">
              <a:avLst/>
            </a:prstGeom>
            <a:noFill/>
            <a:ln w="28575" cap="sq">
              <a:noFill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1" name="Line 6"/>
            <p:cNvSpPr>
              <a:spLocks noChangeShapeType="1"/>
            </p:cNvSpPr>
            <p:nvPr/>
          </p:nvSpPr>
          <p:spPr bwMode="auto">
            <a:xfrm>
              <a:off x="1096" y="2514"/>
              <a:ext cx="0" cy="396"/>
            </a:xfrm>
            <a:prstGeom prst="line">
              <a:avLst/>
            </a:prstGeom>
            <a:noFill/>
            <a:ln w="28575" cap="sq">
              <a:noFill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2" name="Line 7"/>
            <p:cNvSpPr>
              <a:spLocks noChangeShapeType="1"/>
            </p:cNvSpPr>
            <p:nvPr/>
          </p:nvSpPr>
          <p:spPr bwMode="auto">
            <a:xfrm>
              <a:off x="1372" y="2514"/>
              <a:ext cx="276" cy="0"/>
            </a:xfrm>
            <a:prstGeom prst="line">
              <a:avLst/>
            </a:prstGeom>
            <a:noFill/>
            <a:ln w="28575" cap="sq">
              <a:noFill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3" name="Line 8"/>
            <p:cNvSpPr>
              <a:spLocks noChangeShapeType="1"/>
            </p:cNvSpPr>
            <p:nvPr/>
          </p:nvSpPr>
          <p:spPr bwMode="auto">
            <a:xfrm>
              <a:off x="1648" y="2514"/>
              <a:ext cx="276" cy="0"/>
            </a:xfrm>
            <a:prstGeom prst="line">
              <a:avLst/>
            </a:prstGeom>
            <a:noFill/>
            <a:ln w="28575" cap="sq">
              <a:noFill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4" name="Line 9"/>
            <p:cNvSpPr>
              <a:spLocks noChangeShapeType="1"/>
            </p:cNvSpPr>
            <p:nvPr/>
          </p:nvSpPr>
          <p:spPr bwMode="auto">
            <a:xfrm>
              <a:off x="1924" y="2514"/>
              <a:ext cx="276" cy="0"/>
            </a:xfrm>
            <a:prstGeom prst="line">
              <a:avLst/>
            </a:prstGeom>
            <a:noFill/>
            <a:ln w="28575" cap="sq">
              <a:noFill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5" name="Line 10"/>
            <p:cNvSpPr>
              <a:spLocks noChangeShapeType="1"/>
            </p:cNvSpPr>
            <p:nvPr/>
          </p:nvSpPr>
          <p:spPr bwMode="auto">
            <a:xfrm>
              <a:off x="2200" y="2514"/>
              <a:ext cx="276" cy="0"/>
            </a:xfrm>
            <a:prstGeom prst="line">
              <a:avLst/>
            </a:prstGeom>
            <a:noFill/>
            <a:ln w="28575" cap="sq">
              <a:noFill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6" name="Rectangle 11"/>
            <p:cNvSpPr>
              <a:spLocks noChangeArrowheads="1"/>
            </p:cNvSpPr>
            <p:nvPr/>
          </p:nvSpPr>
          <p:spPr bwMode="auto">
            <a:xfrm>
              <a:off x="1019" y="2296"/>
              <a:ext cx="342" cy="19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AB</a:t>
              </a:r>
            </a:p>
          </p:txBody>
        </p:sp>
        <p:sp>
          <p:nvSpPr>
            <p:cNvPr id="39957" name="Rectangle 12"/>
            <p:cNvSpPr>
              <a:spLocks noChangeArrowheads="1"/>
            </p:cNvSpPr>
            <p:nvPr/>
          </p:nvSpPr>
          <p:spPr bwMode="auto">
            <a:xfrm>
              <a:off x="797" y="2523"/>
              <a:ext cx="365" cy="2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CD</a:t>
              </a:r>
            </a:p>
          </p:txBody>
        </p:sp>
        <p:sp>
          <p:nvSpPr>
            <p:cNvPr id="39958" name="Rectangle 13"/>
            <p:cNvSpPr>
              <a:spLocks noChangeArrowheads="1"/>
            </p:cNvSpPr>
            <p:nvPr/>
          </p:nvSpPr>
          <p:spPr bwMode="auto">
            <a:xfrm>
              <a:off x="760" y="3524"/>
              <a:ext cx="365" cy="28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 baseline="-25000">
                <a:latin typeface="Verdana" pitchFamily="34" charset="0"/>
              </a:endParaRPr>
            </a:p>
          </p:txBody>
        </p:sp>
        <p:sp>
          <p:nvSpPr>
            <p:cNvPr id="39959" name="Rectangle 14"/>
            <p:cNvSpPr>
              <a:spLocks noChangeArrowheads="1"/>
            </p:cNvSpPr>
            <p:nvPr/>
          </p:nvSpPr>
          <p:spPr bwMode="auto">
            <a:xfrm>
              <a:off x="760" y="3238"/>
              <a:ext cx="365" cy="28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 baseline="-25000">
                <a:latin typeface="Verdana" pitchFamily="34" charset="0"/>
              </a:endParaRPr>
            </a:p>
          </p:txBody>
        </p:sp>
        <p:sp>
          <p:nvSpPr>
            <p:cNvPr id="39960" name="Rectangle 15"/>
            <p:cNvSpPr>
              <a:spLocks noChangeArrowheads="1"/>
            </p:cNvSpPr>
            <p:nvPr/>
          </p:nvSpPr>
          <p:spPr bwMode="auto">
            <a:xfrm>
              <a:off x="760" y="2952"/>
              <a:ext cx="365" cy="28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 baseline="-25000">
                <a:latin typeface="Verdana" pitchFamily="34" charset="0"/>
              </a:endParaRPr>
            </a:p>
          </p:txBody>
        </p:sp>
        <p:sp>
          <p:nvSpPr>
            <p:cNvPr id="39961" name="Rectangle 16"/>
            <p:cNvSpPr>
              <a:spLocks noChangeArrowheads="1"/>
            </p:cNvSpPr>
            <p:nvPr/>
          </p:nvSpPr>
          <p:spPr bwMode="auto">
            <a:xfrm>
              <a:off x="760" y="2667"/>
              <a:ext cx="365" cy="2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 baseline="-25000">
                <a:latin typeface="Verdana" pitchFamily="34" charset="0"/>
              </a:endParaRPr>
            </a:p>
          </p:txBody>
        </p:sp>
        <p:sp>
          <p:nvSpPr>
            <p:cNvPr id="39962" name="Rectangle 17"/>
            <p:cNvSpPr>
              <a:spLocks noChangeArrowheads="1"/>
            </p:cNvSpPr>
            <p:nvPr/>
          </p:nvSpPr>
          <p:spPr bwMode="auto">
            <a:xfrm>
              <a:off x="2219" y="3524"/>
              <a:ext cx="365" cy="28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 1</a:t>
              </a:r>
              <a:endParaRPr lang="en-US" altLang="zh-CN" baseline="-25000">
                <a:latin typeface="Verdana" pitchFamily="34" charset="0"/>
              </a:endParaRPr>
            </a:p>
          </p:txBody>
        </p:sp>
        <p:sp>
          <p:nvSpPr>
            <p:cNvPr id="39963" name="Rectangle 18"/>
            <p:cNvSpPr>
              <a:spLocks noChangeArrowheads="1"/>
            </p:cNvSpPr>
            <p:nvPr/>
          </p:nvSpPr>
          <p:spPr bwMode="auto">
            <a:xfrm>
              <a:off x="1854" y="3524"/>
              <a:ext cx="365" cy="28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 baseline="-25000">
                <a:latin typeface="Verdana" pitchFamily="34" charset="0"/>
              </a:endParaRPr>
            </a:p>
          </p:txBody>
        </p:sp>
        <p:sp>
          <p:nvSpPr>
            <p:cNvPr id="39964" name="Rectangle 19"/>
            <p:cNvSpPr>
              <a:spLocks noChangeArrowheads="1"/>
            </p:cNvSpPr>
            <p:nvPr/>
          </p:nvSpPr>
          <p:spPr bwMode="auto">
            <a:xfrm>
              <a:off x="1490" y="3524"/>
              <a:ext cx="364" cy="28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 1</a:t>
              </a:r>
              <a:endParaRPr lang="en-US" altLang="zh-CN" baseline="-25000">
                <a:latin typeface="Verdana" pitchFamily="34" charset="0"/>
              </a:endParaRPr>
            </a:p>
          </p:txBody>
        </p:sp>
        <p:sp>
          <p:nvSpPr>
            <p:cNvPr id="39965" name="Rectangle 20"/>
            <p:cNvSpPr>
              <a:spLocks noChangeArrowheads="1"/>
            </p:cNvSpPr>
            <p:nvPr/>
          </p:nvSpPr>
          <p:spPr bwMode="auto">
            <a:xfrm>
              <a:off x="1125" y="3524"/>
              <a:ext cx="365" cy="28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  <a:endParaRPr lang="en-US" altLang="zh-CN" baseline="-25000">
                <a:latin typeface="Verdana" pitchFamily="34" charset="0"/>
              </a:endParaRPr>
            </a:p>
          </p:txBody>
        </p:sp>
        <p:sp>
          <p:nvSpPr>
            <p:cNvPr id="39966" name="Rectangle 21"/>
            <p:cNvSpPr>
              <a:spLocks noChangeArrowheads="1"/>
            </p:cNvSpPr>
            <p:nvPr/>
          </p:nvSpPr>
          <p:spPr bwMode="auto">
            <a:xfrm>
              <a:off x="2219" y="3238"/>
              <a:ext cx="365" cy="28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 baseline="-25000">
                <a:latin typeface="Verdana" pitchFamily="34" charset="0"/>
              </a:endParaRPr>
            </a:p>
          </p:txBody>
        </p:sp>
        <p:sp>
          <p:nvSpPr>
            <p:cNvPr id="39967" name="Rectangle 22"/>
            <p:cNvSpPr>
              <a:spLocks noChangeArrowheads="1"/>
            </p:cNvSpPr>
            <p:nvPr/>
          </p:nvSpPr>
          <p:spPr bwMode="auto">
            <a:xfrm>
              <a:off x="1854" y="3238"/>
              <a:ext cx="365" cy="28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 baseline="-25000">
                <a:latin typeface="Verdana" pitchFamily="34" charset="0"/>
              </a:endParaRPr>
            </a:p>
          </p:txBody>
        </p:sp>
        <p:sp>
          <p:nvSpPr>
            <p:cNvPr id="39968" name="Rectangle 23"/>
            <p:cNvSpPr>
              <a:spLocks noChangeArrowheads="1"/>
            </p:cNvSpPr>
            <p:nvPr/>
          </p:nvSpPr>
          <p:spPr bwMode="auto">
            <a:xfrm>
              <a:off x="1490" y="3238"/>
              <a:ext cx="364" cy="28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 1</a:t>
              </a:r>
              <a:endParaRPr lang="en-US" altLang="zh-CN" baseline="-25000">
                <a:latin typeface="Verdana" pitchFamily="34" charset="0"/>
              </a:endParaRPr>
            </a:p>
          </p:txBody>
        </p:sp>
        <p:sp>
          <p:nvSpPr>
            <p:cNvPr id="39969" name="Rectangle 24"/>
            <p:cNvSpPr>
              <a:spLocks noChangeArrowheads="1"/>
            </p:cNvSpPr>
            <p:nvPr/>
          </p:nvSpPr>
          <p:spPr bwMode="auto">
            <a:xfrm>
              <a:off x="1125" y="3238"/>
              <a:ext cx="365" cy="28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  <a:endParaRPr lang="en-US" altLang="zh-CN" baseline="-25000">
                <a:latin typeface="Verdana" pitchFamily="34" charset="0"/>
              </a:endParaRPr>
            </a:p>
          </p:txBody>
        </p:sp>
        <p:sp>
          <p:nvSpPr>
            <p:cNvPr id="39970" name="Rectangle 25"/>
            <p:cNvSpPr>
              <a:spLocks noChangeArrowheads="1"/>
            </p:cNvSpPr>
            <p:nvPr/>
          </p:nvSpPr>
          <p:spPr bwMode="auto">
            <a:xfrm>
              <a:off x="2219" y="2952"/>
              <a:ext cx="365" cy="28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 baseline="-25000">
                <a:latin typeface="Verdana" pitchFamily="34" charset="0"/>
              </a:endParaRPr>
            </a:p>
          </p:txBody>
        </p:sp>
        <p:sp>
          <p:nvSpPr>
            <p:cNvPr id="39971" name="Rectangle 26"/>
            <p:cNvSpPr>
              <a:spLocks noChangeArrowheads="1"/>
            </p:cNvSpPr>
            <p:nvPr/>
          </p:nvSpPr>
          <p:spPr bwMode="auto">
            <a:xfrm>
              <a:off x="1854" y="2952"/>
              <a:ext cx="365" cy="28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 1</a:t>
              </a:r>
              <a:endParaRPr lang="en-US" altLang="zh-CN" baseline="-25000">
                <a:latin typeface="Verdana" pitchFamily="34" charset="0"/>
              </a:endParaRPr>
            </a:p>
          </p:txBody>
        </p:sp>
        <p:sp>
          <p:nvSpPr>
            <p:cNvPr id="39972" name="Rectangle 27"/>
            <p:cNvSpPr>
              <a:spLocks noChangeArrowheads="1"/>
            </p:cNvSpPr>
            <p:nvPr/>
          </p:nvSpPr>
          <p:spPr bwMode="auto">
            <a:xfrm>
              <a:off x="1490" y="2952"/>
              <a:ext cx="364" cy="28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 1</a:t>
              </a:r>
              <a:endParaRPr lang="en-US" altLang="zh-CN" baseline="-25000">
                <a:latin typeface="Verdana" pitchFamily="34" charset="0"/>
              </a:endParaRPr>
            </a:p>
          </p:txBody>
        </p:sp>
        <p:sp>
          <p:nvSpPr>
            <p:cNvPr id="39973" name="Rectangle 28"/>
            <p:cNvSpPr>
              <a:spLocks noChangeArrowheads="1"/>
            </p:cNvSpPr>
            <p:nvPr/>
          </p:nvSpPr>
          <p:spPr bwMode="auto">
            <a:xfrm>
              <a:off x="1125" y="2952"/>
              <a:ext cx="365" cy="28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  <a:endParaRPr lang="en-US" altLang="zh-CN" baseline="-25000">
                <a:latin typeface="Verdana" pitchFamily="34" charset="0"/>
              </a:endParaRPr>
            </a:p>
          </p:txBody>
        </p:sp>
        <p:sp>
          <p:nvSpPr>
            <p:cNvPr id="39974" name="Rectangle 29"/>
            <p:cNvSpPr>
              <a:spLocks noChangeArrowheads="1"/>
            </p:cNvSpPr>
            <p:nvPr/>
          </p:nvSpPr>
          <p:spPr bwMode="auto">
            <a:xfrm>
              <a:off x="2219" y="2667"/>
              <a:ext cx="365" cy="285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 1</a:t>
              </a:r>
              <a:endParaRPr lang="en-US" altLang="zh-CN" baseline="-25000">
                <a:latin typeface="Verdana" pitchFamily="34" charset="0"/>
              </a:endParaRPr>
            </a:p>
          </p:txBody>
        </p:sp>
        <p:sp>
          <p:nvSpPr>
            <p:cNvPr id="39975" name="Rectangle 30"/>
            <p:cNvSpPr>
              <a:spLocks noChangeArrowheads="1"/>
            </p:cNvSpPr>
            <p:nvPr/>
          </p:nvSpPr>
          <p:spPr bwMode="auto">
            <a:xfrm>
              <a:off x="1854" y="2667"/>
              <a:ext cx="365" cy="285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 baseline="-25000">
                <a:latin typeface="Verdana" pitchFamily="34" charset="0"/>
              </a:endParaRPr>
            </a:p>
          </p:txBody>
        </p:sp>
        <p:sp>
          <p:nvSpPr>
            <p:cNvPr id="39976" name="Rectangle 31"/>
            <p:cNvSpPr>
              <a:spLocks noChangeArrowheads="1"/>
            </p:cNvSpPr>
            <p:nvPr/>
          </p:nvSpPr>
          <p:spPr bwMode="auto">
            <a:xfrm>
              <a:off x="1490" y="2667"/>
              <a:ext cx="364" cy="285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 1</a:t>
              </a:r>
              <a:endParaRPr lang="en-US" altLang="zh-CN" baseline="-25000">
                <a:latin typeface="Verdana" pitchFamily="34" charset="0"/>
              </a:endParaRPr>
            </a:p>
          </p:txBody>
        </p:sp>
        <p:sp>
          <p:nvSpPr>
            <p:cNvPr id="39977" name="Rectangle 32"/>
            <p:cNvSpPr>
              <a:spLocks noChangeArrowheads="1"/>
            </p:cNvSpPr>
            <p:nvPr/>
          </p:nvSpPr>
          <p:spPr bwMode="auto">
            <a:xfrm>
              <a:off x="1125" y="2667"/>
              <a:ext cx="365" cy="285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  <a:endParaRPr lang="en-US" altLang="zh-CN" baseline="-25000">
                <a:latin typeface="Verdana" pitchFamily="34" charset="0"/>
              </a:endParaRPr>
            </a:p>
          </p:txBody>
        </p:sp>
        <p:sp>
          <p:nvSpPr>
            <p:cNvPr id="39978" name="Line 33"/>
            <p:cNvSpPr>
              <a:spLocks noChangeShapeType="1"/>
            </p:cNvSpPr>
            <p:nvPr/>
          </p:nvSpPr>
          <p:spPr bwMode="auto">
            <a:xfrm>
              <a:off x="1014" y="2455"/>
              <a:ext cx="111" cy="21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9" name="Line 34"/>
            <p:cNvSpPr>
              <a:spLocks noChangeShapeType="1"/>
            </p:cNvSpPr>
            <p:nvPr/>
          </p:nvSpPr>
          <p:spPr bwMode="auto">
            <a:xfrm>
              <a:off x="1125" y="2667"/>
              <a:ext cx="0" cy="11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0" name="Line 35"/>
            <p:cNvSpPr>
              <a:spLocks noChangeShapeType="1"/>
            </p:cNvSpPr>
            <p:nvPr/>
          </p:nvSpPr>
          <p:spPr bwMode="auto">
            <a:xfrm>
              <a:off x="1125" y="2667"/>
              <a:ext cx="14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1" name="Line 36"/>
            <p:cNvSpPr>
              <a:spLocks noChangeShapeType="1"/>
            </p:cNvSpPr>
            <p:nvPr/>
          </p:nvSpPr>
          <p:spPr bwMode="auto">
            <a:xfrm>
              <a:off x="1490" y="2667"/>
              <a:ext cx="0" cy="11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2" name="Line 37"/>
            <p:cNvSpPr>
              <a:spLocks noChangeShapeType="1"/>
            </p:cNvSpPr>
            <p:nvPr/>
          </p:nvSpPr>
          <p:spPr bwMode="auto">
            <a:xfrm>
              <a:off x="1854" y="2667"/>
              <a:ext cx="0" cy="11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3" name="Line 38"/>
            <p:cNvSpPr>
              <a:spLocks noChangeShapeType="1"/>
            </p:cNvSpPr>
            <p:nvPr/>
          </p:nvSpPr>
          <p:spPr bwMode="auto">
            <a:xfrm>
              <a:off x="2219" y="2667"/>
              <a:ext cx="0" cy="11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4" name="Line 39"/>
            <p:cNvSpPr>
              <a:spLocks noChangeShapeType="1"/>
            </p:cNvSpPr>
            <p:nvPr/>
          </p:nvSpPr>
          <p:spPr bwMode="auto">
            <a:xfrm>
              <a:off x="2584" y="2667"/>
              <a:ext cx="0" cy="114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5" name="Line 40"/>
            <p:cNvSpPr>
              <a:spLocks noChangeShapeType="1"/>
            </p:cNvSpPr>
            <p:nvPr/>
          </p:nvSpPr>
          <p:spPr bwMode="auto">
            <a:xfrm>
              <a:off x="1125" y="2952"/>
              <a:ext cx="14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6" name="Line 41"/>
            <p:cNvSpPr>
              <a:spLocks noChangeShapeType="1"/>
            </p:cNvSpPr>
            <p:nvPr/>
          </p:nvSpPr>
          <p:spPr bwMode="auto">
            <a:xfrm>
              <a:off x="1125" y="3238"/>
              <a:ext cx="14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7" name="Line 42"/>
            <p:cNvSpPr>
              <a:spLocks noChangeShapeType="1"/>
            </p:cNvSpPr>
            <p:nvPr/>
          </p:nvSpPr>
          <p:spPr bwMode="auto">
            <a:xfrm>
              <a:off x="1125" y="3524"/>
              <a:ext cx="14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8" name="Line 43"/>
            <p:cNvSpPr>
              <a:spLocks noChangeShapeType="1"/>
            </p:cNvSpPr>
            <p:nvPr/>
          </p:nvSpPr>
          <p:spPr bwMode="auto">
            <a:xfrm>
              <a:off x="1125" y="3810"/>
              <a:ext cx="145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9" name="Text Box 82"/>
            <p:cNvSpPr txBox="1">
              <a:spLocks noChangeArrowheads="1"/>
            </p:cNvSpPr>
            <p:nvPr/>
          </p:nvSpPr>
          <p:spPr bwMode="auto">
            <a:xfrm>
              <a:off x="1155" y="2438"/>
              <a:ext cx="291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000">
                  <a:latin typeface="Times New Roman" charset="0"/>
                  <a:ea typeface="宋体" pitchFamily="2" charset="-122"/>
                </a:rPr>
                <a:t>00</a:t>
              </a:r>
            </a:p>
          </p:txBody>
        </p:sp>
        <p:sp>
          <p:nvSpPr>
            <p:cNvPr id="39990" name="Text Box 83"/>
            <p:cNvSpPr txBox="1">
              <a:spLocks noChangeArrowheads="1"/>
            </p:cNvSpPr>
            <p:nvPr/>
          </p:nvSpPr>
          <p:spPr bwMode="auto">
            <a:xfrm>
              <a:off x="1523" y="2438"/>
              <a:ext cx="291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000">
                  <a:latin typeface="Times New Roman" charset="0"/>
                  <a:ea typeface="宋体" pitchFamily="2" charset="-122"/>
                </a:rPr>
                <a:t>01</a:t>
              </a:r>
            </a:p>
          </p:txBody>
        </p:sp>
        <p:sp>
          <p:nvSpPr>
            <p:cNvPr id="39991" name="Text Box 84"/>
            <p:cNvSpPr txBox="1">
              <a:spLocks noChangeArrowheads="1"/>
            </p:cNvSpPr>
            <p:nvPr/>
          </p:nvSpPr>
          <p:spPr bwMode="auto">
            <a:xfrm>
              <a:off x="1920" y="2438"/>
              <a:ext cx="291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000">
                  <a:latin typeface="Times New Roman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39992" name="Text Box 85"/>
            <p:cNvSpPr txBox="1">
              <a:spLocks noChangeArrowheads="1"/>
            </p:cNvSpPr>
            <p:nvPr/>
          </p:nvSpPr>
          <p:spPr bwMode="auto">
            <a:xfrm>
              <a:off x="2289" y="2438"/>
              <a:ext cx="291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000">
                  <a:latin typeface="Times New Roman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39993" name="Text Box 86"/>
            <p:cNvSpPr txBox="1">
              <a:spLocks noChangeArrowheads="1"/>
            </p:cNvSpPr>
            <p:nvPr/>
          </p:nvSpPr>
          <p:spPr bwMode="auto">
            <a:xfrm>
              <a:off x="822" y="2660"/>
              <a:ext cx="291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000">
                  <a:latin typeface="Times New Roman" charset="0"/>
                  <a:ea typeface="宋体" pitchFamily="2" charset="-122"/>
                </a:rPr>
                <a:t>00</a:t>
              </a:r>
            </a:p>
          </p:txBody>
        </p:sp>
        <p:sp>
          <p:nvSpPr>
            <p:cNvPr id="39994" name="Text Box 87"/>
            <p:cNvSpPr txBox="1">
              <a:spLocks noChangeArrowheads="1"/>
            </p:cNvSpPr>
            <p:nvPr/>
          </p:nvSpPr>
          <p:spPr bwMode="auto">
            <a:xfrm>
              <a:off x="822" y="2972"/>
              <a:ext cx="291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000">
                  <a:latin typeface="Times New Roman" charset="0"/>
                  <a:ea typeface="宋体" pitchFamily="2" charset="-122"/>
                </a:rPr>
                <a:t>01</a:t>
              </a:r>
            </a:p>
          </p:txBody>
        </p:sp>
        <p:sp>
          <p:nvSpPr>
            <p:cNvPr id="39995" name="Text Box 88"/>
            <p:cNvSpPr txBox="1">
              <a:spLocks noChangeArrowheads="1"/>
            </p:cNvSpPr>
            <p:nvPr/>
          </p:nvSpPr>
          <p:spPr bwMode="auto">
            <a:xfrm>
              <a:off x="822" y="3256"/>
              <a:ext cx="291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000">
                  <a:latin typeface="Times New Roman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39996" name="Text Box 89"/>
            <p:cNvSpPr txBox="1">
              <a:spLocks noChangeArrowheads="1"/>
            </p:cNvSpPr>
            <p:nvPr/>
          </p:nvSpPr>
          <p:spPr bwMode="auto">
            <a:xfrm>
              <a:off x="822" y="3543"/>
              <a:ext cx="291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000">
                  <a:latin typeface="Times New Roman" charset="0"/>
                  <a:ea typeface="宋体" pitchFamily="2" charset="-122"/>
                </a:rPr>
                <a:t>10</a:t>
              </a:r>
            </a:p>
          </p:txBody>
        </p:sp>
      </p:grpSp>
      <p:sp>
        <p:nvSpPr>
          <p:cNvPr id="30810" name="AutoShape 90"/>
          <p:cNvSpPr>
            <a:spLocks noChangeArrowheads="1"/>
          </p:cNvSpPr>
          <p:nvPr/>
        </p:nvSpPr>
        <p:spPr bwMode="auto">
          <a:xfrm>
            <a:off x="7812088" y="4206875"/>
            <a:ext cx="936625" cy="431800"/>
          </a:xfrm>
          <a:prstGeom prst="wedgeRoundRectCallout">
            <a:avLst>
              <a:gd name="adj1" fmla="val -172375"/>
              <a:gd name="adj2" fmla="val -56986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  <a:ea typeface="宋体" pitchFamily="2" charset="-122"/>
              </a:rPr>
              <a:t>BC’D</a:t>
            </a:r>
          </a:p>
        </p:txBody>
      </p:sp>
      <p:sp>
        <p:nvSpPr>
          <p:cNvPr id="30811" name="AutoShape 91"/>
          <p:cNvSpPr>
            <a:spLocks noChangeArrowheads="1"/>
          </p:cNvSpPr>
          <p:nvPr/>
        </p:nvSpPr>
        <p:spPr bwMode="auto">
          <a:xfrm>
            <a:off x="7740650" y="2981325"/>
            <a:ext cx="863600" cy="420688"/>
          </a:xfrm>
          <a:prstGeom prst="wedgeRoundRectCallout">
            <a:avLst>
              <a:gd name="adj1" fmla="val -101838"/>
              <a:gd name="adj2" fmla="val 108491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  <a:ea typeface="宋体" pitchFamily="2" charset="-122"/>
              </a:rPr>
              <a:t>B’D’</a:t>
            </a:r>
          </a:p>
        </p:txBody>
      </p:sp>
      <p:sp>
        <p:nvSpPr>
          <p:cNvPr id="30812" name="AutoShape 92"/>
          <p:cNvSpPr>
            <a:spLocks noChangeArrowheads="1"/>
          </p:cNvSpPr>
          <p:nvPr/>
        </p:nvSpPr>
        <p:spPr bwMode="auto">
          <a:xfrm>
            <a:off x="6659563" y="2767013"/>
            <a:ext cx="769937" cy="347662"/>
          </a:xfrm>
          <a:prstGeom prst="wedgeRoundRectCallout">
            <a:avLst>
              <a:gd name="adj1" fmla="val -112060"/>
              <a:gd name="adj2" fmla="val 162329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  <a:ea typeface="宋体" pitchFamily="2" charset="-122"/>
              </a:rPr>
              <a:t>A’</a:t>
            </a:r>
          </a:p>
        </p:txBody>
      </p:sp>
      <p:sp>
        <p:nvSpPr>
          <p:cNvPr id="30814" name="Text Box 94"/>
          <p:cNvSpPr txBox="1">
            <a:spLocks noChangeArrowheads="1"/>
          </p:cNvSpPr>
          <p:nvPr/>
        </p:nvSpPr>
        <p:spPr bwMode="auto">
          <a:xfrm>
            <a:off x="1619250" y="5646738"/>
            <a:ext cx="5151438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F(A,B,C,D) = A’+B’D’+BC’D</a:t>
            </a:r>
            <a:endParaRPr lang="en-US" altLang="zh-CN" sz="2000" b="0"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1" grpId="0" animBg="1"/>
      <p:bldP spid="30801" grpId="0" animBg="1"/>
      <p:bldP spid="30810" grpId="0" animBg="1"/>
      <p:bldP spid="30811" grpId="0" animBg="1"/>
      <p:bldP spid="30812" grpId="0" animBg="1"/>
      <p:bldP spid="308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主要内容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3713" y="1844675"/>
            <a:ext cx="6257925" cy="4383088"/>
          </a:xfrm>
        </p:spPr>
        <p:txBody>
          <a:bodyPr/>
          <a:lstStyle/>
          <a:p>
            <a:pPr eaLnBrk="1" hangingPunct="1">
              <a:buClr>
                <a:schemeClr val="tx2"/>
              </a:buClr>
            </a:pPr>
            <a:r>
              <a:rPr lang="zh-CN" altLang="en-US" smtClean="0"/>
              <a:t>组合逻辑的基本概念</a:t>
            </a:r>
          </a:p>
          <a:p>
            <a:pPr eaLnBrk="1" hangingPunct="1"/>
            <a:r>
              <a:rPr lang="zh-CN" altLang="en-US" smtClean="0"/>
              <a:t>卡诺图</a:t>
            </a:r>
          </a:p>
          <a:p>
            <a:pPr eaLnBrk="1" hangingPunct="1"/>
            <a:r>
              <a:rPr lang="zh-CN" altLang="en-US" smtClean="0"/>
              <a:t>随意项化简</a:t>
            </a:r>
          </a:p>
          <a:p>
            <a:pPr eaLnBrk="1" hangingPunct="1"/>
            <a:r>
              <a:rPr lang="zh-CN" altLang="en-US" smtClean="0"/>
              <a:t>多输出函数化简</a:t>
            </a:r>
          </a:p>
          <a:p>
            <a:pPr eaLnBrk="1" hangingPunct="1"/>
            <a:r>
              <a:rPr lang="zh-CN" altLang="en-US" smtClean="0"/>
              <a:t>混合逻辑组合电路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卡诺图化简的一般原则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499475" cy="5183187"/>
          </a:xfrm>
        </p:spPr>
        <p:txBody>
          <a:bodyPr/>
          <a:lstStyle/>
          <a:p>
            <a:pPr eaLnBrk="1" hangingPunct="1"/>
            <a:r>
              <a:rPr lang="zh-CN" altLang="en-US" smtClean="0"/>
              <a:t>在卡诺图中寻找卡诺圈，对卡诺圈内的最小项进行合并。</a:t>
            </a:r>
          </a:p>
          <a:p>
            <a:pPr lvl="1" eaLnBrk="1" hangingPunct="1"/>
            <a:r>
              <a:rPr lang="zh-CN" altLang="en-US" smtClean="0"/>
              <a:t>卡诺圈内的方格个数为</a:t>
            </a:r>
            <a:r>
              <a:rPr lang="en-US" altLang="zh-CN" smtClean="0"/>
              <a:t>2</a:t>
            </a:r>
            <a:r>
              <a:rPr lang="en-US" altLang="zh-CN" baseline="30000" smtClean="0"/>
              <a:t>m</a:t>
            </a:r>
            <a:r>
              <a:rPr lang="zh-CN" altLang="en-US" smtClean="0"/>
              <a:t>个</a:t>
            </a:r>
          </a:p>
          <a:p>
            <a:pPr lvl="1" eaLnBrk="1" hangingPunct="1"/>
            <a:r>
              <a:rPr lang="zh-CN" altLang="en-US" smtClean="0"/>
              <a:t>卡诺圈内的输出必须全部是</a:t>
            </a:r>
            <a:r>
              <a:rPr lang="en-US" altLang="zh-CN" smtClean="0"/>
              <a:t>1</a:t>
            </a:r>
          </a:p>
          <a:p>
            <a:pPr lvl="1" eaLnBrk="1" hangingPunct="1"/>
            <a:r>
              <a:rPr lang="zh-CN" altLang="en-US" smtClean="0"/>
              <a:t>卡诺圈是一个广义上的“矩形”</a:t>
            </a:r>
          </a:p>
          <a:p>
            <a:pPr eaLnBrk="1" hangingPunct="1"/>
            <a:r>
              <a:rPr lang="zh-CN" altLang="en-US" smtClean="0"/>
              <a:t>化简时的原则</a:t>
            </a:r>
          </a:p>
          <a:p>
            <a:pPr lvl="1" eaLnBrk="1" hangingPunct="1"/>
            <a:r>
              <a:rPr lang="zh-CN" altLang="en-US" smtClean="0"/>
              <a:t>每个卡诺圈越大越好</a:t>
            </a:r>
          </a:p>
          <a:p>
            <a:pPr lvl="1" eaLnBrk="1" hangingPunct="1"/>
            <a:r>
              <a:rPr lang="zh-CN" altLang="en-US" smtClean="0"/>
              <a:t>卡诺圈越少越好</a:t>
            </a:r>
          </a:p>
          <a:p>
            <a:pPr lvl="1" eaLnBrk="1" hangingPunct="1"/>
            <a:r>
              <a:rPr lang="zh-CN" altLang="en-US" smtClean="0"/>
              <a:t>卡诺圈必须覆盖所有的输出为</a:t>
            </a:r>
            <a:r>
              <a:rPr lang="en-US" altLang="zh-CN" smtClean="0"/>
              <a:t>1</a:t>
            </a:r>
            <a:r>
              <a:rPr lang="zh-CN" altLang="en-US" smtClean="0"/>
              <a:t>的方格</a:t>
            </a:r>
          </a:p>
          <a:p>
            <a:pPr lvl="1" eaLnBrk="1" hangingPunct="1"/>
            <a:r>
              <a:rPr lang="zh-CN" altLang="en-US" smtClean="0"/>
              <a:t>卡诺圈之间不存在包含关系</a:t>
            </a:r>
          </a:p>
        </p:txBody>
      </p:sp>
      <p:grpSp>
        <p:nvGrpSpPr>
          <p:cNvPr id="40964" name="Group 4"/>
          <p:cNvGrpSpPr>
            <a:grpSpLocks/>
          </p:cNvGrpSpPr>
          <p:nvPr/>
        </p:nvGrpSpPr>
        <p:grpSpPr bwMode="auto">
          <a:xfrm>
            <a:off x="6086475" y="2649538"/>
            <a:ext cx="2659063" cy="2205037"/>
            <a:chOff x="3051" y="2316"/>
            <a:chExt cx="1308" cy="1136"/>
          </a:xfrm>
        </p:grpSpPr>
        <p:sp>
          <p:nvSpPr>
            <p:cNvPr id="40977" name="Rectangle 5"/>
            <p:cNvSpPr>
              <a:spLocks noChangeArrowheads="1"/>
            </p:cNvSpPr>
            <p:nvPr/>
          </p:nvSpPr>
          <p:spPr bwMode="auto">
            <a:xfrm>
              <a:off x="4032" y="3168"/>
              <a:ext cx="327" cy="2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  <a:endParaRPr lang="en-US" altLang="zh-CN" baseline="-25000">
                <a:latin typeface="Verdana" pitchFamily="34" charset="0"/>
              </a:endParaRPr>
            </a:p>
          </p:txBody>
        </p:sp>
        <p:sp>
          <p:nvSpPr>
            <p:cNvPr id="40978" name="Rectangle 6"/>
            <p:cNvSpPr>
              <a:spLocks noChangeArrowheads="1"/>
            </p:cNvSpPr>
            <p:nvPr/>
          </p:nvSpPr>
          <p:spPr bwMode="auto">
            <a:xfrm>
              <a:off x="3705" y="3168"/>
              <a:ext cx="327" cy="2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 baseline="-25000">
                <a:latin typeface="Verdana" pitchFamily="34" charset="0"/>
              </a:endParaRPr>
            </a:p>
          </p:txBody>
        </p:sp>
        <p:sp>
          <p:nvSpPr>
            <p:cNvPr id="40979" name="Rectangle 7"/>
            <p:cNvSpPr>
              <a:spLocks noChangeArrowheads="1"/>
            </p:cNvSpPr>
            <p:nvPr/>
          </p:nvSpPr>
          <p:spPr bwMode="auto">
            <a:xfrm>
              <a:off x="3378" y="3168"/>
              <a:ext cx="327" cy="2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  <a:endParaRPr lang="en-US" altLang="zh-CN" baseline="-25000">
                <a:latin typeface="Verdana" pitchFamily="34" charset="0"/>
              </a:endParaRPr>
            </a:p>
          </p:txBody>
        </p:sp>
        <p:sp>
          <p:nvSpPr>
            <p:cNvPr id="40980" name="Rectangle 8"/>
            <p:cNvSpPr>
              <a:spLocks noChangeArrowheads="1"/>
            </p:cNvSpPr>
            <p:nvPr/>
          </p:nvSpPr>
          <p:spPr bwMode="auto">
            <a:xfrm>
              <a:off x="3051" y="3168"/>
              <a:ext cx="327" cy="2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  <a:endParaRPr lang="en-US" altLang="zh-CN" baseline="-25000">
                <a:latin typeface="Verdana" pitchFamily="34" charset="0"/>
              </a:endParaRPr>
            </a:p>
          </p:txBody>
        </p:sp>
        <p:sp>
          <p:nvSpPr>
            <p:cNvPr id="40981" name="Rectangle 9"/>
            <p:cNvSpPr>
              <a:spLocks noChangeArrowheads="1"/>
            </p:cNvSpPr>
            <p:nvPr/>
          </p:nvSpPr>
          <p:spPr bwMode="auto">
            <a:xfrm>
              <a:off x="4032" y="2884"/>
              <a:ext cx="327" cy="2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 baseline="-25000">
                <a:latin typeface="Verdana" pitchFamily="34" charset="0"/>
              </a:endParaRPr>
            </a:p>
          </p:txBody>
        </p:sp>
        <p:sp>
          <p:nvSpPr>
            <p:cNvPr id="40982" name="Rectangle 10"/>
            <p:cNvSpPr>
              <a:spLocks noChangeArrowheads="1"/>
            </p:cNvSpPr>
            <p:nvPr/>
          </p:nvSpPr>
          <p:spPr bwMode="auto">
            <a:xfrm>
              <a:off x="3705" y="2884"/>
              <a:ext cx="327" cy="2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 baseline="-25000">
                <a:latin typeface="Verdana" pitchFamily="34" charset="0"/>
              </a:endParaRPr>
            </a:p>
          </p:txBody>
        </p:sp>
        <p:sp>
          <p:nvSpPr>
            <p:cNvPr id="40983" name="Rectangle 11"/>
            <p:cNvSpPr>
              <a:spLocks noChangeArrowheads="1"/>
            </p:cNvSpPr>
            <p:nvPr/>
          </p:nvSpPr>
          <p:spPr bwMode="auto">
            <a:xfrm>
              <a:off x="3378" y="2884"/>
              <a:ext cx="327" cy="2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  <a:endParaRPr lang="en-US" altLang="zh-CN" baseline="-25000">
                <a:latin typeface="Verdana" pitchFamily="34" charset="0"/>
              </a:endParaRPr>
            </a:p>
          </p:txBody>
        </p:sp>
        <p:sp>
          <p:nvSpPr>
            <p:cNvPr id="40984" name="Rectangle 12"/>
            <p:cNvSpPr>
              <a:spLocks noChangeArrowheads="1"/>
            </p:cNvSpPr>
            <p:nvPr/>
          </p:nvSpPr>
          <p:spPr bwMode="auto">
            <a:xfrm>
              <a:off x="3051" y="2884"/>
              <a:ext cx="327" cy="2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  <a:endParaRPr lang="en-US" altLang="zh-CN" baseline="-25000">
                <a:latin typeface="Verdana" pitchFamily="34" charset="0"/>
              </a:endParaRPr>
            </a:p>
          </p:txBody>
        </p:sp>
        <p:sp>
          <p:nvSpPr>
            <p:cNvPr id="40985" name="Rectangle 13"/>
            <p:cNvSpPr>
              <a:spLocks noChangeArrowheads="1"/>
            </p:cNvSpPr>
            <p:nvPr/>
          </p:nvSpPr>
          <p:spPr bwMode="auto">
            <a:xfrm>
              <a:off x="4032" y="2600"/>
              <a:ext cx="327" cy="2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 baseline="-25000">
                <a:latin typeface="Verdana" pitchFamily="34" charset="0"/>
              </a:endParaRPr>
            </a:p>
          </p:txBody>
        </p:sp>
        <p:sp>
          <p:nvSpPr>
            <p:cNvPr id="40986" name="Rectangle 14"/>
            <p:cNvSpPr>
              <a:spLocks noChangeArrowheads="1"/>
            </p:cNvSpPr>
            <p:nvPr/>
          </p:nvSpPr>
          <p:spPr bwMode="auto">
            <a:xfrm>
              <a:off x="3705" y="2600"/>
              <a:ext cx="327" cy="2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  <a:endParaRPr lang="en-US" altLang="zh-CN" baseline="-25000">
                <a:latin typeface="Verdana" pitchFamily="34" charset="0"/>
              </a:endParaRPr>
            </a:p>
          </p:txBody>
        </p:sp>
        <p:sp>
          <p:nvSpPr>
            <p:cNvPr id="40987" name="Rectangle 15"/>
            <p:cNvSpPr>
              <a:spLocks noChangeArrowheads="1"/>
            </p:cNvSpPr>
            <p:nvPr/>
          </p:nvSpPr>
          <p:spPr bwMode="auto">
            <a:xfrm>
              <a:off x="3378" y="2600"/>
              <a:ext cx="327" cy="2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  <a:endParaRPr lang="en-US" altLang="zh-CN" baseline="-25000">
                <a:latin typeface="Verdana" pitchFamily="34" charset="0"/>
              </a:endParaRPr>
            </a:p>
          </p:txBody>
        </p:sp>
        <p:sp>
          <p:nvSpPr>
            <p:cNvPr id="40988" name="Rectangle 16"/>
            <p:cNvSpPr>
              <a:spLocks noChangeArrowheads="1"/>
            </p:cNvSpPr>
            <p:nvPr/>
          </p:nvSpPr>
          <p:spPr bwMode="auto">
            <a:xfrm>
              <a:off x="3051" y="2600"/>
              <a:ext cx="327" cy="2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  <a:endParaRPr lang="en-US" altLang="zh-CN" baseline="-25000">
                <a:latin typeface="Verdana" pitchFamily="34" charset="0"/>
              </a:endParaRPr>
            </a:p>
          </p:txBody>
        </p:sp>
        <p:sp>
          <p:nvSpPr>
            <p:cNvPr id="40989" name="Rectangle 17"/>
            <p:cNvSpPr>
              <a:spLocks noChangeArrowheads="1"/>
            </p:cNvSpPr>
            <p:nvPr/>
          </p:nvSpPr>
          <p:spPr bwMode="auto">
            <a:xfrm>
              <a:off x="4032" y="2316"/>
              <a:ext cx="327" cy="2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  <a:endParaRPr lang="en-US" altLang="zh-CN" baseline="-25000">
                <a:latin typeface="Verdana" pitchFamily="34" charset="0"/>
              </a:endParaRPr>
            </a:p>
          </p:txBody>
        </p:sp>
        <p:sp>
          <p:nvSpPr>
            <p:cNvPr id="40990" name="Rectangle 18"/>
            <p:cNvSpPr>
              <a:spLocks noChangeArrowheads="1"/>
            </p:cNvSpPr>
            <p:nvPr/>
          </p:nvSpPr>
          <p:spPr bwMode="auto">
            <a:xfrm>
              <a:off x="3705" y="2316"/>
              <a:ext cx="327" cy="2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 baseline="-25000">
                <a:latin typeface="Verdana" pitchFamily="34" charset="0"/>
              </a:endParaRPr>
            </a:p>
          </p:txBody>
        </p:sp>
        <p:sp>
          <p:nvSpPr>
            <p:cNvPr id="40991" name="Rectangle 19"/>
            <p:cNvSpPr>
              <a:spLocks noChangeArrowheads="1"/>
            </p:cNvSpPr>
            <p:nvPr/>
          </p:nvSpPr>
          <p:spPr bwMode="auto">
            <a:xfrm>
              <a:off x="3378" y="2316"/>
              <a:ext cx="327" cy="2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  <a:endParaRPr lang="en-US" altLang="zh-CN" baseline="-25000">
                <a:latin typeface="Verdana" pitchFamily="34" charset="0"/>
              </a:endParaRPr>
            </a:p>
          </p:txBody>
        </p:sp>
        <p:sp>
          <p:nvSpPr>
            <p:cNvPr id="40992" name="Rectangle 20"/>
            <p:cNvSpPr>
              <a:spLocks noChangeArrowheads="1"/>
            </p:cNvSpPr>
            <p:nvPr/>
          </p:nvSpPr>
          <p:spPr bwMode="auto">
            <a:xfrm>
              <a:off x="3051" y="2316"/>
              <a:ext cx="327" cy="2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  <a:endParaRPr lang="en-US" altLang="zh-CN" baseline="-25000">
                <a:latin typeface="Verdana" pitchFamily="34" charset="0"/>
              </a:endParaRPr>
            </a:p>
          </p:txBody>
        </p:sp>
        <p:sp>
          <p:nvSpPr>
            <p:cNvPr id="40993" name="Line 21"/>
            <p:cNvSpPr>
              <a:spLocks noChangeShapeType="1"/>
            </p:cNvSpPr>
            <p:nvPr/>
          </p:nvSpPr>
          <p:spPr bwMode="auto">
            <a:xfrm>
              <a:off x="3051" y="2316"/>
              <a:ext cx="130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4" name="Line 22"/>
            <p:cNvSpPr>
              <a:spLocks noChangeShapeType="1"/>
            </p:cNvSpPr>
            <p:nvPr/>
          </p:nvSpPr>
          <p:spPr bwMode="auto">
            <a:xfrm>
              <a:off x="3051" y="2316"/>
              <a:ext cx="0" cy="11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5" name="Line 23"/>
            <p:cNvSpPr>
              <a:spLocks noChangeShapeType="1"/>
            </p:cNvSpPr>
            <p:nvPr/>
          </p:nvSpPr>
          <p:spPr bwMode="auto">
            <a:xfrm>
              <a:off x="3378" y="2316"/>
              <a:ext cx="0" cy="1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6" name="Line 24"/>
            <p:cNvSpPr>
              <a:spLocks noChangeShapeType="1"/>
            </p:cNvSpPr>
            <p:nvPr/>
          </p:nvSpPr>
          <p:spPr bwMode="auto">
            <a:xfrm>
              <a:off x="3705" y="2316"/>
              <a:ext cx="0" cy="1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7" name="Line 25"/>
            <p:cNvSpPr>
              <a:spLocks noChangeShapeType="1"/>
            </p:cNvSpPr>
            <p:nvPr/>
          </p:nvSpPr>
          <p:spPr bwMode="auto">
            <a:xfrm>
              <a:off x="4032" y="2316"/>
              <a:ext cx="0" cy="1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8" name="Line 26"/>
            <p:cNvSpPr>
              <a:spLocks noChangeShapeType="1"/>
            </p:cNvSpPr>
            <p:nvPr/>
          </p:nvSpPr>
          <p:spPr bwMode="auto">
            <a:xfrm>
              <a:off x="4359" y="2316"/>
              <a:ext cx="0" cy="11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9" name="Line 27"/>
            <p:cNvSpPr>
              <a:spLocks noChangeShapeType="1"/>
            </p:cNvSpPr>
            <p:nvPr/>
          </p:nvSpPr>
          <p:spPr bwMode="auto">
            <a:xfrm>
              <a:off x="3051" y="2600"/>
              <a:ext cx="13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00" name="Line 28"/>
            <p:cNvSpPr>
              <a:spLocks noChangeShapeType="1"/>
            </p:cNvSpPr>
            <p:nvPr/>
          </p:nvSpPr>
          <p:spPr bwMode="auto">
            <a:xfrm>
              <a:off x="3051" y="2884"/>
              <a:ext cx="13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01" name="Line 29"/>
            <p:cNvSpPr>
              <a:spLocks noChangeShapeType="1"/>
            </p:cNvSpPr>
            <p:nvPr/>
          </p:nvSpPr>
          <p:spPr bwMode="auto">
            <a:xfrm>
              <a:off x="3051" y="3168"/>
              <a:ext cx="13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02" name="Line 30"/>
            <p:cNvSpPr>
              <a:spLocks noChangeShapeType="1"/>
            </p:cNvSpPr>
            <p:nvPr/>
          </p:nvSpPr>
          <p:spPr bwMode="auto">
            <a:xfrm>
              <a:off x="3051" y="3452"/>
              <a:ext cx="130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65" name="Rectangle 31"/>
          <p:cNvSpPr>
            <a:spLocks noChangeArrowheads="1"/>
          </p:cNvSpPr>
          <p:nvPr/>
        </p:nvSpPr>
        <p:spPr bwMode="auto">
          <a:xfrm>
            <a:off x="6072188" y="2474913"/>
            <a:ext cx="1387475" cy="2508250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2000">
              <a:latin typeface="Comic Sans MS" pitchFamily="66" charset="0"/>
              <a:ea typeface="宋体" pitchFamily="2" charset="-122"/>
            </a:endParaRPr>
          </a:p>
        </p:txBody>
      </p:sp>
      <p:grpSp>
        <p:nvGrpSpPr>
          <p:cNvPr id="40966" name="Group 32"/>
          <p:cNvGrpSpPr>
            <a:grpSpLocks/>
          </p:cNvGrpSpPr>
          <p:nvPr/>
        </p:nvGrpSpPr>
        <p:grpSpPr bwMode="auto">
          <a:xfrm>
            <a:off x="5867400" y="2133600"/>
            <a:ext cx="3122613" cy="3162300"/>
            <a:chOff x="2880" y="2016"/>
            <a:chExt cx="1536" cy="1630"/>
          </a:xfrm>
        </p:grpSpPr>
        <p:sp>
          <p:nvSpPr>
            <p:cNvPr id="40969" name="Line 33"/>
            <p:cNvSpPr>
              <a:spLocks noChangeShapeType="1"/>
            </p:cNvSpPr>
            <p:nvPr/>
          </p:nvSpPr>
          <p:spPr bwMode="auto">
            <a:xfrm>
              <a:off x="2880" y="3129"/>
              <a:ext cx="39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Line 34"/>
            <p:cNvSpPr>
              <a:spLocks noChangeShapeType="1"/>
            </p:cNvSpPr>
            <p:nvPr/>
          </p:nvSpPr>
          <p:spPr bwMode="auto">
            <a:xfrm>
              <a:off x="4071" y="3129"/>
              <a:ext cx="0" cy="51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1" name="Line 35"/>
            <p:cNvSpPr>
              <a:spLocks noChangeShapeType="1"/>
            </p:cNvSpPr>
            <p:nvPr/>
          </p:nvSpPr>
          <p:spPr bwMode="auto">
            <a:xfrm>
              <a:off x="2880" y="2548"/>
              <a:ext cx="39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2" name="Line 36"/>
            <p:cNvSpPr>
              <a:spLocks noChangeShapeType="1"/>
            </p:cNvSpPr>
            <p:nvPr/>
          </p:nvSpPr>
          <p:spPr bwMode="auto">
            <a:xfrm flipV="1">
              <a:off x="3278" y="2016"/>
              <a:ext cx="0" cy="5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3" name="Line 37"/>
            <p:cNvSpPr>
              <a:spLocks noChangeShapeType="1"/>
            </p:cNvSpPr>
            <p:nvPr/>
          </p:nvSpPr>
          <p:spPr bwMode="auto">
            <a:xfrm flipH="1">
              <a:off x="4075" y="3129"/>
              <a:ext cx="34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4" name="Line 38"/>
            <p:cNvSpPr>
              <a:spLocks noChangeShapeType="1"/>
            </p:cNvSpPr>
            <p:nvPr/>
          </p:nvSpPr>
          <p:spPr bwMode="auto">
            <a:xfrm>
              <a:off x="3278" y="3129"/>
              <a:ext cx="0" cy="51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5" name="Line 39"/>
            <p:cNvSpPr>
              <a:spLocks noChangeShapeType="1"/>
            </p:cNvSpPr>
            <p:nvPr/>
          </p:nvSpPr>
          <p:spPr bwMode="auto">
            <a:xfrm flipH="1">
              <a:off x="4075" y="2548"/>
              <a:ext cx="34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6" name="Line 40"/>
            <p:cNvSpPr>
              <a:spLocks noChangeShapeType="1"/>
            </p:cNvSpPr>
            <p:nvPr/>
          </p:nvSpPr>
          <p:spPr bwMode="auto">
            <a:xfrm flipV="1">
              <a:off x="4075" y="2160"/>
              <a:ext cx="0" cy="3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67" name="Rectangle 41"/>
          <p:cNvSpPr>
            <a:spLocks noChangeArrowheads="1"/>
          </p:cNvSpPr>
          <p:nvPr/>
        </p:nvSpPr>
        <p:spPr bwMode="auto">
          <a:xfrm>
            <a:off x="6875463" y="3246438"/>
            <a:ext cx="1068387" cy="465137"/>
          </a:xfrm>
          <a:prstGeom prst="rect">
            <a:avLst/>
          </a:prstGeom>
          <a:noFill/>
          <a:ln w="28575">
            <a:solidFill>
              <a:srgbClr val="0099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2000">
              <a:latin typeface="Times New Roman" charset="0"/>
              <a:ea typeface="宋体" pitchFamily="2" charset="-122"/>
            </a:endParaRPr>
          </a:p>
        </p:txBody>
      </p:sp>
      <p:sp>
        <p:nvSpPr>
          <p:cNvPr id="40968" name="Rectangle 42"/>
          <p:cNvSpPr>
            <a:spLocks noChangeArrowheads="1"/>
          </p:cNvSpPr>
          <p:nvPr/>
        </p:nvSpPr>
        <p:spPr bwMode="auto">
          <a:xfrm>
            <a:off x="6227763" y="3784600"/>
            <a:ext cx="1068387" cy="465138"/>
          </a:xfrm>
          <a:prstGeom prst="rect">
            <a:avLst/>
          </a:prstGeom>
          <a:noFill/>
          <a:ln w="28575">
            <a:solidFill>
              <a:srgbClr val="0099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2000">
              <a:latin typeface="Times New Roman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化简下面的卡诺图</a:t>
            </a:r>
          </a:p>
        </p:txBody>
      </p:sp>
      <p:pic>
        <p:nvPicPr>
          <p:cNvPr id="4198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341438"/>
            <a:ext cx="3816350" cy="199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6463" y="3573463"/>
            <a:ext cx="3960812" cy="304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1476375" y="2276475"/>
            <a:ext cx="1081088" cy="36036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2125663" y="2708275"/>
            <a:ext cx="1081087" cy="36036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3492500" y="2276475"/>
            <a:ext cx="504825" cy="79216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716463" y="1341438"/>
            <a:ext cx="3816350" cy="1925637"/>
            <a:chOff x="385" y="2943"/>
            <a:chExt cx="2404" cy="1213"/>
          </a:xfrm>
        </p:grpSpPr>
        <p:pic>
          <p:nvPicPr>
            <p:cNvPr id="42010" name="Pict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5" y="2943"/>
              <a:ext cx="2404" cy="1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2011" name="Rectangle 10"/>
            <p:cNvSpPr>
              <a:spLocks noChangeArrowheads="1"/>
            </p:cNvSpPr>
            <p:nvPr/>
          </p:nvSpPr>
          <p:spPr bwMode="auto">
            <a:xfrm>
              <a:off x="1882" y="3793"/>
              <a:ext cx="681" cy="2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2" name="Rectangle 11"/>
            <p:cNvSpPr>
              <a:spLocks noChangeArrowheads="1"/>
            </p:cNvSpPr>
            <p:nvPr/>
          </p:nvSpPr>
          <p:spPr bwMode="auto">
            <a:xfrm>
              <a:off x="1428" y="3521"/>
              <a:ext cx="318" cy="499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3" name="Line 12"/>
            <p:cNvSpPr>
              <a:spLocks noChangeShapeType="1"/>
            </p:cNvSpPr>
            <p:nvPr/>
          </p:nvSpPr>
          <p:spPr bwMode="auto">
            <a:xfrm>
              <a:off x="839" y="3521"/>
              <a:ext cx="45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4" name="Line 13"/>
            <p:cNvSpPr>
              <a:spLocks noChangeShapeType="1"/>
            </p:cNvSpPr>
            <p:nvPr/>
          </p:nvSpPr>
          <p:spPr bwMode="auto">
            <a:xfrm>
              <a:off x="1292" y="3521"/>
              <a:ext cx="0" cy="18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5" name="Line 14"/>
            <p:cNvSpPr>
              <a:spLocks noChangeShapeType="1"/>
            </p:cNvSpPr>
            <p:nvPr/>
          </p:nvSpPr>
          <p:spPr bwMode="auto">
            <a:xfrm flipH="1">
              <a:off x="839" y="3702"/>
              <a:ext cx="45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6" name="Line 15"/>
            <p:cNvSpPr>
              <a:spLocks noChangeShapeType="1"/>
            </p:cNvSpPr>
            <p:nvPr/>
          </p:nvSpPr>
          <p:spPr bwMode="auto">
            <a:xfrm>
              <a:off x="2290" y="3521"/>
              <a:ext cx="45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7" name="Line 16"/>
            <p:cNvSpPr>
              <a:spLocks noChangeShapeType="1"/>
            </p:cNvSpPr>
            <p:nvPr/>
          </p:nvSpPr>
          <p:spPr bwMode="auto">
            <a:xfrm>
              <a:off x="2290" y="3521"/>
              <a:ext cx="0" cy="18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8" name="Line 17"/>
            <p:cNvSpPr>
              <a:spLocks noChangeShapeType="1"/>
            </p:cNvSpPr>
            <p:nvPr/>
          </p:nvSpPr>
          <p:spPr bwMode="auto">
            <a:xfrm flipH="1">
              <a:off x="2290" y="3702"/>
              <a:ext cx="45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7092950" y="4365625"/>
            <a:ext cx="1295400" cy="2089150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6445250" y="5373688"/>
            <a:ext cx="503238" cy="1152525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3815" name="Picture 2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3" y="3554413"/>
            <a:ext cx="3960812" cy="304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16" name="Rectangle 24"/>
          <p:cNvSpPr>
            <a:spLocks noChangeArrowheads="1"/>
          </p:cNvSpPr>
          <p:nvPr/>
        </p:nvSpPr>
        <p:spPr bwMode="auto">
          <a:xfrm>
            <a:off x="2844800" y="4346575"/>
            <a:ext cx="1295400" cy="2089150"/>
          </a:xfrm>
          <a:prstGeom prst="rect">
            <a:avLst/>
          </a:prstGeom>
          <a:noFill/>
          <a:ln w="28575">
            <a:solidFill>
              <a:srgbClr val="0099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2197100" y="5518150"/>
            <a:ext cx="1150938" cy="792163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8" name="Line 28"/>
          <p:cNvSpPr>
            <a:spLocks noChangeShapeType="1"/>
          </p:cNvSpPr>
          <p:nvPr/>
        </p:nvSpPr>
        <p:spPr bwMode="auto">
          <a:xfrm flipV="1">
            <a:off x="1547813" y="5949950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1999" name="Line 29"/>
          <p:cNvSpPr>
            <a:spLocks noChangeShapeType="1"/>
          </p:cNvSpPr>
          <p:nvPr/>
        </p:nvSpPr>
        <p:spPr bwMode="auto">
          <a:xfrm flipH="1" flipV="1">
            <a:off x="4068763" y="5949950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2000" name="Line 30"/>
          <p:cNvSpPr>
            <a:spLocks noChangeShapeType="1"/>
          </p:cNvSpPr>
          <p:nvPr/>
        </p:nvSpPr>
        <p:spPr bwMode="auto">
          <a:xfrm flipH="1">
            <a:off x="1547813" y="5949950"/>
            <a:ext cx="252095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2001" name="Line 31"/>
          <p:cNvSpPr>
            <a:spLocks noChangeShapeType="1"/>
          </p:cNvSpPr>
          <p:nvPr/>
        </p:nvSpPr>
        <p:spPr bwMode="auto">
          <a:xfrm flipV="1">
            <a:off x="5722938" y="5949950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2002" name="Line 32"/>
          <p:cNvSpPr>
            <a:spLocks noChangeShapeType="1"/>
          </p:cNvSpPr>
          <p:nvPr/>
        </p:nvSpPr>
        <p:spPr bwMode="auto">
          <a:xfrm flipH="1" flipV="1">
            <a:off x="8243888" y="5949950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2003" name="Line 33"/>
          <p:cNvSpPr>
            <a:spLocks noChangeShapeType="1"/>
          </p:cNvSpPr>
          <p:nvPr/>
        </p:nvSpPr>
        <p:spPr bwMode="auto">
          <a:xfrm flipH="1">
            <a:off x="5722938" y="5949950"/>
            <a:ext cx="252095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2004" name="Line 34"/>
          <p:cNvSpPr>
            <a:spLocks noChangeShapeType="1"/>
          </p:cNvSpPr>
          <p:nvPr/>
        </p:nvSpPr>
        <p:spPr bwMode="auto">
          <a:xfrm flipV="1">
            <a:off x="5795963" y="4221163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2005" name="Line 35"/>
          <p:cNvSpPr>
            <a:spLocks noChangeShapeType="1"/>
          </p:cNvSpPr>
          <p:nvPr/>
        </p:nvSpPr>
        <p:spPr bwMode="auto">
          <a:xfrm flipH="1" flipV="1">
            <a:off x="8316913" y="4221163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2006" name="Line 36"/>
          <p:cNvSpPr>
            <a:spLocks noChangeShapeType="1"/>
          </p:cNvSpPr>
          <p:nvPr/>
        </p:nvSpPr>
        <p:spPr bwMode="auto">
          <a:xfrm flipH="1">
            <a:off x="5795963" y="4868863"/>
            <a:ext cx="252095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2007" name="Line 37"/>
          <p:cNvSpPr>
            <a:spLocks noChangeShapeType="1"/>
          </p:cNvSpPr>
          <p:nvPr/>
        </p:nvSpPr>
        <p:spPr bwMode="auto">
          <a:xfrm flipV="1">
            <a:off x="1547813" y="4222750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2008" name="Line 38"/>
          <p:cNvSpPr>
            <a:spLocks noChangeShapeType="1"/>
          </p:cNvSpPr>
          <p:nvPr/>
        </p:nvSpPr>
        <p:spPr bwMode="auto">
          <a:xfrm flipH="1" flipV="1">
            <a:off x="4068763" y="4222750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2009" name="Line 39"/>
          <p:cNvSpPr>
            <a:spLocks noChangeShapeType="1"/>
          </p:cNvSpPr>
          <p:nvPr/>
        </p:nvSpPr>
        <p:spPr bwMode="auto">
          <a:xfrm flipH="1">
            <a:off x="1547813" y="4870450"/>
            <a:ext cx="252095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9" grpId="0" animBg="1"/>
      <p:bldP spid="33800" grpId="0" animBg="1"/>
      <p:bldP spid="33801" grpId="0" animBg="1"/>
      <p:bldP spid="33810" grpId="0" animBg="1"/>
      <p:bldP spid="33813" grpId="0" animBg="1"/>
      <p:bldP spid="33816" grpId="0" animBg="1"/>
      <p:bldP spid="338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卡诺图化简的一般步骤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214422"/>
            <a:ext cx="7143800" cy="5410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0826" y="2000240"/>
            <a:ext cx="2571736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5"/>
          <p:cNvGrpSpPr>
            <a:grpSpLocks/>
          </p:cNvGrpSpPr>
          <p:nvPr/>
        </p:nvGrpSpPr>
        <p:grpSpPr bwMode="auto">
          <a:xfrm>
            <a:off x="4859338" y="2781300"/>
            <a:ext cx="3048000" cy="2592388"/>
            <a:chOff x="703" y="2024"/>
            <a:chExt cx="1920" cy="1633"/>
          </a:xfrm>
        </p:grpSpPr>
        <p:grpSp>
          <p:nvGrpSpPr>
            <p:cNvPr id="46132" name="Group 126"/>
            <p:cNvGrpSpPr>
              <a:grpSpLocks/>
            </p:cNvGrpSpPr>
            <p:nvPr/>
          </p:nvGrpSpPr>
          <p:grpSpPr bwMode="auto">
            <a:xfrm>
              <a:off x="703" y="2024"/>
              <a:ext cx="1920" cy="1629"/>
              <a:chOff x="703" y="2024"/>
              <a:chExt cx="1920" cy="1629"/>
            </a:xfrm>
          </p:grpSpPr>
          <p:sp>
            <p:nvSpPr>
              <p:cNvPr id="46141" name="Rectangle 127"/>
              <p:cNvSpPr>
                <a:spLocks noChangeArrowheads="1"/>
              </p:cNvSpPr>
              <p:nvPr/>
            </p:nvSpPr>
            <p:spPr bwMode="auto">
              <a:xfrm>
                <a:off x="2227" y="3341"/>
                <a:ext cx="396" cy="3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endParaRPr lang="zh-CN" altLang="zh-CN" sz="2400">
                  <a:latin typeface="Verdana" pitchFamily="34" charset="0"/>
                </a:endParaRPr>
              </a:p>
            </p:txBody>
          </p:sp>
          <p:sp>
            <p:nvSpPr>
              <p:cNvPr id="46142" name="Rectangle 128"/>
              <p:cNvSpPr>
                <a:spLocks noChangeArrowheads="1"/>
              </p:cNvSpPr>
              <p:nvPr/>
            </p:nvSpPr>
            <p:spPr bwMode="auto">
              <a:xfrm>
                <a:off x="1831" y="3341"/>
                <a:ext cx="396" cy="3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endParaRPr lang="zh-CN" altLang="zh-CN" sz="2400">
                  <a:latin typeface="Verdana" pitchFamily="34" charset="0"/>
                </a:endParaRPr>
              </a:p>
            </p:txBody>
          </p:sp>
          <p:sp>
            <p:nvSpPr>
              <p:cNvPr id="46143" name="Rectangle 129"/>
              <p:cNvSpPr>
                <a:spLocks noChangeArrowheads="1"/>
              </p:cNvSpPr>
              <p:nvPr/>
            </p:nvSpPr>
            <p:spPr bwMode="auto">
              <a:xfrm>
                <a:off x="1435" y="3341"/>
                <a:ext cx="396" cy="3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endParaRPr lang="zh-CN" altLang="zh-CN" sz="2400">
                  <a:latin typeface="Verdana" pitchFamily="34" charset="0"/>
                </a:endParaRPr>
              </a:p>
            </p:txBody>
          </p:sp>
          <p:sp>
            <p:nvSpPr>
              <p:cNvPr id="46144" name="Rectangle 130"/>
              <p:cNvSpPr>
                <a:spLocks noChangeArrowheads="1"/>
              </p:cNvSpPr>
              <p:nvPr/>
            </p:nvSpPr>
            <p:spPr bwMode="auto">
              <a:xfrm>
                <a:off x="1039" y="3341"/>
                <a:ext cx="396" cy="3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endParaRPr lang="zh-CN" altLang="zh-CN" sz="2400">
                  <a:latin typeface="Verdana" pitchFamily="34" charset="0"/>
                </a:endParaRPr>
              </a:p>
            </p:txBody>
          </p:sp>
          <p:sp>
            <p:nvSpPr>
              <p:cNvPr id="46145" name="Rectangle 131"/>
              <p:cNvSpPr>
                <a:spLocks noChangeArrowheads="1"/>
              </p:cNvSpPr>
              <p:nvPr/>
            </p:nvSpPr>
            <p:spPr bwMode="auto">
              <a:xfrm>
                <a:off x="1831" y="3029"/>
                <a:ext cx="396" cy="3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 sz="2400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46146" name="Rectangle 132"/>
              <p:cNvSpPr>
                <a:spLocks noChangeArrowheads="1"/>
              </p:cNvSpPr>
              <p:nvPr/>
            </p:nvSpPr>
            <p:spPr bwMode="auto">
              <a:xfrm>
                <a:off x="1435" y="3029"/>
                <a:ext cx="396" cy="3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 sz="2400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46147" name="Rectangle 133"/>
              <p:cNvSpPr>
                <a:spLocks noChangeArrowheads="1"/>
              </p:cNvSpPr>
              <p:nvPr/>
            </p:nvSpPr>
            <p:spPr bwMode="auto">
              <a:xfrm>
                <a:off x="1039" y="3029"/>
                <a:ext cx="396" cy="3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 sz="2400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46148" name="Rectangle 134"/>
              <p:cNvSpPr>
                <a:spLocks noChangeArrowheads="1"/>
              </p:cNvSpPr>
              <p:nvPr/>
            </p:nvSpPr>
            <p:spPr bwMode="auto">
              <a:xfrm>
                <a:off x="2227" y="3029"/>
                <a:ext cx="396" cy="3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 sz="2400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46149" name="Rectangle 135"/>
              <p:cNvSpPr>
                <a:spLocks noChangeArrowheads="1"/>
              </p:cNvSpPr>
              <p:nvPr/>
            </p:nvSpPr>
            <p:spPr bwMode="auto">
              <a:xfrm>
                <a:off x="1831" y="2717"/>
                <a:ext cx="396" cy="3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 sz="2400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46150" name="Rectangle 136"/>
              <p:cNvSpPr>
                <a:spLocks noChangeArrowheads="1"/>
              </p:cNvSpPr>
              <p:nvPr/>
            </p:nvSpPr>
            <p:spPr bwMode="auto">
              <a:xfrm>
                <a:off x="1435" y="2717"/>
                <a:ext cx="396" cy="3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 sz="2400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46151" name="Rectangle 137"/>
              <p:cNvSpPr>
                <a:spLocks noChangeArrowheads="1"/>
              </p:cNvSpPr>
              <p:nvPr/>
            </p:nvSpPr>
            <p:spPr bwMode="auto">
              <a:xfrm>
                <a:off x="1435" y="2405"/>
                <a:ext cx="396" cy="3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 sz="2400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46152" name="Rectangle 138"/>
              <p:cNvSpPr>
                <a:spLocks noChangeArrowheads="1"/>
              </p:cNvSpPr>
              <p:nvPr/>
            </p:nvSpPr>
            <p:spPr bwMode="auto">
              <a:xfrm>
                <a:off x="1051" y="2417"/>
                <a:ext cx="396" cy="3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 sz="2400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46153" name="Line 139"/>
              <p:cNvSpPr>
                <a:spLocks noChangeShapeType="1"/>
              </p:cNvSpPr>
              <p:nvPr/>
            </p:nvSpPr>
            <p:spPr bwMode="auto">
              <a:xfrm>
                <a:off x="1039" y="2717"/>
                <a:ext cx="15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54" name="Line 140"/>
              <p:cNvSpPr>
                <a:spLocks noChangeShapeType="1"/>
              </p:cNvSpPr>
              <p:nvPr/>
            </p:nvSpPr>
            <p:spPr bwMode="auto">
              <a:xfrm>
                <a:off x="1039" y="3029"/>
                <a:ext cx="15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55" name="Line 141"/>
              <p:cNvSpPr>
                <a:spLocks noChangeShapeType="1"/>
              </p:cNvSpPr>
              <p:nvPr/>
            </p:nvSpPr>
            <p:spPr bwMode="auto">
              <a:xfrm>
                <a:off x="1039" y="3341"/>
                <a:ext cx="15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56" name="Line 142"/>
              <p:cNvSpPr>
                <a:spLocks noChangeShapeType="1"/>
              </p:cNvSpPr>
              <p:nvPr/>
            </p:nvSpPr>
            <p:spPr bwMode="auto">
              <a:xfrm>
                <a:off x="1039" y="3653"/>
                <a:ext cx="158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57" name="Line 143"/>
              <p:cNvSpPr>
                <a:spLocks noChangeShapeType="1"/>
              </p:cNvSpPr>
              <p:nvPr/>
            </p:nvSpPr>
            <p:spPr bwMode="auto">
              <a:xfrm>
                <a:off x="1435" y="2405"/>
                <a:ext cx="0" cy="12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58" name="Line 144"/>
              <p:cNvSpPr>
                <a:spLocks noChangeShapeType="1"/>
              </p:cNvSpPr>
              <p:nvPr/>
            </p:nvSpPr>
            <p:spPr bwMode="auto">
              <a:xfrm>
                <a:off x="1831" y="2405"/>
                <a:ext cx="0" cy="12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59" name="Line 145"/>
              <p:cNvSpPr>
                <a:spLocks noChangeShapeType="1"/>
              </p:cNvSpPr>
              <p:nvPr/>
            </p:nvSpPr>
            <p:spPr bwMode="auto">
              <a:xfrm>
                <a:off x="2227" y="2405"/>
                <a:ext cx="0" cy="12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60" name="Line 146"/>
              <p:cNvSpPr>
                <a:spLocks noChangeShapeType="1"/>
              </p:cNvSpPr>
              <p:nvPr/>
            </p:nvSpPr>
            <p:spPr bwMode="auto">
              <a:xfrm>
                <a:off x="2623" y="2405"/>
                <a:ext cx="0" cy="124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61" name="Line 147"/>
              <p:cNvSpPr>
                <a:spLocks noChangeShapeType="1"/>
              </p:cNvSpPr>
              <p:nvPr/>
            </p:nvSpPr>
            <p:spPr bwMode="auto">
              <a:xfrm>
                <a:off x="1039" y="2405"/>
                <a:ext cx="158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62" name="Line 148"/>
              <p:cNvSpPr>
                <a:spLocks noChangeShapeType="1"/>
              </p:cNvSpPr>
              <p:nvPr/>
            </p:nvSpPr>
            <p:spPr bwMode="auto">
              <a:xfrm>
                <a:off x="1039" y="2405"/>
                <a:ext cx="0" cy="124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63" name="Text Box 149"/>
              <p:cNvSpPr txBox="1">
                <a:spLocks noChangeArrowheads="1"/>
              </p:cNvSpPr>
              <p:nvPr/>
            </p:nvSpPr>
            <p:spPr bwMode="auto">
              <a:xfrm>
                <a:off x="703" y="2168"/>
                <a:ext cx="328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Comic Sans MS" pitchFamily="66" charset="0"/>
                    <a:ea typeface="宋体" pitchFamily="2" charset="-122"/>
                  </a:rPr>
                  <a:t>cd</a:t>
                </a:r>
              </a:p>
            </p:txBody>
          </p:sp>
          <p:sp>
            <p:nvSpPr>
              <p:cNvPr id="46164" name="Text Box 150"/>
              <p:cNvSpPr txBox="1">
                <a:spLocks noChangeArrowheads="1"/>
              </p:cNvSpPr>
              <p:nvPr/>
            </p:nvSpPr>
            <p:spPr bwMode="auto">
              <a:xfrm>
                <a:off x="895" y="2024"/>
                <a:ext cx="337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Comic Sans MS" pitchFamily="66" charset="0"/>
                    <a:ea typeface="宋体" pitchFamily="2" charset="-122"/>
                  </a:rPr>
                  <a:t>ab</a:t>
                </a:r>
              </a:p>
            </p:txBody>
          </p:sp>
          <p:sp>
            <p:nvSpPr>
              <p:cNvPr id="46165" name="Line 151"/>
              <p:cNvSpPr>
                <a:spLocks noChangeShapeType="1"/>
              </p:cNvSpPr>
              <p:nvPr/>
            </p:nvSpPr>
            <p:spPr bwMode="auto">
              <a:xfrm flipH="1" flipV="1">
                <a:off x="895" y="2165"/>
                <a:ext cx="144" cy="19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6133" name="Text Box 152"/>
            <p:cNvSpPr txBox="1">
              <a:spLocks noChangeArrowheads="1"/>
            </p:cNvSpPr>
            <p:nvPr/>
          </p:nvSpPr>
          <p:spPr bwMode="auto">
            <a:xfrm>
              <a:off x="1055" y="2155"/>
              <a:ext cx="35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Comic Sans MS" pitchFamily="66" charset="0"/>
                  <a:ea typeface="宋体" pitchFamily="2" charset="-122"/>
                </a:rPr>
                <a:t>00</a:t>
              </a:r>
            </a:p>
          </p:txBody>
        </p:sp>
        <p:sp>
          <p:nvSpPr>
            <p:cNvPr id="46134" name="Text Box 153"/>
            <p:cNvSpPr txBox="1">
              <a:spLocks noChangeArrowheads="1"/>
            </p:cNvSpPr>
            <p:nvPr/>
          </p:nvSpPr>
          <p:spPr bwMode="auto">
            <a:xfrm>
              <a:off x="1452" y="2155"/>
              <a:ext cx="35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Comic Sans MS" pitchFamily="66" charset="0"/>
                  <a:ea typeface="宋体" pitchFamily="2" charset="-122"/>
                </a:rPr>
                <a:t>01</a:t>
              </a:r>
            </a:p>
          </p:txBody>
        </p:sp>
        <p:sp>
          <p:nvSpPr>
            <p:cNvPr id="46135" name="Text Box 154"/>
            <p:cNvSpPr txBox="1">
              <a:spLocks noChangeArrowheads="1"/>
            </p:cNvSpPr>
            <p:nvPr/>
          </p:nvSpPr>
          <p:spPr bwMode="auto">
            <a:xfrm>
              <a:off x="1849" y="2155"/>
              <a:ext cx="35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Comic Sans MS" pitchFamily="66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46136" name="Text Box 155"/>
            <p:cNvSpPr txBox="1">
              <a:spLocks noChangeArrowheads="1"/>
            </p:cNvSpPr>
            <p:nvPr/>
          </p:nvSpPr>
          <p:spPr bwMode="auto">
            <a:xfrm>
              <a:off x="2246" y="2150"/>
              <a:ext cx="35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Comic Sans MS" pitchFamily="66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46137" name="Text Box 156"/>
            <p:cNvSpPr txBox="1">
              <a:spLocks noChangeArrowheads="1"/>
            </p:cNvSpPr>
            <p:nvPr/>
          </p:nvSpPr>
          <p:spPr bwMode="auto">
            <a:xfrm>
              <a:off x="703" y="2434"/>
              <a:ext cx="35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Comic Sans MS" pitchFamily="66" charset="0"/>
                  <a:ea typeface="宋体" pitchFamily="2" charset="-122"/>
                </a:rPr>
                <a:t>00</a:t>
              </a:r>
            </a:p>
          </p:txBody>
        </p:sp>
        <p:sp>
          <p:nvSpPr>
            <p:cNvPr id="46138" name="Text Box 157"/>
            <p:cNvSpPr txBox="1">
              <a:spLocks noChangeArrowheads="1"/>
            </p:cNvSpPr>
            <p:nvPr/>
          </p:nvSpPr>
          <p:spPr bwMode="auto">
            <a:xfrm>
              <a:off x="703" y="2746"/>
              <a:ext cx="35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Comic Sans MS" pitchFamily="66" charset="0"/>
                  <a:ea typeface="宋体" pitchFamily="2" charset="-122"/>
                </a:rPr>
                <a:t>01</a:t>
              </a:r>
            </a:p>
          </p:txBody>
        </p:sp>
        <p:sp>
          <p:nvSpPr>
            <p:cNvPr id="46139" name="Text Box 158"/>
            <p:cNvSpPr txBox="1">
              <a:spLocks noChangeArrowheads="1"/>
            </p:cNvSpPr>
            <p:nvPr/>
          </p:nvSpPr>
          <p:spPr bwMode="auto">
            <a:xfrm>
              <a:off x="703" y="3058"/>
              <a:ext cx="35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Comic Sans MS" pitchFamily="66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46140" name="Text Box 159"/>
            <p:cNvSpPr txBox="1">
              <a:spLocks noChangeArrowheads="1"/>
            </p:cNvSpPr>
            <p:nvPr/>
          </p:nvSpPr>
          <p:spPr bwMode="auto">
            <a:xfrm>
              <a:off x="703" y="3369"/>
              <a:ext cx="35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Comic Sans MS" pitchFamily="66" charset="0"/>
                  <a:ea typeface="宋体" pitchFamily="2" charset="-122"/>
                </a:rPr>
                <a:t>10</a:t>
              </a:r>
            </a:p>
          </p:txBody>
        </p:sp>
      </p:grpSp>
      <p:grpSp>
        <p:nvGrpSpPr>
          <p:cNvPr id="46083" name="Group 81"/>
          <p:cNvGrpSpPr>
            <a:grpSpLocks/>
          </p:cNvGrpSpPr>
          <p:nvPr/>
        </p:nvGrpSpPr>
        <p:grpSpPr bwMode="auto">
          <a:xfrm>
            <a:off x="1042988" y="2781300"/>
            <a:ext cx="3048000" cy="2592388"/>
            <a:chOff x="703" y="2024"/>
            <a:chExt cx="1920" cy="1633"/>
          </a:xfrm>
        </p:grpSpPr>
        <p:grpSp>
          <p:nvGrpSpPr>
            <p:cNvPr id="46098" name="Group 42"/>
            <p:cNvGrpSpPr>
              <a:grpSpLocks/>
            </p:cNvGrpSpPr>
            <p:nvPr/>
          </p:nvGrpSpPr>
          <p:grpSpPr bwMode="auto">
            <a:xfrm>
              <a:off x="703" y="2024"/>
              <a:ext cx="1920" cy="1629"/>
              <a:chOff x="703" y="2024"/>
              <a:chExt cx="1920" cy="1629"/>
            </a:xfrm>
          </p:grpSpPr>
          <p:sp>
            <p:nvSpPr>
              <p:cNvPr id="46107" name="Rectangle 4"/>
              <p:cNvSpPr>
                <a:spLocks noChangeArrowheads="1"/>
              </p:cNvSpPr>
              <p:nvPr/>
            </p:nvSpPr>
            <p:spPr bwMode="auto">
              <a:xfrm>
                <a:off x="2227" y="3341"/>
                <a:ext cx="396" cy="3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endParaRPr lang="zh-CN" altLang="zh-CN" sz="2400">
                  <a:latin typeface="Verdana" pitchFamily="34" charset="0"/>
                </a:endParaRPr>
              </a:p>
            </p:txBody>
          </p:sp>
          <p:sp>
            <p:nvSpPr>
              <p:cNvPr id="46108" name="Rectangle 5"/>
              <p:cNvSpPr>
                <a:spLocks noChangeArrowheads="1"/>
              </p:cNvSpPr>
              <p:nvPr/>
            </p:nvSpPr>
            <p:spPr bwMode="auto">
              <a:xfrm>
                <a:off x="1831" y="3341"/>
                <a:ext cx="396" cy="3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endParaRPr lang="zh-CN" altLang="zh-CN" sz="2400">
                  <a:latin typeface="Verdana" pitchFamily="34" charset="0"/>
                </a:endParaRPr>
              </a:p>
            </p:txBody>
          </p:sp>
          <p:sp>
            <p:nvSpPr>
              <p:cNvPr id="46109" name="Rectangle 6"/>
              <p:cNvSpPr>
                <a:spLocks noChangeArrowheads="1"/>
              </p:cNvSpPr>
              <p:nvPr/>
            </p:nvSpPr>
            <p:spPr bwMode="auto">
              <a:xfrm>
                <a:off x="1435" y="3341"/>
                <a:ext cx="396" cy="3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endParaRPr lang="zh-CN" altLang="zh-CN" sz="2400">
                  <a:latin typeface="Verdana" pitchFamily="34" charset="0"/>
                </a:endParaRPr>
              </a:p>
            </p:txBody>
          </p:sp>
          <p:sp>
            <p:nvSpPr>
              <p:cNvPr id="46110" name="Rectangle 7"/>
              <p:cNvSpPr>
                <a:spLocks noChangeArrowheads="1"/>
              </p:cNvSpPr>
              <p:nvPr/>
            </p:nvSpPr>
            <p:spPr bwMode="auto">
              <a:xfrm>
                <a:off x="1039" y="3341"/>
                <a:ext cx="396" cy="3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endParaRPr lang="zh-CN" altLang="zh-CN" sz="2400">
                  <a:latin typeface="Verdana" pitchFamily="34" charset="0"/>
                </a:endParaRPr>
              </a:p>
            </p:txBody>
          </p:sp>
          <p:sp>
            <p:nvSpPr>
              <p:cNvPr id="46111" name="Rectangle 8"/>
              <p:cNvSpPr>
                <a:spLocks noChangeArrowheads="1"/>
              </p:cNvSpPr>
              <p:nvPr/>
            </p:nvSpPr>
            <p:spPr bwMode="auto">
              <a:xfrm>
                <a:off x="1831" y="3029"/>
                <a:ext cx="396" cy="3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 sz="2400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46112" name="Rectangle 9"/>
              <p:cNvSpPr>
                <a:spLocks noChangeArrowheads="1"/>
              </p:cNvSpPr>
              <p:nvPr/>
            </p:nvSpPr>
            <p:spPr bwMode="auto">
              <a:xfrm>
                <a:off x="1435" y="3029"/>
                <a:ext cx="396" cy="3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 sz="2400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46113" name="Rectangle 10"/>
              <p:cNvSpPr>
                <a:spLocks noChangeArrowheads="1"/>
              </p:cNvSpPr>
              <p:nvPr/>
            </p:nvSpPr>
            <p:spPr bwMode="auto">
              <a:xfrm>
                <a:off x="1039" y="3029"/>
                <a:ext cx="396" cy="3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 sz="2400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46114" name="Rectangle 11"/>
              <p:cNvSpPr>
                <a:spLocks noChangeArrowheads="1"/>
              </p:cNvSpPr>
              <p:nvPr/>
            </p:nvSpPr>
            <p:spPr bwMode="auto">
              <a:xfrm>
                <a:off x="2227" y="3029"/>
                <a:ext cx="396" cy="3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 sz="2400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46115" name="Rectangle 12"/>
              <p:cNvSpPr>
                <a:spLocks noChangeArrowheads="1"/>
              </p:cNvSpPr>
              <p:nvPr/>
            </p:nvSpPr>
            <p:spPr bwMode="auto">
              <a:xfrm>
                <a:off x="1831" y="2717"/>
                <a:ext cx="396" cy="3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 sz="2400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46116" name="Rectangle 13"/>
              <p:cNvSpPr>
                <a:spLocks noChangeArrowheads="1"/>
              </p:cNvSpPr>
              <p:nvPr/>
            </p:nvSpPr>
            <p:spPr bwMode="auto">
              <a:xfrm>
                <a:off x="1435" y="2717"/>
                <a:ext cx="396" cy="3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 sz="2400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46117" name="Rectangle 14"/>
              <p:cNvSpPr>
                <a:spLocks noChangeArrowheads="1"/>
              </p:cNvSpPr>
              <p:nvPr/>
            </p:nvSpPr>
            <p:spPr bwMode="auto">
              <a:xfrm>
                <a:off x="1435" y="2405"/>
                <a:ext cx="396" cy="3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 sz="2400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46118" name="Rectangle 15"/>
              <p:cNvSpPr>
                <a:spLocks noChangeArrowheads="1"/>
              </p:cNvSpPr>
              <p:nvPr/>
            </p:nvSpPr>
            <p:spPr bwMode="auto">
              <a:xfrm>
                <a:off x="1051" y="2417"/>
                <a:ext cx="396" cy="3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 sz="2400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46119" name="Line 16"/>
              <p:cNvSpPr>
                <a:spLocks noChangeShapeType="1"/>
              </p:cNvSpPr>
              <p:nvPr/>
            </p:nvSpPr>
            <p:spPr bwMode="auto">
              <a:xfrm>
                <a:off x="1039" y="2717"/>
                <a:ext cx="15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20" name="Line 17"/>
              <p:cNvSpPr>
                <a:spLocks noChangeShapeType="1"/>
              </p:cNvSpPr>
              <p:nvPr/>
            </p:nvSpPr>
            <p:spPr bwMode="auto">
              <a:xfrm>
                <a:off x="1039" y="3029"/>
                <a:ext cx="15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21" name="Line 18"/>
              <p:cNvSpPr>
                <a:spLocks noChangeShapeType="1"/>
              </p:cNvSpPr>
              <p:nvPr/>
            </p:nvSpPr>
            <p:spPr bwMode="auto">
              <a:xfrm>
                <a:off x="1039" y="3341"/>
                <a:ext cx="15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22" name="Line 19"/>
              <p:cNvSpPr>
                <a:spLocks noChangeShapeType="1"/>
              </p:cNvSpPr>
              <p:nvPr/>
            </p:nvSpPr>
            <p:spPr bwMode="auto">
              <a:xfrm>
                <a:off x="1039" y="3653"/>
                <a:ext cx="158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23" name="Line 20"/>
              <p:cNvSpPr>
                <a:spLocks noChangeShapeType="1"/>
              </p:cNvSpPr>
              <p:nvPr/>
            </p:nvSpPr>
            <p:spPr bwMode="auto">
              <a:xfrm>
                <a:off x="1435" y="2405"/>
                <a:ext cx="0" cy="12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24" name="Line 21"/>
              <p:cNvSpPr>
                <a:spLocks noChangeShapeType="1"/>
              </p:cNvSpPr>
              <p:nvPr/>
            </p:nvSpPr>
            <p:spPr bwMode="auto">
              <a:xfrm>
                <a:off x="1831" y="2405"/>
                <a:ext cx="0" cy="12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25" name="Line 22"/>
              <p:cNvSpPr>
                <a:spLocks noChangeShapeType="1"/>
              </p:cNvSpPr>
              <p:nvPr/>
            </p:nvSpPr>
            <p:spPr bwMode="auto">
              <a:xfrm>
                <a:off x="2227" y="2405"/>
                <a:ext cx="0" cy="12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26" name="Line 23"/>
              <p:cNvSpPr>
                <a:spLocks noChangeShapeType="1"/>
              </p:cNvSpPr>
              <p:nvPr/>
            </p:nvSpPr>
            <p:spPr bwMode="auto">
              <a:xfrm>
                <a:off x="2623" y="2405"/>
                <a:ext cx="0" cy="124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27" name="Line 24"/>
              <p:cNvSpPr>
                <a:spLocks noChangeShapeType="1"/>
              </p:cNvSpPr>
              <p:nvPr/>
            </p:nvSpPr>
            <p:spPr bwMode="auto">
              <a:xfrm>
                <a:off x="1039" y="2405"/>
                <a:ext cx="158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28" name="Line 25"/>
              <p:cNvSpPr>
                <a:spLocks noChangeShapeType="1"/>
              </p:cNvSpPr>
              <p:nvPr/>
            </p:nvSpPr>
            <p:spPr bwMode="auto">
              <a:xfrm>
                <a:off x="1039" y="2405"/>
                <a:ext cx="0" cy="124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29" name="Text Box 26"/>
              <p:cNvSpPr txBox="1">
                <a:spLocks noChangeArrowheads="1"/>
              </p:cNvSpPr>
              <p:nvPr/>
            </p:nvSpPr>
            <p:spPr bwMode="auto">
              <a:xfrm>
                <a:off x="703" y="2168"/>
                <a:ext cx="328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Comic Sans MS" pitchFamily="66" charset="0"/>
                    <a:ea typeface="宋体" pitchFamily="2" charset="-122"/>
                  </a:rPr>
                  <a:t>cd</a:t>
                </a:r>
              </a:p>
            </p:txBody>
          </p:sp>
          <p:sp>
            <p:nvSpPr>
              <p:cNvPr id="46130" name="Text Box 27"/>
              <p:cNvSpPr txBox="1">
                <a:spLocks noChangeArrowheads="1"/>
              </p:cNvSpPr>
              <p:nvPr/>
            </p:nvSpPr>
            <p:spPr bwMode="auto">
              <a:xfrm>
                <a:off x="895" y="2024"/>
                <a:ext cx="337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Comic Sans MS" pitchFamily="66" charset="0"/>
                    <a:ea typeface="宋体" pitchFamily="2" charset="-122"/>
                  </a:rPr>
                  <a:t>ab</a:t>
                </a:r>
              </a:p>
            </p:txBody>
          </p:sp>
          <p:sp>
            <p:nvSpPr>
              <p:cNvPr id="46131" name="Line 28"/>
              <p:cNvSpPr>
                <a:spLocks noChangeShapeType="1"/>
              </p:cNvSpPr>
              <p:nvPr/>
            </p:nvSpPr>
            <p:spPr bwMode="auto">
              <a:xfrm flipH="1" flipV="1">
                <a:off x="895" y="2165"/>
                <a:ext cx="144" cy="19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6099" name="Text Box 73"/>
            <p:cNvSpPr txBox="1">
              <a:spLocks noChangeArrowheads="1"/>
            </p:cNvSpPr>
            <p:nvPr/>
          </p:nvSpPr>
          <p:spPr bwMode="auto">
            <a:xfrm>
              <a:off x="1055" y="2155"/>
              <a:ext cx="35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Comic Sans MS" pitchFamily="66" charset="0"/>
                  <a:ea typeface="宋体" pitchFamily="2" charset="-122"/>
                </a:rPr>
                <a:t>00</a:t>
              </a:r>
            </a:p>
          </p:txBody>
        </p:sp>
        <p:sp>
          <p:nvSpPr>
            <p:cNvPr id="46100" name="Text Box 74"/>
            <p:cNvSpPr txBox="1">
              <a:spLocks noChangeArrowheads="1"/>
            </p:cNvSpPr>
            <p:nvPr/>
          </p:nvSpPr>
          <p:spPr bwMode="auto">
            <a:xfrm>
              <a:off x="1452" y="2155"/>
              <a:ext cx="35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Comic Sans MS" pitchFamily="66" charset="0"/>
                  <a:ea typeface="宋体" pitchFamily="2" charset="-122"/>
                </a:rPr>
                <a:t>01</a:t>
              </a:r>
            </a:p>
          </p:txBody>
        </p:sp>
        <p:sp>
          <p:nvSpPr>
            <p:cNvPr id="46101" name="Text Box 75"/>
            <p:cNvSpPr txBox="1">
              <a:spLocks noChangeArrowheads="1"/>
            </p:cNvSpPr>
            <p:nvPr/>
          </p:nvSpPr>
          <p:spPr bwMode="auto">
            <a:xfrm>
              <a:off x="1849" y="2155"/>
              <a:ext cx="35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Comic Sans MS" pitchFamily="66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46102" name="Text Box 76"/>
            <p:cNvSpPr txBox="1">
              <a:spLocks noChangeArrowheads="1"/>
            </p:cNvSpPr>
            <p:nvPr/>
          </p:nvSpPr>
          <p:spPr bwMode="auto">
            <a:xfrm>
              <a:off x="2246" y="2150"/>
              <a:ext cx="35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Comic Sans MS" pitchFamily="66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46103" name="Text Box 77"/>
            <p:cNvSpPr txBox="1">
              <a:spLocks noChangeArrowheads="1"/>
            </p:cNvSpPr>
            <p:nvPr/>
          </p:nvSpPr>
          <p:spPr bwMode="auto">
            <a:xfrm>
              <a:off x="703" y="2434"/>
              <a:ext cx="35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Comic Sans MS" pitchFamily="66" charset="0"/>
                  <a:ea typeface="宋体" pitchFamily="2" charset="-122"/>
                </a:rPr>
                <a:t>00</a:t>
              </a:r>
            </a:p>
          </p:txBody>
        </p:sp>
        <p:sp>
          <p:nvSpPr>
            <p:cNvPr id="46104" name="Text Box 78"/>
            <p:cNvSpPr txBox="1">
              <a:spLocks noChangeArrowheads="1"/>
            </p:cNvSpPr>
            <p:nvPr/>
          </p:nvSpPr>
          <p:spPr bwMode="auto">
            <a:xfrm>
              <a:off x="703" y="2746"/>
              <a:ext cx="35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Comic Sans MS" pitchFamily="66" charset="0"/>
                  <a:ea typeface="宋体" pitchFamily="2" charset="-122"/>
                </a:rPr>
                <a:t>01</a:t>
              </a:r>
            </a:p>
          </p:txBody>
        </p:sp>
        <p:sp>
          <p:nvSpPr>
            <p:cNvPr id="46105" name="Text Box 79"/>
            <p:cNvSpPr txBox="1">
              <a:spLocks noChangeArrowheads="1"/>
            </p:cNvSpPr>
            <p:nvPr/>
          </p:nvSpPr>
          <p:spPr bwMode="auto">
            <a:xfrm>
              <a:off x="703" y="3058"/>
              <a:ext cx="35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Comic Sans MS" pitchFamily="66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46106" name="Text Box 80"/>
            <p:cNvSpPr txBox="1">
              <a:spLocks noChangeArrowheads="1"/>
            </p:cNvSpPr>
            <p:nvPr/>
          </p:nvSpPr>
          <p:spPr bwMode="auto">
            <a:xfrm>
              <a:off x="703" y="3369"/>
              <a:ext cx="35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Comic Sans MS" pitchFamily="66" charset="0"/>
                  <a:ea typeface="宋体" pitchFamily="2" charset="-122"/>
                </a:rPr>
                <a:t>10</a:t>
              </a:r>
            </a:p>
          </p:txBody>
        </p:sp>
      </p:grp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示例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对下面的逻辑方程用卡诺图进行化简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    </a:t>
            </a:r>
            <a:r>
              <a:rPr lang="en-US" altLang="zh-CN" smtClean="0"/>
              <a:t>f(a,b,c,d) = </a:t>
            </a:r>
            <a:r>
              <a:rPr lang="en-US" altLang="zh-CN" smtClean="0">
                <a:cs typeface="Times New Roman" charset="0"/>
              </a:rPr>
              <a:t>∑(0,3,4,5,7,11,13,15)</a:t>
            </a:r>
          </a:p>
        </p:txBody>
      </p:sp>
      <p:sp>
        <p:nvSpPr>
          <p:cNvPr id="40005" name="Rectangle 69"/>
          <p:cNvSpPr>
            <a:spLocks noChangeArrowheads="1"/>
          </p:cNvSpPr>
          <p:nvPr/>
        </p:nvSpPr>
        <p:spPr bwMode="auto">
          <a:xfrm>
            <a:off x="1690688" y="3429000"/>
            <a:ext cx="1008062" cy="360363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06" name="Rectangle 70"/>
          <p:cNvSpPr>
            <a:spLocks noChangeArrowheads="1"/>
          </p:cNvSpPr>
          <p:nvPr/>
        </p:nvSpPr>
        <p:spPr bwMode="auto">
          <a:xfrm>
            <a:off x="1690688" y="4437063"/>
            <a:ext cx="2232025" cy="36036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07" name="Rectangle 71"/>
          <p:cNvSpPr>
            <a:spLocks noChangeArrowheads="1"/>
          </p:cNvSpPr>
          <p:nvPr/>
        </p:nvSpPr>
        <p:spPr bwMode="auto">
          <a:xfrm>
            <a:off x="2338388" y="3933825"/>
            <a:ext cx="936625" cy="792163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08" name="Rectangle 72"/>
          <p:cNvSpPr>
            <a:spLocks noChangeArrowheads="1"/>
          </p:cNvSpPr>
          <p:nvPr/>
        </p:nvSpPr>
        <p:spPr bwMode="auto">
          <a:xfrm>
            <a:off x="2266950" y="3284538"/>
            <a:ext cx="503238" cy="100806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53" name="Rectangle 117"/>
          <p:cNvSpPr>
            <a:spLocks noChangeArrowheads="1"/>
          </p:cNvSpPr>
          <p:nvPr/>
        </p:nvSpPr>
        <p:spPr bwMode="auto">
          <a:xfrm>
            <a:off x="5578475" y="3429000"/>
            <a:ext cx="1008063" cy="360363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54" name="Rectangle 118"/>
          <p:cNvSpPr>
            <a:spLocks noChangeArrowheads="1"/>
          </p:cNvSpPr>
          <p:nvPr/>
        </p:nvSpPr>
        <p:spPr bwMode="auto">
          <a:xfrm>
            <a:off x="6227763" y="3933825"/>
            <a:ext cx="936625" cy="792163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55" name="Rectangle 119"/>
          <p:cNvSpPr>
            <a:spLocks noChangeArrowheads="1"/>
          </p:cNvSpPr>
          <p:nvPr/>
        </p:nvSpPr>
        <p:spPr bwMode="auto">
          <a:xfrm>
            <a:off x="5507038" y="4437063"/>
            <a:ext cx="2232025" cy="36036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56" name="Rectangle 120"/>
          <p:cNvSpPr>
            <a:spLocks noChangeArrowheads="1"/>
          </p:cNvSpPr>
          <p:nvPr/>
        </p:nvSpPr>
        <p:spPr bwMode="auto">
          <a:xfrm>
            <a:off x="6154738" y="3284538"/>
            <a:ext cx="503237" cy="100806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57" name="Rectangle 121"/>
          <p:cNvSpPr>
            <a:spLocks noChangeArrowheads="1"/>
          </p:cNvSpPr>
          <p:nvPr/>
        </p:nvSpPr>
        <p:spPr bwMode="auto">
          <a:xfrm>
            <a:off x="2986088" y="5661025"/>
            <a:ext cx="454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Tahoma" pitchFamily="34" charset="0"/>
                <a:ea typeface="宋体" pitchFamily="2" charset="-122"/>
              </a:rPr>
              <a:t>f(a,b,c,d) =a</a:t>
            </a:r>
            <a:r>
              <a:rPr lang="en-US" altLang="zh-CN" sz="2800">
                <a:ea typeface="宋体" pitchFamily="2" charset="-122"/>
              </a:rPr>
              <a:t>’</a:t>
            </a:r>
            <a:r>
              <a:rPr lang="en-US" altLang="zh-CN" sz="2800">
                <a:latin typeface="Tahoma" pitchFamily="34" charset="0"/>
                <a:ea typeface="宋体" pitchFamily="2" charset="-122"/>
              </a:rPr>
              <a:t>c</a:t>
            </a:r>
            <a:r>
              <a:rPr lang="en-US" altLang="zh-CN" sz="2800">
                <a:ea typeface="宋体" pitchFamily="2" charset="-122"/>
              </a:rPr>
              <a:t>’</a:t>
            </a:r>
            <a:r>
              <a:rPr lang="en-US" altLang="zh-CN" sz="2800">
                <a:latin typeface="Tahoma" pitchFamily="34" charset="0"/>
                <a:ea typeface="宋体" pitchFamily="2" charset="-122"/>
              </a:rPr>
              <a:t>d</a:t>
            </a:r>
            <a:r>
              <a:rPr lang="en-US" altLang="zh-CN" sz="2800">
                <a:ea typeface="宋体" pitchFamily="2" charset="-122"/>
              </a:rPr>
              <a:t>’</a:t>
            </a:r>
            <a:r>
              <a:rPr lang="en-US" altLang="zh-CN" sz="2800">
                <a:latin typeface="Tahoma" pitchFamily="34" charset="0"/>
                <a:ea typeface="宋体" pitchFamily="2" charset="-122"/>
              </a:rPr>
              <a:t>+cd+bc</a:t>
            </a:r>
          </a:p>
        </p:txBody>
      </p:sp>
      <p:sp>
        <p:nvSpPr>
          <p:cNvPr id="40058" name="Line 122"/>
          <p:cNvSpPr>
            <a:spLocks noChangeShapeType="1"/>
          </p:cNvSpPr>
          <p:nvPr/>
        </p:nvSpPr>
        <p:spPr bwMode="auto">
          <a:xfrm flipH="1">
            <a:off x="5651500" y="3860800"/>
            <a:ext cx="360363" cy="18002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59" name="Line 123"/>
          <p:cNvSpPr>
            <a:spLocks noChangeShapeType="1"/>
          </p:cNvSpPr>
          <p:nvPr/>
        </p:nvSpPr>
        <p:spPr bwMode="auto">
          <a:xfrm>
            <a:off x="5938838" y="4797425"/>
            <a:ext cx="431800" cy="9366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60" name="Line 124"/>
          <p:cNvSpPr>
            <a:spLocks noChangeShapeType="1"/>
          </p:cNvSpPr>
          <p:nvPr/>
        </p:nvSpPr>
        <p:spPr bwMode="auto">
          <a:xfrm>
            <a:off x="6946900" y="4725988"/>
            <a:ext cx="215900" cy="10080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05" grpId="0" animBg="1"/>
      <p:bldP spid="40006" grpId="0" animBg="1"/>
      <p:bldP spid="40007" grpId="0" animBg="1"/>
      <p:bldP spid="40008" grpId="0" animBg="1"/>
      <p:bldP spid="40053" grpId="0" animBg="1"/>
      <p:bldP spid="40054" grpId="0" animBg="1"/>
      <p:bldP spid="40055" grpId="0" animBg="1"/>
      <p:bldP spid="40056" grpId="0" animBg="1"/>
      <p:bldP spid="40056" grpId="1" animBg="1"/>
      <p:bldP spid="40057" grpId="0"/>
      <p:bldP spid="40058" grpId="0" animBg="1"/>
      <p:bldP spid="40059" grpId="0" animBg="1"/>
      <p:bldP spid="4006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9"/>
          <p:cNvGrpSpPr>
            <a:grpSpLocks/>
          </p:cNvGrpSpPr>
          <p:nvPr/>
        </p:nvGrpSpPr>
        <p:grpSpPr bwMode="auto">
          <a:xfrm>
            <a:off x="4625975" y="2781300"/>
            <a:ext cx="3402013" cy="2809875"/>
            <a:chOff x="2914" y="1979"/>
            <a:chExt cx="2143" cy="1770"/>
          </a:xfrm>
        </p:grpSpPr>
        <p:sp>
          <p:nvSpPr>
            <p:cNvPr id="47159" name="Rectangle 71"/>
            <p:cNvSpPr>
              <a:spLocks noChangeArrowheads="1"/>
            </p:cNvSpPr>
            <p:nvPr/>
          </p:nvSpPr>
          <p:spPr bwMode="auto">
            <a:xfrm>
              <a:off x="4615" y="3124"/>
              <a:ext cx="396" cy="31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>
                  <a:latin typeface="Verdana" pitchFamily="34" charset="0"/>
                </a:rPr>
                <a:t>1</a:t>
              </a:r>
            </a:p>
          </p:txBody>
        </p:sp>
        <p:sp>
          <p:nvSpPr>
            <p:cNvPr id="47160" name="Rectangle 72"/>
            <p:cNvSpPr>
              <a:spLocks noChangeArrowheads="1"/>
            </p:cNvSpPr>
            <p:nvPr/>
          </p:nvSpPr>
          <p:spPr bwMode="auto">
            <a:xfrm>
              <a:off x="4615" y="2500"/>
              <a:ext cx="396" cy="31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>
                  <a:latin typeface="Verdana" pitchFamily="34" charset="0"/>
                </a:rPr>
                <a:t>1</a:t>
              </a:r>
            </a:p>
          </p:txBody>
        </p:sp>
        <p:sp>
          <p:nvSpPr>
            <p:cNvPr id="47161" name="Rectangle 73"/>
            <p:cNvSpPr>
              <a:spLocks noChangeArrowheads="1"/>
            </p:cNvSpPr>
            <p:nvPr/>
          </p:nvSpPr>
          <p:spPr bwMode="auto">
            <a:xfrm>
              <a:off x="3427" y="2812"/>
              <a:ext cx="396" cy="31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>
                  <a:latin typeface="Verdana" pitchFamily="34" charset="0"/>
                </a:rPr>
                <a:t>1</a:t>
              </a:r>
            </a:p>
          </p:txBody>
        </p:sp>
        <p:sp>
          <p:nvSpPr>
            <p:cNvPr id="47162" name="Rectangle 74"/>
            <p:cNvSpPr>
              <a:spLocks noChangeArrowheads="1"/>
            </p:cNvSpPr>
            <p:nvPr/>
          </p:nvSpPr>
          <p:spPr bwMode="auto">
            <a:xfrm>
              <a:off x="4615" y="3436"/>
              <a:ext cx="396" cy="31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 sz="2400">
                <a:latin typeface="Verdana" pitchFamily="34" charset="0"/>
              </a:endParaRPr>
            </a:p>
          </p:txBody>
        </p:sp>
        <p:sp>
          <p:nvSpPr>
            <p:cNvPr id="47163" name="Rectangle 75"/>
            <p:cNvSpPr>
              <a:spLocks noChangeArrowheads="1"/>
            </p:cNvSpPr>
            <p:nvPr/>
          </p:nvSpPr>
          <p:spPr bwMode="auto">
            <a:xfrm>
              <a:off x="4219" y="3436"/>
              <a:ext cx="396" cy="31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 sz="2400">
                <a:latin typeface="Verdana" pitchFamily="34" charset="0"/>
              </a:endParaRPr>
            </a:p>
          </p:txBody>
        </p:sp>
        <p:sp>
          <p:nvSpPr>
            <p:cNvPr id="47164" name="Rectangle 76"/>
            <p:cNvSpPr>
              <a:spLocks noChangeArrowheads="1"/>
            </p:cNvSpPr>
            <p:nvPr/>
          </p:nvSpPr>
          <p:spPr bwMode="auto">
            <a:xfrm>
              <a:off x="3823" y="3436"/>
              <a:ext cx="396" cy="31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 sz="2400">
                <a:latin typeface="Verdana" pitchFamily="34" charset="0"/>
              </a:endParaRPr>
            </a:p>
          </p:txBody>
        </p:sp>
        <p:sp>
          <p:nvSpPr>
            <p:cNvPr id="47165" name="Rectangle 77"/>
            <p:cNvSpPr>
              <a:spLocks noChangeArrowheads="1"/>
            </p:cNvSpPr>
            <p:nvPr/>
          </p:nvSpPr>
          <p:spPr bwMode="auto">
            <a:xfrm>
              <a:off x="3427" y="3436"/>
              <a:ext cx="396" cy="31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 sz="2400">
                <a:latin typeface="Verdana" pitchFamily="34" charset="0"/>
              </a:endParaRPr>
            </a:p>
          </p:txBody>
        </p:sp>
        <p:sp>
          <p:nvSpPr>
            <p:cNvPr id="47166" name="Rectangle 78"/>
            <p:cNvSpPr>
              <a:spLocks noChangeArrowheads="1"/>
            </p:cNvSpPr>
            <p:nvPr/>
          </p:nvSpPr>
          <p:spPr bwMode="auto">
            <a:xfrm>
              <a:off x="4219" y="3124"/>
              <a:ext cx="396" cy="31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>
                  <a:latin typeface="Verdana" pitchFamily="34" charset="0"/>
                </a:rPr>
                <a:t>1</a:t>
              </a:r>
            </a:p>
          </p:txBody>
        </p:sp>
        <p:sp>
          <p:nvSpPr>
            <p:cNvPr id="47167" name="Rectangle 79"/>
            <p:cNvSpPr>
              <a:spLocks noChangeArrowheads="1"/>
            </p:cNvSpPr>
            <p:nvPr/>
          </p:nvSpPr>
          <p:spPr bwMode="auto">
            <a:xfrm>
              <a:off x="3823" y="3124"/>
              <a:ext cx="396" cy="31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 sz="2400">
                <a:latin typeface="Verdana" pitchFamily="34" charset="0"/>
              </a:endParaRPr>
            </a:p>
          </p:txBody>
        </p:sp>
        <p:sp>
          <p:nvSpPr>
            <p:cNvPr id="47168" name="Rectangle 80"/>
            <p:cNvSpPr>
              <a:spLocks noChangeArrowheads="1"/>
            </p:cNvSpPr>
            <p:nvPr/>
          </p:nvSpPr>
          <p:spPr bwMode="auto">
            <a:xfrm>
              <a:off x="3427" y="3124"/>
              <a:ext cx="396" cy="31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 sz="2400">
                <a:latin typeface="Verdana" pitchFamily="34" charset="0"/>
              </a:endParaRPr>
            </a:p>
          </p:txBody>
        </p:sp>
        <p:sp>
          <p:nvSpPr>
            <p:cNvPr id="47169" name="Rectangle 81"/>
            <p:cNvSpPr>
              <a:spLocks noChangeArrowheads="1"/>
            </p:cNvSpPr>
            <p:nvPr/>
          </p:nvSpPr>
          <p:spPr bwMode="auto">
            <a:xfrm>
              <a:off x="4615" y="2812"/>
              <a:ext cx="396" cy="31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 sz="2400">
                <a:latin typeface="Verdana" pitchFamily="34" charset="0"/>
              </a:endParaRPr>
            </a:p>
          </p:txBody>
        </p:sp>
        <p:sp>
          <p:nvSpPr>
            <p:cNvPr id="47170" name="Rectangle 82"/>
            <p:cNvSpPr>
              <a:spLocks noChangeArrowheads="1"/>
            </p:cNvSpPr>
            <p:nvPr/>
          </p:nvSpPr>
          <p:spPr bwMode="auto">
            <a:xfrm>
              <a:off x="4219" y="2812"/>
              <a:ext cx="396" cy="31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>
                  <a:latin typeface="Verdana" pitchFamily="34" charset="0"/>
                </a:rPr>
                <a:t>1</a:t>
              </a:r>
            </a:p>
          </p:txBody>
        </p:sp>
        <p:sp>
          <p:nvSpPr>
            <p:cNvPr id="47171" name="Rectangle 83"/>
            <p:cNvSpPr>
              <a:spLocks noChangeArrowheads="1"/>
            </p:cNvSpPr>
            <p:nvPr/>
          </p:nvSpPr>
          <p:spPr bwMode="auto">
            <a:xfrm>
              <a:off x="3823" y="2812"/>
              <a:ext cx="396" cy="31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>
                  <a:latin typeface="Verdana" pitchFamily="34" charset="0"/>
                </a:rPr>
                <a:t>1</a:t>
              </a:r>
            </a:p>
          </p:txBody>
        </p:sp>
        <p:sp>
          <p:nvSpPr>
            <p:cNvPr id="47172" name="Rectangle 84"/>
            <p:cNvSpPr>
              <a:spLocks noChangeArrowheads="1"/>
            </p:cNvSpPr>
            <p:nvPr/>
          </p:nvSpPr>
          <p:spPr bwMode="auto">
            <a:xfrm>
              <a:off x="4219" y="2500"/>
              <a:ext cx="396" cy="31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>
                  <a:latin typeface="Verdana" pitchFamily="34" charset="0"/>
                </a:rPr>
                <a:t>1</a:t>
              </a:r>
            </a:p>
          </p:txBody>
        </p:sp>
        <p:sp>
          <p:nvSpPr>
            <p:cNvPr id="47173" name="Rectangle 85"/>
            <p:cNvSpPr>
              <a:spLocks noChangeArrowheads="1"/>
            </p:cNvSpPr>
            <p:nvPr/>
          </p:nvSpPr>
          <p:spPr bwMode="auto">
            <a:xfrm>
              <a:off x="3823" y="2500"/>
              <a:ext cx="396" cy="31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>
                  <a:latin typeface="Verdana" pitchFamily="34" charset="0"/>
                </a:rPr>
                <a:t>1</a:t>
              </a:r>
            </a:p>
          </p:txBody>
        </p:sp>
        <p:sp>
          <p:nvSpPr>
            <p:cNvPr id="47174" name="Rectangle 86"/>
            <p:cNvSpPr>
              <a:spLocks noChangeArrowheads="1"/>
            </p:cNvSpPr>
            <p:nvPr/>
          </p:nvSpPr>
          <p:spPr bwMode="auto">
            <a:xfrm>
              <a:off x="3427" y="2500"/>
              <a:ext cx="396" cy="31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>
                  <a:latin typeface="Verdana" pitchFamily="34" charset="0"/>
                </a:rPr>
                <a:t>1</a:t>
              </a:r>
            </a:p>
          </p:txBody>
        </p:sp>
        <p:sp>
          <p:nvSpPr>
            <p:cNvPr id="47175" name="Line 87"/>
            <p:cNvSpPr>
              <a:spLocks noChangeShapeType="1"/>
            </p:cNvSpPr>
            <p:nvPr/>
          </p:nvSpPr>
          <p:spPr bwMode="auto">
            <a:xfrm>
              <a:off x="3427" y="2812"/>
              <a:ext cx="158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76" name="Line 88"/>
            <p:cNvSpPr>
              <a:spLocks noChangeShapeType="1"/>
            </p:cNvSpPr>
            <p:nvPr/>
          </p:nvSpPr>
          <p:spPr bwMode="auto">
            <a:xfrm>
              <a:off x="3427" y="3124"/>
              <a:ext cx="158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77" name="Line 89"/>
            <p:cNvSpPr>
              <a:spLocks noChangeShapeType="1"/>
            </p:cNvSpPr>
            <p:nvPr/>
          </p:nvSpPr>
          <p:spPr bwMode="auto">
            <a:xfrm>
              <a:off x="3427" y="3436"/>
              <a:ext cx="158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78" name="Line 90"/>
            <p:cNvSpPr>
              <a:spLocks noChangeShapeType="1"/>
            </p:cNvSpPr>
            <p:nvPr/>
          </p:nvSpPr>
          <p:spPr bwMode="auto">
            <a:xfrm>
              <a:off x="3427" y="3748"/>
              <a:ext cx="1584" cy="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79" name="Line 91"/>
            <p:cNvSpPr>
              <a:spLocks noChangeShapeType="1"/>
            </p:cNvSpPr>
            <p:nvPr/>
          </p:nvSpPr>
          <p:spPr bwMode="auto">
            <a:xfrm>
              <a:off x="3823" y="2500"/>
              <a:ext cx="1" cy="1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80" name="Line 92"/>
            <p:cNvSpPr>
              <a:spLocks noChangeShapeType="1"/>
            </p:cNvSpPr>
            <p:nvPr/>
          </p:nvSpPr>
          <p:spPr bwMode="auto">
            <a:xfrm>
              <a:off x="4219" y="2500"/>
              <a:ext cx="1" cy="1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81" name="Line 93"/>
            <p:cNvSpPr>
              <a:spLocks noChangeShapeType="1"/>
            </p:cNvSpPr>
            <p:nvPr/>
          </p:nvSpPr>
          <p:spPr bwMode="auto">
            <a:xfrm>
              <a:off x="4615" y="2500"/>
              <a:ext cx="1" cy="1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82" name="Line 94"/>
            <p:cNvSpPr>
              <a:spLocks noChangeShapeType="1"/>
            </p:cNvSpPr>
            <p:nvPr/>
          </p:nvSpPr>
          <p:spPr bwMode="auto">
            <a:xfrm>
              <a:off x="5011" y="2500"/>
              <a:ext cx="1" cy="12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83" name="Line 95"/>
            <p:cNvSpPr>
              <a:spLocks noChangeShapeType="1"/>
            </p:cNvSpPr>
            <p:nvPr/>
          </p:nvSpPr>
          <p:spPr bwMode="auto">
            <a:xfrm>
              <a:off x="3427" y="2500"/>
              <a:ext cx="1584" cy="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84" name="Line 96"/>
            <p:cNvSpPr>
              <a:spLocks noChangeShapeType="1"/>
            </p:cNvSpPr>
            <p:nvPr/>
          </p:nvSpPr>
          <p:spPr bwMode="auto">
            <a:xfrm>
              <a:off x="3427" y="2500"/>
              <a:ext cx="1" cy="12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85" name="Text Box 97"/>
            <p:cNvSpPr txBox="1">
              <a:spLocks noChangeArrowheads="1"/>
            </p:cNvSpPr>
            <p:nvPr/>
          </p:nvSpPr>
          <p:spPr bwMode="auto">
            <a:xfrm>
              <a:off x="2914" y="2263"/>
              <a:ext cx="32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>
                  <a:latin typeface="Comic Sans MS" pitchFamily="66" charset="0"/>
                  <a:ea typeface="宋体" pitchFamily="2" charset="-122"/>
                </a:rPr>
                <a:t>cd</a:t>
              </a:r>
            </a:p>
          </p:txBody>
        </p:sp>
        <p:sp>
          <p:nvSpPr>
            <p:cNvPr id="47186" name="Line 98"/>
            <p:cNvSpPr>
              <a:spLocks noChangeShapeType="1"/>
            </p:cNvSpPr>
            <p:nvPr/>
          </p:nvSpPr>
          <p:spPr bwMode="auto">
            <a:xfrm flipH="1" flipV="1">
              <a:off x="3152" y="2115"/>
              <a:ext cx="272" cy="40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87" name="Text Box 99"/>
            <p:cNvSpPr txBox="1">
              <a:spLocks noChangeArrowheads="1"/>
            </p:cNvSpPr>
            <p:nvPr/>
          </p:nvSpPr>
          <p:spPr bwMode="auto">
            <a:xfrm>
              <a:off x="3458" y="2226"/>
              <a:ext cx="35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>
                  <a:latin typeface="Comic Sans MS" pitchFamily="66" charset="0"/>
                  <a:ea typeface="宋体" pitchFamily="2" charset="-122"/>
                </a:rPr>
                <a:t>00</a:t>
              </a:r>
            </a:p>
          </p:txBody>
        </p:sp>
        <p:sp>
          <p:nvSpPr>
            <p:cNvPr id="47188" name="Text Box 100"/>
            <p:cNvSpPr txBox="1">
              <a:spLocks noChangeArrowheads="1"/>
            </p:cNvSpPr>
            <p:nvPr/>
          </p:nvSpPr>
          <p:spPr bwMode="auto">
            <a:xfrm>
              <a:off x="3840" y="2226"/>
              <a:ext cx="35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>
                  <a:latin typeface="Comic Sans MS" pitchFamily="66" charset="0"/>
                  <a:ea typeface="宋体" pitchFamily="2" charset="-122"/>
                </a:rPr>
                <a:t>01</a:t>
              </a:r>
            </a:p>
          </p:txBody>
        </p:sp>
        <p:sp>
          <p:nvSpPr>
            <p:cNvPr id="47189" name="Text Box 101"/>
            <p:cNvSpPr txBox="1">
              <a:spLocks noChangeArrowheads="1"/>
            </p:cNvSpPr>
            <p:nvPr/>
          </p:nvSpPr>
          <p:spPr bwMode="auto">
            <a:xfrm>
              <a:off x="4221" y="2226"/>
              <a:ext cx="35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>
                  <a:latin typeface="Comic Sans MS" pitchFamily="66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47190" name="Text Box 102"/>
            <p:cNvSpPr txBox="1">
              <a:spLocks noChangeArrowheads="1"/>
            </p:cNvSpPr>
            <p:nvPr/>
          </p:nvSpPr>
          <p:spPr bwMode="auto">
            <a:xfrm>
              <a:off x="4634" y="2221"/>
              <a:ext cx="35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>
                  <a:latin typeface="Comic Sans MS" pitchFamily="66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47191" name="Text Box 103"/>
            <p:cNvSpPr txBox="1">
              <a:spLocks noChangeArrowheads="1"/>
            </p:cNvSpPr>
            <p:nvPr/>
          </p:nvSpPr>
          <p:spPr bwMode="auto">
            <a:xfrm>
              <a:off x="3106" y="2505"/>
              <a:ext cx="35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>
                  <a:latin typeface="Comic Sans MS" pitchFamily="66" charset="0"/>
                  <a:ea typeface="宋体" pitchFamily="2" charset="-122"/>
                </a:rPr>
                <a:t>00</a:t>
              </a:r>
            </a:p>
          </p:txBody>
        </p:sp>
        <p:sp>
          <p:nvSpPr>
            <p:cNvPr id="47192" name="Text Box 104"/>
            <p:cNvSpPr txBox="1">
              <a:spLocks noChangeArrowheads="1"/>
            </p:cNvSpPr>
            <p:nvPr/>
          </p:nvSpPr>
          <p:spPr bwMode="auto">
            <a:xfrm>
              <a:off x="3091" y="2817"/>
              <a:ext cx="35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>
                  <a:latin typeface="Comic Sans MS" pitchFamily="66" charset="0"/>
                  <a:ea typeface="宋体" pitchFamily="2" charset="-122"/>
                </a:rPr>
                <a:t>01</a:t>
              </a:r>
            </a:p>
          </p:txBody>
        </p:sp>
        <p:sp>
          <p:nvSpPr>
            <p:cNvPr id="47193" name="Text Box 105"/>
            <p:cNvSpPr txBox="1">
              <a:spLocks noChangeArrowheads="1"/>
            </p:cNvSpPr>
            <p:nvPr/>
          </p:nvSpPr>
          <p:spPr bwMode="auto">
            <a:xfrm>
              <a:off x="3075" y="3129"/>
              <a:ext cx="35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>
                  <a:latin typeface="Comic Sans MS" pitchFamily="66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47194" name="Text Box 106"/>
            <p:cNvSpPr txBox="1">
              <a:spLocks noChangeArrowheads="1"/>
            </p:cNvSpPr>
            <p:nvPr/>
          </p:nvSpPr>
          <p:spPr bwMode="auto">
            <a:xfrm>
              <a:off x="3091" y="3440"/>
              <a:ext cx="35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>
                  <a:latin typeface="Comic Sans MS" pitchFamily="66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47195" name="Rectangle 107"/>
            <p:cNvSpPr>
              <a:spLocks noChangeArrowheads="1"/>
            </p:cNvSpPr>
            <p:nvPr/>
          </p:nvSpPr>
          <p:spPr bwMode="auto">
            <a:xfrm>
              <a:off x="3378" y="2432"/>
              <a:ext cx="1679" cy="40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96" name="Rectangle 108"/>
            <p:cNvSpPr>
              <a:spLocks noChangeArrowheads="1"/>
            </p:cNvSpPr>
            <p:nvPr/>
          </p:nvSpPr>
          <p:spPr bwMode="auto">
            <a:xfrm>
              <a:off x="3469" y="2523"/>
              <a:ext cx="681" cy="544"/>
            </a:xfrm>
            <a:prstGeom prst="rect">
              <a:avLst/>
            </a:prstGeom>
            <a:noFill/>
            <a:ln w="28575">
              <a:solidFill>
                <a:srgbClr val="0099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97" name="Rectangle 110"/>
            <p:cNvSpPr>
              <a:spLocks noChangeArrowheads="1"/>
            </p:cNvSpPr>
            <p:nvPr/>
          </p:nvSpPr>
          <p:spPr bwMode="auto">
            <a:xfrm>
              <a:off x="4286" y="3158"/>
              <a:ext cx="681" cy="227"/>
            </a:xfrm>
            <a:prstGeom prst="rect">
              <a:avLst/>
            </a:prstGeom>
            <a:noFill/>
            <a:ln w="28575">
              <a:solidFill>
                <a:srgbClr val="9900FF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98" name="Text Box 118"/>
            <p:cNvSpPr txBox="1">
              <a:spLocks noChangeArrowheads="1"/>
            </p:cNvSpPr>
            <p:nvPr/>
          </p:nvSpPr>
          <p:spPr bwMode="auto">
            <a:xfrm>
              <a:off x="3239" y="1979"/>
              <a:ext cx="337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>
                  <a:latin typeface="Comic Sans MS" pitchFamily="66" charset="0"/>
                  <a:ea typeface="宋体" pitchFamily="2" charset="-122"/>
                </a:rPr>
                <a:t>ab</a:t>
              </a:r>
            </a:p>
          </p:txBody>
        </p:sp>
      </p:grp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示例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351837" cy="1368425"/>
          </a:xfrm>
        </p:spPr>
        <p:txBody>
          <a:bodyPr/>
          <a:lstStyle/>
          <a:p>
            <a:pPr eaLnBrk="1" hangingPunct="1"/>
            <a:r>
              <a:rPr lang="zh-CN" altLang="en-US" smtClean="0"/>
              <a:t>对下面的逻辑方程用卡诺图进行化简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    </a:t>
            </a:r>
            <a:r>
              <a:rPr lang="en-US" altLang="zh-CN" smtClean="0"/>
              <a:t>f(a,b,c,d) = ∑(0,1,4,5,8,11,12,13,15)</a:t>
            </a:r>
          </a:p>
        </p:txBody>
      </p:sp>
      <p:grpSp>
        <p:nvGrpSpPr>
          <p:cNvPr id="3" name="Group 113"/>
          <p:cNvGrpSpPr>
            <a:grpSpLocks/>
          </p:cNvGrpSpPr>
          <p:nvPr/>
        </p:nvGrpSpPr>
        <p:grpSpPr bwMode="auto">
          <a:xfrm>
            <a:off x="539750" y="2779713"/>
            <a:ext cx="3330575" cy="2809875"/>
            <a:chOff x="329" y="1979"/>
            <a:chExt cx="2098" cy="1770"/>
          </a:xfrm>
        </p:grpSpPr>
        <p:sp>
          <p:nvSpPr>
            <p:cNvPr id="47122" name="Rectangle 4"/>
            <p:cNvSpPr>
              <a:spLocks noChangeArrowheads="1"/>
            </p:cNvSpPr>
            <p:nvPr/>
          </p:nvSpPr>
          <p:spPr bwMode="auto">
            <a:xfrm>
              <a:off x="2030" y="3124"/>
              <a:ext cx="396" cy="31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>
                  <a:latin typeface="Verdana" pitchFamily="34" charset="0"/>
                </a:rPr>
                <a:t>1</a:t>
              </a:r>
            </a:p>
          </p:txBody>
        </p:sp>
        <p:sp>
          <p:nvSpPr>
            <p:cNvPr id="47123" name="Rectangle 5"/>
            <p:cNvSpPr>
              <a:spLocks noChangeArrowheads="1"/>
            </p:cNvSpPr>
            <p:nvPr/>
          </p:nvSpPr>
          <p:spPr bwMode="auto">
            <a:xfrm>
              <a:off x="2030" y="2500"/>
              <a:ext cx="396" cy="31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>
                  <a:latin typeface="Verdana" pitchFamily="34" charset="0"/>
                </a:rPr>
                <a:t>1</a:t>
              </a:r>
            </a:p>
          </p:txBody>
        </p:sp>
        <p:sp>
          <p:nvSpPr>
            <p:cNvPr id="47124" name="Rectangle 6"/>
            <p:cNvSpPr>
              <a:spLocks noChangeArrowheads="1"/>
            </p:cNvSpPr>
            <p:nvPr/>
          </p:nvSpPr>
          <p:spPr bwMode="auto">
            <a:xfrm>
              <a:off x="842" y="2812"/>
              <a:ext cx="396" cy="31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>
                  <a:latin typeface="Verdana" pitchFamily="34" charset="0"/>
                </a:rPr>
                <a:t>1</a:t>
              </a:r>
            </a:p>
          </p:txBody>
        </p:sp>
        <p:sp>
          <p:nvSpPr>
            <p:cNvPr id="47125" name="Rectangle 11"/>
            <p:cNvSpPr>
              <a:spLocks noChangeArrowheads="1"/>
            </p:cNvSpPr>
            <p:nvPr/>
          </p:nvSpPr>
          <p:spPr bwMode="auto">
            <a:xfrm>
              <a:off x="2030" y="3436"/>
              <a:ext cx="396" cy="31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 sz="2400">
                <a:latin typeface="Verdana" pitchFamily="34" charset="0"/>
              </a:endParaRPr>
            </a:p>
          </p:txBody>
        </p:sp>
        <p:sp>
          <p:nvSpPr>
            <p:cNvPr id="47126" name="Rectangle 12"/>
            <p:cNvSpPr>
              <a:spLocks noChangeArrowheads="1"/>
            </p:cNvSpPr>
            <p:nvPr/>
          </p:nvSpPr>
          <p:spPr bwMode="auto">
            <a:xfrm>
              <a:off x="1634" y="3436"/>
              <a:ext cx="396" cy="31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 sz="2400">
                <a:latin typeface="Verdana" pitchFamily="34" charset="0"/>
              </a:endParaRPr>
            </a:p>
          </p:txBody>
        </p:sp>
        <p:sp>
          <p:nvSpPr>
            <p:cNvPr id="47127" name="Rectangle 13"/>
            <p:cNvSpPr>
              <a:spLocks noChangeArrowheads="1"/>
            </p:cNvSpPr>
            <p:nvPr/>
          </p:nvSpPr>
          <p:spPr bwMode="auto">
            <a:xfrm>
              <a:off x="1238" y="3436"/>
              <a:ext cx="396" cy="31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 sz="2400">
                <a:latin typeface="Verdana" pitchFamily="34" charset="0"/>
              </a:endParaRPr>
            </a:p>
          </p:txBody>
        </p:sp>
        <p:sp>
          <p:nvSpPr>
            <p:cNvPr id="47128" name="Rectangle 14"/>
            <p:cNvSpPr>
              <a:spLocks noChangeArrowheads="1"/>
            </p:cNvSpPr>
            <p:nvPr/>
          </p:nvSpPr>
          <p:spPr bwMode="auto">
            <a:xfrm>
              <a:off x="842" y="3436"/>
              <a:ext cx="396" cy="31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 sz="2400">
                <a:latin typeface="Verdana" pitchFamily="34" charset="0"/>
              </a:endParaRPr>
            </a:p>
          </p:txBody>
        </p:sp>
        <p:sp>
          <p:nvSpPr>
            <p:cNvPr id="47129" name="Rectangle 15"/>
            <p:cNvSpPr>
              <a:spLocks noChangeArrowheads="1"/>
            </p:cNvSpPr>
            <p:nvPr/>
          </p:nvSpPr>
          <p:spPr bwMode="auto">
            <a:xfrm>
              <a:off x="1634" y="3124"/>
              <a:ext cx="396" cy="31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>
                  <a:latin typeface="Verdana" pitchFamily="34" charset="0"/>
                </a:rPr>
                <a:t>1</a:t>
              </a:r>
            </a:p>
          </p:txBody>
        </p:sp>
        <p:sp>
          <p:nvSpPr>
            <p:cNvPr id="47130" name="Rectangle 16"/>
            <p:cNvSpPr>
              <a:spLocks noChangeArrowheads="1"/>
            </p:cNvSpPr>
            <p:nvPr/>
          </p:nvSpPr>
          <p:spPr bwMode="auto">
            <a:xfrm>
              <a:off x="1238" y="3124"/>
              <a:ext cx="396" cy="31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 sz="2400">
                <a:latin typeface="Verdana" pitchFamily="34" charset="0"/>
              </a:endParaRPr>
            </a:p>
          </p:txBody>
        </p:sp>
        <p:sp>
          <p:nvSpPr>
            <p:cNvPr id="47131" name="Rectangle 17"/>
            <p:cNvSpPr>
              <a:spLocks noChangeArrowheads="1"/>
            </p:cNvSpPr>
            <p:nvPr/>
          </p:nvSpPr>
          <p:spPr bwMode="auto">
            <a:xfrm>
              <a:off x="842" y="3124"/>
              <a:ext cx="396" cy="31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 sz="2400">
                <a:latin typeface="Verdana" pitchFamily="34" charset="0"/>
              </a:endParaRPr>
            </a:p>
          </p:txBody>
        </p:sp>
        <p:sp>
          <p:nvSpPr>
            <p:cNvPr id="47132" name="Rectangle 18"/>
            <p:cNvSpPr>
              <a:spLocks noChangeArrowheads="1"/>
            </p:cNvSpPr>
            <p:nvPr/>
          </p:nvSpPr>
          <p:spPr bwMode="auto">
            <a:xfrm>
              <a:off x="2030" y="2812"/>
              <a:ext cx="396" cy="31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 sz="2400">
                <a:latin typeface="Verdana" pitchFamily="34" charset="0"/>
              </a:endParaRPr>
            </a:p>
          </p:txBody>
        </p:sp>
        <p:sp>
          <p:nvSpPr>
            <p:cNvPr id="47133" name="Rectangle 19"/>
            <p:cNvSpPr>
              <a:spLocks noChangeArrowheads="1"/>
            </p:cNvSpPr>
            <p:nvPr/>
          </p:nvSpPr>
          <p:spPr bwMode="auto">
            <a:xfrm>
              <a:off x="1634" y="2812"/>
              <a:ext cx="396" cy="31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>
                  <a:latin typeface="Verdana" pitchFamily="34" charset="0"/>
                </a:rPr>
                <a:t>1</a:t>
              </a:r>
            </a:p>
          </p:txBody>
        </p:sp>
        <p:sp>
          <p:nvSpPr>
            <p:cNvPr id="47134" name="Rectangle 20"/>
            <p:cNvSpPr>
              <a:spLocks noChangeArrowheads="1"/>
            </p:cNvSpPr>
            <p:nvPr/>
          </p:nvSpPr>
          <p:spPr bwMode="auto">
            <a:xfrm>
              <a:off x="1238" y="2812"/>
              <a:ext cx="396" cy="31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>
                  <a:latin typeface="Verdana" pitchFamily="34" charset="0"/>
                </a:rPr>
                <a:t>1</a:t>
              </a:r>
            </a:p>
          </p:txBody>
        </p:sp>
        <p:sp>
          <p:nvSpPr>
            <p:cNvPr id="47135" name="Rectangle 21"/>
            <p:cNvSpPr>
              <a:spLocks noChangeArrowheads="1"/>
            </p:cNvSpPr>
            <p:nvPr/>
          </p:nvSpPr>
          <p:spPr bwMode="auto">
            <a:xfrm>
              <a:off x="1634" y="2500"/>
              <a:ext cx="396" cy="31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>
                  <a:latin typeface="Verdana" pitchFamily="34" charset="0"/>
                </a:rPr>
                <a:t>1</a:t>
              </a:r>
            </a:p>
          </p:txBody>
        </p:sp>
        <p:sp>
          <p:nvSpPr>
            <p:cNvPr id="47136" name="Rectangle 22"/>
            <p:cNvSpPr>
              <a:spLocks noChangeArrowheads="1"/>
            </p:cNvSpPr>
            <p:nvPr/>
          </p:nvSpPr>
          <p:spPr bwMode="auto">
            <a:xfrm>
              <a:off x="1238" y="2500"/>
              <a:ext cx="396" cy="31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>
                  <a:latin typeface="Verdana" pitchFamily="34" charset="0"/>
                </a:rPr>
                <a:t>1</a:t>
              </a:r>
            </a:p>
          </p:txBody>
        </p:sp>
        <p:sp>
          <p:nvSpPr>
            <p:cNvPr id="47137" name="Rectangle 23"/>
            <p:cNvSpPr>
              <a:spLocks noChangeArrowheads="1"/>
            </p:cNvSpPr>
            <p:nvPr/>
          </p:nvSpPr>
          <p:spPr bwMode="auto">
            <a:xfrm>
              <a:off x="842" y="2500"/>
              <a:ext cx="396" cy="31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>
                  <a:latin typeface="Verdana" pitchFamily="34" charset="0"/>
                </a:rPr>
                <a:t>1</a:t>
              </a:r>
            </a:p>
          </p:txBody>
        </p:sp>
        <p:sp>
          <p:nvSpPr>
            <p:cNvPr id="47138" name="Line 24"/>
            <p:cNvSpPr>
              <a:spLocks noChangeShapeType="1"/>
            </p:cNvSpPr>
            <p:nvPr/>
          </p:nvSpPr>
          <p:spPr bwMode="auto">
            <a:xfrm>
              <a:off x="842" y="2812"/>
              <a:ext cx="158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9" name="Line 25"/>
            <p:cNvSpPr>
              <a:spLocks noChangeShapeType="1"/>
            </p:cNvSpPr>
            <p:nvPr/>
          </p:nvSpPr>
          <p:spPr bwMode="auto">
            <a:xfrm>
              <a:off x="842" y="3124"/>
              <a:ext cx="158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0" name="Line 26"/>
            <p:cNvSpPr>
              <a:spLocks noChangeShapeType="1"/>
            </p:cNvSpPr>
            <p:nvPr/>
          </p:nvSpPr>
          <p:spPr bwMode="auto">
            <a:xfrm>
              <a:off x="842" y="3436"/>
              <a:ext cx="158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1" name="Line 27"/>
            <p:cNvSpPr>
              <a:spLocks noChangeShapeType="1"/>
            </p:cNvSpPr>
            <p:nvPr/>
          </p:nvSpPr>
          <p:spPr bwMode="auto">
            <a:xfrm>
              <a:off x="842" y="3748"/>
              <a:ext cx="1584" cy="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2" name="Line 28"/>
            <p:cNvSpPr>
              <a:spLocks noChangeShapeType="1"/>
            </p:cNvSpPr>
            <p:nvPr/>
          </p:nvSpPr>
          <p:spPr bwMode="auto">
            <a:xfrm>
              <a:off x="1238" y="2500"/>
              <a:ext cx="1" cy="1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3" name="Line 29"/>
            <p:cNvSpPr>
              <a:spLocks noChangeShapeType="1"/>
            </p:cNvSpPr>
            <p:nvPr/>
          </p:nvSpPr>
          <p:spPr bwMode="auto">
            <a:xfrm>
              <a:off x="1634" y="2500"/>
              <a:ext cx="1" cy="1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4" name="Line 30"/>
            <p:cNvSpPr>
              <a:spLocks noChangeShapeType="1"/>
            </p:cNvSpPr>
            <p:nvPr/>
          </p:nvSpPr>
          <p:spPr bwMode="auto">
            <a:xfrm>
              <a:off x="2030" y="2500"/>
              <a:ext cx="1" cy="1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5" name="Line 31"/>
            <p:cNvSpPr>
              <a:spLocks noChangeShapeType="1"/>
            </p:cNvSpPr>
            <p:nvPr/>
          </p:nvSpPr>
          <p:spPr bwMode="auto">
            <a:xfrm>
              <a:off x="2426" y="2500"/>
              <a:ext cx="1" cy="12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6" name="Line 32"/>
            <p:cNvSpPr>
              <a:spLocks noChangeShapeType="1"/>
            </p:cNvSpPr>
            <p:nvPr/>
          </p:nvSpPr>
          <p:spPr bwMode="auto">
            <a:xfrm>
              <a:off x="842" y="2500"/>
              <a:ext cx="1584" cy="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7" name="Line 33"/>
            <p:cNvSpPr>
              <a:spLocks noChangeShapeType="1"/>
            </p:cNvSpPr>
            <p:nvPr/>
          </p:nvSpPr>
          <p:spPr bwMode="auto">
            <a:xfrm>
              <a:off x="842" y="2500"/>
              <a:ext cx="1" cy="12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8" name="Text Box 34"/>
            <p:cNvSpPr txBox="1">
              <a:spLocks noChangeArrowheads="1"/>
            </p:cNvSpPr>
            <p:nvPr/>
          </p:nvSpPr>
          <p:spPr bwMode="auto">
            <a:xfrm>
              <a:off x="329" y="2263"/>
              <a:ext cx="32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>
                  <a:latin typeface="Comic Sans MS" pitchFamily="66" charset="0"/>
                  <a:ea typeface="宋体" pitchFamily="2" charset="-122"/>
                </a:rPr>
                <a:t>cd</a:t>
              </a:r>
            </a:p>
          </p:txBody>
        </p:sp>
        <p:sp>
          <p:nvSpPr>
            <p:cNvPr id="47149" name="Text Box 35"/>
            <p:cNvSpPr txBox="1">
              <a:spLocks noChangeArrowheads="1"/>
            </p:cNvSpPr>
            <p:nvPr/>
          </p:nvSpPr>
          <p:spPr bwMode="auto">
            <a:xfrm>
              <a:off x="657" y="1979"/>
              <a:ext cx="337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Comic Sans MS" pitchFamily="66" charset="0"/>
                  <a:ea typeface="宋体" pitchFamily="2" charset="-122"/>
                </a:rPr>
                <a:t>ab</a:t>
              </a:r>
            </a:p>
          </p:txBody>
        </p:sp>
        <p:sp>
          <p:nvSpPr>
            <p:cNvPr id="47150" name="Line 36"/>
            <p:cNvSpPr>
              <a:spLocks noChangeShapeType="1"/>
            </p:cNvSpPr>
            <p:nvPr/>
          </p:nvSpPr>
          <p:spPr bwMode="auto">
            <a:xfrm flipH="1" flipV="1">
              <a:off x="567" y="2115"/>
              <a:ext cx="272" cy="40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1" name="Text Box 57"/>
            <p:cNvSpPr txBox="1">
              <a:spLocks noChangeArrowheads="1"/>
            </p:cNvSpPr>
            <p:nvPr/>
          </p:nvSpPr>
          <p:spPr bwMode="auto">
            <a:xfrm>
              <a:off x="873" y="2226"/>
              <a:ext cx="35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>
                  <a:latin typeface="Comic Sans MS" pitchFamily="66" charset="0"/>
                  <a:ea typeface="宋体" pitchFamily="2" charset="-122"/>
                </a:rPr>
                <a:t>00</a:t>
              </a:r>
            </a:p>
          </p:txBody>
        </p:sp>
        <p:sp>
          <p:nvSpPr>
            <p:cNvPr id="47152" name="Text Box 58"/>
            <p:cNvSpPr txBox="1">
              <a:spLocks noChangeArrowheads="1"/>
            </p:cNvSpPr>
            <p:nvPr/>
          </p:nvSpPr>
          <p:spPr bwMode="auto">
            <a:xfrm>
              <a:off x="1255" y="2226"/>
              <a:ext cx="35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>
                  <a:latin typeface="Comic Sans MS" pitchFamily="66" charset="0"/>
                  <a:ea typeface="宋体" pitchFamily="2" charset="-122"/>
                </a:rPr>
                <a:t>01</a:t>
              </a:r>
            </a:p>
          </p:txBody>
        </p:sp>
        <p:sp>
          <p:nvSpPr>
            <p:cNvPr id="47153" name="Text Box 59"/>
            <p:cNvSpPr txBox="1">
              <a:spLocks noChangeArrowheads="1"/>
            </p:cNvSpPr>
            <p:nvPr/>
          </p:nvSpPr>
          <p:spPr bwMode="auto">
            <a:xfrm>
              <a:off x="1636" y="2226"/>
              <a:ext cx="35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>
                  <a:latin typeface="Comic Sans MS" pitchFamily="66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47154" name="Text Box 60"/>
            <p:cNvSpPr txBox="1">
              <a:spLocks noChangeArrowheads="1"/>
            </p:cNvSpPr>
            <p:nvPr/>
          </p:nvSpPr>
          <p:spPr bwMode="auto">
            <a:xfrm>
              <a:off x="2049" y="2221"/>
              <a:ext cx="35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>
                  <a:latin typeface="Comic Sans MS" pitchFamily="66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47155" name="Text Box 61"/>
            <p:cNvSpPr txBox="1">
              <a:spLocks noChangeArrowheads="1"/>
            </p:cNvSpPr>
            <p:nvPr/>
          </p:nvSpPr>
          <p:spPr bwMode="auto">
            <a:xfrm>
              <a:off x="521" y="2505"/>
              <a:ext cx="35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>
                  <a:latin typeface="Comic Sans MS" pitchFamily="66" charset="0"/>
                  <a:ea typeface="宋体" pitchFamily="2" charset="-122"/>
                </a:rPr>
                <a:t>00</a:t>
              </a:r>
            </a:p>
          </p:txBody>
        </p:sp>
        <p:sp>
          <p:nvSpPr>
            <p:cNvPr id="47156" name="Text Box 62"/>
            <p:cNvSpPr txBox="1">
              <a:spLocks noChangeArrowheads="1"/>
            </p:cNvSpPr>
            <p:nvPr/>
          </p:nvSpPr>
          <p:spPr bwMode="auto">
            <a:xfrm>
              <a:off x="506" y="2817"/>
              <a:ext cx="35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>
                  <a:latin typeface="Comic Sans MS" pitchFamily="66" charset="0"/>
                  <a:ea typeface="宋体" pitchFamily="2" charset="-122"/>
                </a:rPr>
                <a:t>01</a:t>
              </a:r>
            </a:p>
          </p:txBody>
        </p:sp>
        <p:sp>
          <p:nvSpPr>
            <p:cNvPr id="47157" name="Text Box 63"/>
            <p:cNvSpPr txBox="1">
              <a:spLocks noChangeArrowheads="1"/>
            </p:cNvSpPr>
            <p:nvPr/>
          </p:nvSpPr>
          <p:spPr bwMode="auto">
            <a:xfrm>
              <a:off x="490" y="3129"/>
              <a:ext cx="35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>
                  <a:latin typeface="Comic Sans MS" pitchFamily="66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47158" name="Text Box 64"/>
            <p:cNvSpPr txBox="1">
              <a:spLocks noChangeArrowheads="1"/>
            </p:cNvSpPr>
            <p:nvPr/>
          </p:nvSpPr>
          <p:spPr bwMode="auto">
            <a:xfrm>
              <a:off x="506" y="3440"/>
              <a:ext cx="35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>
                  <a:latin typeface="Comic Sans MS" pitchFamily="66" charset="0"/>
                  <a:ea typeface="宋体" pitchFamily="2" charset="-122"/>
                </a:rPr>
                <a:t>10</a:t>
              </a:r>
            </a:p>
          </p:txBody>
        </p:sp>
      </p:grpSp>
      <p:sp>
        <p:nvSpPr>
          <p:cNvPr id="37954" name="Rectangle 66"/>
          <p:cNvSpPr>
            <a:spLocks noChangeArrowheads="1"/>
          </p:cNvSpPr>
          <p:nvPr/>
        </p:nvSpPr>
        <p:spPr bwMode="auto">
          <a:xfrm>
            <a:off x="1258888" y="3500438"/>
            <a:ext cx="2665412" cy="6477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55" name="Rectangle 67"/>
          <p:cNvSpPr>
            <a:spLocks noChangeArrowheads="1"/>
          </p:cNvSpPr>
          <p:nvPr/>
        </p:nvSpPr>
        <p:spPr bwMode="auto">
          <a:xfrm>
            <a:off x="1403350" y="3716338"/>
            <a:ext cx="1081088" cy="863600"/>
          </a:xfrm>
          <a:prstGeom prst="rect">
            <a:avLst/>
          </a:prstGeom>
          <a:noFill/>
          <a:ln w="28575">
            <a:solidFill>
              <a:srgbClr val="33CC33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56" name="Rectangle 68"/>
          <p:cNvSpPr>
            <a:spLocks noChangeArrowheads="1"/>
          </p:cNvSpPr>
          <p:nvPr/>
        </p:nvSpPr>
        <p:spPr bwMode="auto">
          <a:xfrm>
            <a:off x="2051050" y="3644900"/>
            <a:ext cx="1081088" cy="863600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57" name="Rectangle 69"/>
          <p:cNvSpPr>
            <a:spLocks noChangeArrowheads="1"/>
          </p:cNvSpPr>
          <p:nvPr/>
        </p:nvSpPr>
        <p:spPr bwMode="auto">
          <a:xfrm>
            <a:off x="2627313" y="4652963"/>
            <a:ext cx="1081087" cy="360362"/>
          </a:xfrm>
          <a:prstGeom prst="rect">
            <a:avLst/>
          </a:prstGeom>
          <a:noFill/>
          <a:ln w="28575">
            <a:solidFill>
              <a:srgbClr val="9900FF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58" name="Rectangle 70"/>
          <p:cNvSpPr>
            <a:spLocks noChangeArrowheads="1"/>
          </p:cNvSpPr>
          <p:nvPr/>
        </p:nvSpPr>
        <p:spPr bwMode="auto">
          <a:xfrm>
            <a:off x="2700338" y="4005263"/>
            <a:ext cx="576262" cy="115093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04" name="Rectangle 116"/>
          <p:cNvSpPr>
            <a:spLocks noChangeArrowheads="1"/>
          </p:cNvSpPr>
          <p:nvPr/>
        </p:nvSpPr>
        <p:spPr bwMode="auto">
          <a:xfrm>
            <a:off x="6156325" y="3644900"/>
            <a:ext cx="1081088" cy="863600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05" name="Rectangle 117"/>
          <p:cNvSpPr>
            <a:spLocks noChangeArrowheads="1"/>
          </p:cNvSpPr>
          <p:nvPr/>
        </p:nvSpPr>
        <p:spPr bwMode="auto">
          <a:xfrm>
            <a:off x="1692275" y="5805488"/>
            <a:ext cx="61674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Tahoma" pitchFamily="34" charset="0"/>
                <a:ea typeface="宋体" pitchFamily="2" charset="-122"/>
              </a:rPr>
              <a:t>f(a,b,c,d) = c’d’ + a’c’ + bc’ + acd</a:t>
            </a:r>
          </a:p>
        </p:txBody>
      </p:sp>
      <p:sp>
        <p:nvSpPr>
          <p:cNvPr id="38008" name="Freeform 120"/>
          <p:cNvSpPr>
            <a:spLocks/>
          </p:cNvSpPr>
          <p:nvPr/>
        </p:nvSpPr>
        <p:spPr bwMode="auto">
          <a:xfrm>
            <a:off x="4140200" y="4005263"/>
            <a:ext cx="1223963" cy="1800225"/>
          </a:xfrm>
          <a:custGeom>
            <a:avLst/>
            <a:gdLst>
              <a:gd name="T0" fmla="*/ 771 w 771"/>
              <a:gd name="T1" fmla="*/ 0 h 1134"/>
              <a:gd name="T2" fmla="*/ 227 w 771"/>
              <a:gd name="T3" fmla="*/ 272 h 1134"/>
              <a:gd name="T4" fmla="*/ 0 w 771"/>
              <a:gd name="T5" fmla="*/ 1134 h 1134"/>
              <a:gd name="T6" fmla="*/ 0 60000 65536"/>
              <a:gd name="T7" fmla="*/ 0 60000 65536"/>
              <a:gd name="T8" fmla="*/ 0 60000 65536"/>
              <a:gd name="T9" fmla="*/ 0 w 771"/>
              <a:gd name="T10" fmla="*/ 0 h 1134"/>
              <a:gd name="T11" fmla="*/ 771 w 771"/>
              <a:gd name="T12" fmla="*/ 1134 h 11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1" h="1134">
                <a:moveTo>
                  <a:pt x="771" y="0"/>
                </a:moveTo>
                <a:cubicBezTo>
                  <a:pt x="563" y="41"/>
                  <a:pt x="355" y="83"/>
                  <a:pt x="227" y="272"/>
                </a:cubicBezTo>
                <a:cubicBezTo>
                  <a:pt x="99" y="461"/>
                  <a:pt x="49" y="797"/>
                  <a:pt x="0" y="1134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010" name="Freeform 122"/>
          <p:cNvSpPr>
            <a:spLocks/>
          </p:cNvSpPr>
          <p:nvPr/>
        </p:nvSpPr>
        <p:spPr bwMode="auto">
          <a:xfrm>
            <a:off x="6372225" y="4508500"/>
            <a:ext cx="215900" cy="1368425"/>
          </a:xfrm>
          <a:custGeom>
            <a:avLst/>
            <a:gdLst>
              <a:gd name="T0" fmla="*/ 227 w 227"/>
              <a:gd name="T1" fmla="*/ 0 h 862"/>
              <a:gd name="T2" fmla="*/ 0 w 227"/>
              <a:gd name="T3" fmla="*/ 862 h 862"/>
              <a:gd name="T4" fmla="*/ 0 60000 65536"/>
              <a:gd name="T5" fmla="*/ 0 60000 65536"/>
              <a:gd name="T6" fmla="*/ 0 w 227"/>
              <a:gd name="T7" fmla="*/ 0 h 862"/>
              <a:gd name="T8" fmla="*/ 227 w 227"/>
              <a:gd name="T9" fmla="*/ 862 h 8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7" h="862">
                <a:moveTo>
                  <a:pt x="227" y="0"/>
                </a:moveTo>
                <a:cubicBezTo>
                  <a:pt x="132" y="359"/>
                  <a:pt x="38" y="718"/>
                  <a:pt x="0" y="862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011" name="Freeform 123"/>
          <p:cNvSpPr>
            <a:spLocks/>
          </p:cNvSpPr>
          <p:nvPr/>
        </p:nvSpPr>
        <p:spPr bwMode="auto">
          <a:xfrm>
            <a:off x="7380288" y="5084763"/>
            <a:ext cx="144462" cy="863600"/>
          </a:xfrm>
          <a:custGeom>
            <a:avLst/>
            <a:gdLst>
              <a:gd name="T0" fmla="*/ 91 w 91"/>
              <a:gd name="T1" fmla="*/ 0 h 544"/>
              <a:gd name="T2" fmla="*/ 0 w 91"/>
              <a:gd name="T3" fmla="*/ 544 h 544"/>
              <a:gd name="T4" fmla="*/ 0 60000 65536"/>
              <a:gd name="T5" fmla="*/ 0 60000 65536"/>
              <a:gd name="T6" fmla="*/ 0 w 91"/>
              <a:gd name="T7" fmla="*/ 0 h 544"/>
              <a:gd name="T8" fmla="*/ 91 w 91"/>
              <a:gd name="T9" fmla="*/ 544 h 54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1" h="544">
                <a:moveTo>
                  <a:pt x="91" y="0"/>
                </a:moveTo>
                <a:cubicBezTo>
                  <a:pt x="53" y="223"/>
                  <a:pt x="15" y="446"/>
                  <a:pt x="0" y="544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012" name="Line 124"/>
          <p:cNvSpPr>
            <a:spLocks noChangeShapeType="1"/>
          </p:cNvSpPr>
          <p:nvPr/>
        </p:nvSpPr>
        <p:spPr bwMode="auto">
          <a:xfrm flipH="1">
            <a:off x="5364163" y="4508500"/>
            <a:ext cx="431800" cy="12969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54" grpId="0" animBg="1"/>
      <p:bldP spid="37955" grpId="0" animBg="1"/>
      <p:bldP spid="37956" grpId="0" animBg="1"/>
      <p:bldP spid="37957" grpId="0" animBg="1"/>
      <p:bldP spid="37958" grpId="0" animBg="1"/>
      <p:bldP spid="38004" grpId="0" animBg="1"/>
      <p:bldP spid="38005" grpId="0"/>
      <p:bldP spid="38008" grpId="0" animBg="1"/>
      <p:bldP spid="38010" grpId="0" animBg="1"/>
      <p:bldP spid="38011" grpId="0" animBg="1"/>
      <p:bldP spid="380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844675"/>
            <a:ext cx="8748712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3.3</a:t>
            </a:r>
            <a:r>
              <a:rPr lang="zh-CN" altLang="en-US" smtClean="0"/>
              <a:t>：对下面的逻辑方程用卡诺图进行化简</a:t>
            </a:r>
            <a:endParaRPr lang="zh-CN" altLang="en-US" smtClean="0">
              <a:cs typeface="Times New Roman" charset="0"/>
            </a:endParaRPr>
          </a:p>
          <a:p>
            <a:pPr lvl="1" eaLnBrk="1" hangingPunct="1"/>
            <a:endParaRPr lang="zh-CN" altLang="en-US" smtClean="0">
              <a:cs typeface="Times New Roman" charset="0"/>
            </a:endParaRPr>
          </a:p>
          <a:p>
            <a:pPr lvl="1" eaLnBrk="1" hangingPunct="1"/>
            <a:r>
              <a:rPr lang="en-US" altLang="zh-CN" smtClean="0">
                <a:cs typeface="Times New Roman" charset="0"/>
              </a:rPr>
              <a:t>F(a,b,c,d)=∑(0,1,2,4,5,6,8,9,12,13,14)</a:t>
            </a:r>
          </a:p>
          <a:p>
            <a:pPr lvl="1" eaLnBrk="1" hangingPunct="1"/>
            <a:endParaRPr lang="en-US" altLang="zh-CN" smtClean="0">
              <a:cs typeface="Times New Roman" charset="0"/>
            </a:endParaRPr>
          </a:p>
          <a:p>
            <a:pPr lvl="1" eaLnBrk="1" hangingPunct="1"/>
            <a:r>
              <a:rPr lang="en-US" altLang="zh-CN" smtClean="0">
                <a:cs typeface="Times New Roman" charset="0"/>
              </a:rPr>
              <a:t>F(a,b,c,d)=∑(1,3,4,5,7,8,9,11,15)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zh-CN" smtClean="0"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17713"/>
            <a:ext cx="8486775" cy="4114800"/>
          </a:xfrm>
        </p:spPr>
        <p:txBody>
          <a:bodyPr/>
          <a:lstStyle/>
          <a:p>
            <a:pPr eaLnBrk="1" hangingPunct="1"/>
            <a:r>
              <a:rPr lang="en-US" altLang="zh-CN" smtClean="0">
                <a:cs typeface="Times New Roman" charset="0"/>
              </a:rPr>
              <a:t>F(a,b,c,d)=∑(0,1,2,4,5,6,8,9,12,13,14)</a:t>
            </a:r>
          </a:p>
        </p:txBody>
      </p:sp>
      <p:sp>
        <p:nvSpPr>
          <p:cNvPr id="41042" name="Rectangle 82"/>
          <p:cNvSpPr>
            <a:spLocks noChangeArrowheads="1"/>
          </p:cNvSpPr>
          <p:nvPr/>
        </p:nvSpPr>
        <p:spPr bwMode="auto">
          <a:xfrm>
            <a:off x="4349750" y="3789363"/>
            <a:ext cx="4614863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>
                <a:latin typeface="Verdana" pitchFamily="34" charset="0"/>
                <a:cs typeface="Times New Roman" charset="0"/>
              </a:rPr>
              <a:t>F(a,b,c,d)=c’+a’d’+bd’</a:t>
            </a:r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792163" y="2852738"/>
            <a:ext cx="3092450" cy="2790825"/>
            <a:chOff x="499" y="1797"/>
            <a:chExt cx="1948" cy="1758"/>
          </a:xfrm>
        </p:grpSpPr>
        <p:sp>
          <p:nvSpPr>
            <p:cNvPr id="49158" name="Rectangle 29"/>
            <p:cNvSpPr>
              <a:spLocks noChangeArrowheads="1"/>
            </p:cNvSpPr>
            <p:nvPr/>
          </p:nvSpPr>
          <p:spPr bwMode="auto">
            <a:xfrm>
              <a:off x="835" y="2178"/>
              <a:ext cx="420" cy="3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>
                  <a:latin typeface="Verdana" pitchFamily="34" charset="0"/>
                </a:rPr>
                <a:t>1</a:t>
              </a:r>
            </a:p>
          </p:txBody>
        </p:sp>
        <p:grpSp>
          <p:nvGrpSpPr>
            <p:cNvPr id="49159" name="Group 30"/>
            <p:cNvGrpSpPr>
              <a:grpSpLocks/>
            </p:cNvGrpSpPr>
            <p:nvPr/>
          </p:nvGrpSpPr>
          <p:grpSpPr bwMode="auto">
            <a:xfrm>
              <a:off x="499" y="1797"/>
              <a:ext cx="1924" cy="1629"/>
              <a:chOff x="499" y="1480"/>
              <a:chExt cx="1924" cy="1629"/>
            </a:xfrm>
          </p:grpSpPr>
          <p:sp>
            <p:nvSpPr>
              <p:cNvPr id="49187" name="Rectangle 31"/>
              <p:cNvSpPr>
                <a:spLocks noChangeArrowheads="1"/>
              </p:cNvSpPr>
              <p:nvPr/>
            </p:nvSpPr>
            <p:spPr bwMode="auto">
              <a:xfrm>
                <a:off x="835" y="2797"/>
                <a:ext cx="396" cy="312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endParaRPr lang="zh-CN" altLang="zh-CN" sz="2400">
                  <a:latin typeface="Verdana" pitchFamily="34" charset="0"/>
                </a:endParaRPr>
              </a:p>
            </p:txBody>
          </p:sp>
          <p:sp>
            <p:nvSpPr>
              <p:cNvPr id="49188" name="Rectangle 32"/>
              <p:cNvSpPr>
                <a:spLocks noChangeArrowheads="1"/>
              </p:cNvSpPr>
              <p:nvPr/>
            </p:nvSpPr>
            <p:spPr bwMode="auto">
              <a:xfrm>
                <a:off x="1607" y="2173"/>
                <a:ext cx="420" cy="312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endParaRPr lang="zh-CN" altLang="zh-CN" sz="2400">
                  <a:latin typeface="Verdana" pitchFamily="34" charset="0"/>
                </a:endParaRPr>
              </a:p>
            </p:txBody>
          </p:sp>
          <p:sp>
            <p:nvSpPr>
              <p:cNvPr id="49189" name="Rectangle 33"/>
              <p:cNvSpPr>
                <a:spLocks noChangeArrowheads="1"/>
              </p:cNvSpPr>
              <p:nvPr/>
            </p:nvSpPr>
            <p:spPr bwMode="auto">
              <a:xfrm>
                <a:off x="2027" y="1861"/>
                <a:ext cx="396" cy="312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endParaRPr lang="zh-CN" altLang="zh-CN" sz="2400">
                  <a:latin typeface="Verdana" pitchFamily="34" charset="0"/>
                </a:endParaRPr>
              </a:p>
            </p:txBody>
          </p:sp>
          <p:sp>
            <p:nvSpPr>
              <p:cNvPr id="49190" name="Line 34"/>
              <p:cNvSpPr>
                <a:spLocks noChangeShapeType="1"/>
              </p:cNvSpPr>
              <p:nvPr/>
            </p:nvSpPr>
            <p:spPr bwMode="auto">
              <a:xfrm>
                <a:off x="839" y="2173"/>
                <a:ext cx="15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191" name="Line 35"/>
              <p:cNvSpPr>
                <a:spLocks noChangeShapeType="1"/>
              </p:cNvSpPr>
              <p:nvPr/>
            </p:nvSpPr>
            <p:spPr bwMode="auto">
              <a:xfrm>
                <a:off x="839" y="2485"/>
                <a:ext cx="15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192" name="Line 36"/>
              <p:cNvSpPr>
                <a:spLocks noChangeShapeType="1"/>
              </p:cNvSpPr>
              <p:nvPr/>
            </p:nvSpPr>
            <p:spPr bwMode="auto">
              <a:xfrm>
                <a:off x="839" y="2797"/>
                <a:ext cx="15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193" name="Line 37"/>
              <p:cNvSpPr>
                <a:spLocks noChangeShapeType="1"/>
              </p:cNvSpPr>
              <p:nvPr/>
            </p:nvSpPr>
            <p:spPr bwMode="auto">
              <a:xfrm>
                <a:off x="835" y="3109"/>
                <a:ext cx="158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194" name="Line 38"/>
              <p:cNvSpPr>
                <a:spLocks noChangeShapeType="1"/>
              </p:cNvSpPr>
              <p:nvPr/>
            </p:nvSpPr>
            <p:spPr bwMode="auto">
              <a:xfrm>
                <a:off x="1231" y="1861"/>
                <a:ext cx="0" cy="12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195" name="Line 39"/>
              <p:cNvSpPr>
                <a:spLocks noChangeShapeType="1"/>
              </p:cNvSpPr>
              <p:nvPr/>
            </p:nvSpPr>
            <p:spPr bwMode="auto">
              <a:xfrm>
                <a:off x="1603" y="1861"/>
                <a:ext cx="0" cy="12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196" name="Line 40"/>
              <p:cNvSpPr>
                <a:spLocks noChangeShapeType="1"/>
              </p:cNvSpPr>
              <p:nvPr/>
            </p:nvSpPr>
            <p:spPr bwMode="auto">
              <a:xfrm>
                <a:off x="2023" y="1861"/>
                <a:ext cx="0" cy="12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197" name="Line 41"/>
              <p:cNvSpPr>
                <a:spLocks noChangeShapeType="1"/>
              </p:cNvSpPr>
              <p:nvPr/>
            </p:nvSpPr>
            <p:spPr bwMode="auto">
              <a:xfrm>
                <a:off x="2419" y="1861"/>
                <a:ext cx="0" cy="124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198" name="Line 42"/>
              <p:cNvSpPr>
                <a:spLocks noChangeShapeType="1"/>
              </p:cNvSpPr>
              <p:nvPr/>
            </p:nvSpPr>
            <p:spPr bwMode="auto">
              <a:xfrm>
                <a:off x="839" y="1861"/>
                <a:ext cx="158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199" name="Line 43"/>
              <p:cNvSpPr>
                <a:spLocks noChangeShapeType="1"/>
              </p:cNvSpPr>
              <p:nvPr/>
            </p:nvSpPr>
            <p:spPr bwMode="auto">
              <a:xfrm>
                <a:off x="835" y="1861"/>
                <a:ext cx="0" cy="124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200" name="Line 44"/>
              <p:cNvSpPr>
                <a:spLocks noChangeShapeType="1"/>
              </p:cNvSpPr>
              <p:nvPr/>
            </p:nvSpPr>
            <p:spPr bwMode="auto">
              <a:xfrm flipH="1" flipV="1">
                <a:off x="691" y="1621"/>
                <a:ext cx="144" cy="19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201" name="Text Box 45"/>
              <p:cNvSpPr txBox="1">
                <a:spLocks noChangeArrowheads="1"/>
              </p:cNvSpPr>
              <p:nvPr/>
            </p:nvSpPr>
            <p:spPr bwMode="auto">
              <a:xfrm>
                <a:off x="499" y="1645"/>
                <a:ext cx="328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0033CC"/>
                    </a:solidFill>
                    <a:latin typeface="Comic Sans MS" pitchFamily="66" charset="0"/>
                    <a:ea typeface="宋体" pitchFamily="2" charset="-122"/>
                  </a:rPr>
                  <a:t>cd</a:t>
                </a:r>
              </a:p>
            </p:txBody>
          </p:sp>
          <p:sp>
            <p:nvSpPr>
              <p:cNvPr id="49202" name="Text Box 46"/>
              <p:cNvSpPr txBox="1">
                <a:spLocks noChangeArrowheads="1"/>
              </p:cNvSpPr>
              <p:nvPr/>
            </p:nvSpPr>
            <p:spPr bwMode="auto">
              <a:xfrm>
                <a:off x="691" y="1480"/>
                <a:ext cx="337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0033CC"/>
                    </a:solidFill>
                    <a:latin typeface="Comic Sans MS" pitchFamily="66" charset="0"/>
                    <a:ea typeface="宋体" pitchFamily="2" charset="-122"/>
                  </a:rPr>
                  <a:t>ab</a:t>
                </a:r>
              </a:p>
            </p:txBody>
          </p:sp>
          <p:sp>
            <p:nvSpPr>
              <p:cNvPr id="49203" name="Text Box 47"/>
              <p:cNvSpPr txBox="1">
                <a:spLocks noChangeArrowheads="1"/>
              </p:cNvSpPr>
              <p:nvPr/>
            </p:nvSpPr>
            <p:spPr bwMode="auto">
              <a:xfrm>
                <a:off x="851" y="1593"/>
                <a:ext cx="350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Comic Sans MS" pitchFamily="66" charset="0"/>
                    <a:ea typeface="宋体" pitchFamily="2" charset="-122"/>
                  </a:rPr>
                  <a:t>00</a:t>
                </a:r>
              </a:p>
            </p:txBody>
          </p:sp>
          <p:sp>
            <p:nvSpPr>
              <p:cNvPr id="49204" name="Text Box 48"/>
              <p:cNvSpPr txBox="1">
                <a:spLocks noChangeArrowheads="1"/>
              </p:cNvSpPr>
              <p:nvPr/>
            </p:nvSpPr>
            <p:spPr bwMode="auto">
              <a:xfrm>
                <a:off x="1248" y="1593"/>
                <a:ext cx="350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Comic Sans MS" pitchFamily="66" charset="0"/>
                    <a:ea typeface="宋体" pitchFamily="2" charset="-122"/>
                  </a:rPr>
                  <a:t>01</a:t>
                </a:r>
              </a:p>
            </p:txBody>
          </p:sp>
          <p:sp>
            <p:nvSpPr>
              <p:cNvPr id="49205" name="Text Box 49"/>
              <p:cNvSpPr txBox="1">
                <a:spLocks noChangeArrowheads="1"/>
              </p:cNvSpPr>
              <p:nvPr/>
            </p:nvSpPr>
            <p:spPr bwMode="auto">
              <a:xfrm>
                <a:off x="1645" y="1593"/>
                <a:ext cx="350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Comic Sans MS" pitchFamily="66" charset="0"/>
                    <a:ea typeface="宋体" pitchFamily="2" charset="-122"/>
                  </a:rPr>
                  <a:t>11</a:t>
                </a:r>
              </a:p>
            </p:txBody>
          </p:sp>
          <p:sp>
            <p:nvSpPr>
              <p:cNvPr id="49206" name="Text Box 50"/>
              <p:cNvSpPr txBox="1">
                <a:spLocks noChangeArrowheads="1"/>
              </p:cNvSpPr>
              <p:nvPr/>
            </p:nvSpPr>
            <p:spPr bwMode="auto">
              <a:xfrm>
                <a:off x="2042" y="1588"/>
                <a:ext cx="350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Comic Sans MS" pitchFamily="66" charset="0"/>
                    <a:ea typeface="宋体" pitchFamily="2" charset="-122"/>
                  </a:rPr>
                  <a:t>10</a:t>
                </a:r>
              </a:p>
            </p:txBody>
          </p:sp>
          <p:sp>
            <p:nvSpPr>
              <p:cNvPr id="49207" name="Text Box 51"/>
              <p:cNvSpPr txBox="1">
                <a:spLocks noChangeArrowheads="1"/>
              </p:cNvSpPr>
              <p:nvPr/>
            </p:nvSpPr>
            <p:spPr bwMode="auto">
              <a:xfrm>
                <a:off x="499" y="1872"/>
                <a:ext cx="350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Comic Sans MS" pitchFamily="66" charset="0"/>
                    <a:ea typeface="宋体" pitchFamily="2" charset="-122"/>
                  </a:rPr>
                  <a:t>00</a:t>
                </a:r>
              </a:p>
            </p:txBody>
          </p:sp>
          <p:sp>
            <p:nvSpPr>
              <p:cNvPr id="49208" name="Text Box 52"/>
              <p:cNvSpPr txBox="1">
                <a:spLocks noChangeArrowheads="1"/>
              </p:cNvSpPr>
              <p:nvPr/>
            </p:nvSpPr>
            <p:spPr bwMode="auto">
              <a:xfrm>
                <a:off x="499" y="2184"/>
                <a:ext cx="350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Comic Sans MS" pitchFamily="66" charset="0"/>
                    <a:ea typeface="宋体" pitchFamily="2" charset="-122"/>
                  </a:rPr>
                  <a:t>01</a:t>
                </a:r>
              </a:p>
            </p:txBody>
          </p:sp>
          <p:sp>
            <p:nvSpPr>
              <p:cNvPr id="49209" name="Text Box 53"/>
              <p:cNvSpPr txBox="1">
                <a:spLocks noChangeArrowheads="1"/>
              </p:cNvSpPr>
              <p:nvPr/>
            </p:nvSpPr>
            <p:spPr bwMode="auto">
              <a:xfrm>
                <a:off x="499" y="2496"/>
                <a:ext cx="350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Comic Sans MS" pitchFamily="66" charset="0"/>
                    <a:ea typeface="宋体" pitchFamily="2" charset="-122"/>
                  </a:rPr>
                  <a:t>11</a:t>
                </a:r>
              </a:p>
            </p:txBody>
          </p:sp>
          <p:sp>
            <p:nvSpPr>
              <p:cNvPr id="49210" name="Text Box 54"/>
              <p:cNvSpPr txBox="1">
                <a:spLocks noChangeArrowheads="1"/>
              </p:cNvSpPr>
              <p:nvPr/>
            </p:nvSpPr>
            <p:spPr bwMode="auto">
              <a:xfrm>
                <a:off x="499" y="2807"/>
                <a:ext cx="350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Comic Sans MS" pitchFamily="66" charset="0"/>
                    <a:ea typeface="宋体" pitchFamily="2" charset="-122"/>
                  </a:rPr>
                  <a:t>10</a:t>
                </a:r>
              </a:p>
            </p:txBody>
          </p:sp>
        </p:grpSp>
        <p:sp>
          <p:nvSpPr>
            <p:cNvPr id="49160" name="Rectangle 56"/>
            <p:cNvSpPr>
              <a:spLocks noChangeArrowheads="1"/>
            </p:cNvSpPr>
            <p:nvPr/>
          </p:nvSpPr>
          <p:spPr bwMode="auto">
            <a:xfrm>
              <a:off x="839" y="2505"/>
              <a:ext cx="420" cy="3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>
                  <a:latin typeface="Verdana" pitchFamily="34" charset="0"/>
                </a:rPr>
                <a:t>1</a:t>
              </a:r>
            </a:p>
          </p:txBody>
        </p:sp>
        <p:sp>
          <p:nvSpPr>
            <p:cNvPr id="49161" name="Rectangle 57"/>
            <p:cNvSpPr>
              <a:spLocks noChangeArrowheads="1"/>
            </p:cNvSpPr>
            <p:nvPr/>
          </p:nvSpPr>
          <p:spPr bwMode="auto">
            <a:xfrm>
              <a:off x="851" y="3101"/>
              <a:ext cx="420" cy="3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>
                  <a:latin typeface="Verdana" pitchFamily="34" charset="0"/>
                </a:rPr>
                <a:t>1</a:t>
              </a:r>
            </a:p>
          </p:txBody>
        </p:sp>
        <p:sp>
          <p:nvSpPr>
            <p:cNvPr id="49162" name="Rectangle 58"/>
            <p:cNvSpPr>
              <a:spLocks noChangeArrowheads="1"/>
            </p:cNvSpPr>
            <p:nvPr/>
          </p:nvSpPr>
          <p:spPr bwMode="auto">
            <a:xfrm>
              <a:off x="1225" y="2178"/>
              <a:ext cx="420" cy="3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>
                  <a:latin typeface="Verdana" pitchFamily="34" charset="0"/>
                </a:rPr>
                <a:t>1</a:t>
              </a:r>
            </a:p>
          </p:txBody>
        </p:sp>
        <p:sp>
          <p:nvSpPr>
            <p:cNvPr id="49163" name="Rectangle 59"/>
            <p:cNvSpPr>
              <a:spLocks noChangeArrowheads="1"/>
            </p:cNvSpPr>
            <p:nvPr/>
          </p:nvSpPr>
          <p:spPr bwMode="auto">
            <a:xfrm>
              <a:off x="1225" y="2490"/>
              <a:ext cx="420" cy="3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>
                  <a:latin typeface="Verdana" pitchFamily="34" charset="0"/>
                </a:rPr>
                <a:t>1</a:t>
              </a:r>
            </a:p>
          </p:txBody>
        </p:sp>
        <p:sp>
          <p:nvSpPr>
            <p:cNvPr id="49164" name="Rectangle 60"/>
            <p:cNvSpPr>
              <a:spLocks noChangeArrowheads="1"/>
            </p:cNvSpPr>
            <p:nvPr/>
          </p:nvSpPr>
          <p:spPr bwMode="auto">
            <a:xfrm>
              <a:off x="1225" y="3101"/>
              <a:ext cx="420" cy="3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>
                  <a:latin typeface="Verdana" pitchFamily="34" charset="0"/>
                </a:rPr>
                <a:t>1</a:t>
              </a:r>
            </a:p>
          </p:txBody>
        </p:sp>
        <p:sp>
          <p:nvSpPr>
            <p:cNvPr id="49165" name="Rectangle 61"/>
            <p:cNvSpPr>
              <a:spLocks noChangeArrowheads="1"/>
            </p:cNvSpPr>
            <p:nvPr/>
          </p:nvSpPr>
          <p:spPr bwMode="auto">
            <a:xfrm>
              <a:off x="2023" y="2178"/>
              <a:ext cx="420" cy="3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>
                  <a:latin typeface="Verdana" pitchFamily="34" charset="0"/>
                </a:rPr>
                <a:t>1</a:t>
              </a:r>
            </a:p>
          </p:txBody>
        </p:sp>
        <p:sp>
          <p:nvSpPr>
            <p:cNvPr id="49166" name="Rectangle 62"/>
            <p:cNvSpPr>
              <a:spLocks noChangeArrowheads="1"/>
            </p:cNvSpPr>
            <p:nvPr/>
          </p:nvSpPr>
          <p:spPr bwMode="auto">
            <a:xfrm>
              <a:off x="2027" y="2505"/>
              <a:ext cx="420" cy="3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>
                  <a:latin typeface="Verdana" pitchFamily="34" charset="0"/>
                </a:rPr>
                <a:t>1</a:t>
              </a:r>
            </a:p>
          </p:txBody>
        </p:sp>
        <p:sp>
          <p:nvSpPr>
            <p:cNvPr id="49167" name="Rectangle 63"/>
            <p:cNvSpPr>
              <a:spLocks noChangeArrowheads="1"/>
            </p:cNvSpPr>
            <p:nvPr/>
          </p:nvSpPr>
          <p:spPr bwMode="auto">
            <a:xfrm>
              <a:off x="1603" y="2178"/>
              <a:ext cx="420" cy="3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>
                  <a:latin typeface="Verdana" pitchFamily="34" charset="0"/>
                </a:rPr>
                <a:t>1</a:t>
              </a:r>
            </a:p>
          </p:txBody>
        </p:sp>
        <p:sp>
          <p:nvSpPr>
            <p:cNvPr id="49168" name="Rectangle 64"/>
            <p:cNvSpPr>
              <a:spLocks noChangeArrowheads="1"/>
            </p:cNvSpPr>
            <p:nvPr/>
          </p:nvSpPr>
          <p:spPr bwMode="auto">
            <a:xfrm>
              <a:off x="1603" y="2505"/>
              <a:ext cx="420" cy="3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>
                  <a:latin typeface="Verdana" pitchFamily="34" charset="0"/>
                </a:rPr>
                <a:t>1</a:t>
              </a:r>
            </a:p>
          </p:txBody>
        </p:sp>
        <p:sp>
          <p:nvSpPr>
            <p:cNvPr id="49169" name="Rectangle 65"/>
            <p:cNvSpPr>
              <a:spLocks noChangeArrowheads="1"/>
            </p:cNvSpPr>
            <p:nvPr/>
          </p:nvSpPr>
          <p:spPr bwMode="auto">
            <a:xfrm>
              <a:off x="1607" y="3102"/>
              <a:ext cx="420" cy="3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>
                  <a:latin typeface="Verdana" pitchFamily="34" charset="0"/>
                </a:rPr>
                <a:t>1</a:t>
              </a:r>
            </a:p>
          </p:txBody>
        </p:sp>
        <p:grpSp>
          <p:nvGrpSpPr>
            <p:cNvPr id="49170" name="Group 66"/>
            <p:cNvGrpSpPr>
              <a:grpSpLocks/>
            </p:cNvGrpSpPr>
            <p:nvPr/>
          </p:nvGrpSpPr>
          <p:grpSpPr bwMode="auto">
            <a:xfrm rot="5400000">
              <a:off x="1042" y="2974"/>
              <a:ext cx="385" cy="663"/>
              <a:chOff x="2843" y="2547"/>
              <a:chExt cx="235" cy="256"/>
            </a:xfrm>
          </p:grpSpPr>
          <p:sp>
            <p:nvSpPr>
              <p:cNvPr id="49184" name="Line 67"/>
              <p:cNvSpPr>
                <a:spLocks noChangeShapeType="1"/>
              </p:cNvSpPr>
              <p:nvPr/>
            </p:nvSpPr>
            <p:spPr bwMode="auto">
              <a:xfrm>
                <a:off x="2852" y="2547"/>
                <a:ext cx="226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5" name="Line 68"/>
              <p:cNvSpPr>
                <a:spLocks noChangeShapeType="1"/>
              </p:cNvSpPr>
              <p:nvPr/>
            </p:nvSpPr>
            <p:spPr bwMode="auto">
              <a:xfrm>
                <a:off x="2852" y="2547"/>
                <a:ext cx="0" cy="237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6" name="Line 69"/>
              <p:cNvSpPr>
                <a:spLocks noChangeShapeType="1"/>
              </p:cNvSpPr>
              <p:nvPr/>
            </p:nvSpPr>
            <p:spPr bwMode="auto">
              <a:xfrm>
                <a:off x="2843" y="2803"/>
                <a:ext cx="226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9171" name="Group 70"/>
            <p:cNvGrpSpPr>
              <a:grpSpLocks/>
            </p:cNvGrpSpPr>
            <p:nvPr/>
          </p:nvGrpSpPr>
          <p:grpSpPr bwMode="auto">
            <a:xfrm rot="5400000">
              <a:off x="1064" y="1910"/>
              <a:ext cx="307" cy="715"/>
              <a:chOff x="3354" y="2557"/>
              <a:chExt cx="235" cy="256"/>
            </a:xfrm>
          </p:grpSpPr>
          <p:sp>
            <p:nvSpPr>
              <p:cNvPr id="49181" name="Line 71"/>
              <p:cNvSpPr>
                <a:spLocks noChangeShapeType="1"/>
              </p:cNvSpPr>
              <p:nvPr/>
            </p:nvSpPr>
            <p:spPr bwMode="auto">
              <a:xfrm>
                <a:off x="3363" y="2557"/>
                <a:ext cx="226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2" name="Line 72"/>
              <p:cNvSpPr>
                <a:spLocks noChangeShapeType="1"/>
              </p:cNvSpPr>
              <p:nvPr/>
            </p:nvSpPr>
            <p:spPr bwMode="auto">
              <a:xfrm>
                <a:off x="3589" y="2557"/>
                <a:ext cx="0" cy="237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3" name="Line 73"/>
              <p:cNvSpPr>
                <a:spLocks noChangeShapeType="1"/>
              </p:cNvSpPr>
              <p:nvPr/>
            </p:nvSpPr>
            <p:spPr bwMode="auto">
              <a:xfrm>
                <a:off x="3354" y="2813"/>
                <a:ext cx="226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9172" name="Group 74"/>
            <p:cNvGrpSpPr>
              <a:grpSpLocks/>
            </p:cNvGrpSpPr>
            <p:nvPr/>
          </p:nvGrpSpPr>
          <p:grpSpPr bwMode="auto">
            <a:xfrm rot="5400000">
              <a:off x="1418" y="3031"/>
              <a:ext cx="385" cy="663"/>
              <a:chOff x="2843" y="2547"/>
              <a:chExt cx="235" cy="256"/>
            </a:xfrm>
          </p:grpSpPr>
          <p:sp>
            <p:nvSpPr>
              <p:cNvPr id="49178" name="Line 75"/>
              <p:cNvSpPr>
                <a:spLocks noChangeShapeType="1"/>
              </p:cNvSpPr>
              <p:nvPr/>
            </p:nvSpPr>
            <p:spPr bwMode="auto">
              <a:xfrm>
                <a:off x="2852" y="2547"/>
                <a:ext cx="226" cy="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9" name="Line 76"/>
              <p:cNvSpPr>
                <a:spLocks noChangeShapeType="1"/>
              </p:cNvSpPr>
              <p:nvPr/>
            </p:nvSpPr>
            <p:spPr bwMode="auto">
              <a:xfrm>
                <a:off x="2852" y="2547"/>
                <a:ext cx="0" cy="237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0" name="Line 77"/>
              <p:cNvSpPr>
                <a:spLocks noChangeShapeType="1"/>
              </p:cNvSpPr>
              <p:nvPr/>
            </p:nvSpPr>
            <p:spPr bwMode="auto">
              <a:xfrm>
                <a:off x="2843" y="2803"/>
                <a:ext cx="226" cy="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9173" name="Group 78"/>
            <p:cNvGrpSpPr>
              <a:grpSpLocks/>
            </p:cNvGrpSpPr>
            <p:nvPr/>
          </p:nvGrpSpPr>
          <p:grpSpPr bwMode="auto">
            <a:xfrm rot="5400000">
              <a:off x="1468" y="1967"/>
              <a:ext cx="307" cy="659"/>
              <a:chOff x="3354" y="2557"/>
              <a:chExt cx="235" cy="256"/>
            </a:xfrm>
          </p:grpSpPr>
          <p:sp>
            <p:nvSpPr>
              <p:cNvPr id="49175" name="Line 79"/>
              <p:cNvSpPr>
                <a:spLocks noChangeShapeType="1"/>
              </p:cNvSpPr>
              <p:nvPr/>
            </p:nvSpPr>
            <p:spPr bwMode="auto">
              <a:xfrm>
                <a:off x="3363" y="2557"/>
                <a:ext cx="226" cy="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6" name="Line 80"/>
              <p:cNvSpPr>
                <a:spLocks noChangeShapeType="1"/>
              </p:cNvSpPr>
              <p:nvPr/>
            </p:nvSpPr>
            <p:spPr bwMode="auto">
              <a:xfrm>
                <a:off x="3589" y="2557"/>
                <a:ext cx="0" cy="237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7" name="Line 81"/>
              <p:cNvSpPr>
                <a:spLocks noChangeShapeType="1"/>
              </p:cNvSpPr>
              <p:nvPr/>
            </p:nvSpPr>
            <p:spPr bwMode="auto">
              <a:xfrm>
                <a:off x="3354" y="2813"/>
                <a:ext cx="226" cy="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9174" name="Rectangle 55"/>
            <p:cNvSpPr>
              <a:spLocks noChangeArrowheads="1"/>
            </p:cNvSpPr>
            <p:nvPr/>
          </p:nvSpPr>
          <p:spPr bwMode="auto">
            <a:xfrm>
              <a:off x="913" y="2234"/>
              <a:ext cx="1448" cy="4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4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2555875" y="2781300"/>
            <a:ext cx="3086100" cy="2586038"/>
            <a:chOff x="635" y="1937"/>
            <a:chExt cx="1944" cy="1629"/>
          </a:xfrm>
        </p:grpSpPr>
        <p:grpSp>
          <p:nvGrpSpPr>
            <p:cNvPr id="50182" name="Group 4"/>
            <p:cNvGrpSpPr>
              <a:grpSpLocks/>
            </p:cNvGrpSpPr>
            <p:nvPr/>
          </p:nvGrpSpPr>
          <p:grpSpPr bwMode="auto">
            <a:xfrm>
              <a:off x="635" y="1937"/>
              <a:ext cx="1924" cy="1629"/>
              <a:chOff x="499" y="1480"/>
              <a:chExt cx="1924" cy="1629"/>
            </a:xfrm>
          </p:grpSpPr>
          <p:sp>
            <p:nvSpPr>
              <p:cNvPr id="50196" name="Rectangle 5"/>
              <p:cNvSpPr>
                <a:spLocks noChangeArrowheads="1"/>
              </p:cNvSpPr>
              <p:nvPr/>
            </p:nvSpPr>
            <p:spPr bwMode="auto">
              <a:xfrm>
                <a:off x="835" y="2797"/>
                <a:ext cx="396" cy="312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endParaRPr lang="zh-CN" altLang="zh-CN" sz="2400">
                  <a:latin typeface="Verdana" pitchFamily="34" charset="0"/>
                </a:endParaRPr>
              </a:p>
            </p:txBody>
          </p:sp>
          <p:sp>
            <p:nvSpPr>
              <p:cNvPr id="50197" name="Rectangle 6"/>
              <p:cNvSpPr>
                <a:spLocks noChangeArrowheads="1"/>
              </p:cNvSpPr>
              <p:nvPr/>
            </p:nvSpPr>
            <p:spPr bwMode="auto">
              <a:xfrm>
                <a:off x="1607" y="2173"/>
                <a:ext cx="420" cy="312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endParaRPr lang="zh-CN" altLang="zh-CN" sz="2400">
                  <a:latin typeface="Verdana" pitchFamily="34" charset="0"/>
                </a:endParaRPr>
              </a:p>
            </p:txBody>
          </p:sp>
          <p:sp>
            <p:nvSpPr>
              <p:cNvPr id="50198" name="Rectangle 7"/>
              <p:cNvSpPr>
                <a:spLocks noChangeArrowheads="1"/>
              </p:cNvSpPr>
              <p:nvPr/>
            </p:nvSpPr>
            <p:spPr bwMode="auto">
              <a:xfrm>
                <a:off x="2027" y="1861"/>
                <a:ext cx="396" cy="312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endParaRPr lang="zh-CN" altLang="zh-CN" sz="2400">
                  <a:latin typeface="Verdana" pitchFamily="34" charset="0"/>
                </a:endParaRPr>
              </a:p>
            </p:txBody>
          </p:sp>
          <p:sp>
            <p:nvSpPr>
              <p:cNvPr id="50199" name="Line 8"/>
              <p:cNvSpPr>
                <a:spLocks noChangeShapeType="1"/>
              </p:cNvSpPr>
              <p:nvPr/>
            </p:nvSpPr>
            <p:spPr bwMode="auto">
              <a:xfrm>
                <a:off x="839" y="2173"/>
                <a:ext cx="15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200" name="Line 9"/>
              <p:cNvSpPr>
                <a:spLocks noChangeShapeType="1"/>
              </p:cNvSpPr>
              <p:nvPr/>
            </p:nvSpPr>
            <p:spPr bwMode="auto">
              <a:xfrm>
                <a:off x="839" y="2485"/>
                <a:ext cx="15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201" name="Line 10"/>
              <p:cNvSpPr>
                <a:spLocks noChangeShapeType="1"/>
              </p:cNvSpPr>
              <p:nvPr/>
            </p:nvSpPr>
            <p:spPr bwMode="auto">
              <a:xfrm>
                <a:off x="839" y="2797"/>
                <a:ext cx="15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202" name="Line 11"/>
              <p:cNvSpPr>
                <a:spLocks noChangeShapeType="1"/>
              </p:cNvSpPr>
              <p:nvPr/>
            </p:nvSpPr>
            <p:spPr bwMode="auto">
              <a:xfrm>
                <a:off x="835" y="3109"/>
                <a:ext cx="158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203" name="Line 12"/>
              <p:cNvSpPr>
                <a:spLocks noChangeShapeType="1"/>
              </p:cNvSpPr>
              <p:nvPr/>
            </p:nvSpPr>
            <p:spPr bwMode="auto">
              <a:xfrm>
                <a:off x="1231" y="1861"/>
                <a:ext cx="0" cy="12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204" name="Line 13"/>
              <p:cNvSpPr>
                <a:spLocks noChangeShapeType="1"/>
              </p:cNvSpPr>
              <p:nvPr/>
            </p:nvSpPr>
            <p:spPr bwMode="auto">
              <a:xfrm>
                <a:off x="1603" y="1861"/>
                <a:ext cx="0" cy="12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205" name="Line 14"/>
              <p:cNvSpPr>
                <a:spLocks noChangeShapeType="1"/>
              </p:cNvSpPr>
              <p:nvPr/>
            </p:nvSpPr>
            <p:spPr bwMode="auto">
              <a:xfrm>
                <a:off x="2023" y="1861"/>
                <a:ext cx="0" cy="12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206" name="Line 15"/>
              <p:cNvSpPr>
                <a:spLocks noChangeShapeType="1"/>
              </p:cNvSpPr>
              <p:nvPr/>
            </p:nvSpPr>
            <p:spPr bwMode="auto">
              <a:xfrm>
                <a:off x="2419" y="1861"/>
                <a:ext cx="0" cy="124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207" name="Line 16"/>
              <p:cNvSpPr>
                <a:spLocks noChangeShapeType="1"/>
              </p:cNvSpPr>
              <p:nvPr/>
            </p:nvSpPr>
            <p:spPr bwMode="auto">
              <a:xfrm>
                <a:off x="839" y="1861"/>
                <a:ext cx="158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208" name="Line 17"/>
              <p:cNvSpPr>
                <a:spLocks noChangeShapeType="1"/>
              </p:cNvSpPr>
              <p:nvPr/>
            </p:nvSpPr>
            <p:spPr bwMode="auto">
              <a:xfrm>
                <a:off x="835" y="1861"/>
                <a:ext cx="0" cy="124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209" name="Line 18"/>
              <p:cNvSpPr>
                <a:spLocks noChangeShapeType="1"/>
              </p:cNvSpPr>
              <p:nvPr/>
            </p:nvSpPr>
            <p:spPr bwMode="auto">
              <a:xfrm flipH="1" flipV="1">
                <a:off x="691" y="1621"/>
                <a:ext cx="144" cy="19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210" name="Text Box 19"/>
              <p:cNvSpPr txBox="1">
                <a:spLocks noChangeArrowheads="1"/>
              </p:cNvSpPr>
              <p:nvPr/>
            </p:nvSpPr>
            <p:spPr bwMode="auto">
              <a:xfrm>
                <a:off x="499" y="1645"/>
                <a:ext cx="328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0033CC"/>
                    </a:solidFill>
                    <a:latin typeface="Comic Sans MS" pitchFamily="66" charset="0"/>
                    <a:ea typeface="宋体" pitchFamily="2" charset="-122"/>
                  </a:rPr>
                  <a:t>cd</a:t>
                </a:r>
              </a:p>
            </p:txBody>
          </p:sp>
          <p:sp>
            <p:nvSpPr>
              <p:cNvPr id="50211" name="Text Box 20"/>
              <p:cNvSpPr txBox="1">
                <a:spLocks noChangeArrowheads="1"/>
              </p:cNvSpPr>
              <p:nvPr/>
            </p:nvSpPr>
            <p:spPr bwMode="auto">
              <a:xfrm>
                <a:off x="691" y="1480"/>
                <a:ext cx="337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0033CC"/>
                    </a:solidFill>
                    <a:latin typeface="Comic Sans MS" pitchFamily="66" charset="0"/>
                    <a:ea typeface="宋体" pitchFamily="2" charset="-122"/>
                  </a:rPr>
                  <a:t>ab</a:t>
                </a:r>
              </a:p>
            </p:txBody>
          </p:sp>
          <p:sp>
            <p:nvSpPr>
              <p:cNvPr id="50212" name="Text Box 21"/>
              <p:cNvSpPr txBox="1">
                <a:spLocks noChangeArrowheads="1"/>
              </p:cNvSpPr>
              <p:nvPr/>
            </p:nvSpPr>
            <p:spPr bwMode="auto">
              <a:xfrm>
                <a:off x="851" y="1593"/>
                <a:ext cx="350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Comic Sans MS" pitchFamily="66" charset="0"/>
                    <a:ea typeface="宋体" pitchFamily="2" charset="-122"/>
                  </a:rPr>
                  <a:t>00</a:t>
                </a:r>
              </a:p>
            </p:txBody>
          </p:sp>
          <p:sp>
            <p:nvSpPr>
              <p:cNvPr id="50213" name="Text Box 22"/>
              <p:cNvSpPr txBox="1">
                <a:spLocks noChangeArrowheads="1"/>
              </p:cNvSpPr>
              <p:nvPr/>
            </p:nvSpPr>
            <p:spPr bwMode="auto">
              <a:xfrm>
                <a:off x="1248" y="1593"/>
                <a:ext cx="350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Comic Sans MS" pitchFamily="66" charset="0"/>
                    <a:ea typeface="宋体" pitchFamily="2" charset="-122"/>
                  </a:rPr>
                  <a:t>01</a:t>
                </a:r>
              </a:p>
            </p:txBody>
          </p:sp>
          <p:sp>
            <p:nvSpPr>
              <p:cNvPr id="50214" name="Text Box 23"/>
              <p:cNvSpPr txBox="1">
                <a:spLocks noChangeArrowheads="1"/>
              </p:cNvSpPr>
              <p:nvPr/>
            </p:nvSpPr>
            <p:spPr bwMode="auto">
              <a:xfrm>
                <a:off x="1645" y="1593"/>
                <a:ext cx="350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Comic Sans MS" pitchFamily="66" charset="0"/>
                    <a:ea typeface="宋体" pitchFamily="2" charset="-122"/>
                  </a:rPr>
                  <a:t>11</a:t>
                </a:r>
              </a:p>
            </p:txBody>
          </p:sp>
          <p:sp>
            <p:nvSpPr>
              <p:cNvPr id="50215" name="Text Box 24"/>
              <p:cNvSpPr txBox="1">
                <a:spLocks noChangeArrowheads="1"/>
              </p:cNvSpPr>
              <p:nvPr/>
            </p:nvSpPr>
            <p:spPr bwMode="auto">
              <a:xfrm>
                <a:off x="2042" y="1588"/>
                <a:ext cx="350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Comic Sans MS" pitchFamily="66" charset="0"/>
                    <a:ea typeface="宋体" pitchFamily="2" charset="-122"/>
                  </a:rPr>
                  <a:t>10</a:t>
                </a:r>
              </a:p>
            </p:txBody>
          </p:sp>
          <p:sp>
            <p:nvSpPr>
              <p:cNvPr id="50216" name="Text Box 25"/>
              <p:cNvSpPr txBox="1">
                <a:spLocks noChangeArrowheads="1"/>
              </p:cNvSpPr>
              <p:nvPr/>
            </p:nvSpPr>
            <p:spPr bwMode="auto">
              <a:xfrm>
                <a:off x="499" y="1872"/>
                <a:ext cx="350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Comic Sans MS" pitchFamily="66" charset="0"/>
                    <a:ea typeface="宋体" pitchFamily="2" charset="-122"/>
                  </a:rPr>
                  <a:t>00</a:t>
                </a:r>
              </a:p>
            </p:txBody>
          </p:sp>
          <p:sp>
            <p:nvSpPr>
              <p:cNvPr id="50217" name="Text Box 26"/>
              <p:cNvSpPr txBox="1">
                <a:spLocks noChangeArrowheads="1"/>
              </p:cNvSpPr>
              <p:nvPr/>
            </p:nvSpPr>
            <p:spPr bwMode="auto">
              <a:xfrm>
                <a:off x="499" y="2184"/>
                <a:ext cx="350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Comic Sans MS" pitchFamily="66" charset="0"/>
                    <a:ea typeface="宋体" pitchFamily="2" charset="-122"/>
                  </a:rPr>
                  <a:t>01</a:t>
                </a:r>
              </a:p>
            </p:txBody>
          </p:sp>
          <p:sp>
            <p:nvSpPr>
              <p:cNvPr id="50218" name="Text Box 27"/>
              <p:cNvSpPr txBox="1">
                <a:spLocks noChangeArrowheads="1"/>
              </p:cNvSpPr>
              <p:nvPr/>
            </p:nvSpPr>
            <p:spPr bwMode="auto">
              <a:xfrm>
                <a:off x="499" y="2496"/>
                <a:ext cx="350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Comic Sans MS" pitchFamily="66" charset="0"/>
                    <a:ea typeface="宋体" pitchFamily="2" charset="-122"/>
                  </a:rPr>
                  <a:t>11</a:t>
                </a:r>
              </a:p>
            </p:txBody>
          </p:sp>
          <p:sp>
            <p:nvSpPr>
              <p:cNvPr id="50219" name="Text Box 28"/>
              <p:cNvSpPr txBox="1">
                <a:spLocks noChangeArrowheads="1"/>
              </p:cNvSpPr>
              <p:nvPr/>
            </p:nvSpPr>
            <p:spPr bwMode="auto">
              <a:xfrm>
                <a:off x="499" y="2807"/>
                <a:ext cx="350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Comic Sans MS" pitchFamily="66" charset="0"/>
                    <a:ea typeface="宋体" pitchFamily="2" charset="-122"/>
                  </a:rPr>
                  <a:t>10</a:t>
                </a:r>
              </a:p>
            </p:txBody>
          </p:sp>
        </p:grpSp>
        <p:sp>
          <p:nvSpPr>
            <p:cNvPr id="50183" name="Rectangle 29"/>
            <p:cNvSpPr>
              <a:spLocks noChangeArrowheads="1"/>
            </p:cNvSpPr>
            <p:nvPr/>
          </p:nvSpPr>
          <p:spPr bwMode="auto">
            <a:xfrm>
              <a:off x="1049" y="2984"/>
              <a:ext cx="1448" cy="171"/>
            </a:xfrm>
            <a:prstGeom prst="rect">
              <a:avLst/>
            </a:prstGeom>
            <a:noFill/>
            <a:ln w="25400">
              <a:solidFill>
                <a:srgbClr val="FF99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4" name="Rectangle 30"/>
            <p:cNvSpPr>
              <a:spLocks noChangeArrowheads="1"/>
            </p:cNvSpPr>
            <p:nvPr/>
          </p:nvSpPr>
          <p:spPr bwMode="auto">
            <a:xfrm>
              <a:off x="1022" y="2645"/>
              <a:ext cx="681" cy="588"/>
            </a:xfrm>
            <a:prstGeom prst="rect">
              <a:avLst/>
            </a:prstGeom>
            <a:noFill/>
            <a:ln w="25400">
              <a:solidFill>
                <a:srgbClr val="00FF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5" name="Rectangle 31"/>
            <p:cNvSpPr>
              <a:spLocks noChangeArrowheads="1"/>
            </p:cNvSpPr>
            <p:nvPr/>
          </p:nvSpPr>
          <p:spPr bwMode="auto">
            <a:xfrm>
              <a:off x="987" y="2630"/>
              <a:ext cx="420" cy="3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>
                  <a:latin typeface="Verdana" pitchFamily="34" charset="0"/>
                </a:rPr>
                <a:t>1</a:t>
              </a:r>
            </a:p>
          </p:txBody>
        </p:sp>
        <p:sp>
          <p:nvSpPr>
            <p:cNvPr id="50186" name="Rectangle 32"/>
            <p:cNvSpPr>
              <a:spLocks noChangeArrowheads="1"/>
            </p:cNvSpPr>
            <p:nvPr/>
          </p:nvSpPr>
          <p:spPr bwMode="auto">
            <a:xfrm>
              <a:off x="963" y="2929"/>
              <a:ext cx="420" cy="3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>
                  <a:latin typeface="Verdana" pitchFamily="34" charset="0"/>
                </a:rPr>
                <a:t>1</a:t>
              </a:r>
            </a:p>
          </p:txBody>
        </p:sp>
        <p:sp>
          <p:nvSpPr>
            <p:cNvPr id="50187" name="Rectangle 33"/>
            <p:cNvSpPr>
              <a:spLocks noChangeArrowheads="1"/>
            </p:cNvSpPr>
            <p:nvPr/>
          </p:nvSpPr>
          <p:spPr bwMode="auto">
            <a:xfrm>
              <a:off x="1361" y="2318"/>
              <a:ext cx="420" cy="3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>
                  <a:latin typeface="Verdana" pitchFamily="34" charset="0"/>
                </a:rPr>
                <a:t>1</a:t>
              </a:r>
            </a:p>
          </p:txBody>
        </p:sp>
        <p:sp>
          <p:nvSpPr>
            <p:cNvPr id="50188" name="Rectangle 34"/>
            <p:cNvSpPr>
              <a:spLocks noChangeArrowheads="1"/>
            </p:cNvSpPr>
            <p:nvPr/>
          </p:nvSpPr>
          <p:spPr bwMode="auto">
            <a:xfrm>
              <a:off x="1361" y="2630"/>
              <a:ext cx="420" cy="3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>
                  <a:latin typeface="Verdana" pitchFamily="34" charset="0"/>
                </a:rPr>
                <a:t>1</a:t>
              </a:r>
            </a:p>
          </p:txBody>
        </p:sp>
        <p:sp>
          <p:nvSpPr>
            <p:cNvPr id="50189" name="Rectangle 35"/>
            <p:cNvSpPr>
              <a:spLocks noChangeArrowheads="1"/>
            </p:cNvSpPr>
            <p:nvPr/>
          </p:nvSpPr>
          <p:spPr bwMode="auto">
            <a:xfrm>
              <a:off x="1361" y="2929"/>
              <a:ext cx="420" cy="3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>
                  <a:latin typeface="Verdana" pitchFamily="34" charset="0"/>
                </a:rPr>
                <a:t>1</a:t>
              </a:r>
            </a:p>
          </p:txBody>
        </p:sp>
        <p:sp>
          <p:nvSpPr>
            <p:cNvPr id="50190" name="Rectangle 36"/>
            <p:cNvSpPr>
              <a:spLocks noChangeArrowheads="1"/>
            </p:cNvSpPr>
            <p:nvPr/>
          </p:nvSpPr>
          <p:spPr bwMode="auto">
            <a:xfrm>
              <a:off x="2159" y="2318"/>
              <a:ext cx="420" cy="3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>
                  <a:latin typeface="Verdana" pitchFamily="34" charset="0"/>
                </a:rPr>
                <a:t>1</a:t>
              </a:r>
            </a:p>
          </p:txBody>
        </p:sp>
        <p:sp>
          <p:nvSpPr>
            <p:cNvPr id="50191" name="Rectangle 37"/>
            <p:cNvSpPr>
              <a:spLocks noChangeArrowheads="1"/>
            </p:cNvSpPr>
            <p:nvPr/>
          </p:nvSpPr>
          <p:spPr bwMode="auto">
            <a:xfrm>
              <a:off x="2159" y="2630"/>
              <a:ext cx="420" cy="3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>
                  <a:latin typeface="Verdana" pitchFamily="34" charset="0"/>
                </a:rPr>
                <a:t>1</a:t>
              </a:r>
            </a:p>
          </p:txBody>
        </p:sp>
        <p:sp>
          <p:nvSpPr>
            <p:cNvPr id="50192" name="Rectangle 38"/>
            <p:cNvSpPr>
              <a:spLocks noChangeArrowheads="1"/>
            </p:cNvSpPr>
            <p:nvPr/>
          </p:nvSpPr>
          <p:spPr bwMode="auto">
            <a:xfrm>
              <a:off x="2159" y="2929"/>
              <a:ext cx="420" cy="3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>
                  <a:latin typeface="Verdana" pitchFamily="34" charset="0"/>
                </a:rPr>
                <a:t>1</a:t>
              </a:r>
            </a:p>
          </p:txBody>
        </p:sp>
        <p:sp>
          <p:nvSpPr>
            <p:cNvPr id="50193" name="Rectangle 39"/>
            <p:cNvSpPr>
              <a:spLocks noChangeArrowheads="1"/>
            </p:cNvSpPr>
            <p:nvPr/>
          </p:nvSpPr>
          <p:spPr bwMode="auto">
            <a:xfrm>
              <a:off x="1739" y="2921"/>
              <a:ext cx="420" cy="3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>
                  <a:latin typeface="Verdana" pitchFamily="34" charset="0"/>
                </a:rPr>
                <a:t>1</a:t>
              </a:r>
            </a:p>
          </p:txBody>
        </p:sp>
        <p:sp>
          <p:nvSpPr>
            <p:cNvPr id="50194" name="Rectangle 40"/>
            <p:cNvSpPr>
              <a:spLocks noChangeArrowheads="1"/>
            </p:cNvSpPr>
            <p:nvPr/>
          </p:nvSpPr>
          <p:spPr bwMode="auto">
            <a:xfrm>
              <a:off x="1407" y="2374"/>
              <a:ext cx="264" cy="453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5" name="Rectangle 41"/>
            <p:cNvSpPr>
              <a:spLocks noChangeArrowheads="1"/>
            </p:cNvSpPr>
            <p:nvPr/>
          </p:nvSpPr>
          <p:spPr bwMode="auto">
            <a:xfrm>
              <a:off x="2242" y="2363"/>
              <a:ext cx="264" cy="453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cs typeface="Times New Roman" charset="0"/>
              </a:rPr>
              <a:t>F(a,b,c,d)=∑(1,3,4,5,7,8,9,11,15)</a:t>
            </a:r>
          </a:p>
        </p:txBody>
      </p:sp>
      <p:sp>
        <p:nvSpPr>
          <p:cNvPr id="42027" name="Rectangle 43"/>
          <p:cNvSpPr>
            <a:spLocks noChangeArrowheads="1"/>
          </p:cNvSpPr>
          <p:nvPr/>
        </p:nvSpPr>
        <p:spPr bwMode="auto">
          <a:xfrm>
            <a:off x="1908175" y="5734050"/>
            <a:ext cx="5649913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150000"/>
            </a:pPr>
            <a:r>
              <a:rPr lang="en-US" altLang="zh-CN" sz="2800">
                <a:latin typeface="Tahoma" pitchFamily="34" charset="0"/>
                <a:ea typeface="宋体" pitchFamily="2" charset="-122"/>
              </a:rPr>
              <a:t>F(a,b,c,d)=cd+a</a:t>
            </a:r>
            <a:r>
              <a:rPr lang="en-US" altLang="zh-CN" sz="2800">
                <a:ea typeface="宋体" pitchFamily="2" charset="-122"/>
              </a:rPr>
              <a:t>’</a:t>
            </a:r>
            <a:r>
              <a:rPr lang="en-US" altLang="zh-CN" sz="2800">
                <a:latin typeface="Tahoma" pitchFamily="34" charset="0"/>
                <a:ea typeface="宋体" pitchFamily="2" charset="-122"/>
              </a:rPr>
              <a:t>d+a</a:t>
            </a:r>
            <a:r>
              <a:rPr lang="en-US" altLang="zh-CN" sz="2800">
                <a:ea typeface="宋体" pitchFamily="2" charset="-122"/>
              </a:rPr>
              <a:t>’</a:t>
            </a:r>
            <a:r>
              <a:rPr lang="en-US" altLang="zh-CN" sz="2800">
                <a:latin typeface="Tahoma" pitchFamily="34" charset="0"/>
                <a:ea typeface="宋体" pitchFamily="2" charset="-122"/>
              </a:rPr>
              <a:t>bc</a:t>
            </a:r>
            <a:r>
              <a:rPr lang="en-US" altLang="zh-CN" sz="2800">
                <a:ea typeface="宋体" pitchFamily="2" charset="-122"/>
              </a:rPr>
              <a:t>’</a:t>
            </a:r>
            <a:r>
              <a:rPr lang="en-US" altLang="zh-CN" sz="2800">
                <a:latin typeface="Tahoma" pitchFamily="34" charset="0"/>
                <a:ea typeface="宋体" pitchFamily="2" charset="-122"/>
              </a:rPr>
              <a:t>+ab</a:t>
            </a:r>
            <a:r>
              <a:rPr lang="en-US" altLang="zh-CN" sz="2800">
                <a:ea typeface="宋体" pitchFamily="2" charset="-122"/>
              </a:rPr>
              <a:t>’</a:t>
            </a:r>
            <a:r>
              <a:rPr lang="en-US" altLang="zh-CN" sz="2800">
                <a:latin typeface="Tahoma" pitchFamily="34" charset="0"/>
                <a:ea typeface="宋体" pitchFamily="2" charset="-122"/>
              </a:rPr>
              <a:t>c</a:t>
            </a:r>
            <a:r>
              <a:rPr lang="en-US" altLang="zh-CN" sz="2800">
                <a:ea typeface="宋体" pitchFamily="2" charset="-122"/>
              </a:rPr>
              <a:t>’</a:t>
            </a:r>
            <a:endParaRPr lang="en-US" altLang="zh-CN" sz="2800"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2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71429"/>
            <a:ext cx="83820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2214554"/>
            <a:ext cx="5919792" cy="4491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主要内容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3713" y="1844675"/>
            <a:ext cx="6257925" cy="4383088"/>
          </a:xfrm>
        </p:spPr>
        <p:txBody>
          <a:bodyPr/>
          <a:lstStyle/>
          <a:p>
            <a:pPr eaLnBrk="1" hangingPunct="1"/>
            <a:r>
              <a:rPr lang="zh-CN" altLang="en-US" smtClean="0"/>
              <a:t>组合逻辑的基本概念</a:t>
            </a:r>
          </a:p>
          <a:p>
            <a:pPr eaLnBrk="1" hangingPunct="1"/>
            <a:r>
              <a:rPr lang="zh-CN" altLang="en-US" smtClean="0"/>
              <a:t>卡诺图</a:t>
            </a:r>
          </a:p>
          <a:p>
            <a:pPr eaLnBrk="1" hangingPunct="1">
              <a:buClr>
                <a:schemeClr val="tx2"/>
              </a:buClr>
            </a:pPr>
            <a:r>
              <a:rPr lang="zh-CN" altLang="en-US" smtClean="0"/>
              <a:t>随意项化简</a:t>
            </a:r>
          </a:p>
          <a:p>
            <a:pPr eaLnBrk="1" hangingPunct="1"/>
            <a:r>
              <a:rPr lang="zh-CN" altLang="en-US" smtClean="0"/>
              <a:t>多输出函数化简</a:t>
            </a:r>
          </a:p>
          <a:p>
            <a:pPr eaLnBrk="1" hangingPunct="1"/>
            <a:r>
              <a:rPr lang="zh-CN" altLang="en-US" smtClean="0"/>
              <a:t>混合逻辑组合电路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逻辑电路分类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935163"/>
            <a:ext cx="6480175" cy="4048125"/>
          </a:xfrm>
        </p:spPr>
        <p:txBody>
          <a:bodyPr/>
          <a:lstStyle/>
          <a:p>
            <a:pPr eaLnBrk="1" hangingPunct="1"/>
            <a:r>
              <a:rPr lang="zh-CN" altLang="en-US" smtClean="0"/>
              <a:t>逻辑电路分为两种类型：</a:t>
            </a:r>
          </a:p>
          <a:p>
            <a:pPr eaLnBrk="1" hangingPunct="1"/>
            <a:endParaRPr lang="zh-CN" altLang="en-US" smtClean="0"/>
          </a:p>
          <a:p>
            <a:pPr lvl="1" eaLnBrk="1" hangingPunct="1"/>
            <a:r>
              <a:rPr lang="zh-CN" altLang="en-US" smtClean="0"/>
              <a:t>组合逻辑电路</a:t>
            </a:r>
          </a:p>
          <a:p>
            <a:pPr lvl="1" eaLnBrk="1" hangingPunct="1"/>
            <a:endParaRPr lang="zh-CN" altLang="en-US" smtClean="0"/>
          </a:p>
          <a:p>
            <a:pPr lvl="1" eaLnBrk="1" hangingPunct="1"/>
            <a:r>
              <a:rPr lang="zh-CN" altLang="en-US" smtClean="0"/>
              <a:t>时序逻辑电路</a:t>
            </a:r>
            <a:endParaRPr lang="zh-CN" altLang="en-US" smtClean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随意项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28775"/>
            <a:ext cx="3671888" cy="4840288"/>
          </a:xfrm>
        </p:spPr>
        <p:txBody>
          <a:bodyPr/>
          <a:lstStyle/>
          <a:p>
            <a:pPr eaLnBrk="1" hangingPunct="1"/>
            <a:r>
              <a:rPr lang="zh-CN" altLang="en-US" smtClean="0"/>
              <a:t>在某些实际问题中，某些输入组合产生的输出为</a:t>
            </a:r>
            <a:r>
              <a:rPr lang="en-US" altLang="zh-CN" smtClean="0"/>
              <a:t>0</a:t>
            </a:r>
            <a:r>
              <a:rPr lang="zh-CN" altLang="en-US" smtClean="0"/>
              <a:t>还是为</a:t>
            </a:r>
            <a:r>
              <a:rPr lang="en-US" altLang="zh-CN" smtClean="0"/>
              <a:t>1</a:t>
            </a:r>
            <a:r>
              <a:rPr lang="zh-CN" altLang="en-US" smtClean="0"/>
              <a:t>人们并不关心。</a:t>
            </a:r>
          </a:p>
          <a:p>
            <a:pPr eaLnBrk="1" hangingPunct="1"/>
            <a:r>
              <a:rPr lang="zh-CN" altLang="en-US" smtClean="0">
                <a:latin typeface="Times New Roman" charset="0"/>
              </a:rPr>
              <a:t>不用作输出函数的一部分出现的最小项或最大项称为</a:t>
            </a:r>
            <a:r>
              <a:rPr lang="zh-CN" altLang="en-US" smtClean="0">
                <a:solidFill>
                  <a:srgbClr val="FF3300"/>
                </a:solidFill>
                <a:latin typeface="Times New Roman" charset="0"/>
              </a:rPr>
              <a:t>随意项</a:t>
            </a:r>
            <a:r>
              <a:rPr lang="zh-CN" altLang="en-US" smtClean="0">
                <a:latin typeface="Times New Roman" charset="0"/>
              </a:rPr>
              <a:t>。</a:t>
            </a:r>
          </a:p>
          <a:p>
            <a:pPr eaLnBrk="1" hangingPunct="1"/>
            <a:r>
              <a:rPr lang="zh-CN" altLang="en-US" smtClean="0">
                <a:latin typeface="Times New Roman" charset="0"/>
              </a:rPr>
              <a:t>随意项的输出用“</a:t>
            </a:r>
            <a:r>
              <a:rPr lang="en-US" altLang="zh-CN" smtClean="0">
                <a:latin typeface="Times New Roman" charset="0"/>
              </a:rPr>
              <a:t>d”</a:t>
            </a:r>
            <a:r>
              <a:rPr lang="zh-CN" altLang="en-US" smtClean="0">
                <a:latin typeface="Times New Roman" charset="0"/>
              </a:rPr>
              <a:t>表示。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4067175" y="1412875"/>
            <a:ext cx="4665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ahoma" pitchFamily="34" charset="0"/>
                <a:ea typeface="宋体" pitchFamily="2" charset="-122"/>
              </a:rPr>
              <a:t>8421BCD</a:t>
            </a:r>
            <a:r>
              <a:rPr lang="zh-CN" altLang="en-US" sz="2400">
                <a:latin typeface="Tahoma" pitchFamily="34" charset="0"/>
                <a:ea typeface="宋体" pitchFamily="2" charset="-122"/>
              </a:rPr>
              <a:t>码输入的四舍五入电路</a:t>
            </a:r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2363" y="1989138"/>
            <a:ext cx="36290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4" name="Oval 6"/>
          <p:cNvSpPr>
            <a:spLocks noChangeArrowheads="1"/>
          </p:cNvSpPr>
          <p:nvPr/>
        </p:nvSpPr>
        <p:spPr bwMode="auto">
          <a:xfrm>
            <a:off x="7812088" y="4868863"/>
            <a:ext cx="576262" cy="15843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/>
      <p:bldP spid="430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含随意项的卡诺图化简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1619250"/>
            <a:ext cx="81280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mtClean="0">
                <a:latin typeface="宋体" pitchFamily="2" charset="-122"/>
              </a:rPr>
              <a:t>在存在</a:t>
            </a:r>
            <a:r>
              <a:rPr lang="zh-CN" altLang="en-US" smtClean="0">
                <a:solidFill>
                  <a:srgbClr val="FF0000"/>
                </a:solidFill>
                <a:latin typeface="宋体" pitchFamily="2" charset="-122"/>
              </a:rPr>
              <a:t>随意项</a:t>
            </a:r>
            <a:r>
              <a:rPr lang="zh-CN" altLang="en-US" smtClean="0">
                <a:latin typeface="宋体" pitchFamily="2" charset="-122"/>
              </a:rPr>
              <a:t>的情况下，可以把一个或几个随意项写进逻辑函数中，也可以把随意项从函数式中删掉，不影响函数值。</a:t>
            </a:r>
          </a:p>
          <a:p>
            <a:pPr eaLnBrk="1" hangingPunct="1">
              <a:lnSpc>
                <a:spcPct val="110000"/>
              </a:lnSpc>
            </a:pPr>
            <a:endParaRPr lang="zh-CN" altLang="en-US" smtClean="0">
              <a:latin typeface="宋体" pitchFamily="2" charset="-122"/>
            </a:endParaRPr>
          </a:p>
          <a:p>
            <a:pPr algn="just" eaLnBrk="1" hangingPunct="1">
              <a:lnSpc>
                <a:spcPct val="110000"/>
              </a:lnSpc>
            </a:pPr>
            <a:r>
              <a:rPr lang="zh-CN" altLang="en-US" smtClean="0">
                <a:latin typeface="Times New Roman" charset="0"/>
              </a:rPr>
              <a:t>在卡诺图上，究竟将“</a:t>
            </a:r>
            <a:r>
              <a:rPr lang="en-US" altLang="zh-CN" smtClean="0">
                <a:latin typeface="Times New Roman" charset="0"/>
              </a:rPr>
              <a:t>d”(</a:t>
            </a:r>
            <a:r>
              <a:rPr lang="zh-CN" altLang="en-US" smtClean="0">
                <a:latin typeface="Times New Roman" charset="0"/>
              </a:rPr>
              <a:t>随意项</a:t>
            </a:r>
            <a:r>
              <a:rPr lang="en-US" altLang="zh-CN" smtClean="0">
                <a:latin typeface="Times New Roman" charset="0"/>
              </a:rPr>
              <a:t>)</a:t>
            </a:r>
            <a:r>
              <a:rPr lang="zh-CN" altLang="en-US" smtClean="0">
                <a:latin typeface="Times New Roman" charset="0"/>
              </a:rPr>
              <a:t>作为“</a:t>
            </a:r>
            <a:r>
              <a:rPr lang="en-US" altLang="zh-CN" smtClean="0">
                <a:latin typeface="Times New Roman" charset="0"/>
              </a:rPr>
              <a:t>1”</a:t>
            </a:r>
            <a:r>
              <a:rPr lang="zh-CN" altLang="en-US" smtClean="0">
                <a:latin typeface="Times New Roman" charset="0"/>
              </a:rPr>
              <a:t>还是“</a:t>
            </a:r>
            <a:r>
              <a:rPr lang="en-US" altLang="zh-CN" smtClean="0">
                <a:latin typeface="Times New Roman" charset="0"/>
              </a:rPr>
              <a:t>0”</a:t>
            </a:r>
            <a:r>
              <a:rPr lang="zh-CN" altLang="en-US" smtClean="0">
                <a:latin typeface="Times New Roman" charset="0"/>
              </a:rPr>
              <a:t>对待，应以得到的</a:t>
            </a:r>
            <a:r>
              <a:rPr lang="zh-CN" altLang="en-US" smtClean="0">
                <a:solidFill>
                  <a:srgbClr val="FF0000"/>
                </a:solidFill>
                <a:latin typeface="Times New Roman" charset="0"/>
              </a:rPr>
              <a:t>相邻最小项矩形组合最大，而且矩形组合数目最少</a:t>
            </a:r>
            <a:r>
              <a:rPr lang="zh-CN" altLang="en-US" smtClean="0">
                <a:latin typeface="Times New Roman" charset="0"/>
              </a:rPr>
              <a:t>为原则。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示例</a:t>
            </a:r>
          </a:p>
        </p:txBody>
      </p:sp>
      <p:graphicFrame>
        <p:nvGraphicFramePr>
          <p:cNvPr id="11266" name="Object 90"/>
          <p:cNvGraphicFramePr>
            <a:graphicFrameLocks noChangeAspect="1"/>
          </p:cNvGraphicFramePr>
          <p:nvPr>
            <p:ph sz="half" idx="1"/>
          </p:nvPr>
        </p:nvGraphicFramePr>
        <p:xfrm>
          <a:off x="1876425" y="3768725"/>
          <a:ext cx="1196975" cy="285750"/>
        </p:xfrm>
        <a:graphic>
          <a:graphicData uri="http://schemas.openxmlformats.org/presentationml/2006/ole">
            <p:oleObj spid="_x0000_s11266" name="公式" r:id="rId3" imgW="1130040" imgH="228600" progId="Equation.3">
              <p:embed/>
            </p:oleObj>
          </a:graphicData>
        </a:graphic>
      </p:graphicFrame>
      <p:graphicFrame>
        <p:nvGraphicFramePr>
          <p:cNvPr id="46176" name="Object 96"/>
          <p:cNvGraphicFramePr>
            <a:graphicFrameLocks noChangeAspect="1"/>
          </p:cNvGraphicFramePr>
          <p:nvPr>
            <p:ph sz="quarter" idx="2"/>
          </p:nvPr>
        </p:nvGraphicFramePr>
        <p:xfrm>
          <a:off x="5867400" y="3797300"/>
          <a:ext cx="3276600" cy="568325"/>
        </p:xfrm>
        <a:graphic>
          <a:graphicData uri="http://schemas.openxmlformats.org/presentationml/2006/ole">
            <p:oleObj spid="_x0000_s11267" name="公式" r:id="rId4" imgW="1638000" imgH="241200" progId="Equation.3">
              <p:embed/>
            </p:oleObj>
          </a:graphicData>
        </a:graphic>
      </p:graphicFrame>
      <p:pic>
        <p:nvPicPr>
          <p:cNvPr id="1127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5288" y="1412875"/>
            <a:ext cx="36290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4572000" y="4149725"/>
            <a:ext cx="3457575" cy="2592388"/>
            <a:chOff x="3061" y="1162"/>
            <a:chExt cx="1951" cy="1617"/>
          </a:xfrm>
        </p:grpSpPr>
        <p:sp>
          <p:nvSpPr>
            <p:cNvPr id="11319" name="Rectangle 6"/>
            <p:cNvSpPr>
              <a:spLocks noChangeArrowheads="1"/>
            </p:cNvSpPr>
            <p:nvPr/>
          </p:nvSpPr>
          <p:spPr bwMode="auto">
            <a:xfrm>
              <a:off x="4596" y="2488"/>
              <a:ext cx="312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d</a:t>
              </a:r>
            </a:p>
          </p:txBody>
        </p:sp>
        <p:sp>
          <p:nvSpPr>
            <p:cNvPr id="11320" name="Rectangle 7"/>
            <p:cNvSpPr>
              <a:spLocks noChangeArrowheads="1"/>
            </p:cNvSpPr>
            <p:nvPr/>
          </p:nvSpPr>
          <p:spPr bwMode="auto">
            <a:xfrm>
              <a:off x="4253" y="2488"/>
              <a:ext cx="343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d</a:t>
              </a:r>
            </a:p>
          </p:txBody>
        </p:sp>
        <p:sp>
          <p:nvSpPr>
            <p:cNvPr id="11321" name="Rectangle 8"/>
            <p:cNvSpPr>
              <a:spLocks noChangeArrowheads="1"/>
            </p:cNvSpPr>
            <p:nvPr/>
          </p:nvSpPr>
          <p:spPr bwMode="auto">
            <a:xfrm>
              <a:off x="3909" y="2488"/>
              <a:ext cx="344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</a:p>
          </p:txBody>
        </p:sp>
        <p:sp>
          <p:nvSpPr>
            <p:cNvPr id="11322" name="Rectangle 9"/>
            <p:cNvSpPr>
              <a:spLocks noChangeArrowheads="1"/>
            </p:cNvSpPr>
            <p:nvPr/>
          </p:nvSpPr>
          <p:spPr bwMode="auto">
            <a:xfrm>
              <a:off x="3566" y="2488"/>
              <a:ext cx="343" cy="291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</a:p>
          </p:txBody>
        </p:sp>
        <p:sp>
          <p:nvSpPr>
            <p:cNvPr id="11323" name="Rectangle 10"/>
            <p:cNvSpPr>
              <a:spLocks noChangeArrowheads="1"/>
            </p:cNvSpPr>
            <p:nvPr/>
          </p:nvSpPr>
          <p:spPr bwMode="auto">
            <a:xfrm>
              <a:off x="3222" y="2488"/>
              <a:ext cx="344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10</a:t>
              </a:r>
            </a:p>
          </p:txBody>
        </p:sp>
        <p:sp>
          <p:nvSpPr>
            <p:cNvPr id="11324" name="Rectangle 11"/>
            <p:cNvSpPr>
              <a:spLocks noChangeArrowheads="1"/>
            </p:cNvSpPr>
            <p:nvPr/>
          </p:nvSpPr>
          <p:spPr bwMode="auto">
            <a:xfrm>
              <a:off x="4596" y="2197"/>
              <a:ext cx="312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d</a:t>
              </a:r>
            </a:p>
          </p:txBody>
        </p:sp>
        <p:sp>
          <p:nvSpPr>
            <p:cNvPr id="11325" name="Rectangle 12"/>
            <p:cNvSpPr>
              <a:spLocks noChangeArrowheads="1"/>
            </p:cNvSpPr>
            <p:nvPr/>
          </p:nvSpPr>
          <p:spPr bwMode="auto">
            <a:xfrm>
              <a:off x="4253" y="2197"/>
              <a:ext cx="343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d</a:t>
              </a:r>
            </a:p>
          </p:txBody>
        </p:sp>
        <p:sp>
          <p:nvSpPr>
            <p:cNvPr id="11326" name="Rectangle 13"/>
            <p:cNvSpPr>
              <a:spLocks noChangeArrowheads="1"/>
            </p:cNvSpPr>
            <p:nvPr/>
          </p:nvSpPr>
          <p:spPr bwMode="auto">
            <a:xfrm>
              <a:off x="3909" y="2197"/>
              <a:ext cx="344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d</a:t>
              </a:r>
            </a:p>
          </p:txBody>
        </p:sp>
        <p:sp>
          <p:nvSpPr>
            <p:cNvPr id="11327" name="Rectangle 14"/>
            <p:cNvSpPr>
              <a:spLocks noChangeArrowheads="1"/>
            </p:cNvSpPr>
            <p:nvPr/>
          </p:nvSpPr>
          <p:spPr bwMode="auto">
            <a:xfrm>
              <a:off x="3566" y="2197"/>
              <a:ext cx="343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d</a:t>
              </a:r>
            </a:p>
          </p:txBody>
        </p:sp>
        <p:sp>
          <p:nvSpPr>
            <p:cNvPr id="11328" name="Rectangle 15"/>
            <p:cNvSpPr>
              <a:spLocks noChangeArrowheads="1"/>
            </p:cNvSpPr>
            <p:nvPr/>
          </p:nvSpPr>
          <p:spPr bwMode="auto">
            <a:xfrm>
              <a:off x="3222" y="2197"/>
              <a:ext cx="344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11</a:t>
              </a:r>
            </a:p>
          </p:txBody>
        </p:sp>
        <p:sp>
          <p:nvSpPr>
            <p:cNvPr id="11329" name="Rectangle 16"/>
            <p:cNvSpPr>
              <a:spLocks noChangeArrowheads="1"/>
            </p:cNvSpPr>
            <p:nvPr/>
          </p:nvSpPr>
          <p:spPr bwMode="auto">
            <a:xfrm>
              <a:off x="4596" y="1906"/>
              <a:ext cx="312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</a:p>
          </p:txBody>
        </p:sp>
        <p:sp>
          <p:nvSpPr>
            <p:cNvPr id="11330" name="Rectangle 17"/>
            <p:cNvSpPr>
              <a:spLocks noChangeArrowheads="1"/>
            </p:cNvSpPr>
            <p:nvPr/>
          </p:nvSpPr>
          <p:spPr bwMode="auto">
            <a:xfrm>
              <a:off x="4253" y="1906"/>
              <a:ext cx="343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</a:p>
          </p:txBody>
        </p:sp>
        <p:sp>
          <p:nvSpPr>
            <p:cNvPr id="11331" name="Rectangle 18"/>
            <p:cNvSpPr>
              <a:spLocks noChangeArrowheads="1"/>
            </p:cNvSpPr>
            <p:nvPr/>
          </p:nvSpPr>
          <p:spPr bwMode="auto">
            <a:xfrm>
              <a:off x="3909" y="1906"/>
              <a:ext cx="344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</a:p>
          </p:txBody>
        </p:sp>
        <p:sp>
          <p:nvSpPr>
            <p:cNvPr id="11332" name="Rectangle 19"/>
            <p:cNvSpPr>
              <a:spLocks noChangeArrowheads="1"/>
            </p:cNvSpPr>
            <p:nvPr/>
          </p:nvSpPr>
          <p:spPr bwMode="auto">
            <a:xfrm>
              <a:off x="3566" y="1906"/>
              <a:ext cx="343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0</a:t>
              </a:r>
            </a:p>
          </p:txBody>
        </p:sp>
        <p:sp>
          <p:nvSpPr>
            <p:cNvPr id="11333" name="Rectangle 20"/>
            <p:cNvSpPr>
              <a:spLocks noChangeArrowheads="1"/>
            </p:cNvSpPr>
            <p:nvPr/>
          </p:nvSpPr>
          <p:spPr bwMode="auto">
            <a:xfrm>
              <a:off x="3222" y="1906"/>
              <a:ext cx="344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01</a:t>
              </a:r>
            </a:p>
          </p:txBody>
        </p:sp>
        <p:sp>
          <p:nvSpPr>
            <p:cNvPr id="11334" name="Rectangle 21"/>
            <p:cNvSpPr>
              <a:spLocks noChangeArrowheads="1"/>
            </p:cNvSpPr>
            <p:nvPr/>
          </p:nvSpPr>
          <p:spPr bwMode="auto">
            <a:xfrm>
              <a:off x="4596" y="1615"/>
              <a:ext cx="312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0</a:t>
              </a:r>
            </a:p>
          </p:txBody>
        </p:sp>
        <p:sp>
          <p:nvSpPr>
            <p:cNvPr id="11335" name="Rectangle 22"/>
            <p:cNvSpPr>
              <a:spLocks noChangeArrowheads="1"/>
            </p:cNvSpPr>
            <p:nvPr/>
          </p:nvSpPr>
          <p:spPr bwMode="auto">
            <a:xfrm>
              <a:off x="4253" y="1615"/>
              <a:ext cx="343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0</a:t>
              </a:r>
            </a:p>
          </p:txBody>
        </p:sp>
        <p:sp>
          <p:nvSpPr>
            <p:cNvPr id="11336" name="Rectangle 23"/>
            <p:cNvSpPr>
              <a:spLocks noChangeArrowheads="1"/>
            </p:cNvSpPr>
            <p:nvPr/>
          </p:nvSpPr>
          <p:spPr bwMode="auto">
            <a:xfrm>
              <a:off x="3909" y="1615"/>
              <a:ext cx="344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0</a:t>
              </a:r>
            </a:p>
          </p:txBody>
        </p:sp>
        <p:sp>
          <p:nvSpPr>
            <p:cNvPr id="11337" name="Rectangle 24"/>
            <p:cNvSpPr>
              <a:spLocks noChangeArrowheads="1"/>
            </p:cNvSpPr>
            <p:nvPr/>
          </p:nvSpPr>
          <p:spPr bwMode="auto">
            <a:xfrm>
              <a:off x="3566" y="1615"/>
              <a:ext cx="343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0</a:t>
              </a:r>
            </a:p>
          </p:txBody>
        </p:sp>
        <p:sp>
          <p:nvSpPr>
            <p:cNvPr id="11338" name="Rectangle 25"/>
            <p:cNvSpPr>
              <a:spLocks noChangeArrowheads="1"/>
            </p:cNvSpPr>
            <p:nvPr/>
          </p:nvSpPr>
          <p:spPr bwMode="auto">
            <a:xfrm>
              <a:off x="3222" y="1615"/>
              <a:ext cx="344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00</a:t>
              </a:r>
            </a:p>
          </p:txBody>
        </p:sp>
        <p:sp>
          <p:nvSpPr>
            <p:cNvPr id="11339" name="Rectangle 26"/>
            <p:cNvSpPr>
              <a:spLocks noChangeArrowheads="1"/>
            </p:cNvSpPr>
            <p:nvPr/>
          </p:nvSpPr>
          <p:spPr bwMode="auto">
            <a:xfrm>
              <a:off x="4596" y="1324"/>
              <a:ext cx="416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10</a:t>
              </a:r>
            </a:p>
          </p:txBody>
        </p:sp>
        <p:sp>
          <p:nvSpPr>
            <p:cNvPr id="11340" name="Rectangle 27"/>
            <p:cNvSpPr>
              <a:spLocks noChangeArrowheads="1"/>
            </p:cNvSpPr>
            <p:nvPr/>
          </p:nvSpPr>
          <p:spPr bwMode="auto">
            <a:xfrm>
              <a:off x="4253" y="1324"/>
              <a:ext cx="343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11</a:t>
              </a:r>
            </a:p>
          </p:txBody>
        </p:sp>
        <p:sp>
          <p:nvSpPr>
            <p:cNvPr id="11341" name="Rectangle 28"/>
            <p:cNvSpPr>
              <a:spLocks noChangeArrowheads="1"/>
            </p:cNvSpPr>
            <p:nvPr/>
          </p:nvSpPr>
          <p:spPr bwMode="auto">
            <a:xfrm>
              <a:off x="3909" y="1324"/>
              <a:ext cx="344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01</a:t>
              </a:r>
            </a:p>
          </p:txBody>
        </p:sp>
        <p:sp>
          <p:nvSpPr>
            <p:cNvPr id="11342" name="Rectangle 29"/>
            <p:cNvSpPr>
              <a:spLocks noChangeArrowheads="1"/>
            </p:cNvSpPr>
            <p:nvPr/>
          </p:nvSpPr>
          <p:spPr bwMode="auto">
            <a:xfrm>
              <a:off x="3566" y="1324"/>
              <a:ext cx="343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00</a:t>
              </a:r>
            </a:p>
          </p:txBody>
        </p:sp>
        <p:sp>
          <p:nvSpPr>
            <p:cNvPr id="11343" name="Rectangle 30"/>
            <p:cNvSpPr>
              <a:spLocks noChangeArrowheads="1"/>
            </p:cNvSpPr>
            <p:nvPr/>
          </p:nvSpPr>
          <p:spPr bwMode="auto">
            <a:xfrm>
              <a:off x="3222" y="1324"/>
              <a:ext cx="344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>
                <a:latin typeface="Verdana" pitchFamily="34" charset="0"/>
              </a:endParaRPr>
            </a:p>
          </p:txBody>
        </p:sp>
        <p:sp>
          <p:nvSpPr>
            <p:cNvPr id="11344" name="Line 31"/>
            <p:cNvSpPr>
              <a:spLocks noChangeShapeType="1"/>
            </p:cNvSpPr>
            <p:nvPr/>
          </p:nvSpPr>
          <p:spPr bwMode="auto">
            <a:xfrm>
              <a:off x="3566" y="1615"/>
              <a:ext cx="0" cy="11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5" name="Line 32"/>
            <p:cNvSpPr>
              <a:spLocks noChangeShapeType="1"/>
            </p:cNvSpPr>
            <p:nvPr/>
          </p:nvSpPr>
          <p:spPr bwMode="auto">
            <a:xfrm>
              <a:off x="3566" y="1615"/>
              <a:ext cx="13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" name="Line 33"/>
            <p:cNvSpPr>
              <a:spLocks noChangeShapeType="1"/>
            </p:cNvSpPr>
            <p:nvPr/>
          </p:nvSpPr>
          <p:spPr bwMode="auto">
            <a:xfrm>
              <a:off x="4908" y="1615"/>
              <a:ext cx="0" cy="11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" name="Line 34"/>
            <p:cNvSpPr>
              <a:spLocks noChangeShapeType="1"/>
            </p:cNvSpPr>
            <p:nvPr/>
          </p:nvSpPr>
          <p:spPr bwMode="auto">
            <a:xfrm>
              <a:off x="4596" y="1615"/>
              <a:ext cx="0" cy="11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8" name="Line 35"/>
            <p:cNvSpPr>
              <a:spLocks noChangeShapeType="1"/>
            </p:cNvSpPr>
            <p:nvPr/>
          </p:nvSpPr>
          <p:spPr bwMode="auto">
            <a:xfrm>
              <a:off x="4253" y="1615"/>
              <a:ext cx="0" cy="11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9" name="Line 36"/>
            <p:cNvSpPr>
              <a:spLocks noChangeShapeType="1"/>
            </p:cNvSpPr>
            <p:nvPr/>
          </p:nvSpPr>
          <p:spPr bwMode="auto">
            <a:xfrm>
              <a:off x="3909" y="1615"/>
              <a:ext cx="0" cy="11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0" name="Line 37"/>
            <p:cNvSpPr>
              <a:spLocks noChangeShapeType="1"/>
            </p:cNvSpPr>
            <p:nvPr/>
          </p:nvSpPr>
          <p:spPr bwMode="auto">
            <a:xfrm>
              <a:off x="3566" y="2779"/>
              <a:ext cx="134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1" name="Line 38"/>
            <p:cNvSpPr>
              <a:spLocks noChangeShapeType="1"/>
            </p:cNvSpPr>
            <p:nvPr/>
          </p:nvSpPr>
          <p:spPr bwMode="auto">
            <a:xfrm>
              <a:off x="3566" y="2488"/>
              <a:ext cx="13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2" name="Line 39"/>
            <p:cNvSpPr>
              <a:spLocks noChangeShapeType="1"/>
            </p:cNvSpPr>
            <p:nvPr/>
          </p:nvSpPr>
          <p:spPr bwMode="auto">
            <a:xfrm>
              <a:off x="3566" y="2197"/>
              <a:ext cx="13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3" name="Line 40"/>
            <p:cNvSpPr>
              <a:spLocks noChangeShapeType="1"/>
            </p:cNvSpPr>
            <p:nvPr/>
          </p:nvSpPr>
          <p:spPr bwMode="auto">
            <a:xfrm>
              <a:off x="3566" y="1906"/>
              <a:ext cx="13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4" name="Line 41"/>
            <p:cNvSpPr>
              <a:spLocks noChangeShapeType="1"/>
            </p:cNvSpPr>
            <p:nvPr/>
          </p:nvSpPr>
          <p:spPr bwMode="auto">
            <a:xfrm flipH="1" flipV="1">
              <a:off x="3324" y="1389"/>
              <a:ext cx="245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5" name="Text Box 42"/>
            <p:cNvSpPr txBox="1">
              <a:spLocks noChangeArrowheads="1"/>
            </p:cNvSpPr>
            <p:nvPr/>
          </p:nvSpPr>
          <p:spPr bwMode="auto">
            <a:xfrm>
              <a:off x="3061" y="1389"/>
              <a:ext cx="442" cy="247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latin typeface="Times New Roman" charset="0"/>
                  <a:ea typeface="宋体" pitchFamily="2" charset="-122"/>
                </a:rPr>
                <a:t>b</a:t>
              </a:r>
              <a:r>
                <a:rPr kumimoji="1" lang="en-US" altLang="zh-CN" sz="2000" baseline="-25000">
                  <a:latin typeface="Times New Roman" charset="0"/>
                  <a:ea typeface="宋体" pitchFamily="2" charset="-122"/>
                </a:rPr>
                <a:t>3</a:t>
              </a:r>
              <a:r>
                <a:rPr kumimoji="1" lang="en-US" altLang="zh-CN" sz="2000">
                  <a:latin typeface="Times New Roman" charset="0"/>
                  <a:ea typeface="宋体" pitchFamily="2" charset="-122"/>
                </a:rPr>
                <a:t>b</a:t>
              </a:r>
              <a:r>
                <a:rPr kumimoji="1" lang="en-US" altLang="zh-CN" sz="2000" baseline="-25000">
                  <a:latin typeface="Times New Roman" charset="0"/>
                  <a:ea typeface="宋体" pitchFamily="2" charset="-122"/>
                </a:rPr>
                <a:t>2</a:t>
              </a:r>
              <a:endParaRPr kumimoji="1" lang="en-US" altLang="zh-CN" sz="2000"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11356" name="Text Box 43"/>
            <p:cNvSpPr txBox="1">
              <a:spLocks noChangeArrowheads="1"/>
            </p:cNvSpPr>
            <p:nvPr/>
          </p:nvSpPr>
          <p:spPr bwMode="auto">
            <a:xfrm>
              <a:off x="3288" y="1162"/>
              <a:ext cx="442" cy="248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latin typeface="Times New Roman" charset="0"/>
                  <a:ea typeface="宋体" pitchFamily="2" charset="-122"/>
                </a:rPr>
                <a:t>b</a:t>
              </a:r>
              <a:r>
                <a:rPr kumimoji="1" lang="en-US" altLang="zh-CN" sz="2000" baseline="-25000">
                  <a:latin typeface="Times New Roman" charset="0"/>
                  <a:ea typeface="宋体" pitchFamily="2" charset="-122"/>
                </a:rPr>
                <a:t>1</a:t>
              </a:r>
              <a:r>
                <a:rPr kumimoji="1" lang="en-US" altLang="zh-CN" sz="2000">
                  <a:latin typeface="Times New Roman" charset="0"/>
                  <a:ea typeface="宋体" pitchFamily="2" charset="-122"/>
                </a:rPr>
                <a:t>b</a:t>
              </a:r>
              <a:r>
                <a:rPr kumimoji="1" lang="en-US" altLang="zh-CN" sz="2000" baseline="-25000">
                  <a:latin typeface="Times New Roman" charset="0"/>
                  <a:ea typeface="宋体" pitchFamily="2" charset="-122"/>
                </a:rPr>
                <a:t>0</a:t>
              </a:r>
              <a:endParaRPr kumimoji="1" lang="en-US" altLang="zh-CN" sz="2000">
                <a:latin typeface="Times New Roman" charset="0"/>
                <a:ea typeface="宋体" pitchFamily="2" charset="-122"/>
              </a:endParaRPr>
            </a:p>
          </p:txBody>
        </p:sp>
      </p:grpSp>
      <p:sp>
        <p:nvSpPr>
          <p:cNvPr id="46125" name="Rectangle 45"/>
          <p:cNvSpPr>
            <a:spLocks noChangeArrowheads="1"/>
          </p:cNvSpPr>
          <p:nvPr/>
        </p:nvSpPr>
        <p:spPr bwMode="auto">
          <a:xfrm>
            <a:off x="5580063" y="5878513"/>
            <a:ext cx="2159000" cy="790575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26" name="Rectangle 46"/>
          <p:cNvSpPr>
            <a:spLocks noChangeArrowheads="1"/>
          </p:cNvSpPr>
          <p:nvPr/>
        </p:nvSpPr>
        <p:spPr bwMode="auto">
          <a:xfrm>
            <a:off x="6154738" y="5302250"/>
            <a:ext cx="1009650" cy="865188"/>
          </a:xfrm>
          <a:prstGeom prst="rect">
            <a:avLst/>
          </a:prstGeom>
          <a:noFill/>
          <a:ln w="28575">
            <a:solidFill>
              <a:srgbClr val="0099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27" name="Rectangle 47"/>
          <p:cNvSpPr>
            <a:spLocks noChangeArrowheads="1"/>
          </p:cNvSpPr>
          <p:nvPr/>
        </p:nvSpPr>
        <p:spPr bwMode="auto">
          <a:xfrm>
            <a:off x="6804025" y="5445125"/>
            <a:ext cx="1008063" cy="79216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4498975" y="1123950"/>
            <a:ext cx="3457575" cy="2592388"/>
            <a:chOff x="3061" y="1162"/>
            <a:chExt cx="1951" cy="1617"/>
          </a:xfrm>
        </p:grpSpPr>
        <p:sp>
          <p:nvSpPr>
            <p:cNvPr id="11281" name="Rectangle 49"/>
            <p:cNvSpPr>
              <a:spLocks noChangeArrowheads="1"/>
            </p:cNvSpPr>
            <p:nvPr/>
          </p:nvSpPr>
          <p:spPr bwMode="auto">
            <a:xfrm>
              <a:off x="4596" y="2488"/>
              <a:ext cx="312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d</a:t>
              </a:r>
            </a:p>
          </p:txBody>
        </p:sp>
        <p:sp>
          <p:nvSpPr>
            <p:cNvPr id="11282" name="Rectangle 50"/>
            <p:cNvSpPr>
              <a:spLocks noChangeArrowheads="1"/>
            </p:cNvSpPr>
            <p:nvPr/>
          </p:nvSpPr>
          <p:spPr bwMode="auto">
            <a:xfrm>
              <a:off x="4253" y="2488"/>
              <a:ext cx="343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d</a:t>
              </a:r>
            </a:p>
          </p:txBody>
        </p:sp>
        <p:sp>
          <p:nvSpPr>
            <p:cNvPr id="11283" name="Rectangle 51"/>
            <p:cNvSpPr>
              <a:spLocks noChangeArrowheads="1"/>
            </p:cNvSpPr>
            <p:nvPr/>
          </p:nvSpPr>
          <p:spPr bwMode="auto">
            <a:xfrm>
              <a:off x="3909" y="2488"/>
              <a:ext cx="344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</a:p>
          </p:txBody>
        </p:sp>
        <p:sp>
          <p:nvSpPr>
            <p:cNvPr id="11284" name="Rectangle 52"/>
            <p:cNvSpPr>
              <a:spLocks noChangeArrowheads="1"/>
            </p:cNvSpPr>
            <p:nvPr/>
          </p:nvSpPr>
          <p:spPr bwMode="auto">
            <a:xfrm>
              <a:off x="3566" y="2488"/>
              <a:ext cx="343" cy="291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</a:p>
          </p:txBody>
        </p:sp>
        <p:sp>
          <p:nvSpPr>
            <p:cNvPr id="11285" name="Rectangle 53"/>
            <p:cNvSpPr>
              <a:spLocks noChangeArrowheads="1"/>
            </p:cNvSpPr>
            <p:nvPr/>
          </p:nvSpPr>
          <p:spPr bwMode="auto">
            <a:xfrm>
              <a:off x="3222" y="2488"/>
              <a:ext cx="344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10</a:t>
              </a:r>
            </a:p>
          </p:txBody>
        </p:sp>
        <p:sp>
          <p:nvSpPr>
            <p:cNvPr id="11286" name="Rectangle 54"/>
            <p:cNvSpPr>
              <a:spLocks noChangeArrowheads="1"/>
            </p:cNvSpPr>
            <p:nvPr/>
          </p:nvSpPr>
          <p:spPr bwMode="auto">
            <a:xfrm>
              <a:off x="4596" y="2197"/>
              <a:ext cx="312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d</a:t>
              </a:r>
            </a:p>
          </p:txBody>
        </p:sp>
        <p:sp>
          <p:nvSpPr>
            <p:cNvPr id="11287" name="Rectangle 55"/>
            <p:cNvSpPr>
              <a:spLocks noChangeArrowheads="1"/>
            </p:cNvSpPr>
            <p:nvPr/>
          </p:nvSpPr>
          <p:spPr bwMode="auto">
            <a:xfrm>
              <a:off x="4253" y="2197"/>
              <a:ext cx="343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d</a:t>
              </a:r>
            </a:p>
          </p:txBody>
        </p:sp>
        <p:sp>
          <p:nvSpPr>
            <p:cNvPr id="11288" name="Rectangle 56"/>
            <p:cNvSpPr>
              <a:spLocks noChangeArrowheads="1"/>
            </p:cNvSpPr>
            <p:nvPr/>
          </p:nvSpPr>
          <p:spPr bwMode="auto">
            <a:xfrm>
              <a:off x="3909" y="2197"/>
              <a:ext cx="344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d</a:t>
              </a:r>
            </a:p>
          </p:txBody>
        </p:sp>
        <p:sp>
          <p:nvSpPr>
            <p:cNvPr id="11289" name="Rectangle 57"/>
            <p:cNvSpPr>
              <a:spLocks noChangeArrowheads="1"/>
            </p:cNvSpPr>
            <p:nvPr/>
          </p:nvSpPr>
          <p:spPr bwMode="auto">
            <a:xfrm>
              <a:off x="3566" y="2197"/>
              <a:ext cx="343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d</a:t>
              </a:r>
            </a:p>
          </p:txBody>
        </p:sp>
        <p:sp>
          <p:nvSpPr>
            <p:cNvPr id="11290" name="Rectangle 58"/>
            <p:cNvSpPr>
              <a:spLocks noChangeArrowheads="1"/>
            </p:cNvSpPr>
            <p:nvPr/>
          </p:nvSpPr>
          <p:spPr bwMode="auto">
            <a:xfrm>
              <a:off x="3222" y="2197"/>
              <a:ext cx="344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11</a:t>
              </a:r>
            </a:p>
          </p:txBody>
        </p:sp>
        <p:sp>
          <p:nvSpPr>
            <p:cNvPr id="11291" name="Rectangle 59"/>
            <p:cNvSpPr>
              <a:spLocks noChangeArrowheads="1"/>
            </p:cNvSpPr>
            <p:nvPr/>
          </p:nvSpPr>
          <p:spPr bwMode="auto">
            <a:xfrm>
              <a:off x="4596" y="1906"/>
              <a:ext cx="312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</a:p>
          </p:txBody>
        </p:sp>
        <p:sp>
          <p:nvSpPr>
            <p:cNvPr id="11292" name="Rectangle 60"/>
            <p:cNvSpPr>
              <a:spLocks noChangeArrowheads="1"/>
            </p:cNvSpPr>
            <p:nvPr/>
          </p:nvSpPr>
          <p:spPr bwMode="auto">
            <a:xfrm>
              <a:off x="4253" y="1906"/>
              <a:ext cx="343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</a:p>
          </p:txBody>
        </p:sp>
        <p:sp>
          <p:nvSpPr>
            <p:cNvPr id="11293" name="Rectangle 61"/>
            <p:cNvSpPr>
              <a:spLocks noChangeArrowheads="1"/>
            </p:cNvSpPr>
            <p:nvPr/>
          </p:nvSpPr>
          <p:spPr bwMode="auto">
            <a:xfrm>
              <a:off x="3909" y="1906"/>
              <a:ext cx="344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</a:p>
          </p:txBody>
        </p:sp>
        <p:sp>
          <p:nvSpPr>
            <p:cNvPr id="11294" name="Rectangle 62"/>
            <p:cNvSpPr>
              <a:spLocks noChangeArrowheads="1"/>
            </p:cNvSpPr>
            <p:nvPr/>
          </p:nvSpPr>
          <p:spPr bwMode="auto">
            <a:xfrm>
              <a:off x="3566" y="1906"/>
              <a:ext cx="343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0</a:t>
              </a:r>
            </a:p>
          </p:txBody>
        </p:sp>
        <p:sp>
          <p:nvSpPr>
            <p:cNvPr id="11295" name="Rectangle 63"/>
            <p:cNvSpPr>
              <a:spLocks noChangeArrowheads="1"/>
            </p:cNvSpPr>
            <p:nvPr/>
          </p:nvSpPr>
          <p:spPr bwMode="auto">
            <a:xfrm>
              <a:off x="3222" y="1906"/>
              <a:ext cx="344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01</a:t>
              </a:r>
            </a:p>
          </p:txBody>
        </p:sp>
        <p:sp>
          <p:nvSpPr>
            <p:cNvPr id="11296" name="Rectangle 64"/>
            <p:cNvSpPr>
              <a:spLocks noChangeArrowheads="1"/>
            </p:cNvSpPr>
            <p:nvPr/>
          </p:nvSpPr>
          <p:spPr bwMode="auto">
            <a:xfrm>
              <a:off x="4596" y="1615"/>
              <a:ext cx="312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0</a:t>
              </a:r>
            </a:p>
          </p:txBody>
        </p:sp>
        <p:sp>
          <p:nvSpPr>
            <p:cNvPr id="11297" name="Rectangle 65"/>
            <p:cNvSpPr>
              <a:spLocks noChangeArrowheads="1"/>
            </p:cNvSpPr>
            <p:nvPr/>
          </p:nvSpPr>
          <p:spPr bwMode="auto">
            <a:xfrm>
              <a:off x="4253" y="1615"/>
              <a:ext cx="343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0</a:t>
              </a:r>
            </a:p>
          </p:txBody>
        </p:sp>
        <p:sp>
          <p:nvSpPr>
            <p:cNvPr id="11298" name="Rectangle 66"/>
            <p:cNvSpPr>
              <a:spLocks noChangeArrowheads="1"/>
            </p:cNvSpPr>
            <p:nvPr/>
          </p:nvSpPr>
          <p:spPr bwMode="auto">
            <a:xfrm>
              <a:off x="3909" y="1615"/>
              <a:ext cx="344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0</a:t>
              </a:r>
            </a:p>
          </p:txBody>
        </p:sp>
        <p:sp>
          <p:nvSpPr>
            <p:cNvPr id="11299" name="Rectangle 67"/>
            <p:cNvSpPr>
              <a:spLocks noChangeArrowheads="1"/>
            </p:cNvSpPr>
            <p:nvPr/>
          </p:nvSpPr>
          <p:spPr bwMode="auto">
            <a:xfrm>
              <a:off x="3566" y="1615"/>
              <a:ext cx="343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0</a:t>
              </a:r>
            </a:p>
          </p:txBody>
        </p:sp>
        <p:sp>
          <p:nvSpPr>
            <p:cNvPr id="11300" name="Rectangle 68"/>
            <p:cNvSpPr>
              <a:spLocks noChangeArrowheads="1"/>
            </p:cNvSpPr>
            <p:nvPr/>
          </p:nvSpPr>
          <p:spPr bwMode="auto">
            <a:xfrm>
              <a:off x="3222" y="1615"/>
              <a:ext cx="344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00</a:t>
              </a:r>
            </a:p>
          </p:txBody>
        </p:sp>
        <p:sp>
          <p:nvSpPr>
            <p:cNvPr id="11301" name="Rectangle 69"/>
            <p:cNvSpPr>
              <a:spLocks noChangeArrowheads="1"/>
            </p:cNvSpPr>
            <p:nvPr/>
          </p:nvSpPr>
          <p:spPr bwMode="auto">
            <a:xfrm>
              <a:off x="4596" y="1324"/>
              <a:ext cx="416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10</a:t>
              </a:r>
            </a:p>
          </p:txBody>
        </p:sp>
        <p:sp>
          <p:nvSpPr>
            <p:cNvPr id="11302" name="Rectangle 70"/>
            <p:cNvSpPr>
              <a:spLocks noChangeArrowheads="1"/>
            </p:cNvSpPr>
            <p:nvPr/>
          </p:nvSpPr>
          <p:spPr bwMode="auto">
            <a:xfrm>
              <a:off x="4253" y="1324"/>
              <a:ext cx="343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11</a:t>
              </a:r>
            </a:p>
          </p:txBody>
        </p:sp>
        <p:sp>
          <p:nvSpPr>
            <p:cNvPr id="11303" name="Rectangle 71"/>
            <p:cNvSpPr>
              <a:spLocks noChangeArrowheads="1"/>
            </p:cNvSpPr>
            <p:nvPr/>
          </p:nvSpPr>
          <p:spPr bwMode="auto">
            <a:xfrm>
              <a:off x="3909" y="1324"/>
              <a:ext cx="344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01</a:t>
              </a:r>
            </a:p>
          </p:txBody>
        </p:sp>
        <p:sp>
          <p:nvSpPr>
            <p:cNvPr id="11304" name="Rectangle 72"/>
            <p:cNvSpPr>
              <a:spLocks noChangeArrowheads="1"/>
            </p:cNvSpPr>
            <p:nvPr/>
          </p:nvSpPr>
          <p:spPr bwMode="auto">
            <a:xfrm>
              <a:off x="3566" y="1324"/>
              <a:ext cx="343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00</a:t>
              </a:r>
            </a:p>
          </p:txBody>
        </p:sp>
        <p:sp>
          <p:nvSpPr>
            <p:cNvPr id="11305" name="Rectangle 73"/>
            <p:cNvSpPr>
              <a:spLocks noChangeArrowheads="1"/>
            </p:cNvSpPr>
            <p:nvPr/>
          </p:nvSpPr>
          <p:spPr bwMode="auto">
            <a:xfrm>
              <a:off x="3222" y="1324"/>
              <a:ext cx="344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>
                <a:latin typeface="Verdana" pitchFamily="34" charset="0"/>
              </a:endParaRPr>
            </a:p>
          </p:txBody>
        </p:sp>
        <p:sp>
          <p:nvSpPr>
            <p:cNvPr id="11306" name="Line 74"/>
            <p:cNvSpPr>
              <a:spLocks noChangeShapeType="1"/>
            </p:cNvSpPr>
            <p:nvPr/>
          </p:nvSpPr>
          <p:spPr bwMode="auto">
            <a:xfrm>
              <a:off x="3566" y="1615"/>
              <a:ext cx="0" cy="11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7" name="Line 75"/>
            <p:cNvSpPr>
              <a:spLocks noChangeShapeType="1"/>
            </p:cNvSpPr>
            <p:nvPr/>
          </p:nvSpPr>
          <p:spPr bwMode="auto">
            <a:xfrm>
              <a:off x="3566" y="1615"/>
              <a:ext cx="13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8" name="Line 76"/>
            <p:cNvSpPr>
              <a:spLocks noChangeShapeType="1"/>
            </p:cNvSpPr>
            <p:nvPr/>
          </p:nvSpPr>
          <p:spPr bwMode="auto">
            <a:xfrm>
              <a:off x="4908" y="1615"/>
              <a:ext cx="0" cy="11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9" name="Line 77"/>
            <p:cNvSpPr>
              <a:spLocks noChangeShapeType="1"/>
            </p:cNvSpPr>
            <p:nvPr/>
          </p:nvSpPr>
          <p:spPr bwMode="auto">
            <a:xfrm>
              <a:off x="4596" y="1615"/>
              <a:ext cx="0" cy="11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0" name="Line 78"/>
            <p:cNvSpPr>
              <a:spLocks noChangeShapeType="1"/>
            </p:cNvSpPr>
            <p:nvPr/>
          </p:nvSpPr>
          <p:spPr bwMode="auto">
            <a:xfrm>
              <a:off x="4253" y="1615"/>
              <a:ext cx="0" cy="11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1" name="Line 79"/>
            <p:cNvSpPr>
              <a:spLocks noChangeShapeType="1"/>
            </p:cNvSpPr>
            <p:nvPr/>
          </p:nvSpPr>
          <p:spPr bwMode="auto">
            <a:xfrm>
              <a:off x="3909" y="1615"/>
              <a:ext cx="0" cy="11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2" name="Line 80"/>
            <p:cNvSpPr>
              <a:spLocks noChangeShapeType="1"/>
            </p:cNvSpPr>
            <p:nvPr/>
          </p:nvSpPr>
          <p:spPr bwMode="auto">
            <a:xfrm>
              <a:off x="3566" y="2779"/>
              <a:ext cx="134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3" name="Line 81"/>
            <p:cNvSpPr>
              <a:spLocks noChangeShapeType="1"/>
            </p:cNvSpPr>
            <p:nvPr/>
          </p:nvSpPr>
          <p:spPr bwMode="auto">
            <a:xfrm>
              <a:off x="3566" y="2488"/>
              <a:ext cx="13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4" name="Line 82"/>
            <p:cNvSpPr>
              <a:spLocks noChangeShapeType="1"/>
            </p:cNvSpPr>
            <p:nvPr/>
          </p:nvSpPr>
          <p:spPr bwMode="auto">
            <a:xfrm>
              <a:off x="3566" y="2197"/>
              <a:ext cx="13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5" name="Line 83"/>
            <p:cNvSpPr>
              <a:spLocks noChangeShapeType="1"/>
            </p:cNvSpPr>
            <p:nvPr/>
          </p:nvSpPr>
          <p:spPr bwMode="auto">
            <a:xfrm>
              <a:off x="3566" y="1906"/>
              <a:ext cx="13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6" name="Line 84"/>
            <p:cNvSpPr>
              <a:spLocks noChangeShapeType="1"/>
            </p:cNvSpPr>
            <p:nvPr/>
          </p:nvSpPr>
          <p:spPr bwMode="auto">
            <a:xfrm flipH="1" flipV="1">
              <a:off x="3324" y="1389"/>
              <a:ext cx="245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7" name="Text Box 85"/>
            <p:cNvSpPr txBox="1">
              <a:spLocks noChangeArrowheads="1"/>
            </p:cNvSpPr>
            <p:nvPr/>
          </p:nvSpPr>
          <p:spPr bwMode="auto">
            <a:xfrm>
              <a:off x="3061" y="1389"/>
              <a:ext cx="442" cy="247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latin typeface="Times New Roman" charset="0"/>
                  <a:ea typeface="宋体" pitchFamily="2" charset="-122"/>
                </a:rPr>
                <a:t>b</a:t>
              </a:r>
              <a:r>
                <a:rPr kumimoji="1" lang="en-US" altLang="zh-CN" sz="2000" baseline="-25000">
                  <a:latin typeface="Times New Roman" charset="0"/>
                  <a:ea typeface="宋体" pitchFamily="2" charset="-122"/>
                </a:rPr>
                <a:t>3</a:t>
              </a:r>
              <a:r>
                <a:rPr kumimoji="1" lang="en-US" altLang="zh-CN" sz="2000">
                  <a:latin typeface="Times New Roman" charset="0"/>
                  <a:ea typeface="宋体" pitchFamily="2" charset="-122"/>
                </a:rPr>
                <a:t>b</a:t>
              </a:r>
              <a:r>
                <a:rPr kumimoji="1" lang="en-US" altLang="zh-CN" sz="2000" baseline="-25000">
                  <a:latin typeface="Times New Roman" charset="0"/>
                  <a:ea typeface="宋体" pitchFamily="2" charset="-122"/>
                </a:rPr>
                <a:t>2</a:t>
              </a:r>
              <a:endParaRPr kumimoji="1" lang="en-US" altLang="zh-CN" sz="2000"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11318" name="Text Box 86"/>
            <p:cNvSpPr txBox="1">
              <a:spLocks noChangeArrowheads="1"/>
            </p:cNvSpPr>
            <p:nvPr/>
          </p:nvSpPr>
          <p:spPr bwMode="auto">
            <a:xfrm>
              <a:off x="3288" y="1162"/>
              <a:ext cx="442" cy="248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latin typeface="Times New Roman" charset="0"/>
                  <a:ea typeface="宋体" pitchFamily="2" charset="-122"/>
                </a:rPr>
                <a:t>b</a:t>
              </a:r>
              <a:r>
                <a:rPr kumimoji="1" lang="en-US" altLang="zh-CN" sz="2000" baseline="-25000">
                  <a:latin typeface="Times New Roman" charset="0"/>
                  <a:ea typeface="宋体" pitchFamily="2" charset="-122"/>
                </a:rPr>
                <a:t>1</a:t>
              </a:r>
              <a:r>
                <a:rPr kumimoji="1" lang="en-US" altLang="zh-CN" sz="2000">
                  <a:latin typeface="Times New Roman" charset="0"/>
                  <a:ea typeface="宋体" pitchFamily="2" charset="-122"/>
                </a:rPr>
                <a:t>b</a:t>
              </a:r>
              <a:r>
                <a:rPr kumimoji="1" lang="en-US" altLang="zh-CN" sz="2000" baseline="-25000">
                  <a:latin typeface="Times New Roman" charset="0"/>
                  <a:ea typeface="宋体" pitchFamily="2" charset="-122"/>
                </a:rPr>
                <a:t>0</a:t>
              </a:r>
              <a:endParaRPr kumimoji="1" lang="en-US" altLang="zh-CN" sz="2000">
                <a:latin typeface="Times New Roman" charset="0"/>
                <a:ea typeface="宋体" pitchFamily="2" charset="-122"/>
              </a:endParaRPr>
            </a:p>
          </p:txBody>
        </p:sp>
      </p:grpSp>
      <p:sp>
        <p:nvSpPr>
          <p:cNvPr id="46167" name="Rectangle 87"/>
          <p:cNvSpPr>
            <a:spLocks noChangeArrowheads="1"/>
          </p:cNvSpPr>
          <p:nvPr/>
        </p:nvSpPr>
        <p:spPr bwMode="auto">
          <a:xfrm>
            <a:off x="5507038" y="3284538"/>
            <a:ext cx="936625" cy="360362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68" name="Rectangle 88"/>
          <p:cNvSpPr>
            <a:spLocks noChangeArrowheads="1"/>
          </p:cNvSpPr>
          <p:nvPr/>
        </p:nvSpPr>
        <p:spPr bwMode="auto">
          <a:xfrm>
            <a:off x="6732588" y="2419350"/>
            <a:ext cx="936625" cy="36036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69" name="Rectangle 89"/>
          <p:cNvSpPr>
            <a:spLocks noChangeArrowheads="1"/>
          </p:cNvSpPr>
          <p:nvPr/>
        </p:nvSpPr>
        <p:spPr bwMode="auto">
          <a:xfrm>
            <a:off x="6083300" y="2347913"/>
            <a:ext cx="936625" cy="360362"/>
          </a:xfrm>
          <a:prstGeom prst="rect">
            <a:avLst/>
          </a:prstGeom>
          <a:noFill/>
          <a:ln w="28575">
            <a:solidFill>
              <a:srgbClr val="0099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6178" name="Object 98"/>
          <p:cNvGraphicFramePr>
            <a:graphicFrameLocks noChangeAspect="1"/>
          </p:cNvGraphicFramePr>
          <p:nvPr>
            <p:ph sz="quarter" idx="3"/>
          </p:nvPr>
        </p:nvGraphicFramePr>
        <p:xfrm>
          <a:off x="1258888" y="6165850"/>
          <a:ext cx="2522537" cy="511175"/>
        </p:xfrm>
        <a:graphic>
          <a:graphicData uri="http://schemas.openxmlformats.org/presentationml/2006/ole">
            <p:oleObj spid="_x0000_s11268" name="公式" r:id="rId6" imgW="1130040" imgH="228600" progId="Equation.3">
              <p:embed/>
            </p:oleObj>
          </a:graphicData>
        </a:graphic>
      </p:graphicFrame>
      <p:sp>
        <p:nvSpPr>
          <p:cNvPr id="46180" name="AutoShape 100"/>
          <p:cNvSpPr>
            <a:spLocks noChangeArrowheads="1"/>
          </p:cNvSpPr>
          <p:nvPr/>
        </p:nvSpPr>
        <p:spPr bwMode="auto">
          <a:xfrm rot="5400000">
            <a:off x="7884319" y="2637632"/>
            <a:ext cx="936625" cy="935037"/>
          </a:xfrm>
          <a:custGeom>
            <a:avLst/>
            <a:gdLst>
              <a:gd name="T0" fmla="*/ 655898 w 21600"/>
              <a:gd name="T1" fmla="*/ 0 h 21600"/>
              <a:gd name="T2" fmla="*/ 655898 w 21600"/>
              <a:gd name="T3" fmla="*/ 526305 h 21600"/>
              <a:gd name="T4" fmla="*/ 140364 w 21600"/>
              <a:gd name="T5" fmla="*/ 935037 h 21600"/>
              <a:gd name="T6" fmla="*/ 936625 w 21600"/>
              <a:gd name="T7" fmla="*/ 263152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81" name="AutoShape 101"/>
          <p:cNvSpPr>
            <a:spLocks noChangeArrowheads="1"/>
          </p:cNvSpPr>
          <p:nvPr/>
        </p:nvSpPr>
        <p:spPr bwMode="auto">
          <a:xfrm>
            <a:off x="3995738" y="6021388"/>
            <a:ext cx="936625" cy="576262"/>
          </a:xfrm>
          <a:prstGeom prst="leftArrow">
            <a:avLst>
              <a:gd name="adj1" fmla="val 50000"/>
              <a:gd name="adj2" fmla="val 40634"/>
            </a:avLst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2">
              <a:schemeClr val="bg2">
                <a:alpha val="50000"/>
              </a:scheme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4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6" dur="500"/>
                                        <p:tgtEl>
                                          <p:spTgt spid="4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25" grpId="0" animBg="1"/>
      <p:bldP spid="46126" grpId="0" animBg="1"/>
      <p:bldP spid="46127" grpId="0" animBg="1"/>
      <p:bldP spid="46167" grpId="0" animBg="1"/>
      <p:bldP spid="46168" grpId="0" animBg="1"/>
      <p:bldP spid="46169" grpId="0" animBg="1"/>
      <p:bldP spid="46180" grpId="0" animBg="1"/>
      <p:bldP spid="4618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76388"/>
            <a:ext cx="7934325" cy="773112"/>
          </a:xfrm>
        </p:spPr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3.4</a:t>
            </a:r>
            <a:r>
              <a:rPr lang="zh-CN" altLang="en-US" smtClean="0"/>
              <a:t>：化简下图所示的带随意项的卡诺图</a:t>
            </a:r>
          </a:p>
        </p:txBody>
      </p:sp>
      <p:graphicFrame>
        <p:nvGraphicFramePr>
          <p:cNvPr id="52308" name="Object 84"/>
          <p:cNvGraphicFramePr>
            <a:graphicFrameLocks noChangeAspect="1"/>
          </p:cNvGraphicFramePr>
          <p:nvPr>
            <p:ph sz="half" idx="2"/>
          </p:nvPr>
        </p:nvGraphicFramePr>
        <p:xfrm>
          <a:off x="4572000" y="5876925"/>
          <a:ext cx="4176713" cy="617538"/>
        </p:xfrm>
        <a:graphic>
          <a:graphicData uri="http://schemas.openxmlformats.org/presentationml/2006/ole">
            <p:oleObj spid="_x0000_s12290" name="公式" r:id="rId3" imgW="1460160" imgH="215640" progId="Equation.3">
              <p:embed/>
            </p:oleObj>
          </a:graphicData>
        </a:graphic>
      </p:graphicFrame>
      <p:grpSp>
        <p:nvGrpSpPr>
          <p:cNvPr id="12293" name="Group 87"/>
          <p:cNvGrpSpPr>
            <a:grpSpLocks/>
          </p:cNvGrpSpPr>
          <p:nvPr/>
        </p:nvGrpSpPr>
        <p:grpSpPr bwMode="auto">
          <a:xfrm>
            <a:off x="792163" y="2708275"/>
            <a:ext cx="3276600" cy="2857500"/>
            <a:chOff x="499" y="1706"/>
            <a:chExt cx="2064" cy="1800"/>
          </a:xfrm>
        </p:grpSpPr>
        <p:grpSp>
          <p:nvGrpSpPr>
            <p:cNvPr id="12338" name="Group 4"/>
            <p:cNvGrpSpPr>
              <a:grpSpLocks/>
            </p:cNvGrpSpPr>
            <p:nvPr/>
          </p:nvGrpSpPr>
          <p:grpSpPr bwMode="auto">
            <a:xfrm>
              <a:off x="499" y="1706"/>
              <a:ext cx="2064" cy="1800"/>
              <a:chOff x="3744" y="144"/>
              <a:chExt cx="1440" cy="1392"/>
            </a:xfrm>
          </p:grpSpPr>
          <p:sp>
            <p:nvSpPr>
              <p:cNvPr id="12340" name="Rectangle 5"/>
              <p:cNvSpPr>
                <a:spLocks noChangeArrowheads="1"/>
              </p:cNvSpPr>
              <p:nvPr/>
            </p:nvSpPr>
            <p:spPr bwMode="auto">
              <a:xfrm>
                <a:off x="4932" y="1287"/>
                <a:ext cx="252" cy="24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 sz="2400">
                    <a:latin typeface="Verdana" pitchFamily="34" charset="0"/>
                  </a:rPr>
                  <a:t>d</a:t>
                </a:r>
              </a:p>
            </p:txBody>
          </p:sp>
          <p:sp>
            <p:nvSpPr>
              <p:cNvPr id="12341" name="Rectangle 6"/>
              <p:cNvSpPr>
                <a:spLocks noChangeArrowheads="1"/>
              </p:cNvSpPr>
              <p:nvPr/>
            </p:nvSpPr>
            <p:spPr bwMode="auto">
              <a:xfrm>
                <a:off x="4680" y="1287"/>
                <a:ext cx="252" cy="24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 sz="2400">
                    <a:latin typeface="Verdana" pitchFamily="34" charset="0"/>
                  </a:rPr>
                  <a:t>d</a:t>
                </a:r>
              </a:p>
            </p:txBody>
          </p:sp>
          <p:sp>
            <p:nvSpPr>
              <p:cNvPr id="12342" name="Rectangle 7"/>
              <p:cNvSpPr>
                <a:spLocks noChangeArrowheads="1"/>
              </p:cNvSpPr>
              <p:nvPr/>
            </p:nvSpPr>
            <p:spPr bwMode="auto">
              <a:xfrm>
                <a:off x="4428" y="1287"/>
                <a:ext cx="252" cy="24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 sz="2400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12343" name="Rectangle 8"/>
              <p:cNvSpPr>
                <a:spLocks noChangeArrowheads="1"/>
              </p:cNvSpPr>
              <p:nvPr/>
            </p:nvSpPr>
            <p:spPr bwMode="auto">
              <a:xfrm>
                <a:off x="4176" y="1287"/>
                <a:ext cx="252" cy="24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 sz="2400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12344" name="Rectangle 9"/>
              <p:cNvSpPr>
                <a:spLocks noChangeArrowheads="1"/>
              </p:cNvSpPr>
              <p:nvPr/>
            </p:nvSpPr>
            <p:spPr bwMode="auto">
              <a:xfrm>
                <a:off x="4932" y="1038"/>
                <a:ext cx="252" cy="24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 sz="2400">
                    <a:latin typeface="Verdana" pitchFamily="34" charset="0"/>
                  </a:rPr>
                  <a:t>d</a:t>
                </a:r>
              </a:p>
            </p:txBody>
          </p:sp>
          <p:sp>
            <p:nvSpPr>
              <p:cNvPr id="12345" name="Rectangle 10"/>
              <p:cNvSpPr>
                <a:spLocks noChangeArrowheads="1"/>
              </p:cNvSpPr>
              <p:nvPr/>
            </p:nvSpPr>
            <p:spPr bwMode="auto">
              <a:xfrm>
                <a:off x="4680" y="1038"/>
                <a:ext cx="252" cy="24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 sz="2400">
                    <a:latin typeface="Verdana" pitchFamily="34" charset="0"/>
                  </a:rPr>
                  <a:t>d</a:t>
                </a:r>
              </a:p>
            </p:txBody>
          </p:sp>
          <p:sp>
            <p:nvSpPr>
              <p:cNvPr id="12346" name="Rectangle 11"/>
              <p:cNvSpPr>
                <a:spLocks noChangeArrowheads="1"/>
              </p:cNvSpPr>
              <p:nvPr/>
            </p:nvSpPr>
            <p:spPr bwMode="auto">
              <a:xfrm>
                <a:off x="4428" y="1038"/>
                <a:ext cx="252" cy="24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 sz="2400">
                    <a:latin typeface="Verdana" pitchFamily="34" charset="0"/>
                  </a:rPr>
                  <a:t>0</a:t>
                </a:r>
              </a:p>
            </p:txBody>
          </p:sp>
          <p:sp>
            <p:nvSpPr>
              <p:cNvPr id="12347" name="Rectangle 12"/>
              <p:cNvSpPr>
                <a:spLocks noChangeArrowheads="1"/>
              </p:cNvSpPr>
              <p:nvPr/>
            </p:nvSpPr>
            <p:spPr bwMode="auto">
              <a:xfrm>
                <a:off x="4176" y="1038"/>
                <a:ext cx="252" cy="24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 sz="2400">
                    <a:latin typeface="Verdana" pitchFamily="34" charset="0"/>
                  </a:rPr>
                  <a:t>0</a:t>
                </a:r>
              </a:p>
            </p:txBody>
          </p:sp>
          <p:sp>
            <p:nvSpPr>
              <p:cNvPr id="12348" name="Rectangle 13"/>
              <p:cNvSpPr>
                <a:spLocks noChangeArrowheads="1"/>
              </p:cNvSpPr>
              <p:nvPr/>
            </p:nvSpPr>
            <p:spPr bwMode="auto">
              <a:xfrm>
                <a:off x="4932" y="789"/>
                <a:ext cx="252" cy="24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 sz="2400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12349" name="Rectangle 14"/>
              <p:cNvSpPr>
                <a:spLocks noChangeArrowheads="1"/>
              </p:cNvSpPr>
              <p:nvPr/>
            </p:nvSpPr>
            <p:spPr bwMode="auto">
              <a:xfrm>
                <a:off x="4680" y="789"/>
                <a:ext cx="252" cy="24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 sz="2400">
                    <a:latin typeface="Verdana" pitchFamily="34" charset="0"/>
                  </a:rPr>
                  <a:t>0</a:t>
                </a:r>
              </a:p>
            </p:txBody>
          </p:sp>
          <p:sp>
            <p:nvSpPr>
              <p:cNvPr id="12350" name="Rectangle 15"/>
              <p:cNvSpPr>
                <a:spLocks noChangeArrowheads="1"/>
              </p:cNvSpPr>
              <p:nvPr/>
            </p:nvSpPr>
            <p:spPr bwMode="auto">
              <a:xfrm>
                <a:off x="4428" y="789"/>
                <a:ext cx="252" cy="24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 sz="2400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12351" name="Rectangle 16"/>
              <p:cNvSpPr>
                <a:spLocks noChangeArrowheads="1"/>
              </p:cNvSpPr>
              <p:nvPr/>
            </p:nvSpPr>
            <p:spPr bwMode="auto">
              <a:xfrm>
                <a:off x="4176" y="789"/>
                <a:ext cx="252" cy="24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 sz="2400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12352" name="Rectangle 17"/>
              <p:cNvSpPr>
                <a:spLocks noChangeArrowheads="1"/>
              </p:cNvSpPr>
              <p:nvPr/>
            </p:nvSpPr>
            <p:spPr bwMode="auto">
              <a:xfrm>
                <a:off x="4932" y="540"/>
                <a:ext cx="252" cy="24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 sz="2400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12353" name="Rectangle 18"/>
              <p:cNvSpPr>
                <a:spLocks noChangeArrowheads="1"/>
              </p:cNvSpPr>
              <p:nvPr/>
            </p:nvSpPr>
            <p:spPr bwMode="auto">
              <a:xfrm>
                <a:off x="4680" y="540"/>
                <a:ext cx="252" cy="24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 sz="2400">
                    <a:latin typeface="Verdana" pitchFamily="34" charset="0"/>
                  </a:rPr>
                  <a:t>0</a:t>
                </a:r>
              </a:p>
            </p:txBody>
          </p:sp>
          <p:sp>
            <p:nvSpPr>
              <p:cNvPr id="12354" name="Rectangle 19"/>
              <p:cNvSpPr>
                <a:spLocks noChangeArrowheads="1"/>
              </p:cNvSpPr>
              <p:nvPr/>
            </p:nvSpPr>
            <p:spPr bwMode="auto">
              <a:xfrm>
                <a:off x="4428" y="540"/>
                <a:ext cx="252" cy="24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 sz="2400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12355" name="Rectangle 20"/>
              <p:cNvSpPr>
                <a:spLocks noChangeArrowheads="1"/>
              </p:cNvSpPr>
              <p:nvPr/>
            </p:nvSpPr>
            <p:spPr bwMode="auto">
              <a:xfrm>
                <a:off x="4176" y="540"/>
                <a:ext cx="252" cy="24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 sz="2400">
                    <a:latin typeface="Verdana" pitchFamily="34" charset="0"/>
                  </a:rPr>
                  <a:t>0</a:t>
                </a:r>
              </a:p>
            </p:txBody>
          </p:sp>
          <p:sp>
            <p:nvSpPr>
              <p:cNvPr id="12356" name="Line 21"/>
              <p:cNvSpPr>
                <a:spLocks noChangeShapeType="1"/>
              </p:cNvSpPr>
              <p:nvPr/>
            </p:nvSpPr>
            <p:spPr bwMode="auto">
              <a:xfrm>
                <a:off x="4176" y="789"/>
                <a:ext cx="10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57" name="Line 22"/>
              <p:cNvSpPr>
                <a:spLocks noChangeShapeType="1"/>
              </p:cNvSpPr>
              <p:nvPr/>
            </p:nvSpPr>
            <p:spPr bwMode="auto">
              <a:xfrm>
                <a:off x="4176" y="1038"/>
                <a:ext cx="10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58" name="Line 23"/>
              <p:cNvSpPr>
                <a:spLocks noChangeShapeType="1"/>
              </p:cNvSpPr>
              <p:nvPr/>
            </p:nvSpPr>
            <p:spPr bwMode="auto">
              <a:xfrm>
                <a:off x="4176" y="1287"/>
                <a:ext cx="10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59" name="Line 24"/>
              <p:cNvSpPr>
                <a:spLocks noChangeShapeType="1"/>
              </p:cNvSpPr>
              <p:nvPr/>
            </p:nvSpPr>
            <p:spPr bwMode="auto">
              <a:xfrm>
                <a:off x="4176" y="1536"/>
                <a:ext cx="100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60" name="Line 25"/>
              <p:cNvSpPr>
                <a:spLocks noChangeShapeType="1"/>
              </p:cNvSpPr>
              <p:nvPr/>
            </p:nvSpPr>
            <p:spPr bwMode="auto">
              <a:xfrm>
                <a:off x="4428" y="540"/>
                <a:ext cx="0" cy="9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61" name="Line 26"/>
              <p:cNvSpPr>
                <a:spLocks noChangeShapeType="1"/>
              </p:cNvSpPr>
              <p:nvPr/>
            </p:nvSpPr>
            <p:spPr bwMode="auto">
              <a:xfrm>
                <a:off x="4680" y="540"/>
                <a:ext cx="0" cy="9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62" name="Line 27"/>
              <p:cNvSpPr>
                <a:spLocks noChangeShapeType="1"/>
              </p:cNvSpPr>
              <p:nvPr/>
            </p:nvSpPr>
            <p:spPr bwMode="auto">
              <a:xfrm>
                <a:off x="4932" y="540"/>
                <a:ext cx="0" cy="9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63" name="Line 28"/>
              <p:cNvSpPr>
                <a:spLocks noChangeShapeType="1"/>
              </p:cNvSpPr>
              <p:nvPr/>
            </p:nvSpPr>
            <p:spPr bwMode="auto">
              <a:xfrm>
                <a:off x="5184" y="540"/>
                <a:ext cx="0" cy="99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64" name="Line 29"/>
              <p:cNvSpPr>
                <a:spLocks noChangeShapeType="1"/>
              </p:cNvSpPr>
              <p:nvPr/>
            </p:nvSpPr>
            <p:spPr bwMode="auto">
              <a:xfrm>
                <a:off x="4176" y="540"/>
                <a:ext cx="1008" cy="0"/>
              </a:xfrm>
              <a:prstGeom prst="line">
                <a:avLst/>
              </a:prstGeom>
              <a:noFill/>
              <a:ln w="28575" cap="sq">
                <a:noFill/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65" name="Line 30"/>
              <p:cNvSpPr>
                <a:spLocks noChangeShapeType="1"/>
              </p:cNvSpPr>
              <p:nvPr/>
            </p:nvSpPr>
            <p:spPr bwMode="auto">
              <a:xfrm>
                <a:off x="4176" y="540"/>
                <a:ext cx="0" cy="996"/>
              </a:xfrm>
              <a:prstGeom prst="line">
                <a:avLst/>
              </a:prstGeom>
              <a:noFill/>
              <a:ln w="28575" cap="sq">
                <a:noFill/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66" name="Text Box 31"/>
              <p:cNvSpPr txBox="1">
                <a:spLocks noChangeArrowheads="1"/>
              </p:cNvSpPr>
              <p:nvPr/>
            </p:nvSpPr>
            <p:spPr bwMode="auto">
              <a:xfrm>
                <a:off x="3744" y="288"/>
                <a:ext cx="235" cy="22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Comic Sans MS" pitchFamily="66" charset="0"/>
                    <a:ea typeface="宋体" pitchFamily="2" charset="-122"/>
                  </a:rPr>
                  <a:t>ab</a:t>
                </a:r>
              </a:p>
            </p:txBody>
          </p:sp>
          <p:sp>
            <p:nvSpPr>
              <p:cNvPr id="12367" name="Text Box 32"/>
              <p:cNvSpPr txBox="1">
                <a:spLocks noChangeArrowheads="1"/>
              </p:cNvSpPr>
              <p:nvPr/>
            </p:nvSpPr>
            <p:spPr bwMode="auto">
              <a:xfrm>
                <a:off x="3936" y="144"/>
                <a:ext cx="229" cy="22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Comic Sans MS" pitchFamily="66" charset="0"/>
                    <a:ea typeface="宋体" pitchFamily="2" charset="-122"/>
                  </a:rPr>
                  <a:t>cd</a:t>
                </a:r>
              </a:p>
            </p:txBody>
          </p:sp>
          <p:sp>
            <p:nvSpPr>
              <p:cNvPr id="12368" name="Line 33"/>
              <p:cNvSpPr>
                <a:spLocks noChangeShapeType="1"/>
              </p:cNvSpPr>
              <p:nvPr/>
            </p:nvSpPr>
            <p:spPr bwMode="auto">
              <a:xfrm flipH="1" flipV="1">
                <a:off x="3888" y="240"/>
                <a:ext cx="240" cy="288"/>
              </a:xfrm>
              <a:prstGeom prst="line">
                <a:avLst/>
              </a:prstGeom>
              <a:noFill/>
              <a:ln w="12700" cap="sq">
                <a:noFill/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69" name="Text Box 34"/>
              <p:cNvSpPr txBox="1">
                <a:spLocks noChangeArrowheads="1"/>
              </p:cNvSpPr>
              <p:nvPr/>
            </p:nvSpPr>
            <p:spPr bwMode="auto">
              <a:xfrm>
                <a:off x="3896" y="535"/>
                <a:ext cx="244" cy="22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Comic Sans MS" pitchFamily="66" charset="0"/>
                    <a:ea typeface="宋体" pitchFamily="2" charset="-122"/>
                  </a:rPr>
                  <a:t>00</a:t>
                </a:r>
              </a:p>
            </p:txBody>
          </p:sp>
          <p:sp>
            <p:nvSpPr>
              <p:cNvPr id="12370" name="Text Box 35"/>
              <p:cNvSpPr txBox="1">
                <a:spLocks noChangeArrowheads="1"/>
              </p:cNvSpPr>
              <p:nvPr/>
            </p:nvSpPr>
            <p:spPr bwMode="auto">
              <a:xfrm>
                <a:off x="3888" y="783"/>
                <a:ext cx="302" cy="22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Comic Sans MS" pitchFamily="66" charset="0"/>
                    <a:ea typeface="宋体" pitchFamily="2" charset="-122"/>
                  </a:rPr>
                  <a:t> 01</a:t>
                </a:r>
              </a:p>
            </p:txBody>
          </p:sp>
          <p:sp>
            <p:nvSpPr>
              <p:cNvPr id="12371" name="Text Box 36"/>
              <p:cNvSpPr txBox="1">
                <a:spLocks noChangeArrowheads="1"/>
              </p:cNvSpPr>
              <p:nvPr/>
            </p:nvSpPr>
            <p:spPr bwMode="auto">
              <a:xfrm>
                <a:off x="3888" y="1033"/>
                <a:ext cx="360" cy="22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Comic Sans MS" pitchFamily="66" charset="0"/>
                    <a:ea typeface="宋体" pitchFamily="2" charset="-122"/>
                  </a:rPr>
                  <a:t> 11 </a:t>
                </a:r>
              </a:p>
            </p:txBody>
          </p:sp>
          <p:sp>
            <p:nvSpPr>
              <p:cNvPr id="12372" name="Text Box 37"/>
              <p:cNvSpPr txBox="1">
                <a:spLocks noChangeArrowheads="1"/>
              </p:cNvSpPr>
              <p:nvPr/>
            </p:nvSpPr>
            <p:spPr bwMode="auto">
              <a:xfrm>
                <a:off x="3888" y="1263"/>
                <a:ext cx="302" cy="22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Comic Sans MS" pitchFamily="66" charset="0"/>
                    <a:ea typeface="宋体" pitchFamily="2" charset="-122"/>
                  </a:rPr>
                  <a:t> 10</a:t>
                </a:r>
              </a:p>
            </p:txBody>
          </p:sp>
          <p:sp>
            <p:nvSpPr>
              <p:cNvPr id="12373" name="Text Box 38"/>
              <p:cNvSpPr txBox="1">
                <a:spLocks noChangeArrowheads="1"/>
              </p:cNvSpPr>
              <p:nvPr/>
            </p:nvSpPr>
            <p:spPr bwMode="auto">
              <a:xfrm>
                <a:off x="4128" y="313"/>
                <a:ext cx="244" cy="22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Comic Sans MS" pitchFamily="66" charset="0"/>
                    <a:ea typeface="宋体" pitchFamily="2" charset="-122"/>
                  </a:rPr>
                  <a:t>00</a:t>
                </a:r>
              </a:p>
            </p:txBody>
          </p:sp>
          <p:sp>
            <p:nvSpPr>
              <p:cNvPr id="12374" name="Text Box 39"/>
              <p:cNvSpPr txBox="1">
                <a:spLocks noChangeArrowheads="1"/>
              </p:cNvSpPr>
              <p:nvPr/>
            </p:nvSpPr>
            <p:spPr bwMode="auto">
              <a:xfrm>
                <a:off x="4368" y="303"/>
                <a:ext cx="302" cy="22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Comic Sans MS" pitchFamily="66" charset="0"/>
                    <a:ea typeface="宋体" pitchFamily="2" charset="-122"/>
                  </a:rPr>
                  <a:t> 01</a:t>
                </a:r>
              </a:p>
            </p:txBody>
          </p:sp>
          <p:sp>
            <p:nvSpPr>
              <p:cNvPr id="12375" name="Text Box 40"/>
              <p:cNvSpPr txBox="1">
                <a:spLocks noChangeArrowheads="1"/>
              </p:cNvSpPr>
              <p:nvPr/>
            </p:nvSpPr>
            <p:spPr bwMode="auto">
              <a:xfrm>
                <a:off x="4608" y="303"/>
                <a:ext cx="360" cy="22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Comic Sans MS" pitchFamily="66" charset="0"/>
                    <a:ea typeface="宋体" pitchFamily="2" charset="-122"/>
                  </a:rPr>
                  <a:t> 11 </a:t>
                </a:r>
              </a:p>
            </p:txBody>
          </p:sp>
          <p:sp>
            <p:nvSpPr>
              <p:cNvPr id="12376" name="Text Box 41"/>
              <p:cNvSpPr txBox="1">
                <a:spLocks noChangeArrowheads="1"/>
              </p:cNvSpPr>
              <p:nvPr/>
            </p:nvSpPr>
            <p:spPr bwMode="auto">
              <a:xfrm>
                <a:off x="4848" y="313"/>
                <a:ext cx="302" cy="22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Comic Sans MS" pitchFamily="66" charset="0"/>
                    <a:ea typeface="宋体" pitchFamily="2" charset="-122"/>
                  </a:rPr>
                  <a:t> 10</a:t>
                </a:r>
              </a:p>
            </p:txBody>
          </p:sp>
        </p:grpSp>
        <p:sp>
          <p:nvSpPr>
            <p:cNvPr id="12339" name="Line 86"/>
            <p:cNvSpPr>
              <a:spLocks noChangeShapeType="1"/>
            </p:cNvSpPr>
            <p:nvPr/>
          </p:nvSpPr>
          <p:spPr bwMode="auto">
            <a:xfrm flipH="1" flipV="1">
              <a:off x="521" y="1706"/>
              <a:ext cx="59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90"/>
          <p:cNvGrpSpPr>
            <a:grpSpLocks/>
          </p:cNvGrpSpPr>
          <p:nvPr/>
        </p:nvGrpSpPr>
        <p:grpSpPr bwMode="auto">
          <a:xfrm>
            <a:off x="4787900" y="2708275"/>
            <a:ext cx="3276600" cy="2857500"/>
            <a:chOff x="3016" y="1706"/>
            <a:chExt cx="2064" cy="1800"/>
          </a:xfrm>
        </p:grpSpPr>
        <p:sp>
          <p:nvSpPr>
            <p:cNvPr id="12295" name="Rectangle 80"/>
            <p:cNvSpPr>
              <a:spLocks noChangeArrowheads="1"/>
            </p:cNvSpPr>
            <p:nvPr/>
          </p:nvSpPr>
          <p:spPr bwMode="auto">
            <a:xfrm>
              <a:off x="3696" y="3203"/>
              <a:ext cx="1316" cy="2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6" name="Rectangle 81"/>
            <p:cNvSpPr>
              <a:spLocks noChangeArrowheads="1"/>
            </p:cNvSpPr>
            <p:nvPr/>
          </p:nvSpPr>
          <p:spPr bwMode="auto">
            <a:xfrm>
              <a:off x="4785" y="2251"/>
              <a:ext cx="271" cy="12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7" name="Rectangle 82"/>
            <p:cNvSpPr>
              <a:spLocks noChangeArrowheads="1"/>
            </p:cNvSpPr>
            <p:nvPr/>
          </p:nvSpPr>
          <p:spPr bwMode="auto">
            <a:xfrm>
              <a:off x="3696" y="2568"/>
              <a:ext cx="590" cy="2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8" name="Rectangle 83"/>
            <p:cNvSpPr>
              <a:spLocks noChangeArrowheads="1"/>
            </p:cNvSpPr>
            <p:nvPr/>
          </p:nvSpPr>
          <p:spPr bwMode="auto">
            <a:xfrm>
              <a:off x="4059" y="2251"/>
              <a:ext cx="273" cy="589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299" name="Group 42"/>
            <p:cNvGrpSpPr>
              <a:grpSpLocks/>
            </p:cNvGrpSpPr>
            <p:nvPr/>
          </p:nvGrpSpPr>
          <p:grpSpPr bwMode="auto">
            <a:xfrm>
              <a:off x="3016" y="1706"/>
              <a:ext cx="2064" cy="1800"/>
              <a:chOff x="3744" y="144"/>
              <a:chExt cx="1440" cy="1392"/>
            </a:xfrm>
          </p:grpSpPr>
          <p:sp>
            <p:nvSpPr>
              <p:cNvPr id="12301" name="Rectangle 43"/>
              <p:cNvSpPr>
                <a:spLocks noChangeArrowheads="1"/>
              </p:cNvSpPr>
              <p:nvPr/>
            </p:nvSpPr>
            <p:spPr bwMode="auto">
              <a:xfrm>
                <a:off x="4932" y="1287"/>
                <a:ext cx="252" cy="24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 sz="2400">
                    <a:latin typeface="Verdana" pitchFamily="34" charset="0"/>
                  </a:rPr>
                  <a:t>d</a:t>
                </a:r>
              </a:p>
            </p:txBody>
          </p:sp>
          <p:sp>
            <p:nvSpPr>
              <p:cNvPr id="12302" name="Rectangle 44"/>
              <p:cNvSpPr>
                <a:spLocks noChangeArrowheads="1"/>
              </p:cNvSpPr>
              <p:nvPr/>
            </p:nvSpPr>
            <p:spPr bwMode="auto">
              <a:xfrm>
                <a:off x="4680" y="1287"/>
                <a:ext cx="252" cy="24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 sz="2400">
                    <a:latin typeface="Verdana" pitchFamily="34" charset="0"/>
                  </a:rPr>
                  <a:t>d</a:t>
                </a:r>
              </a:p>
            </p:txBody>
          </p:sp>
          <p:sp>
            <p:nvSpPr>
              <p:cNvPr id="12303" name="Rectangle 45"/>
              <p:cNvSpPr>
                <a:spLocks noChangeArrowheads="1"/>
              </p:cNvSpPr>
              <p:nvPr/>
            </p:nvSpPr>
            <p:spPr bwMode="auto">
              <a:xfrm>
                <a:off x="4428" y="1287"/>
                <a:ext cx="252" cy="24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 sz="2400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12304" name="Rectangle 46"/>
              <p:cNvSpPr>
                <a:spLocks noChangeArrowheads="1"/>
              </p:cNvSpPr>
              <p:nvPr/>
            </p:nvSpPr>
            <p:spPr bwMode="auto">
              <a:xfrm>
                <a:off x="4176" y="1287"/>
                <a:ext cx="252" cy="24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 sz="2400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12305" name="Rectangle 47"/>
              <p:cNvSpPr>
                <a:spLocks noChangeArrowheads="1"/>
              </p:cNvSpPr>
              <p:nvPr/>
            </p:nvSpPr>
            <p:spPr bwMode="auto">
              <a:xfrm>
                <a:off x="4932" y="1038"/>
                <a:ext cx="252" cy="24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 sz="2400">
                    <a:latin typeface="Verdana" pitchFamily="34" charset="0"/>
                  </a:rPr>
                  <a:t>d</a:t>
                </a:r>
              </a:p>
            </p:txBody>
          </p:sp>
          <p:sp>
            <p:nvSpPr>
              <p:cNvPr id="12306" name="Rectangle 48"/>
              <p:cNvSpPr>
                <a:spLocks noChangeArrowheads="1"/>
              </p:cNvSpPr>
              <p:nvPr/>
            </p:nvSpPr>
            <p:spPr bwMode="auto">
              <a:xfrm>
                <a:off x="4680" y="1038"/>
                <a:ext cx="252" cy="24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 sz="2400">
                    <a:latin typeface="Verdana" pitchFamily="34" charset="0"/>
                  </a:rPr>
                  <a:t>d</a:t>
                </a:r>
              </a:p>
            </p:txBody>
          </p:sp>
          <p:sp>
            <p:nvSpPr>
              <p:cNvPr id="12307" name="Rectangle 49"/>
              <p:cNvSpPr>
                <a:spLocks noChangeArrowheads="1"/>
              </p:cNvSpPr>
              <p:nvPr/>
            </p:nvSpPr>
            <p:spPr bwMode="auto">
              <a:xfrm>
                <a:off x="4428" y="1038"/>
                <a:ext cx="252" cy="24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 sz="2400">
                    <a:latin typeface="Verdana" pitchFamily="34" charset="0"/>
                  </a:rPr>
                  <a:t>0</a:t>
                </a:r>
              </a:p>
            </p:txBody>
          </p:sp>
          <p:sp>
            <p:nvSpPr>
              <p:cNvPr id="12308" name="Rectangle 50"/>
              <p:cNvSpPr>
                <a:spLocks noChangeArrowheads="1"/>
              </p:cNvSpPr>
              <p:nvPr/>
            </p:nvSpPr>
            <p:spPr bwMode="auto">
              <a:xfrm>
                <a:off x="4176" y="1038"/>
                <a:ext cx="252" cy="24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 sz="2400">
                    <a:latin typeface="Verdana" pitchFamily="34" charset="0"/>
                  </a:rPr>
                  <a:t>0</a:t>
                </a:r>
              </a:p>
            </p:txBody>
          </p:sp>
          <p:sp>
            <p:nvSpPr>
              <p:cNvPr id="12309" name="Rectangle 51"/>
              <p:cNvSpPr>
                <a:spLocks noChangeArrowheads="1"/>
              </p:cNvSpPr>
              <p:nvPr/>
            </p:nvSpPr>
            <p:spPr bwMode="auto">
              <a:xfrm>
                <a:off x="4932" y="789"/>
                <a:ext cx="252" cy="24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 sz="2400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12310" name="Rectangle 52"/>
              <p:cNvSpPr>
                <a:spLocks noChangeArrowheads="1"/>
              </p:cNvSpPr>
              <p:nvPr/>
            </p:nvSpPr>
            <p:spPr bwMode="auto">
              <a:xfrm>
                <a:off x="4680" y="789"/>
                <a:ext cx="252" cy="24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 sz="2400">
                    <a:latin typeface="Verdana" pitchFamily="34" charset="0"/>
                  </a:rPr>
                  <a:t>0</a:t>
                </a:r>
              </a:p>
            </p:txBody>
          </p:sp>
          <p:sp>
            <p:nvSpPr>
              <p:cNvPr id="12311" name="Rectangle 53"/>
              <p:cNvSpPr>
                <a:spLocks noChangeArrowheads="1"/>
              </p:cNvSpPr>
              <p:nvPr/>
            </p:nvSpPr>
            <p:spPr bwMode="auto">
              <a:xfrm>
                <a:off x="4428" y="789"/>
                <a:ext cx="252" cy="24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 sz="2400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12312" name="Rectangle 54"/>
              <p:cNvSpPr>
                <a:spLocks noChangeArrowheads="1"/>
              </p:cNvSpPr>
              <p:nvPr/>
            </p:nvSpPr>
            <p:spPr bwMode="auto">
              <a:xfrm>
                <a:off x="4176" y="789"/>
                <a:ext cx="252" cy="24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 sz="2400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12313" name="Rectangle 55"/>
              <p:cNvSpPr>
                <a:spLocks noChangeArrowheads="1"/>
              </p:cNvSpPr>
              <p:nvPr/>
            </p:nvSpPr>
            <p:spPr bwMode="auto">
              <a:xfrm>
                <a:off x="4932" y="540"/>
                <a:ext cx="252" cy="24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 sz="2400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12314" name="Rectangle 56"/>
              <p:cNvSpPr>
                <a:spLocks noChangeArrowheads="1"/>
              </p:cNvSpPr>
              <p:nvPr/>
            </p:nvSpPr>
            <p:spPr bwMode="auto">
              <a:xfrm>
                <a:off x="4680" y="540"/>
                <a:ext cx="252" cy="24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 sz="2400">
                    <a:latin typeface="Verdana" pitchFamily="34" charset="0"/>
                  </a:rPr>
                  <a:t>0</a:t>
                </a:r>
              </a:p>
            </p:txBody>
          </p:sp>
          <p:sp>
            <p:nvSpPr>
              <p:cNvPr id="12315" name="Rectangle 57"/>
              <p:cNvSpPr>
                <a:spLocks noChangeArrowheads="1"/>
              </p:cNvSpPr>
              <p:nvPr/>
            </p:nvSpPr>
            <p:spPr bwMode="auto">
              <a:xfrm>
                <a:off x="4428" y="540"/>
                <a:ext cx="252" cy="24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 sz="2400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12316" name="Rectangle 58"/>
              <p:cNvSpPr>
                <a:spLocks noChangeArrowheads="1"/>
              </p:cNvSpPr>
              <p:nvPr/>
            </p:nvSpPr>
            <p:spPr bwMode="auto">
              <a:xfrm>
                <a:off x="4176" y="540"/>
                <a:ext cx="252" cy="24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 sz="2400">
                    <a:latin typeface="Verdana" pitchFamily="34" charset="0"/>
                  </a:rPr>
                  <a:t>0</a:t>
                </a:r>
              </a:p>
            </p:txBody>
          </p:sp>
          <p:sp>
            <p:nvSpPr>
              <p:cNvPr id="12317" name="Line 59"/>
              <p:cNvSpPr>
                <a:spLocks noChangeShapeType="1"/>
              </p:cNvSpPr>
              <p:nvPr/>
            </p:nvSpPr>
            <p:spPr bwMode="auto">
              <a:xfrm>
                <a:off x="4176" y="789"/>
                <a:ext cx="10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18" name="Line 60"/>
              <p:cNvSpPr>
                <a:spLocks noChangeShapeType="1"/>
              </p:cNvSpPr>
              <p:nvPr/>
            </p:nvSpPr>
            <p:spPr bwMode="auto">
              <a:xfrm>
                <a:off x="4176" y="1038"/>
                <a:ext cx="10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19" name="Line 61"/>
              <p:cNvSpPr>
                <a:spLocks noChangeShapeType="1"/>
              </p:cNvSpPr>
              <p:nvPr/>
            </p:nvSpPr>
            <p:spPr bwMode="auto">
              <a:xfrm>
                <a:off x="4176" y="1287"/>
                <a:ext cx="10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20" name="Line 62"/>
              <p:cNvSpPr>
                <a:spLocks noChangeShapeType="1"/>
              </p:cNvSpPr>
              <p:nvPr/>
            </p:nvSpPr>
            <p:spPr bwMode="auto">
              <a:xfrm>
                <a:off x="4176" y="1536"/>
                <a:ext cx="100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21" name="Line 63"/>
              <p:cNvSpPr>
                <a:spLocks noChangeShapeType="1"/>
              </p:cNvSpPr>
              <p:nvPr/>
            </p:nvSpPr>
            <p:spPr bwMode="auto">
              <a:xfrm>
                <a:off x="4428" y="540"/>
                <a:ext cx="0" cy="9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22" name="Line 64"/>
              <p:cNvSpPr>
                <a:spLocks noChangeShapeType="1"/>
              </p:cNvSpPr>
              <p:nvPr/>
            </p:nvSpPr>
            <p:spPr bwMode="auto">
              <a:xfrm>
                <a:off x="4680" y="540"/>
                <a:ext cx="0" cy="9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23" name="Line 65"/>
              <p:cNvSpPr>
                <a:spLocks noChangeShapeType="1"/>
              </p:cNvSpPr>
              <p:nvPr/>
            </p:nvSpPr>
            <p:spPr bwMode="auto">
              <a:xfrm>
                <a:off x="4932" y="540"/>
                <a:ext cx="0" cy="9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24" name="Line 66"/>
              <p:cNvSpPr>
                <a:spLocks noChangeShapeType="1"/>
              </p:cNvSpPr>
              <p:nvPr/>
            </p:nvSpPr>
            <p:spPr bwMode="auto">
              <a:xfrm>
                <a:off x="5184" y="540"/>
                <a:ext cx="0" cy="99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25" name="Line 67"/>
              <p:cNvSpPr>
                <a:spLocks noChangeShapeType="1"/>
              </p:cNvSpPr>
              <p:nvPr/>
            </p:nvSpPr>
            <p:spPr bwMode="auto">
              <a:xfrm>
                <a:off x="4176" y="540"/>
                <a:ext cx="1008" cy="0"/>
              </a:xfrm>
              <a:prstGeom prst="line">
                <a:avLst/>
              </a:prstGeom>
              <a:noFill/>
              <a:ln w="28575" cap="sq">
                <a:noFill/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26" name="Line 68"/>
              <p:cNvSpPr>
                <a:spLocks noChangeShapeType="1"/>
              </p:cNvSpPr>
              <p:nvPr/>
            </p:nvSpPr>
            <p:spPr bwMode="auto">
              <a:xfrm>
                <a:off x="4176" y="540"/>
                <a:ext cx="0" cy="996"/>
              </a:xfrm>
              <a:prstGeom prst="line">
                <a:avLst/>
              </a:prstGeom>
              <a:noFill/>
              <a:ln w="28575" cap="sq">
                <a:noFill/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27" name="Text Box 69"/>
              <p:cNvSpPr txBox="1">
                <a:spLocks noChangeArrowheads="1"/>
              </p:cNvSpPr>
              <p:nvPr/>
            </p:nvSpPr>
            <p:spPr bwMode="auto">
              <a:xfrm>
                <a:off x="3744" y="288"/>
                <a:ext cx="235" cy="22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Comic Sans MS" pitchFamily="66" charset="0"/>
                    <a:ea typeface="宋体" pitchFamily="2" charset="-122"/>
                  </a:rPr>
                  <a:t>ab</a:t>
                </a:r>
              </a:p>
            </p:txBody>
          </p:sp>
          <p:sp>
            <p:nvSpPr>
              <p:cNvPr id="12328" name="Text Box 70"/>
              <p:cNvSpPr txBox="1">
                <a:spLocks noChangeArrowheads="1"/>
              </p:cNvSpPr>
              <p:nvPr/>
            </p:nvSpPr>
            <p:spPr bwMode="auto">
              <a:xfrm>
                <a:off x="3936" y="144"/>
                <a:ext cx="229" cy="22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Comic Sans MS" pitchFamily="66" charset="0"/>
                    <a:ea typeface="宋体" pitchFamily="2" charset="-122"/>
                  </a:rPr>
                  <a:t>cd</a:t>
                </a:r>
              </a:p>
            </p:txBody>
          </p:sp>
          <p:sp>
            <p:nvSpPr>
              <p:cNvPr id="12329" name="Line 71"/>
              <p:cNvSpPr>
                <a:spLocks noChangeShapeType="1"/>
              </p:cNvSpPr>
              <p:nvPr/>
            </p:nvSpPr>
            <p:spPr bwMode="auto">
              <a:xfrm flipH="1" flipV="1">
                <a:off x="3888" y="240"/>
                <a:ext cx="240" cy="288"/>
              </a:xfrm>
              <a:prstGeom prst="line">
                <a:avLst/>
              </a:prstGeom>
              <a:noFill/>
              <a:ln w="12700" cap="sq">
                <a:noFill/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30" name="Text Box 72"/>
              <p:cNvSpPr txBox="1">
                <a:spLocks noChangeArrowheads="1"/>
              </p:cNvSpPr>
              <p:nvPr/>
            </p:nvSpPr>
            <p:spPr bwMode="auto">
              <a:xfrm>
                <a:off x="3896" y="535"/>
                <a:ext cx="244" cy="22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Comic Sans MS" pitchFamily="66" charset="0"/>
                    <a:ea typeface="宋体" pitchFamily="2" charset="-122"/>
                  </a:rPr>
                  <a:t>00</a:t>
                </a:r>
              </a:p>
            </p:txBody>
          </p:sp>
          <p:sp>
            <p:nvSpPr>
              <p:cNvPr id="12331" name="Text Box 73"/>
              <p:cNvSpPr txBox="1">
                <a:spLocks noChangeArrowheads="1"/>
              </p:cNvSpPr>
              <p:nvPr/>
            </p:nvSpPr>
            <p:spPr bwMode="auto">
              <a:xfrm>
                <a:off x="3888" y="783"/>
                <a:ext cx="302" cy="22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Comic Sans MS" pitchFamily="66" charset="0"/>
                    <a:ea typeface="宋体" pitchFamily="2" charset="-122"/>
                  </a:rPr>
                  <a:t> 01</a:t>
                </a:r>
              </a:p>
            </p:txBody>
          </p:sp>
          <p:sp>
            <p:nvSpPr>
              <p:cNvPr id="12332" name="Text Box 74"/>
              <p:cNvSpPr txBox="1">
                <a:spLocks noChangeArrowheads="1"/>
              </p:cNvSpPr>
              <p:nvPr/>
            </p:nvSpPr>
            <p:spPr bwMode="auto">
              <a:xfrm>
                <a:off x="3888" y="1033"/>
                <a:ext cx="360" cy="22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Comic Sans MS" pitchFamily="66" charset="0"/>
                    <a:ea typeface="宋体" pitchFamily="2" charset="-122"/>
                  </a:rPr>
                  <a:t> 11 </a:t>
                </a:r>
              </a:p>
            </p:txBody>
          </p:sp>
          <p:sp>
            <p:nvSpPr>
              <p:cNvPr id="12333" name="Text Box 75"/>
              <p:cNvSpPr txBox="1">
                <a:spLocks noChangeArrowheads="1"/>
              </p:cNvSpPr>
              <p:nvPr/>
            </p:nvSpPr>
            <p:spPr bwMode="auto">
              <a:xfrm>
                <a:off x="3888" y="1263"/>
                <a:ext cx="302" cy="22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Comic Sans MS" pitchFamily="66" charset="0"/>
                    <a:ea typeface="宋体" pitchFamily="2" charset="-122"/>
                  </a:rPr>
                  <a:t> 10</a:t>
                </a:r>
              </a:p>
            </p:txBody>
          </p:sp>
          <p:sp>
            <p:nvSpPr>
              <p:cNvPr id="12334" name="Text Box 76"/>
              <p:cNvSpPr txBox="1">
                <a:spLocks noChangeArrowheads="1"/>
              </p:cNvSpPr>
              <p:nvPr/>
            </p:nvSpPr>
            <p:spPr bwMode="auto">
              <a:xfrm>
                <a:off x="4128" y="313"/>
                <a:ext cx="244" cy="22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Comic Sans MS" pitchFamily="66" charset="0"/>
                    <a:ea typeface="宋体" pitchFamily="2" charset="-122"/>
                  </a:rPr>
                  <a:t>00</a:t>
                </a:r>
              </a:p>
            </p:txBody>
          </p:sp>
          <p:sp>
            <p:nvSpPr>
              <p:cNvPr id="12335" name="Text Box 77"/>
              <p:cNvSpPr txBox="1">
                <a:spLocks noChangeArrowheads="1"/>
              </p:cNvSpPr>
              <p:nvPr/>
            </p:nvSpPr>
            <p:spPr bwMode="auto">
              <a:xfrm>
                <a:off x="4368" y="303"/>
                <a:ext cx="302" cy="22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Comic Sans MS" pitchFamily="66" charset="0"/>
                    <a:ea typeface="宋体" pitchFamily="2" charset="-122"/>
                  </a:rPr>
                  <a:t> 01</a:t>
                </a:r>
              </a:p>
            </p:txBody>
          </p:sp>
          <p:sp>
            <p:nvSpPr>
              <p:cNvPr id="12336" name="Text Box 78"/>
              <p:cNvSpPr txBox="1">
                <a:spLocks noChangeArrowheads="1"/>
              </p:cNvSpPr>
              <p:nvPr/>
            </p:nvSpPr>
            <p:spPr bwMode="auto">
              <a:xfrm>
                <a:off x="4608" y="303"/>
                <a:ext cx="360" cy="22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Comic Sans MS" pitchFamily="66" charset="0"/>
                    <a:ea typeface="宋体" pitchFamily="2" charset="-122"/>
                  </a:rPr>
                  <a:t> 11 </a:t>
                </a:r>
              </a:p>
            </p:txBody>
          </p:sp>
          <p:sp>
            <p:nvSpPr>
              <p:cNvPr id="12337" name="Text Box 79"/>
              <p:cNvSpPr txBox="1">
                <a:spLocks noChangeArrowheads="1"/>
              </p:cNvSpPr>
              <p:nvPr/>
            </p:nvSpPr>
            <p:spPr bwMode="auto">
              <a:xfrm>
                <a:off x="4848" y="313"/>
                <a:ext cx="302" cy="22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Comic Sans MS" pitchFamily="66" charset="0"/>
                    <a:ea typeface="宋体" pitchFamily="2" charset="-122"/>
                  </a:rPr>
                  <a:t> 10</a:t>
                </a:r>
              </a:p>
            </p:txBody>
          </p:sp>
        </p:grpSp>
        <p:sp>
          <p:nvSpPr>
            <p:cNvPr id="12300" name="Line 88"/>
            <p:cNvSpPr>
              <a:spLocks noChangeShapeType="1"/>
            </p:cNvSpPr>
            <p:nvPr/>
          </p:nvSpPr>
          <p:spPr bwMode="auto">
            <a:xfrm flipH="1" flipV="1">
              <a:off x="3107" y="1797"/>
              <a:ext cx="544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主要内容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3713" y="1844675"/>
            <a:ext cx="6257925" cy="4383088"/>
          </a:xfrm>
        </p:spPr>
        <p:txBody>
          <a:bodyPr/>
          <a:lstStyle/>
          <a:p>
            <a:pPr eaLnBrk="1" hangingPunct="1"/>
            <a:r>
              <a:rPr lang="zh-CN" altLang="en-US" smtClean="0"/>
              <a:t>组合逻辑的基本概念</a:t>
            </a:r>
          </a:p>
          <a:p>
            <a:pPr eaLnBrk="1" hangingPunct="1"/>
            <a:r>
              <a:rPr lang="zh-CN" altLang="en-US" smtClean="0"/>
              <a:t>卡诺图</a:t>
            </a:r>
          </a:p>
          <a:p>
            <a:pPr eaLnBrk="1" hangingPunct="1"/>
            <a:r>
              <a:rPr lang="zh-CN" altLang="en-US" smtClean="0"/>
              <a:t>随意项化简</a:t>
            </a:r>
          </a:p>
          <a:p>
            <a:pPr eaLnBrk="1" hangingPunct="1">
              <a:buClr>
                <a:schemeClr val="tx2"/>
              </a:buClr>
            </a:pPr>
            <a:r>
              <a:rPr lang="zh-CN" altLang="en-US" smtClean="0"/>
              <a:t>多输出函数化简</a:t>
            </a:r>
          </a:p>
          <a:p>
            <a:pPr eaLnBrk="1" hangingPunct="1"/>
            <a:r>
              <a:rPr lang="zh-CN" altLang="en-US" smtClean="0"/>
              <a:t>混合逻辑组合电路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多输出函数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76388"/>
            <a:ext cx="7629525" cy="4903787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利用卡诺图单独地化简每个输出函数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注意其中的共享项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示例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44675"/>
            <a:ext cx="8229600" cy="4635500"/>
          </a:xfrm>
        </p:spPr>
        <p:txBody>
          <a:bodyPr/>
          <a:lstStyle/>
          <a:p>
            <a:pPr eaLnBrk="1" hangingPunct="1"/>
            <a:r>
              <a:rPr lang="zh-CN" altLang="en-US" smtClean="0"/>
              <a:t>例：画出下面多输出函数的逻辑图。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       </a:t>
            </a:r>
            <a:r>
              <a:rPr lang="en-US" altLang="zh-CN" smtClean="0"/>
              <a:t>F1=f(a,b,c)=</a:t>
            </a:r>
            <a:r>
              <a:rPr lang="en-US" altLang="zh-CN" smtClean="0">
                <a:cs typeface="Times New Roman" charset="0"/>
              </a:rPr>
              <a:t>∑(1,3,7)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cs typeface="Times New Roman" charset="0"/>
              </a:rPr>
              <a:t>       F2=f(a,b,c)=∑(2,6,7)</a:t>
            </a: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1331913" y="4221163"/>
            <a:ext cx="3276600" cy="1800225"/>
            <a:chOff x="0" y="1389"/>
            <a:chExt cx="2064" cy="1134"/>
          </a:xfrm>
        </p:grpSpPr>
        <p:grpSp>
          <p:nvGrpSpPr>
            <p:cNvPr id="56350" name="Group 60"/>
            <p:cNvGrpSpPr>
              <a:grpSpLocks/>
            </p:cNvGrpSpPr>
            <p:nvPr/>
          </p:nvGrpSpPr>
          <p:grpSpPr bwMode="auto">
            <a:xfrm>
              <a:off x="96" y="1389"/>
              <a:ext cx="1968" cy="1134"/>
              <a:chOff x="2832" y="768"/>
              <a:chExt cx="2448" cy="1344"/>
            </a:xfrm>
          </p:grpSpPr>
          <p:grpSp>
            <p:nvGrpSpPr>
              <p:cNvPr id="56352" name="Group 61"/>
              <p:cNvGrpSpPr>
                <a:grpSpLocks/>
              </p:cNvGrpSpPr>
              <p:nvPr/>
            </p:nvGrpSpPr>
            <p:grpSpPr bwMode="auto">
              <a:xfrm>
                <a:off x="2880" y="864"/>
                <a:ext cx="2400" cy="1248"/>
                <a:chOff x="2880" y="864"/>
                <a:chExt cx="2400" cy="1248"/>
              </a:xfrm>
            </p:grpSpPr>
            <p:sp>
              <p:nvSpPr>
                <p:cNvPr id="56368" name="Rectangle 62"/>
                <p:cNvSpPr>
                  <a:spLocks noChangeArrowheads="1"/>
                </p:cNvSpPr>
                <p:nvPr/>
              </p:nvSpPr>
              <p:spPr bwMode="auto">
                <a:xfrm>
                  <a:off x="3216" y="1200"/>
                  <a:ext cx="2064" cy="912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369" name="Line 63"/>
                <p:cNvSpPr>
                  <a:spLocks noChangeShapeType="1"/>
                </p:cNvSpPr>
                <p:nvPr/>
              </p:nvSpPr>
              <p:spPr bwMode="auto">
                <a:xfrm>
                  <a:off x="3216" y="1632"/>
                  <a:ext cx="206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70" name="Line 64"/>
                <p:cNvSpPr>
                  <a:spLocks noChangeShapeType="1"/>
                </p:cNvSpPr>
                <p:nvPr/>
              </p:nvSpPr>
              <p:spPr bwMode="auto">
                <a:xfrm>
                  <a:off x="4272" y="1200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71" name="Line 65"/>
                <p:cNvSpPr>
                  <a:spLocks noChangeShapeType="1"/>
                </p:cNvSpPr>
                <p:nvPr/>
              </p:nvSpPr>
              <p:spPr bwMode="auto">
                <a:xfrm>
                  <a:off x="3696" y="1200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72" name="Line 66"/>
                <p:cNvSpPr>
                  <a:spLocks noChangeShapeType="1"/>
                </p:cNvSpPr>
                <p:nvPr/>
              </p:nvSpPr>
              <p:spPr bwMode="auto">
                <a:xfrm>
                  <a:off x="4800" y="1200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73" name="Line 67"/>
                <p:cNvSpPr>
                  <a:spLocks noChangeShapeType="1"/>
                </p:cNvSpPr>
                <p:nvPr/>
              </p:nvSpPr>
              <p:spPr bwMode="auto">
                <a:xfrm flipH="1" flipV="1">
                  <a:off x="2880" y="864"/>
                  <a:ext cx="336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6388" name="Text Box 68"/>
              <p:cNvSpPr txBox="1">
                <a:spLocks noChangeArrowheads="1"/>
              </p:cNvSpPr>
              <p:nvPr/>
            </p:nvSpPr>
            <p:spPr bwMode="auto">
              <a:xfrm>
                <a:off x="3264" y="1248"/>
                <a:ext cx="384" cy="23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endParaRPr lang="zh-CN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56389" name="Text Box 69"/>
              <p:cNvSpPr txBox="1">
                <a:spLocks noChangeArrowheads="1"/>
              </p:cNvSpPr>
              <p:nvPr/>
            </p:nvSpPr>
            <p:spPr bwMode="auto">
              <a:xfrm>
                <a:off x="3264" y="1728"/>
                <a:ext cx="384" cy="23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r>
                  <a:rPr lang="en-US" altLang="zh-CN" sz="2400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56390" name="Text Box 70"/>
              <p:cNvSpPr txBox="1">
                <a:spLocks noChangeArrowheads="1"/>
              </p:cNvSpPr>
              <p:nvPr/>
            </p:nvSpPr>
            <p:spPr bwMode="auto">
              <a:xfrm>
                <a:off x="3840" y="1728"/>
                <a:ext cx="384" cy="23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r>
                  <a:rPr lang="en-US" altLang="zh-CN" sz="2400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56391" name="Text Box 71"/>
              <p:cNvSpPr txBox="1">
                <a:spLocks noChangeArrowheads="1"/>
              </p:cNvSpPr>
              <p:nvPr/>
            </p:nvSpPr>
            <p:spPr bwMode="auto">
              <a:xfrm>
                <a:off x="4368" y="1728"/>
                <a:ext cx="384" cy="23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r>
                  <a:rPr lang="en-US" altLang="zh-CN" sz="2400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56392" name="Text Box 72"/>
              <p:cNvSpPr txBox="1">
                <a:spLocks noChangeArrowheads="1"/>
              </p:cNvSpPr>
              <p:nvPr/>
            </p:nvSpPr>
            <p:spPr bwMode="auto">
              <a:xfrm>
                <a:off x="4848" y="1728"/>
                <a:ext cx="383" cy="23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endParaRPr lang="zh-CN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56393" name="Text Box 73"/>
              <p:cNvSpPr txBox="1">
                <a:spLocks noChangeArrowheads="1"/>
              </p:cNvSpPr>
              <p:nvPr/>
            </p:nvSpPr>
            <p:spPr bwMode="auto">
              <a:xfrm>
                <a:off x="3840" y="1248"/>
                <a:ext cx="384" cy="23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endParaRPr lang="zh-CN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56394" name="Text Box 74"/>
              <p:cNvSpPr txBox="1">
                <a:spLocks noChangeArrowheads="1"/>
              </p:cNvSpPr>
              <p:nvPr/>
            </p:nvSpPr>
            <p:spPr bwMode="auto">
              <a:xfrm>
                <a:off x="4368" y="1248"/>
                <a:ext cx="384" cy="23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endParaRPr lang="zh-CN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56395" name="Text Box 75"/>
              <p:cNvSpPr txBox="1">
                <a:spLocks noChangeArrowheads="1"/>
              </p:cNvSpPr>
              <p:nvPr/>
            </p:nvSpPr>
            <p:spPr bwMode="auto">
              <a:xfrm>
                <a:off x="4848" y="1248"/>
                <a:ext cx="383" cy="23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endParaRPr lang="zh-CN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56361" name="Text Box 76"/>
              <p:cNvSpPr txBox="1">
                <a:spLocks noChangeArrowheads="1"/>
              </p:cNvSpPr>
              <p:nvPr/>
            </p:nvSpPr>
            <p:spPr bwMode="auto">
              <a:xfrm>
                <a:off x="3264" y="913"/>
                <a:ext cx="431" cy="31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400">
                    <a:latin typeface="Times New Roman" charset="0"/>
                    <a:ea typeface="宋体" pitchFamily="2" charset="-122"/>
                  </a:rPr>
                  <a:t>00</a:t>
                </a:r>
              </a:p>
            </p:txBody>
          </p:sp>
          <p:sp>
            <p:nvSpPr>
              <p:cNvPr id="56362" name="Text Box 77"/>
              <p:cNvSpPr txBox="1">
                <a:spLocks noChangeArrowheads="1"/>
              </p:cNvSpPr>
              <p:nvPr/>
            </p:nvSpPr>
            <p:spPr bwMode="auto">
              <a:xfrm>
                <a:off x="3792" y="913"/>
                <a:ext cx="432" cy="31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400">
                    <a:latin typeface="Times New Roman" charset="0"/>
                    <a:ea typeface="宋体" pitchFamily="2" charset="-122"/>
                  </a:rPr>
                  <a:t>01</a:t>
                </a:r>
              </a:p>
            </p:txBody>
          </p:sp>
          <p:sp>
            <p:nvSpPr>
              <p:cNvPr id="56363" name="Text Box 78"/>
              <p:cNvSpPr txBox="1">
                <a:spLocks noChangeArrowheads="1"/>
              </p:cNvSpPr>
              <p:nvPr/>
            </p:nvSpPr>
            <p:spPr bwMode="auto">
              <a:xfrm>
                <a:off x="4320" y="913"/>
                <a:ext cx="433" cy="31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400">
                    <a:latin typeface="Times New Roman" charset="0"/>
                    <a:ea typeface="宋体" pitchFamily="2" charset="-122"/>
                  </a:rPr>
                  <a:t>11</a:t>
                </a:r>
              </a:p>
            </p:txBody>
          </p:sp>
          <p:sp>
            <p:nvSpPr>
              <p:cNvPr id="56364" name="Text Box 79"/>
              <p:cNvSpPr txBox="1">
                <a:spLocks noChangeArrowheads="1"/>
              </p:cNvSpPr>
              <p:nvPr/>
            </p:nvSpPr>
            <p:spPr bwMode="auto">
              <a:xfrm>
                <a:off x="4848" y="913"/>
                <a:ext cx="432" cy="31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400">
                    <a:latin typeface="Times New Roman" charset="0"/>
                    <a:ea typeface="宋体" pitchFamily="2" charset="-122"/>
                  </a:rPr>
                  <a:t>10</a:t>
                </a:r>
              </a:p>
            </p:txBody>
          </p:sp>
          <p:sp>
            <p:nvSpPr>
              <p:cNvPr id="56365" name="Text Box 80"/>
              <p:cNvSpPr txBox="1">
                <a:spLocks noChangeArrowheads="1"/>
              </p:cNvSpPr>
              <p:nvPr/>
            </p:nvSpPr>
            <p:spPr bwMode="auto">
              <a:xfrm>
                <a:off x="2832" y="1297"/>
                <a:ext cx="432" cy="31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400">
                    <a:latin typeface="Times New Roman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56366" name="Text Box 81"/>
              <p:cNvSpPr txBox="1">
                <a:spLocks noChangeArrowheads="1"/>
              </p:cNvSpPr>
              <p:nvPr/>
            </p:nvSpPr>
            <p:spPr bwMode="auto">
              <a:xfrm>
                <a:off x="2832" y="1728"/>
                <a:ext cx="432" cy="31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400">
                    <a:latin typeface="Times New Roman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56367" name="Text Box 82"/>
              <p:cNvSpPr txBox="1">
                <a:spLocks noChangeArrowheads="1"/>
              </p:cNvSpPr>
              <p:nvPr/>
            </p:nvSpPr>
            <p:spPr bwMode="auto">
              <a:xfrm>
                <a:off x="2975" y="768"/>
                <a:ext cx="433" cy="31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400">
                    <a:latin typeface="Times New Roman" charset="0"/>
                    <a:ea typeface="宋体" pitchFamily="2" charset="-122"/>
                  </a:rPr>
                  <a:t>ab</a:t>
                </a:r>
              </a:p>
            </p:txBody>
          </p:sp>
        </p:grpSp>
        <p:sp>
          <p:nvSpPr>
            <p:cNvPr id="56351" name="Text Box 83"/>
            <p:cNvSpPr txBox="1">
              <a:spLocks noChangeArrowheads="1"/>
            </p:cNvSpPr>
            <p:nvPr/>
          </p:nvSpPr>
          <p:spPr bwMode="auto">
            <a:xfrm>
              <a:off x="0" y="1581"/>
              <a:ext cx="432" cy="2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400">
                  <a:latin typeface="Times New Roman" charset="0"/>
                  <a:ea typeface="宋体" pitchFamily="2" charset="-122"/>
                </a:rPr>
                <a:t>c</a:t>
              </a:r>
            </a:p>
          </p:txBody>
        </p:sp>
      </p:grpSp>
      <p:grpSp>
        <p:nvGrpSpPr>
          <p:cNvPr id="5" name="Group 84"/>
          <p:cNvGrpSpPr>
            <a:grpSpLocks/>
          </p:cNvGrpSpPr>
          <p:nvPr/>
        </p:nvGrpSpPr>
        <p:grpSpPr bwMode="auto">
          <a:xfrm>
            <a:off x="4932363" y="4292600"/>
            <a:ext cx="3311525" cy="1728788"/>
            <a:chOff x="2744" y="1706"/>
            <a:chExt cx="2223" cy="1027"/>
          </a:xfrm>
        </p:grpSpPr>
        <p:grpSp>
          <p:nvGrpSpPr>
            <p:cNvPr id="56326" name="Group 85"/>
            <p:cNvGrpSpPr>
              <a:grpSpLocks/>
            </p:cNvGrpSpPr>
            <p:nvPr/>
          </p:nvGrpSpPr>
          <p:grpSpPr bwMode="auto">
            <a:xfrm>
              <a:off x="2832" y="1706"/>
              <a:ext cx="2135" cy="1027"/>
              <a:chOff x="2832" y="768"/>
              <a:chExt cx="2448" cy="1344"/>
            </a:xfrm>
          </p:grpSpPr>
          <p:grpSp>
            <p:nvGrpSpPr>
              <p:cNvPr id="56328" name="Group 86"/>
              <p:cNvGrpSpPr>
                <a:grpSpLocks/>
              </p:cNvGrpSpPr>
              <p:nvPr/>
            </p:nvGrpSpPr>
            <p:grpSpPr bwMode="auto">
              <a:xfrm>
                <a:off x="2880" y="864"/>
                <a:ext cx="2400" cy="1248"/>
                <a:chOff x="2880" y="864"/>
                <a:chExt cx="2400" cy="1248"/>
              </a:xfrm>
            </p:grpSpPr>
            <p:sp>
              <p:nvSpPr>
                <p:cNvPr id="56344" name="Rectangle 87"/>
                <p:cNvSpPr>
                  <a:spLocks noChangeArrowheads="1"/>
                </p:cNvSpPr>
                <p:nvPr/>
              </p:nvSpPr>
              <p:spPr bwMode="auto">
                <a:xfrm>
                  <a:off x="3216" y="1200"/>
                  <a:ext cx="2064" cy="912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345" name="Line 88"/>
                <p:cNvSpPr>
                  <a:spLocks noChangeShapeType="1"/>
                </p:cNvSpPr>
                <p:nvPr/>
              </p:nvSpPr>
              <p:spPr bwMode="auto">
                <a:xfrm>
                  <a:off x="3216" y="1632"/>
                  <a:ext cx="206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46" name="Line 89"/>
                <p:cNvSpPr>
                  <a:spLocks noChangeShapeType="1"/>
                </p:cNvSpPr>
                <p:nvPr/>
              </p:nvSpPr>
              <p:spPr bwMode="auto">
                <a:xfrm>
                  <a:off x="4272" y="1200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47" name="Line 90"/>
                <p:cNvSpPr>
                  <a:spLocks noChangeShapeType="1"/>
                </p:cNvSpPr>
                <p:nvPr/>
              </p:nvSpPr>
              <p:spPr bwMode="auto">
                <a:xfrm>
                  <a:off x="3696" y="1200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48" name="Line 91"/>
                <p:cNvSpPr>
                  <a:spLocks noChangeShapeType="1"/>
                </p:cNvSpPr>
                <p:nvPr/>
              </p:nvSpPr>
              <p:spPr bwMode="auto">
                <a:xfrm>
                  <a:off x="4800" y="1200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49" name="Line 92"/>
                <p:cNvSpPr>
                  <a:spLocks noChangeShapeType="1"/>
                </p:cNvSpPr>
                <p:nvPr/>
              </p:nvSpPr>
              <p:spPr bwMode="auto">
                <a:xfrm flipH="1" flipV="1">
                  <a:off x="2880" y="864"/>
                  <a:ext cx="336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6413" name="Text Box 93"/>
              <p:cNvSpPr txBox="1">
                <a:spLocks noChangeArrowheads="1"/>
              </p:cNvSpPr>
              <p:nvPr/>
            </p:nvSpPr>
            <p:spPr bwMode="auto">
              <a:xfrm>
                <a:off x="3264" y="1248"/>
                <a:ext cx="385" cy="24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endParaRPr lang="zh-CN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56414" name="Text Box 94"/>
              <p:cNvSpPr txBox="1">
                <a:spLocks noChangeArrowheads="1"/>
              </p:cNvSpPr>
              <p:nvPr/>
            </p:nvSpPr>
            <p:spPr bwMode="auto">
              <a:xfrm>
                <a:off x="3264" y="1729"/>
                <a:ext cx="385" cy="24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endParaRPr lang="zh-CN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56415" name="Text Box 95"/>
              <p:cNvSpPr txBox="1">
                <a:spLocks noChangeArrowheads="1"/>
              </p:cNvSpPr>
              <p:nvPr/>
            </p:nvSpPr>
            <p:spPr bwMode="auto">
              <a:xfrm>
                <a:off x="3841" y="1729"/>
                <a:ext cx="384" cy="24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endParaRPr lang="zh-CN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56416" name="Text Box 96"/>
              <p:cNvSpPr txBox="1">
                <a:spLocks noChangeArrowheads="1"/>
              </p:cNvSpPr>
              <p:nvPr/>
            </p:nvSpPr>
            <p:spPr bwMode="auto">
              <a:xfrm>
                <a:off x="4368" y="1729"/>
                <a:ext cx="385" cy="24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r>
                  <a:rPr lang="en-US" altLang="zh-CN" sz="2400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56417" name="Text Box 97"/>
              <p:cNvSpPr txBox="1">
                <a:spLocks noChangeArrowheads="1"/>
              </p:cNvSpPr>
              <p:nvPr/>
            </p:nvSpPr>
            <p:spPr bwMode="auto">
              <a:xfrm>
                <a:off x="4849" y="1729"/>
                <a:ext cx="384" cy="24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endParaRPr lang="zh-CN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56418" name="Text Box 98"/>
              <p:cNvSpPr txBox="1">
                <a:spLocks noChangeArrowheads="1"/>
              </p:cNvSpPr>
              <p:nvPr/>
            </p:nvSpPr>
            <p:spPr bwMode="auto">
              <a:xfrm>
                <a:off x="3841" y="1248"/>
                <a:ext cx="384" cy="24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r>
                  <a:rPr lang="en-US" altLang="zh-CN" sz="2400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56419" name="Text Box 99"/>
              <p:cNvSpPr txBox="1">
                <a:spLocks noChangeArrowheads="1"/>
              </p:cNvSpPr>
              <p:nvPr/>
            </p:nvSpPr>
            <p:spPr bwMode="auto">
              <a:xfrm>
                <a:off x="4368" y="1248"/>
                <a:ext cx="385" cy="24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r>
                  <a:rPr lang="en-US" altLang="zh-CN" sz="2400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56420" name="Text Box 100"/>
              <p:cNvSpPr txBox="1">
                <a:spLocks noChangeArrowheads="1"/>
              </p:cNvSpPr>
              <p:nvPr/>
            </p:nvSpPr>
            <p:spPr bwMode="auto">
              <a:xfrm>
                <a:off x="4849" y="1248"/>
                <a:ext cx="384" cy="24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endParaRPr lang="zh-CN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56337" name="Text Box 101"/>
              <p:cNvSpPr txBox="1">
                <a:spLocks noChangeArrowheads="1"/>
              </p:cNvSpPr>
              <p:nvPr/>
            </p:nvSpPr>
            <p:spPr bwMode="auto">
              <a:xfrm>
                <a:off x="3263" y="912"/>
                <a:ext cx="434" cy="3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400">
                    <a:latin typeface="Times New Roman" charset="0"/>
                    <a:ea typeface="宋体" pitchFamily="2" charset="-122"/>
                  </a:rPr>
                  <a:t>00</a:t>
                </a:r>
              </a:p>
            </p:txBody>
          </p:sp>
          <p:sp>
            <p:nvSpPr>
              <p:cNvPr id="56338" name="Text Box 102"/>
              <p:cNvSpPr txBox="1">
                <a:spLocks noChangeArrowheads="1"/>
              </p:cNvSpPr>
              <p:nvPr/>
            </p:nvSpPr>
            <p:spPr bwMode="auto">
              <a:xfrm>
                <a:off x="3791" y="912"/>
                <a:ext cx="433" cy="3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400">
                    <a:latin typeface="Times New Roman" charset="0"/>
                    <a:ea typeface="宋体" pitchFamily="2" charset="-122"/>
                  </a:rPr>
                  <a:t>01</a:t>
                </a:r>
              </a:p>
            </p:txBody>
          </p:sp>
          <p:sp>
            <p:nvSpPr>
              <p:cNvPr id="56339" name="Text Box 103"/>
              <p:cNvSpPr txBox="1">
                <a:spLocks noChangeArrowheads="1"/>
              </p:cNvSpPr>
              <p:nvPr/>
            </p:nvSpPr>
            <p:spPr bwMode="auto">
              <a:xfrm>
                <a:off x="4321" y="912"/>
                <a:ext cx="432" cy="3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400">
                    <a:latin typeface="Times New Roman" charset="0"/>
                    <a:ea typeface="宋体" pitchFamily="2" charset="-122"/>
                  </a:rPr>
                  <a:t>11</a:t>
                </a:r>
              </a:p>
            </p:txBody>
          </p:sp>
          <p:sp>
            <p:nvSpPr>
              <p:cNvPr id="56340" name="Text Box 104"/>
              <p:cNvSpPr txBox="1">
                <a:spLocks noChangeArrowheads="1"/>
              </p:cNvSpPr>
              <p:nvPr/>
            </p:nvSpPr>
            <p:spPr bwMode="auto">
              <a:xfrm>
                <a:off x="4849" y="912"/>
                <a:ext cx="431" cy="3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400">
                    <a:latin typeface="Times New Roman" charset="0"/>
                    <a:ea typeface="宋体" pitchFamily="2" charset="-122"/>
                  </a:rPr>
                  <a:t>10</a:t>
                </a:r>
              </a:p>
            </p:txBody>
          </p:sp>
          <p:sp>
            <p:nvSpPr>
              <p:cNvPr id="56341" name="Text Box 105"/>
              <p:cNvSpPr txBox="1">
                <a:spLocks noChangeArrowheads="1"/>
              </p:cNvSpPr>
              <p:nvPr/>
            </p:nvSpPr>
            <p:spPr bwMode="auto">
              <a:xfrm>
                <a:off x="2832" y="1295"/>
                <a:ext cx="431" cy="3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400">
                    <a:latin typeface="Times New Roman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56342" name="Text Box 106"/>
              <p:cNvSpPr txBox="1">
                <a:spLocks noChangeArrowheads="1"/>
              </p:cNvSpPr>
              <p:nvPr/>
            </p:nvSpPr>
            <p:spPr bwMode="auto">
              <a:xfrm>
                <a:off x="2832" y="1729"/>
                <a:ext cx="431" cy="3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400">
                    <a:latin typeface="Times New Roman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56343" name="Text Box 107"/>
              <p:cNvSpPr txBox="1">
                <a:spLocks noChangeArrowheads="1"/>
              </p:cNvSpPr>
              <p:nvPr/>
            </p:nvSpPr>
            <p:spPr bwMode="auto">
              <a:xfrm>
                <a:off x="2976" y="768"/>
                <a:ext cx="432" cy="3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400">
                    <a:latin typeface="Times New Roman" charset="0"/>
                    <a:ea typeface="宋体" pitchFamily="2" charset="-122"/>
                  </a:rPr>
                  <a:t>ab</a:t>
                </a:r>
              </a:p>
            </p:txBody>
          </p:sp>
        </p:grpSp>
        <p:sp>
          <p:nvSpPr>
            <p:cNvPr id="56327" name="Text Box 108"/>
            <p:cNvSpPr txBox="1">
              <a:spLocks noChangeArrowheads="1"/>
            </p:cNvSpPr>
            <p:nvPr/>
          </p:nvSpPr>
          <p:spPr bwMode="auto">
            <a:xfrm>
              <a:off x="2744" y="1888"/>
              <a:ext cx="43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400">
                  <a:latin typeface="Times New Roman" charset="0"/>
                  <a:ea typeface="宋体" pitchFamily="2" charset="-122"/>
                </a:rPr>
                <a:t>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grpSp>
        <p:nvGrpSpPr>
          <p:cNvPr id="57347" name="Group 59"/>
          <p:cNvGrpSpPr>
            <a:grpSpLocks/>
          </p:cNvGrpSpPr>
          <p:nvPr/>
        </p:nvGrpSpPr>
        <p:grpSpPr bwMode="auto">
          <a:xfrm>
            <a:off x="1042988" y="1844675"/>
            <a:ext cx="3276600" cy="1800225"/>
            <a:chOff x="0" y="1389"/>
            <a:chExt cx="2064" cy="1134"/>
          </a:xfrm>
        </p:grpSpPr>
        <p:grpSp>
          <p:nvGrpSpPr>
            <p:cNvPr id="57434" name="Group 5"/>
            <p:cNvGrpSpPr>
              <a:grpSpLocks/>
            </p:cNvGrpSpPr>
            <p:nvPr/>
          </p:nvGrpSpPr>
          <p:grpSpPr bwMode="auto">
            <a:xfrm>
              <a:off x="96" y="1389"/>
              <a:ext cx="1968" cy="1134"/>
              <a:chOff x="2832" y="768"/>
              <a:chExt cx="2448" cy="1344"/>
            </a:xfrm>
          </p:grpSpPr>
          <p:grpSp>
            <p:nvGrpSpPr>
              <p:cNvPr id="57436" name="Group 6"/>
              <p:cNvGrpSpPr>
                <a:grpSpLocks/>
              </p:cNvGrpSpPr>
              <p:nvPr/>
            </p:nvGrpSpPr>
            <p:grpSpPr bwMode="auto">
              <a:xfrm>
                <a:off x="2880" y="864"/>
                <a:ext cx="2400" cy="1248"/>
                <a:chOff x="2880" y="864"/>
                <a:chExt cx="2400" cy="1248"/>
              </a:xfrm>
            </p:grpSpPr>
            <p:sp>
              <p:nvSpPr>
                <p:cNvPr id="57452" name="Rectangle 7"/>
                <p:cNvSpPr>
                  <a:spLocks noChangeArrowheads="1"/>
                </p:cNvSpPr>
                <p:nvPr/>
              </p:nvSpPr>
              <p:spPr bwMode="auto">
                <a:xfrm>
                  <a:off x="3216" y="1200"/>
                  <a:ext cx="2064" cy="912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453" name="Line 8"/>
                <p:cNvSpPr>
                  <a:spLocks noChangeShapeType="1"/>
                </p:cNvSpPr>
                <p:nvPr/>
              </p:nvSpPr>
              <p:spPr bwMode="auto">
                <a:xfrm>
                  <a:off x="3216" y="1632"/>
                  <a:ext cx="206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54" name="Line 9"/>
                <p:cNvSpPr>
                  <a:spLocks noChangeShapeType="1"/>
                </p:cNvSpPr>
                <p:nvPr/>
              </p:nvSpPr>
              <p:spPr bwMode="auto">
                <a:xfrm>
                  <a:off x="4272" y="1200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" name="Line 10"/>
                <p:cNvSpPr>
                  <a:spLocks noChangeShapeType="1"/>
                </p:cNvSpPr>
                <p:nvPr/>
              </p:nvSpPr>
              <p:spPr bwMode="auto">
                <a:xfrm>
                  <a:off x="3696" y="1200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" name="Line 11"/>
                <p:cNvSpPr>
                  <a:spLocks noChangeShapeType="1"/>
                </p:cNvSpPr>
                <p:nvPr/>
              </p:nvSpPr>
              <p:spPr bwMode="auto">
                <a:xfrm>
                  <a:off x="4800" y="1200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" name="Line 12"/>
                <p:cNvSpPr>
                  <a:spLocks noChangeShapeType="1"/>
                </p:cNvSpPr>
                <p:nvPr/>
              </p:nvSpPr>
              <p:spPr bwMode="auto">
                <a:xfrm flipH="1" flipV="1">
                  <a:off x="2880" y="864"/>
                  <a:ext cx="336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7357" name="Text Box 13"/>
              <p:cNvSpPr txBox="1">
                <a:spLocks noChangeArrowheads="1"/>
              </p:cNvSpPr>
              <p:nvPr/>
            </p:nvSpPr>
            <p:spPr bwMode="auto">
              <a:xfrm>
                <a:off x="3264" y="1248"/>
                <a:ext cx="384" cy="26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endParaRPr lang="zh-CN" altLang="zh-CN" sz="28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endParaRPr>
              </a:p>
            </p:txBody>
          </p:sp>
          <p:sp>
            <p:nvSpPr>
              <p:cNvPr id="57358" name="Text Box 14"/>
              <p:cNvSpPr txBox="1">
                <a:spLocks noChangeArrowheads="1"/>
              </p:cNvSpPr>
              <p:nvPr/>
            </p:nvSpPr>
            <p:spPr bwMode="auto">
              <a:xfrm>
                <a:off x="3264" y="1728"/>
                <a:ext cx="384" cy="26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r>
                  <a:rPr lang="en-US" altLang="zh-CN" sz="2800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57359" name="Text Box 15"/>
              <p:cNvSpPr txBox="1">
                <a:spLocks noChangeArrowheads="1"/>
              </p:cNvSpPr>
              <p:nvPr/>
            </p:nvSpPr>
            <p:spPr bwMode="auto">
              <a:xfrm>
                <a:off x="3840" y="1728"/>
                <a:ext cx="384" cy="26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r>
                  <a:rPr lang="en-US" altLang="zh-CN" sz="2800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57360" name="Text Box 16"/>
              <p:cNvSpPr txBox="1">
                <a:spLocks noChangeArrowheads="1"/>
              </p:cNvSpPr>
              <p:nvPr/>
            </p:nvSpPr>
            <p:spPr bwMode="auto">
              <a:xfrm>
                <a:off x="4368" y="1728"/>
                <a:ext cx="384" cy="26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r>
                  <a:rPr lang="en-US" altLang="zh-CN" sz="2800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57361" name="Text Box 17"/>
              <p:cNvSpPr txBox="1">
                <a:spLocks noChangeArrowheads="1"/>
              </p:cNvSpPr>
              <p:nvPr/>
            </p:nvSpPr>
            <p:spPr bwMode="auto">
              <a:xfrm>
                <a:off x="4848" y="1728"/>
                <a:ext cx="383" cy="26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endParaRPr lang="zh-CN" altLang="zh-CN" sz="28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endParaRPr>
              </a:p>
            </p:txBody>
          </p:sp>
          <p:sp>
            <p:nvSpPr>
              <p:cNvPr id="5" name="Text Box 18"/>
              <p:cNvSpPr txBox="1">
                <a:spLocks noChangeArrowheads="1"/>
              </p:cNvSpPr>
              <p:nvPr/>
            </p:nvSpPr>
            <p:spPr bwMode="auto">
              <a:xfrm>
                <a:off x="3840" y="1248"/>
                <a:ext cx="384" cy="26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endParaRPr lang="zh-CN" altLang="zh-CN" sz="28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endParaRPr>
              </a:p>
            </p:txBody>
          </p:sp>
          <p:sp>
            <p:nvSpPr>
              <p:cNvPr id="6" name="Text Box 19"/>
              <p:cNvSpPr txBox="1">
                <a:spLocks noChangeArrowheads="1"/>
              </p:cNvSpPr>
              <p:nvPr/>
            </p:nvSpPr>
            <p:spPr bwMode="auto">
              <a:xfrm>
                <a:off x="4368" y="1248"/>
                <a:ext cx="384" cy="26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endParaRPr lang="zh-CN" altLang="zh-CN" sz="28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endParaRPr>
              </a:p>
            </p:txBody>
          </p:sp>
          <p:sp>
            <p:nvSpPr>
              <p:cNvPr id="7" name="Text Box 20"/>
              <p:cNvSpPr txBox="1">
                <a:spLocks noChangeArrowheads="1"/>
              </p:cNvSpPr>
              <p:nvPr/>
            </p:nvSpPr>
            <p:spPr bwMode="auto">
              <a:xfrm>
                <a:off x="4848" y="1248"/>
                <a:ext cx="383" cy="26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endParaRPr lang="zh-CN" altLang="zh-CN" sz="28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endParaRPr>
              </a:p>
            </p:txBody>
          </p:sp>
          <p:sp>
            <p:nvSpPr>
              <p:cNvPr id="9" name="Text Box 21"/>
              <p:cNvSpPr txBox="1">
                <a:spLocks noChangeArrowheads="1"/>
              </p:cNvSpPr>
              <p:nvPr/>
            </p:nvSpPr>
            <p:spPr bwMode="auto">
              <a:xfrm>
                <a:off x="3264" y="913"/>
                <a:ext cx="431" cy="31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400" b="0">
                    <a:latin typeface="Times New Roman" charset="0"/>
                    <a:ea typeface="宋体" pitchFamily="2" charset="-122"/>
                  </a:rPr>
                  <a:t>00</a:t>
                </a:r>
              </a:p>
            </p:txBody>
          </p:sp>
          <p:sp>
            <p:nvSpPr>
              <p:cNvPr id="10" name="Text Box 22"/>
              <p:cNvSpPr txBox="1">
                <a:spLocks noChangeArrowheads="1"/>
              </p:cNvSpPr>
              <p:nvPr/>
            </p:nvSpPr>
            <p:spPr bwMode="auto">
              <a:xfrm>
                <a:off x="3792" y="913"/>
                <a:ext cx="432" cy="31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400" b="0">
                    <a:latin typeface="Times New Roman" charset="0"/>
                    <a:ea typeface="宋体" pitchFamily="2" charset="-122"/>
                  </a:rPr>
                  <a:t>01</a:t>
                </a:r>
              </a:p>
            </p:txBody>
          </p:sp>
          <p:sp>
            <p:nvSpPr>
              <p:cNvPr id="57447" name="Text Box 23"/>
              <p:cNvSpPr txBox="1">
                <a:spLocks noChangeArrowheads="1"/>
              </p:cNvSpPr>
              <p:nvPr/>
            </p:nvSpPr>
            <p:spPr bwMode="auto">
              <a:xfrm>
                <a:off x="4320" y="913"/>
                <a:ext cx="433" cy="31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400" b="0">
                    <a:latin typeface="Times New Roman" charset="0"/>
                    <a:ea typeface="宋体" pitchFamily="2" charset="-122"/>
                  </a:rPr>
                  <a:t>11</a:t>
                </a:r>
              </a:p>
            </p:txBody>
          </p:sp>
          <p:sp>
            <p:nvSpPr>
              <p:cNvPr id="57448" name="Text Box 24"/>
              <p:cNvSpPr txBox="1">
                <a:spLocks noChangeArrowheads="1"/>
              </p:cNvSpPr>
              <p:nvPr/>
            </p:nvSpPr>
            <p:spPr bwMode="auto">
              <a:xfrm>
                <a:off x="4848" y="913"/>
                <a:ext cx="432" cy="31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400" b="0">
                    <a:latin typeface="Times New Roman" charset="0"/>
                    <a:ea typeface="宋体" pitchFamily="2" charset="-122"/>
                  </a:rPr>
                  <a:t>10</a:t>
                </a:r>
              </a:p>
            </p:txBody>
          </p:sp>
          <p:sp>
            <p:nvSpPr>
              <p:cNvPr id="57449" name="Text Box 25"/>
              <p:cNvSpPr txBox="1">
                <a:spLocks noChangeArrowheads="1"/>
              </p:cNvSpPr>
              <p:nvPr/>
            </p:nvSpPr>
            <p:spPr bwMode="auto">
              <a:xfrm>
                <a:off x="2832" y="1297"/>
                <a:ext cx="432" cy="31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400" b="0">
                    <a:latin typeface="Times New Roman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57450" name="Text Box 26"/>
              <p:cNvSpPr txBox="1">
                <a:spLocks noChangeArrowheads="1"/>
              </p:cNvSpPr>
              <p:nvPr/>
            </p:nvSpPr>
            <p:spPr bwMode="auto">
              <a:xfrm>
                <a:off x="2832" y="1728"/>
                <a:ext cx="432" cy="31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400" b="0">
                    <a:latin typeface="Times New Roman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57451" name="Text Box 27"/>
              <p:cNvSpPr txBox="1">
                <a:spLocks noChangeArrowheads="1"/>
              </p:cNvSpPr>
              <p:nvPr/>
            </p:nvSpPr>
            <p:spPr bwMode="auto">
              <a:xfrm>
                <a:off x="2975" y="768"/>
                <a:ext cx="433" cy="31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400">
                    <a:latin typeface="Times New Roman" charset="0"/>
                    <a:ea typeface="宋体" pitchFamily="2" charset="-122"/>
                  </a:rPr>
                  <a:t>ab</a:t>
                </a:r>
              </a:p>
            </p:txBody>
          </p:sp>
        </p:grpSp>
        <p:sp>
          <p:nvSpPr>
            <p:cNvPr id="57435" name="Text Box 28"/>
            <p:cNvSpPr txBox="1">
              <a:spLocks noChangeArrowheads="1"/>
            </p:cNvSpPr>
            <p:nvPr/>
          </p:nvSpPr>
          <p:spPr bwMode="auto">
            <a:xfrm>
              <a:off x="0" y="1581"/>
              <a:ext cx="432" cy="2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400">
                  <a:latin typeface="Times New Roman" charset="0"/>
                  <a:ea typeface="宋体" pitchFamily="2" charset="-122"/>
                </a:rPr>
                <a:t>c</a:t>
              </a:r>
            </a:p>
          </p:txBody>
        </p:sp>
      </p:grpSp>
      <p:grpSp>
        <p:nvGrpSpPr>
          <p:cNvPr id="57348" name="Group 60"/>
          <p:cNvGrpSpPr>
            <a:grpSpLocks/>
          </p:cNvGrpSpPr>
          <p:nvPr/>
        </p:nvGrpSpPr>
        <p:grpSpPr bwMode="auto">
          <a:xfrm>
            <a:off x="1044575" y="3860800"/>
            <a:ext cx="3311525" cy="1728788"/>
            <a:chOff x="2744" y="1706"/>
            <a:chExt cx="2223" cy="1027"/>
          </a:xfrm>
        </p:grpSpPr>
        <p:grpSp>
          <p:nvGrpSpPr>
            <p:cNvPr id="57410" name="Group 29"/>
            <p:cNvGrpSpPr>
              <a:grpSpLocks/>
            </p:cNvGrpSpPr>
            <p:nvPr/>
          </p:nvGrpSpPr>
          <p:grpSpPr bwMode="auto">
            <a:xfrm>
              <a:off x="2832" y="1706"/>
              <a:ext cx="2135" cy="1027"/>
              <a:chOff x="2832" y="768"/>
              <a:chExt cx="2448" cy="1344"/>
            </a:xfrm>
          </p:grpSpPr>
          <p:grpSp>
            <p:nvGrpSpPr>
              <p:cNvPr id="57412" name="Group 30"/>
              <p:cNvGrpSpPr>
                <a:grpSpLocks/>
              </p:cNvGrpSpPr>
              <p:nvPr/>
            </p:nvGrpSpPr>
            <p:grpSpPr bwMode="auto">
              <a:xfrm>
                <a:off x="2880" y="864"/>
                <a:ext cx="2400" cy="1248"/>
                <a:chOff x="2880" y="864"/>
                <a:chExt cx="2400" cy="1248"/>
              </a:xfrm>
            </p:grpSpPr>
            <p:sp>
              <p:nvSpPr>
                <p:cNvPr id="57428" name="Rectangle 31"/>
                <p:cNvSpPr>
                  <a:spLocks noChangeArrowheads="1"/>
                </p:cNvSpPr>
                <p:nvPr/>
              </p:nvSpPr>
              <p:spPr bwMode="auto">
                <a:xfrm>
                  <a:off x="3216" y="1200"/>
                  <a:ext cx="2064" cy="912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429" name="Line 32"/>
                <p:cNvSpPr>
                  <a:spLocks noChangeShapeType="1"/>
                </p:cNvSpPr>
                <p:nvPr/>
              </p:nvSpPr>
              <p:spPr bwMode="auto">
                <a:xfrm>
                  <a:off x="3216" y="1632"/>
                  <a:ext cx="206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30" name="Line 33"/>
                <p:cNvSpPr>
                  <a:spLocks noChangeShapeType="1"/>
                </p:cNvSpPr>
                <p:nvPr/>
              </p:nvSpPr>
              <p:spPr bwMode="auto">
                <a:xfrm>
                  <a:off x="4272" y="1200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31" name="Line 34"/>
                <p:cNvSpPr>
                  <a:spLocks noChangeShapeType="1"/>
                </p:cNvSpPr>
                <p:nvPr/>
              </p:nvSpPr>
              <p:spPr bwMode="auto">
                <a:xfrm>
                  <a:off x="3696" y="1200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32" name="Line 35"/>
                <p:cNvSpPr>
                  <a:spLocks noChangeShapeType="1"/>
                </p:cNvSpPr>
                <p:nvPr/>
              </p:nvSpPr>
              <p:spPr bwMode="auto">
                <a:xfrm>
                  <a:off x="4800" y="1200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33" name="Line 36"/>
                <p:cNvSpPr>
                  <a:spLocks noChangeShapeType="1"/>
                </p:cNvSpPr>
                <p:nvPr/>
              </p:nvSpPr>
              <p:spPr bwMode="auto">
                <a:xfrm flipH="1" flipV="1">
                  <a:off x="2880" y="864"/>
                  <a:ext cx="336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2" name="Text Box 37"/>
              <p:cNvSpPr txBox="1">
                <a:spLocks noChangeArrowheads="1"/>
              </p:cNvSpPr>
              <p:nvPr/>
            </p:nvSpPr>
            <p:spPr bwMode="auto">
              <a:xfrm>
                <a:off x="3264" y="1248"/>
                <a:ext cx="385" cy="27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endParaRPr lang="zh-CN" altLang="zh-CN" sz="28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endParaRPr>
              </a:p>
            </p:txBody>
          </p:sp>
          <p:sp>
            <p:nvSpPr>
              <p:cNvPr id="13" name="Text Box 38"/>
              <p:cNvSpPr txBox="1">
                <a:spLocks noChangeArrowheads="1"/>
              </p:cNvSpPr>
              <p:nvPr/>
            </p:nvSpPr>
            <p:spPr bwMode="auto">
              <a:xfrm>
                <a:off x="3264" y="1729"/>
                <a:ext cx="385" cy="27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endParaRPr lang="zh-CN" altLang="zh-CN" sz="28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endParaRPr>
              </a:p>
            </p:txBody>
          </p:sp>
          <p:sp>
            <p:nvSpPr>
              <p:cNvPr id="14" name="Text Box 39"/>
              <p:cNvSpPr txBox="1">
                <a:spLocks noChangeArrowheads="1"/>
              </p:cNvSpPr>
              <p:nvPr/>
            </p:nvSpPr>
            <p:spPr bwMode="auto">
              <a:xfrm>
                <a:off x="3841" y="1729"/>
                <a:ext cx="384" cy="27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endParaRPr lang="zh-CN" altLang="zh-CN" sz="28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endParaRPr>
              </a:p>
            </p:txBody>
          </p:sp>
          <p:sp>
            <p:nvSpPr>
              <p:cNvPr id="15" name="Text Box 40"/>
              <p:cNvSpPr txBox="1">
                <a:spLocks noChangeArrowheads="1"/>
              </p:cNvSpPr>
              <p:nvPr/>
            </p:nvSpPr>
            <p:spPr bwMode="auto">
              <a:xfrm>
                <a:off x="4368" y="1729"/>
                <a:ext cx="385" cy="27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r>
                  <a:rPr lang="en-US" altLang="zh-CN" sz="2800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16" name="Text Box 41"/>
              <p:cNvSpPr txBox="1">
                <a:spLocks noChangeArrowheads="1"/>
              </p:cNvSpPr>
              <p:nvPr/>
            </p:nvSpPr>
            <p:spPr bwMode="auto">
              <a:xfrm>
                <a:off x="4849" y="1729"/>
                <a:ext cx="384" cy="27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endParaRPr lang="zh-CN" altLang="zh-CN" sz="28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endParaRPr>
              </a:p>
            </p:txBody>
          </p:sp>
          <p:sp>
            <p:nvSpPr>
              <p:cNvPr id="17" name="Text Box 42"/>
              <p:cNvSpPr txBox="1">
                <a:spLocks noChangeArrowheads="1"/>
              </p:cNvSpPr>
              <p:nvPr/>
            </p:nvSpPr>
            <p:spPr bwMode="auto">
              <a:xfrm>
                <a:off x="3841" y="1248"/>
                <a:ext cx="384" cy="27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r>
                  <a:rPr lang="en-US" altLang="zh-CN" sz="2800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18" name="Text Box 43"/>
              <p:cNvSpPr txBox="1">
                <a:spLocks noChangeArrowheads="1"/>
              </p:cNvSpPr>
              <p:nvPr/>
            </p:nvSpPr>
            <p:spPr bwMode="auto">
              <a:xfrm>
                <a:off x="4368" y="1248"/>
                <a:ext cx="385" cy="27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r>
                  <a:rPr lang="en-US" altLang="zh-CN" sz="2800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19" name="Text Box 44"/>
              <p:cNvSpPr txBox="1">
                <a:spLocks noChangeArrowheads="1"/>
              </p:cNvSpPr>
              <p:nvPr/>
            </p:nvSpPr>
            <p:spPr bwMode="auto">
              <a:xfrm>
                <a:off x="4849" y="1248"/>
                <a:ext cx="384" cy="27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endParaRPr lang="zh-CN" altLang="zh-CN" sz="28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endParaRPr>
              </a:p>
            </p:txBody>
          </p:sp>
          <p:sp>
            <p:nvSpPr>
              <p:cNvPr id="20" name="Text Box 45"/>
              <p:cNvSpPr txBox="1">
                <a:spLocks noChangeArrowheads="1"/>
              </p:cNvSpPr>
              <p:nvPr/>
            </p:nvSpPr>
            <p:spPr bwMode="auto">
              <a:xfrm>
                <a:off x="3263" y="912"/>
                <a:ext cx="434" cy="3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400" b="0">
                    <a:latin typeface="Times New Roman" charset="0"/>
                    <a:ea typeface="宋体" pitchFamily="2" charset="-122"/>
                  </a:rPr>
                  <a:t>00</a:t>
                </a:r>
              </a:p>
            </p:txBody>
          </p:sp>
          <p:sp>
            <p:nvSpPr>
              <p:cNvPr id="57422" name="Text Box 46"/>
              <p:cNvSpPr txBox="1">
                <a:spLocks noChangeArrowheads="1"/>
              </p:cNvSpPr>
              <p:nvPr/>
            </p:nvSpPr>
            <p:spPr bwMode="auto">
              <a:xfrm>
                <a:off x="3791" y="912"/>
                <a:ext cx="433" cy="3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400" b="0">
                    <a:latin typeface="Times New Roman" charset="0"/>
                    <a:ea typeface="宋体" pitchFamily="2" charset="-122"/>
                  </a:rPr>
                  <a:t>01</a:t>
                </a:r>
              </a:p>
            </p:txBody>
          </p:sp>
          <p:sp>
            <p:nvSpPr>
              <p:cNvPr id="57423" name="Text Box 47"/>
              <p:cNvSpPr txBox="1">
                <a:spLocks noChangeArrowheads="1"/>
              </p:cNvSpPr>
              <p:nvPr/>
            </p:nvSpPr>
            <p:spPr bwMode="auto">
              <a:xfrm>
                <a:off x="4321" y="912"/>
                <a:ext cx="432" cy="3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400" b="0">
                    <a:latin typeface="Times New Roman" charset="0"/>
                    <a:ea typeface="宋体" pitchFamily="2" charset="-122"/>
                  </a:rPr>
                  <a:t>11</a:t>
                </a:r>
              </a:p>
            </p:txBody>
          </p:sp>
          <p:sp>
            <p:nvSpPr>
              <p:cNvPr id="57424" name="Text Box 48"/>
              <p:cNvSpPr txBox="1">
                <a:spLocks noChangeArrowheads="1"/>
              </p:cNvSpPr>
              <p:nvPr/>
            </p:nvSpPr>
            <p:spPr bwMode="auto">
              <a:xfrm>
                <a:off x="4849" y="912"/>
                <a:ext cx="431" cy="3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400" b="0">
                    <a:latin typeface="Times New Roman" charset="0"/>
                    <a:ea typeface="宋体" pitchFamily="2" charset="-122"/>
                  </a:rPr>
                  <a:t>10</a:t>
                </a:r>
              </a:p>
            </p:txBody>
          </p:sp>
          <p:sp>
            <p:nvSpPr>
              <p:cNvPr id="57425" name="Text Box 49"/>
              <p:cNvSpPr txBox="1">
                <a:spLocks noChangeArrowheads="1"/>
              </p:cNvSpPr>
              <p:nvPr/>
            </p:nvSpPr>
            <p:spPr bwMode="auto">
              <a:xfrm>
                <a:off x="2832" y="1295"/>
                <a:ext cx="431" cy="3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400" b="0">
                    <a:latin typeface="Times New Roman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57426" name="Text Box 50"/>
              <p:cNvSpPr txBox="1">
                <a:spLocks noChangeArrowheads="1"/>
              </p:cNvSpPr>
              <p:nvPr/>
            </p:nvSpPr>
            <p:spPr bwMode="auto">
              <a:xfrm>
                <a:off x="2832" y="1729"/>
                <a:ext cx="431" cy="3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400" b="0">
                    <a:latin typeface="Times New Roman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57427" name="Text Box 51"/>
              <p:cNvSpPr txBox="1">
                <a:spLocks noChangeArrowheads="1"/>
              </p:cNvSpPr>
              <p:nvPr/>
            </p:nvSpPr>
            <p:spPr bwMode="auto">
              <a:xfrm>
                <a:off x="2976" y="768"/>
                <a:ext cx="432" cy="3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400">
                    <a:latin typeface="Times New Roman" charset="0"/>
                    <a:ea typeface="宋体" pitchFamily="2" charset="-122"/>
                  </a:rPr>
                  <a:t>ab</a:t>
                </a:r>
              </a:p>
            </p:txBody>
          </p:sp>
        </p:grpSp>
        <p:sp>
          <p:nvSpPr>
            <p:cNvPr id="57411" name="Text Box 52"/>
            <p:cNvSpPr txBox="1">
              <a:spLocks noChangeArrowheads="1"/>
            </p:cNvSpPr>
            <p:nvPr/>
          </p:nvSpPr>
          <p:spPr bwMode="auto">
            <a:xfrm>
              <a:off x="2744" y="1888"/>
              <a:ext cx="43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400">
                  <a:latin typeface="Times New Roman" charset="0"/>
                  <a:ea typeface="宋体" pitchFamily="2" charset="-122"/>
                </a:rPr>
                <a:t>c</a:t>
              </a:r>
            </a:p>
          </p:txBody>
        </p:sp>
      </p:grpSp>
      <p:grpSp>
        <p:nvGrpSpPr>
          <p:cNvPr id="8" name="Group 61"/>
          <p:cNvGrpSpPr>
            <a:grpSpLocks/>
          </p:cNvGrpSpPr>
          <p:nvPr/>
        </p:nvGrpSpPr>
        <p:grpSpPr bwMode="auto">
          <a:xfrm>
            <a:off x="5075238" y="1844675"/>
            <a:ext cx="3276600" cy="1800225"/>
            <a:chOff x="0" y="1389"/>
            <a:chExt cx="2064" cy="1134"/>
          </a:xfrm>
        </p:grpSpPr>
        <p:grpSp>
          <p:nvGrpSpPr>
            <p:cNvPr id="57386" name="Group 62"/>
            <p:cNvGrpSpPr>
              <a:grpSpLocks/>
            </p:cNvGrpSpPr>
            <p:nvPr/>
          </p:nvGrpSpPr>
          <p:grpSpPr bwMode="auto">
            <a:xfrm>
              <a:off x="96" y="1389"/>
              <a:ext cx="1968" cy="1134"/>
              <a:chOff x="2832" y="768"/>
              <a:chExt cx="2448" cy="1344"/>
            </a:xfrm>
          </p:grpSpPr>
          <p:grpSp>
            <p:nvGrpSpPr>
              <p:cNvPr id="57388" name="Group 63"/>
              <p:cNvGrpSpPr>
                <a:grpSpLocks/>
              </p:cNvGrpSpPr>
              <p:nvPr/>
            </p:nvGrpSpPr>
            <p:grpSpPr bwMode="auto">
              <a:xfrm>
                <a:off x="2880" y="864"/>
                <a:ext cx="2400" cy="1248"/>
                <a:chOff x="2880" y="864"/>
                <a:chExt cx="2400" cy="1248"/>
              </a:xfrm>
            </p:grpSpPr>
            <p:sp>
              <p:nvSpPr>
                <p:cNvPr id="57404" name="Rectangle 64"/>
                <p:cNvSpPr>
                  <a:spLocks noChangeArrowheads="1"/>
                </p:cNvSpPr>
                <p:nvPr/>
              </p:nvSpPr>
              <p:spPr bwMode="auto">
                <a:xfrm>
                  <a:off x="3216" y="1200"/>
                  <a:ext cx="2064" cy="912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405" name="Line 65"/>
                <p:cNvSpPr>
                  <a:spLocks noChangeShapeType="1"/>
                </p:cNvSpPr>
                <p:nvPr/>
              </p:nvSpPr>
              <p:spPr bwMode="auto">
                <a:xfrm>
                  <a:off x="3216" y="1632"/>
                  <a:ext cx="206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06" name="Line 66"/>
                <p:cNvSpPr>
                  <a:spLocks noChangeShapeType="1"/>
                </p:cNvSpPr>
                <p:nvPr/>
              </p:nvSpPr>
              <p:spPr bwMode="auto">
                <a:xfrm>
                  <a:off x="4272" y="1200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07" name="Line 67"/>
                <p:cNvSpPr>
                  <a:spLocks noChangeShapeType="1"/>
                </p:cNvSpPr>
                <p:nvPr/>
              </p:nvSpPr>
              <p:spPr bwMode="auto">
                <a:xfrm>
                  <a:off x="3696" y="1200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08" name="Line 68"/>
                <p:cNvSpPr>
                  <a:spLocks noChangeShapeType="1"/>
                </p:cNvSpPr>
                <p:nvPr/>
              </p:nvSpPr>
              <p:spPr bwMode="auto">
                <a:xfrm>
                  <a:off x="4800" y="1200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09" name="Line 69"/>
                <p:cNvSpPr>
                  <a:spLocks noChangeShapeType="1"/>
                </p:cNvSpPr>
                <p:nvPr/>
              </p:nvSpPr>
              <p:spPr bwMode="auto">
                <a:xfrm flipH="1" flipV="1">
                  <a:off x="2880" y="864"/>
                  <a:ext cx="336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7414" name="Text Box 70"/>
              <p:cNvSpPr txBox="1">
                <a:spLocks noChangeArrowheads="1"/>
              </p:cNvSpPr>
              <p:nvPr/>
            </p:nvSpPr>
            <p:spPr bwMode="auto">
              <a:xfrm>
                <a:off x="3264" y="1248"/>
                <a:ext cx="384" cy="26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endParaRPr lang="zh-CN" altLang="zh-CN" sz="28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endParaRPr>
              </a:p>
            </p:txBody>
          </p:sp>
          <p:sp>
            <p:nvSpPr>
              <p:cNvPr id="57415" name="Text Box 71"/>
              <p:cNvSpPr txBox="1">
                <a:spLocks noChangeArrowheads="1"/>
              </p:cNvSpPr>
              <p:nvPr/>
            </p:nvSpPr>
            <p:spPr bwMode="auto">
              <a:xfrm>
                <a:off x="3264" y="1728"/>
                <a:ext cx="384" cy="26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r>
                  <a:rPr lang="en-US" altLang="zh-CN" sz="2800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57416" name="Text Box 72"/>
              <p:cNvSpPr txBox="1">
                <a:spLocks noChangeArrowheads="1"/>
              </p:cNvSpPr>
              <p:nvPr/>
            </p:nvSpPr>
            <p:spPr bwMode="auto">
              <a:xfrm>
                <a:off x="3840" y="1728"/>
                <a:ext cx="384" cy="26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r>
                  <a:rPr lang="en-US" altLang="zh-CN" sz="2800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57417" name="Text Box 73"/>
              <p:cNvSpPr txBox="1">
                <a:spLocks noChangeArrowheads="1"/>
              </p:cNvSpPr>
              <p:nvPr/>
            </p:nvSpPr>
            <p:spPr bwMode="auto">
              <a:xfrm>
                <a:off x="4368" y="1728"/>
                <a:ext cx="384" cy="26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r>
                  <a:rPr lang="en-US" altLang="zh-CN" sz="2800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57418" name="Text Box 74"/>
              <p:cNvSpPr txBox="1">
                <a:spLocks noChangeArrowheads="1"/>
              </p:cNvSpPr>
              <p:nvPr/>
            </p:nvSpPr>
            <p:spPr bwMode="auto">
              <a:xfrm>
                <a:off x="4848" y="1728"/>
                <a:ext cx="383" cy="26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endParaRPr lang="zh-CN" altLang="zh-CN" sz="28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endParaRPr>
              </a:p>
            </p:txBody>
          </p:sp>
          <p:sp>
            <p:nvSpPr>
              <p:cNvPr id="57419" name="Text Box 75"/>
              <p:cNvSpPr txBox="1">
                <a:spLocks noChangeArrowheads="1"/>
              </p:cNvSpPr>
              <p:nvPr/>
            </p:nvSpPr>
            <p:spPr bwMode="auto">
              <a:xfrm>
                <a:off x="3840" y="1248"/>
                <a:ext cx="384" cy="26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endParaRPr lang="zh-CN" altLang="zh-CN" sz="28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endParaRPr>
              </a:p>
            </p:txBody>
          </p:sp>
          <p:sp>
            <p:nvSpPr>
              <p:cNvPr id="57420" name="Text Box 76"/>
              <p:cNvSpPr txBox="1">
                <a:spLocks noChangeArrowheads="1"/>
              </p:cNvSpPr>
              <p:nvPr/>
            </p:nvSpPr>
            <p:spPr bwMode="auto">
              <a:xfrm>
                <a:off x="4368" y="1248"/>
                <a:ext cx="384" cy="26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endParaRPr lang="zh-CN" altLang="zh-CN" sz="28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endParaRPr>
              </a:p>
            </p:txBody>
          </p:sp>
          <p:sp>
            <p:nvSpPr>
              <p:cNvPr id="57421" name="Text Box 77"/>
              <p:cNvSpPr txBox="1">
                <a:spLocks noChangeArrowheads="1"/>
              </p:cNvSpPr>
              <p:nvPr/>
            </p:nvSpPr>
            <p:spPr bwMode="auto">
              <a:xfrm>
                <a:off x="4848" y="1248"/>
                <a:ext cx="383" cy="26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endParaRPr lang="zh-CN" altLang="zh-CN" sz="28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endParaRPr>
              </a:p>
            </p:txBody>
          </p:sp>
          <p:sp>
            <p:nvSpPr>
              <p:cNvPr id="57397" name="Text Box 78"/>
              <p:cNvSpPr txBox="1">
                <a:spLocks noChangeArrowheads="1"/>
              </p:cNvSpPr>
              <p:nvPr/>
            </p:nvSpPr>
            <p:spPr bwMode="auto">
              <a:xfrm>
                <a:off x="3264" y="913"/>
                <a:ext cx="431" cy="31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400" b="0">
                    <a:latin typeface="Times New Roman" charset="0"/>
                    <a:ea typeface="宋体" pitchFamily="2" charset="-122"/>
                  </a:rPr>
                  <a:t>00</a:t>
                </a:r>
              </a:p>
            </p:txBody>
          </p:sp>
          <p:sp>
            <p:nvSpPr>
              <p:cNvPr id="57398" name="Text Box 79"/>
              <p:cNvSpPr txBox="1">
                <a:spLocks noChangeArrowheads="1"/>
              </p:cNvSpPr>
              <p:nvPr/>
            </p:nvSpPr>
            <p:spPr bwMode="auto">
              <a:xfrm>
                <a:off x="3792" y="913"/>
                <a:ext cx="432" cy="31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400" b="0">
                    <a:latin typeface="Times New Roman" charset="0"/>
                    <a:ea typeface="宋体" pitchFamily="2" charset="-122"/>
                  </a:rPr>
                  <a:t>01</a:t>
                </a:r>
              </a:p>
            </p:txBody>
          </p:sp>
          <p:sp>
            <p:nvSpPr>
              <p:cNvPr id="57399" name="Text Box 80"/>
              <p:cNvSpPr txBox="1">
                <a:spLocks noChangeArrowheads="1"/>
              </p:cNvSpPr>
              <p:nvPr/>
            </p:nvSpPr>
            <p:spPr bwMode="auto">
              <a:xfrm>
                <a:off x="4320" y="913"/>
                <a:ext cx="433" cy="31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400" b="0">
                    <a:latin typeface="Times New Roman" charset="0"/>
                    <a:ea typeface="宋体" pitchFamily="2" charset="-122"/>
                  </a:rPr>
                  <a:t>11</a:t>
                </a:r>
              </a:p>
            </p:txBody>
          </p:sp>
          <p:sp>
            <p:nvSpPr>
              <p:cNvPr id="57400" name="Text Box 81"/>
              <p:cNvSpPr txBox="1">
                <a:spLocks noChangeArrowheads="1"/>
              </p:cNvSpPr>
              <p:nvPr/>
            </p:nvSpPr>
            <p:spPr bwMode="auto">
              <a:xfrm>
                <a:off x="4848" y="913"/>
                <a:ext cx="432" cy="31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400" b="0">
                    <a:latin typeface="Times New Roman" charset="0"/>
                    <a:ea typeface="宋体" pitchFamily="2" charset="-122"/>
                  </a:rPr>
                  <a:t>10</a:t>
                </a:r>
              </a:p>
            </p:txBody>
          </p:sp>
          <p:sp>
            <p:nvSpPr>
              <p:cNvPr id="57401" name="Text Box 82"/>
              <p:cNvSpPr txBox="1">
                <a:spLocks noChangeArrowheads="1"/>
              </p:cNvSpPr>
              <p:nvPr/>
            </p:nvSpPr>
            <p:spPr bwMode="auto">
              <a:xfrm>
                <a:off x="2832" y="1297"/>
                <a:ext cx="432" cy="31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400" b="0">
                    <a:latin typeface="Times New Roman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57402" name="Text Box 83"/>
              <p:cNvSpPr txBox="1">
                <a:spLocks noChangeArrowheads="1"/>
              </p:cNvSpPr>
              <p:nvPr/>
            </p:nvSpPr>
            <p:spPr bwMode="auto">
              <a:xfrm>
                <a:off x="2832" y="1728"/>
                <a:ext cx="432" cy="31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400" b="0">
                    <a:latin typeface="Times New Roman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57403" name="Text Box 84"/>
              <p:cNvSpPr txBox="1">
                <a:spLocks noChangeArrowheads="1"/>
              </p:cNvSpPr>
              <p:nvPr/>
            </p:nvSpPr>
            <p:spPr bwMode="auto">
              <a:xfrm>
                <a:off x="2975" y="768"/>
                <a:ext cx="433" cy="31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400">
                    <a:latin typeface="Times New Roman" charset="0"/>
                    <a:ea typeface="宋体" pitchFamily="2" charset="-122"/>
                  </a:rPr>
                  <a:t>ab</a:t>
                </a:r>
              </a:p>
            </p:txBody>
          </p:sp>
        </p:grpSp>
        <p:sp>
          <p:nvSpPr>
            <p:cNvPr id="57387" name="Text Box 85"/>
            <p:cNvSpPr txBox="1">
              <a:spLocks noChangeArrowheads="1"/>
            </p:cNvSpPr>
            <p:nvPr/>
          </p:nvSpPr>
          <p:spPr bwMode="auto">
            <a:xfrm>
              <a:off x="0" y="1581"/>
              <a:ext cx="432" cy="2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400">
                  <a:latin typeface="Times New Roman" charset="0"/>
                  <a:ea typeface="宋体" pitchFamily="2" charset="-122"/>
                </a:rPr>
                <a:t>c</a:t>
              </a:r>
            </a:p>
          </p:txBody>
        </p:sp>
      </p:grpSp>
      <p:grpSp>
        <p:nvGrpSpPr>
          <p:cNvPr id="11" name="Group 86"/>
          <p:cNvGrpSpPr>
            <a:grpSpLocks/>
          </p:cNvGrpSpPr>
          <p:nvPr/>
        </p:nvGrpSpPr>
        <p:grpSpPr bwMode="auto">
          <a:xfrm>
            <a:off x="5076825" y="3860800"/>
            <a:ext cx="3311525" cy="1728788"/>
            <a:chOff x="2744" y="1706"/>
            <a:chExt cx="2223" cy="1027"/>
          </a:xfrm>
        </p:grpSpPr>
        <p:grpSp>
          <p:nvGrpSpPr>
            <p:cNvPr id="57362" name="Group 87"/>
            <p:cNvGrpSpPr>
              <a:grpSpLocks/>
            </p:cNvGrpSpPr>
            <p:nvPr/>
          </p:nvGrpSpPr>
          <p:grpSpPr bwMode="auto">
            <a:xfrm>
              <a:off x="2832" y="1706"/>
              <a:ext cx="2135" cy="1027"/>
              <a:chOff x="2832" y="768"/>
              <a:chExt cx="2448" cy="1344"/>
            </a:xfrm>
          </p:grpSpPr>
          <p:grpSp>
            <p:nvGrpSpPr>
              <p:cNvPr id="57364" name="Group 88"/>
              <p:cNvGrpSpPr>
                <a:grpSpLocks/>
              </p:cNvGrpSpPr>
              <p:nvPr/>
            </p:nvGrpSpPr>
            <p:grpSpPr bwMode="auto">
              <a:xfrm>
                <a:off x="2880" y="864"/>
                <a:ext cx="2400" cy="1248"/>
                <a:chOff x="2880" y="864"/>
                <a:chExt cx="2400" cy="1248"/>
              </a:xfrm>
            </p:grpSpPr>
            <p:sp>
              <p:nvSpPr>
                <p:cNvPr id="57380" name="Rectangle 89"/>
                <p:cNvSpPr>
                  <a:spLocks noChangeArrowheads="1"/>
                </p:cNvSpPr>
                <p:nvPr/>
              </p:nvSpPr>
              <p:spPr bwMode="auto">
                <a:xfrm>
                  <a:off x="3216" y="1200"/>
                  <a:ext cx="2064" cy="912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81" name="Line 90"/>
                <p:cNvSpPr>
                  <a:spLocks noChangeShapeType="1"/>
                </p:cNvSpPr>
                <p:nvPr/>
              </p:nvSpPr>
              <p:spPr bwMode="auto">
                <a:xfrm>
                  <a:off x="3216" y="1632"/>
                  <a:ext cx="206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382" name="Line 91"/>
                <p:cNvSpPr>
                  <a:spLocks noChangeShapeType="1"/>
                </p:cNvSpPr>
                <p:nvPr/>
              </p:nvSpPr>
              <p:spPr bwMode="auto">
                <a:xfrm>
                  <a:off x="4272" y="1200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383" name="Line 92"/>
                <p:cNvSpPr>
                  <a:spLocks noChangeShapeType="1"/>
                </p:cNvSpPr>
                <p:nvPr/>
              </p:nvSpPr>
              <p:spPr bwMode="auto">
                <a:xfrm>
                  <a:off x="3696" y="1200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384" name="Line 93"/>
                <p:cNvSpPr>
                  <a:spLocks noChangeShapeType="1"/>
                </p:cNvSpPr>
                <p:nvPr/>
              </p:nvSpPr>
              <p:spPr bwMode="auto">
                <a:xfrm>
                  <a:off x="4800" y="1200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385" name="Line 94"/>
                <p:cNvSpPr>
                  <a:spLocks noChangeShapeType="1"/>
                </p:cNvSpPr>
                <p:nvPr/>
              </p:nvSpPr>
              <p:spPr bwMode="auto">
                <a:xfrm flipH="1" flipV="1">
                  <a:off x="2880" y="864"/>
                  <a:ext cx="336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7439" name="Text Box 95"/>
              <p:cNvSpPr txBox="1">
                <a:spLocks noChangeArrowheads="1"/>
              </p:cNvSpPr>
              <p:nvPr/>
            </p:nvSpPr>
            <p:spPr bwMode="auto">
              <a:xfrm>
                <a:off x="3264" y="1248"/>
                <a:ext cx="385" cy="27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endParaRPr lang="zh-CN" altLang="zh-CN" sz="28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endParaRPr>
              </a:p>
            </p:txBody>
          </p:sp>
          <p:sp>
            <p:nvSpPr>
              <p:cNvPr id="57440" name="Text Box 96"/>
              <p:cNvSpPr txBox="1">
                <a:spLocks noChangeArrowheads="1"/>
              </p:cNvSpPr>
              <p:nvPr/>
            </p:nvSpPr>
            <p:spPr bwMode="auto">
              <a:xfrm>
                <a:off x="3264" y="1729"/>
                <a:ext cx="385" cy="27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endParaRPr lang="zh-CN" altLang="zh-CN" sz="28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endParaRPr>
              </a:p>
            </p:txBody>
          </p:sp>
          <p:sp>
            <p:nvSpPr>
              <p:cNvPr id="57441" name="Text Box 97"/>
              <p:cNvSpPr txBox="1">
                <a:spLocks noChangeArrowheads="1"/>
              </p:cNvSpPr>
              <p:nvPr/>
            </p:nvSpPr>
            <p:spPr bwMode="auto">
              <a:xfrm>
                <a:off x="3841" y="1729"/>
                <a:ext cx="384" cy="27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endParaRPr lang="zh-CN" altLang="zh-CN" sz="28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endParaRPr>
              </a:p>
            </p:txBody>
          </p:sp>
          <p:sp>
            <p:nvSpPr>
              <p:cNvPr id="57442" name="Text Box 98"/>
              <p:cNvSpPr txBox="1">
                <a:spLocks noChangeArrowheads="1"/>
              </p:cNvSpPr>
              <p:nvPr/>
            </p:nvSpPr>
            <p:spPr bwMode="auto">
              <a:xfrm>
                <a:off x="4368" y="1729"/>
                <a:ext cx="385" cy="27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r>
                  <a:rPr lang="en-US" altLang="zh-CN" sz="2800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57443" name="Text Box 99"/>
              <p:cNvSpPr txBox="1">
                <a:spLocks noChangeArrowheads="1"/>
              </p:cNvSpPr>
              <p:nvPr/>
            </p:nvSpPr>
            <p:spPr bwMode="auto">
              <a:xfrm>
                <a:off x="4849" y="1729"/>
                <a:ext cx="384" cy="27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endParaRPr lang="zh-CN" altLang="zh-CN" sz="28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endParaRPr>
              </a:p>
            </p:txBody>
          </p:sp>
          <p:sp>
            <p:nvSpPr>
              <p:cNvPr id="57444" name="Text Box 100"/>
              <p:cNvSpPr txBox="1">
                <a:spLocks noChangeArrowheads="1"/>
              </p:cNvSpPr>
              <p:nvPr/>
            </p:nvSpPr>
            <p:spPr bwMode="auto">
              <a:xfrm>
                <a:off x="3841" y="1248"/>
                <a:ext cx="384" cy="27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r>
                  <a:rPr lang="en-US" altLang="zh-CN" sz="2800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57445" name="Text Box 101"/>
              <p:cNvSpPr txBox="1">
                <a:spLocks noChangeArrowheads="1"/>
              </p:cNvSpPr>
              <p:nvPr/>
            </p:nvSpPr>
            <p:spPr bwMode="auto">
              <a:xfrm>
                <a:off x="4368" y="1248"/>
                <a:ext cx="385" cy="27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r>
                  <a:rPr lang="en-US" altLang="zh-CN" sz="2800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57446" name="Text Box 102"/>
              <p:cNvSpPr txBox="1">
                <a:spLocks noChangeArrowheads="1"/>
              </p:cNvSpPr>
              <p:nvPr/>
            </p:nvSpPr>
            <p:spPr bwMode="auto">
              <a:xfrm>
                <a:off x="4849" y="1248"/>
                <a:ext cx="384" cy="27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endParaRPr lang="zh-CN" altLang="zh-CN" sz="28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endParaRPr>
              </a:p>
            </p:txBody>
          </p:sp>
          <p:sp>
            <p:nvSpPr>
              <p:cNvPr id="57373" name="Text Box 103"/>
              <p:cNvSpPr txBox="1">
                <a:spLocks noChangeArrowheads="1"/>
              </p:cNvSpPr>
              <p:nvPr/>
            </p:nvSpPr>
            <p:spPr bwMode="auto">
              <a:xfrm>
                <a:off x="3263" y="912"/>
                <a:ext cx="434" cy="3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400" b="0">
                    <a:latin typeface="Times New Roman" charset="0"/>
                    <a:ea typeface="宋体" pitchFamily="2" charset="-122"/>
                  </a:rPr>
                  <a:t>00</a:t>
                </a:r>
              </a:p>
            </p:txBody>
          </p:sp>
          <p:sp>
            <p:nvSpPr>
              <p:cNvPr id="57374" name="Text Box 104"/>
              <p:cNvSpPr txBox="1">
                <a:spLocks noChangeArrowheads="1"/>
              </p:cNvSpPr>
              <p:nvPr/>
            </p:nvSpPr>
            <p:spPr bwMode="auto">
              <a:xfrm>
                <a:off x="3791" y="912"/>
                <a:ext cx="433" cy="3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400" b="0">
                    <a:latin typeface="Times New Roman" charset="0"/>
                    <a:ea typeface="宋体" pitchFamily="2" charset="-122"/>
                  </a:rPr>
                  <a:t>01</a:t>
                </a:r>
              </a:p>
            </p:txBody>
          </p:sp>
          <p:sp>
            <p:nvSpPr>
              <p:cNvPr id="57375" name="Text Box 105"/>
              <p:cNvSpPr txBox="1">
                <a:spLocks noChangeArrowheads="1"/>
              </p:cNvSpPr>
              <p:nvPr/>
            </p:nvSpPr>
            <p:spPr bwMode="auto">
              <a:xfrm>
                <a:off x="4321" y="912"/>
                <a:ext cx="432" cy="3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400" b="0">
                    <a:latin typeface="Times New Roman" charset="0"/>
                    <a:ea typeface="宋体" pitchFamily="2" charset="-122"/>
                  </a:rPr>
                  <a:t>11</a:t>
                </a:r>
              </a:p>
            </p:txBody>
          </p:sp>
          <p:sp>
            <p:nvSpPr>
              <p:cNvPr id="57376" name="Text Box 106"/>
              <p:cNvSpPr txBox="1">
                <a:spLocks noChangeArrowheads="1"/>
              </p:cNvSpPr>
              <p:nvPr/>
            </p:nvSpPr>
            <p:spPr bwMode="auto">
              <a:xfrm>
                <a:off x="4849" y="912"/>
                <a:ext cx="431" cy="3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400" b="0">
                    <a:latin typeface="Times New Roman" charset="0"/>
                    <a:ea typeface="宋体" pitchFamily="2" charset="-122"/>
                  </a:rPr>
                  <a:t>10</a:t>
                </a:r>
              </a:p>
            </p:txBody>
          </p:sp>
          <p:sp>
            <p:nvSpPr>
              <p:cNvPr id="57377" name="Text Box 107"/>
              <p:cNvSpPr txBox="1">
                <a:spLocks noChangeArrowheads="1"/>
              </p:cNvSpPr>
              <p:nvPr/>
            </p:nvSpPr>
            <p:spPr bwMode="auto">
              <a:xfrm>
                <a:off x="2832" y="1295"/>
                <a:ext cx="431" cy="3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400" b="0">
                    <a:latin typeface="Times New Roman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57378" name="Text Box 108"/>
              <p:cNvSpPr txBox="1">
                <a:spLocks noChangeArrowheads="1"/>
              </p:cNvSpPr>
              <p:nvPr/>
            </p:nvSpPr>
            <p:spPr bwMode="auto">
              <a:xfrm>
                <a:off x="2832" y="1729"/>
                <a:ext cx="431" cy="3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400" b="0">
                    <a:latin typeface="Times New Roman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57379" name="Text Box 109"/>
              <p:cNvSpPr txBox="1">
                <a:spLocks noChangeArrowheads="1"/>
              </p:cNvSpPr>
              <p:nvPr/>
            </p:nvSpPr>
            <p:spPr bwMode="auto">
              <a:xfrm>
                <a:off x="2976" y="768"/>
                <a:ext cx="432" cy="3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 sz="2400">
                    <a:latin typeface="Times New Roman" charset="0"/>
                    <a:ea typeface="宋体" pitchFamily="2" charset="-122"/>
                  </a:rPr>
                  <a:t>ab</a:t>
                </a:r>
              </a:p>
            </p:txBody>
          </p:sp>
        </p:grpSp>
        <p:sp>
          <p:nvSpPr>
            <p:cNvPr id="57363" name="Text Box 110"/>
            <p:cNvSpPr txBox="1">
              <a:spLocks noChangeArrowheads="1"/>
            </p:cNvSpPr>
            <p:nvPr/>
          </p:nvSpPr>
          <p:spPr bwMode="auto">
            <a:xfrm>
              <a:off x="2744" y="1888"/>
              <a:ext cx="43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400">
                  <a:latin typeface="Times New Roman" charset="0"/>
                  <a:ea typeface="宋体" pitchFamily="2" charset="-122"/>
                </a:rPr>
                <a:t>c</a:t>
              </a:r>
            </a:p>
          </p:txBody>
        </p:sp>
      </p:grpSp>
      <p:sp>
        <p:nvSpPr>
          <p:cNvPr id="57455" name="Rectangle 111"/>
          <p:cNvSpPr>
            <a:spLocks noChangeArrowheads="1"/>
          </p:cNvSpPr>
          <p:nvPr/>
        </p:nvSpPr>
        <p:spPr bwMode="auto">
          <a:xfrm>
            <a:off x="1835150" y="3068638"/>
            <a:ext cx="1081088" cy="50482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456" name="Rectangle 112"/>
          <p:cNvSpPr>
            <a:spLocks noChangeArrowheads="1"/>
          </p:cNvSpPr>
          <p:nvPr/>
        </p:nvSpPr>
        <p:spPr bwMode="auto">
          <a:xfrm>
            <a:off x="2484438" y="3141663"/>
            <a:ext cx="1150937" cy="503237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457" name="Rectangle 113"/>
          <p:cNvSpPr>
            <a:spLocks noChangeArrowheads="1"/>
          </p:cNvSpPr>
          <p:nvPr/>
        </p:nvSpPr>
        <p:spPr bwMode="auto">
          <a:xfrm>
            <a:off x="2411413" y="4508500"/>
            <a:ext cx="1225550" cy="43338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458" name="Rectangle 114"/>
          <p:cNvSpPr>
            <a:spLocks noChangeArrowheads="1"/>
          </p:cNvSpPr>
          <p:nvPr/>
        </p:nvSpPr>
        <p:spPr bwMode="auto">
          <a:xfrm>
            <a:off x="3132138" y="4437063"/>
            <a:ext cx="431800" cy="1079500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459" name="Rectangle 115"/>
          <p:cNvSpPr>
            <a:spLocks noChangeArrowheads="1"/>
          </p:cNvSpPr>
          <p:nvPr/>
        </p:nvSpPr>
        <p:spPr bwMode="auto">
          <a:xfrm>
            <a:off x="5795963" y="3141663"/>
            <a:ext cx="1152525" cy="4318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460" name="Rectangle 116"/>
          <p:cNvSpPr>
            <a:spLocks noChangeArrowheads="1"/>
          </p:cNvSpPr>
          <p:nvPr/>
        </p:nvSpPr>
        <p:spPr bwMode="auto">
          <a:xfrm>
            <a:off x="6516688" y="4508500"/>
            <a:ext cx="1152525" cy="4318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461" name="Rectangle 117"/>
          <p:cNvSpPr>
            <a:spLocks noChangeArrowheads="1"/>
          </p:cNvSpPr>
          <p:nvPr/>
        </p:nvSpPr>
        <p:spPr bwMode="auto">
          <a:xfrm>
            <a:off x="7164388" y="5084763"/>
            <a:ext cx="503237" cy="431800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462" name="Rectangle 118"/>
          <p:cNvSpPr>
            <a:spLocks noChangeArrowheads="1"/>
          </p:cNvSpPr>
          <p:nvPr/>
        </p:nvSpPr>
        <p:spPr bwMode="auto">
          <a:xfrm>
            <a:off x="7164388" y="3141663"/>
            <a:ext cx="503237" cy="431800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463" name="Text Box 119"/>
          <p:cNvSpPr txBox="1">
            <a:spLocks noChangeArrowheads="1"/>
          </p:cNvSpPr>
          <p:nvPr/>
        </p:nvSpPr>
        <p:spPr bwMode="auto">
          <a:xfrm>
            <a:off x="2087563" y="5734050"/>
            <a:ext cx="1763712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0">
                <a:latin typeface="Comic Sans MS" pitchFamily="66" charset="0"/>
                <a:ea typeface="宋体" pitchFamily="2" charset="-122"/>
              </a:rPr>
              <a:t>F1=a’c+bc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 b="0">
                <a:latin typeface="Comic Sans MS" pitchFamily="66" charset="0"/>
                <a:ea typeface="宋体" pitchFamily="2" charset="-122"/>
              </a:rPr>
              <a:t>F2=bc’+ab</a:t>
            </a:r>
          </a:p>
        </p:txBody>
      </p:sp>
      <p:sp>
        <p:nvSpPr>
          <p:cNvPr id="57465" name="Text Box 121"/>
          <p:cNvSpPr txBox="1">
            <a:spLocks noChangeArrowheads="1"/>
          </p:cNvSpPr>
          <p:nvPr/>
        </p:nvSpPr>
        <p:spPr bwMode="auto">
          <a:xfrm>
            <a:off x="6011863" y="5737225"/>
            <a:ext cx="1881187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0">
                <a:latin typeface="Comic Sans MS" pitchFamily="66" charset="0"/>
                <a:ea typeface="宋体" pitchFamily="2" charset="-122"/>
              </a:rPr>
              <a:t>F1=a’c+abc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 b="0">
                <a:latin typeface="Comic Sans MS" pitchFamily="66" charset="0"/>
                <a:ea typeface="宋体" pitchFamily="2" charset="-122"/>
              </a:rPr>
              <a:t>F2=bc’+abc</a:t>
            </a:r>
          </a:p>
        </p:txBody>
      </p:sp>
      <p:sp>
        <p:nvSpPr>
          <p:cNvPr id="57467" name="AutoShape 123"/>
          <p:cNvSpPr>
            <a:spLocks noChangeArrowheads="1"/>
          </p:cNvSpPr>
          <p:nvPr/>
        </p:nvSpPr>
        <p:spPr bwMode="auto">
          <a:xfrm>
            <a:off x="4068763" y="5805488"/>
            <a:ext cx="1295400" cy="719137"/>
          </a:xfrm>
          <a:prstGeom prst="rightArrow">
            <a:avLst>
              <a:gd name="adj1" fmla="val 50000"/>
              <a:gd name="adj2" fmla="val 45033"/>
            </a:avLst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5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5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5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55" grpId="0" animBg="1"/>
      <p:bldP spid="57456" grpId="0" animBg="1"/>
      <p:bldP spid="57457" grpId="0" animBg="1"/>
      <p:bldP spid="57458" grpId="0" animBg="1"/>
      <p:bldP spid="57459" grpId="0" animBg="1"/>
      <p:bldP spid="57460" grpId="0" animBg="1"/>
      <p:bldP spid="57461" grpId="0" animBg="1"/>
      <p:bldP spid="57462" grpId="0" animBg="1"/>
      <p:bldP spid="57463" grpId="0"/>
      <p:bldP spid="57465" grpId="0"/>
      <p:bldP spid="5746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295400" y="1628775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0">
                <a:latin typeface="Comic Sans MS" pitchFamily="66" charset="0"/>
                <a:ea typeface="宋体" pitchFamily="2" charset="-122"/>
              </a:rPr>
              <a:t>F1=a’c+bc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295400" y="2162175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0">
                <a:latin typeface="Comic Sans MS" pitchFamily="66" charset="0"/>
                <a:ea typeface="宋体" pitchFamily="2" charset="-122"/>
              </a:rPr>
              <a:t>F2=bc’+ab</a:t>
            </a:r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3276600" y="1728788"/>
            <a:ext cx="2057400" cy="585787"/>
          </a:xfrm>
          <a:prstGeom prst="rightArrow">
            <a:avLst>
              <a:gd name="adj1" fmla="val 50000"/>
              <a:gd name="adj2" fmla="val 87805"/>
            </a:avLst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5715000" y="1628775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0">
                <a:latin typeface="Comic Sans MS" pitchFamily="66" charset="0"/>
                <a:ea typeface="宋体" pitchFamily="2" charset="-122"/>
              </a:rPr>
              <a:t>F1=a’c+abc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5715000" y="20859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0">
                <a:latin typeface="Comic Sans MS" pitchFamily="66" charset="0"/>
                <a:ea typeface="宋体" pitchFamily="2" charset="-122"/>
              </a:rPr>
              <a:t>F2=bc’+abc</a:t>
            </a:r>
          </a:p>
        </p:txBody>
      </p:sp>
      <p:graphicFrame>
        <p:nvGraphicFramePr>
          <p:cNvPr id="58377" name="Object 9"/>
          <p:cNvGraphicFramePr>
            <a:graphicFrameLocks noChangeAspect="1"/>
          </p:cNvGraphicFramePr>
          <p:nvPr/>
        </p:nvGraphicFramePr>
        <p:xfrm>
          <a:off x="750888" y="2665413"/>
          <a:ext cx="3460750" cy="3860800"/>
        </p:xfrm>
        <a:graphic>
          <a:graphicData uri="http://schemas.openxmlformats.org/presentationml/2006/ole">
            <p:oleObj spid="_x0000_s13314" name="Visio" r:id="rId3" imgW="2884932" imgH="3217774" progId="Visio.Drawing.11">
              <p:embed/>
            </p:oleObj>
          </a:graphicData>
        </a:graphic>
      </p:graphicFrame>
      <p:pic>
        <p:nvPicPr>
          <p:cNvPr id="58378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41875" y="2862263"/>
            <a:ext cx="3919538" cy="333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4841875" y="3830638"/>
            <a:ext cx="2295525" cy="121602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主要内容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3713" y="1844675"/>
            <a:ext cx="6257925" cy="4383088"/>
          </a:xfrm>
        </p:spPr>
        <p:txBody>
          <a:bodyPr/>
          <a:lstStyle/>
          <a:p>
            <a:pPr eaLnBrk="1" hangingPunct="1"/>
            <a:r>
              <a:rPr lang="zh-CN" altLang="en-US" smtClean="0"/>
              <a:t>组合逻辑的基本概念</a:t>
            </a:r>
          </a:p>
          <a:p>
            <a:pPr eaLnBrk="1" hangingPunct="1"/>
            <a:r>
              <a:rPr lang="zh-CN" altLang="en-US" smtClean="0"/>
              <a:t>卡诺图</a:t>
            </a:r>
          </a:p>
          <a:p>
            <a:pPr eaLnBrk="1" hangingPunct="1"/>
            <a:r>
              <a:rPr lang="zh-CN" altLang="en-US" smtClean="0"/>
              <a:t>随意项化简</a:t>
            </a:r>
          </a:p>
          <a:p>
            <a:pPr eaLnBrk="1" hangingPunct="1"/>
            <a:r>
              <a:rPr lang="zh-CN" altLang="en-US" smtClean="0"/>
              <a:t>多输出函数化简</a:t>
            </a:r>
          </a:p>
          <a:p>
            <a:pPr eaLnBrk="1" hangingPunct="1">
              <a:buClr>
                <a:schemeClr val="tx2"/>
              </a:buClr>
            </a:pPr>
            <a:r>
              <a:rPr lang="zh-CN" altLang="en-US" smtClean="0"/>
              <a:t>混合逻辑组合电路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组合逻辑电路</a:t>
            </a:r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27088" y="1628775"/>
            <a:ext cx="7772400" cy="45466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charset="0"/>
              </a:rPr>
              <a:t>逻辑电路中</a:t>
            </a:r>
            <a:r>
              <a:rPr lang="zh-CN" altLang="en-US" smtClean="0">
                <a:solidFill>
                  <a:srgbClr val="FF0000"/>
                </a:solidFill>
                <a:latin typeface="Times New Roman" charset="0"/>
              </a:rPr>
              <a:t>没有从输出到输入的反馈</a:t>
            </a:r>
            <a:r>
              <a:rPr lang="zh-CN" altLang="en-US" smtClean="0">
                <a:latin typeface="Times New Roman" charset="0"/>
              </a:rPr>
              <a:t>，且由功能完全的门电路构成，就称为</a:t>
            </a:r>
            <a:r>
              <a:rPr lang="zh-CN" altLang="en-US" smtClean="0">
                <a:solidFill>
                  <a:srgbClr val="FF0000"/>
                </a:solidFill>
                <a:latin typeface="Times New Roman" charset="0"/>
              </a:rPr>
              <a:t>组合逻辑电路</a:t>
            </a:r>
            <a:r>
              <a:rPr lang="zh-CN" altLang="en-US" smtClean="0">
                <a:latin typeface="Times New Roman" charset="0"/>
              </a:rPr>
              <a:t>。</a:t>
            </a:r>
          </a:p>
          <a:p>
            <a:pPr eaLnBrk="1" hangingPunct="1"/>
            <a:endParaRPr lang="zh-CN" altLang="en-US" smtClean="0">
              <a:latin typeface="Times New Roman" charset="0"/>
            </a:endParaRPr>
          </a:p>
          <a:p>
            <a:pPr eaLnBrk="1" hangingPunct="1"/>
            <a:r>
              <a:rPr lang="zh-CN" altLang="en-US" smtClean="0">
                <a:latin typeface="Times New Roman" charset="0"/>
              </a:rPr>
              <a:t>常用的组合逻辑功能包括：加法器、编码器、译码器、显示驱动器等等。</a:t>
            </a:r>
          </a:p>
        </p:txBody>
      </p:sp>
      <p:sp>
        <p:nvSpPr>
          <p:cNvPr id="25604" name="AutoShape 5"/>
          <p:cNvSpPr>
            <a:spLocks noChangeArrowheads="1"/>
          </p:cNvSpPr>
          <p:nvPr/>
        </p:nvSpPr>
        <p:spPr bwMode="auto">
          <a:xfrm>
            <a:off x="3663950" y="4941888"/>
            <a:ext cx="2286000" cy="1371600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5" name="Line 6"/>
          <p:cNvSpPr>
            <a:spLocks noChangeShapeType="1"/>
          </p:cNvSpPr>
          <p:nvPr/>
        </p:nvSpPr>
        <p:spPr bwMode="auto">
          <a:xfrm>
            <a:off x="2673350" y="5170488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06" name="Line 7"/>
          <p:cNvSpPr>
            <a:spLocks noChangeShapeType="1"/>
          </p:cNvSpPr>
          <p:nvPr/>
        </p:nvSpPr>
        <p:spPr bwMode="auto">
          <a:xfrm>
            <a:off x="2673350" y="6008688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07" name="Line 8"/>
          <p:cNvSpPr>
            <a:spLocks noChangeShapeType="1"/>
          </p:cNvSpPr>
          <p:nvPr/>
        </p:nvSpPr>
        <p:spPr bwMode="auto">
          <a:xfrm>
            <a:off x="5949950" y="51704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08" name="Line 9"/>
          <p:cNvSpPr>
            <a:spLocks noChangeShapeType="1"/>
          </p:cNvSpPr>
          <p:nvPr/>
        </p:nvSpPr>
        <p:spPr bwMode="auto">
          <a:xfrm>
            <a:off x="5949950" y="60848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09" name="Text Box 10"/>
          <p:cNvSpPr txBox="1">
            <a:spLocks noChangeArrowheads="1"/>
          </p:cNvSpPr>
          <p:nvPr/>
        </p:nvSpPr>
        <p:spPr bwMode="auto">
          <a:xfrm>
            <a:off x="7092950" y="5475288"/>
            <a:ext cx="1295400" cy="339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100000"/>
              <a:buFont typeface="Arial" charset="0"/>
              <a:buNone/>
            </a:pPr>
            <a:r>
              <a:rPr lang="en-US" altLang="zh-CN" b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Outputs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3892550" y="5246688"/>
            <a:ext cx="1752600" cy="835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100000"/>
              <a:buFont typeface="Arial" charset="0"/>
              <a:buNone/>
              <a:defRPr/>
            </a:pP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pitchFamily="2" charset="-122"/>
              </a:rPr>
              <a:t>Combinational Logic Functions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2673350" y="5170488"/>
            <a:ext cx="512763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100000"/>
              <a:buFont typeface="Arial" charset="0"/>
              <a:buNone/>
              <a:defRPr/>
            </a:pPr>
            <a:r>
              <a:rPr lang="en-US" altLang="zh-CN"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pitchFamily="2" charset="-122"/>
              </a:rPr>
              <a:t>· </a:t>
            </a: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2749550" y="5435600"/>
            <a:ext cx="369888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20000"/>
              </a:spcBef>
              <a:buSzPct val="100000"/>
              <a:buFont typeface="Arial" charset="0"/>
              <a:buNone/>
              <a:defRPr/>
            </a:pPr>
            <a:r>
              <a:rPr lang="en-US" altLang="zh-CN"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pitchFamily="2" charset="-122"/>
              </a:rPr>
              <a:t>·</a:t>
            </a:r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2749550" y="5627688"/>
            <a:ext cx="369888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20000"/>
              </a:spcBef>
              <a:buSzPct val="100000"/>
              <a:buFont typeface="Arial" charset="0"/>
              <a:buNone/>
              <a:defRPr/>
            </a:pPr>
            <a:r>
              <a:rPr lang="en-US" altLang="zh-CN"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pitchFamily="2" charset="-122"/>
              </a:rPr>
              <a:t>·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6199188" y="5170488"/>
            <a:ext cx="512762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100000"/>
              <a:buFont typeface="Arial" charset="0"/>
              <a:buNone/>
              <a:defRPr/>
            </a:pPr>
            <a:r>
              <a:rPr lang="en-US" altLang="zh-CN"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pitchFamily="2" charset="-122"/>
              </a:rPr>
              <a:t>· </a:t>
            </a:r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6275388" y="5435600"/>
            <a:ext cx="369887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20000"/>
              </a:spcBef>
              <a:buSzPct val="100000"/>
              <a:buFont typeface="Arial" charset="0"/>
              <a:buNone/>
              <a:defRPr/>
            </a:pPr>
            <a:r>
              <a:rPr lang="en-US" altLang="zh-CN"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pitchFamily="2" charset="-122"/>
              </a:rPr>
              <a:t>·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275388" y="5627688"/>
            <a:ext cx="369887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20000"/>
              </a:spcBef>
              <a:buSzPct val="100000"/>
              <a:buFont typeface="Arial" charset="0"/>
              <a:buNone/>
              <a:defRPr/>
            </a:pPr>
            <a:r>
              <a:rPr lang="en-US" altLang="zh-CN"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pitchFamily="2" charset="-122"/>
              </a:rPr>
              <a:t>·</a:t>
            </a:r>
          </a:p>
        </p:txBody>
      </p:sp>
      <p:sp>
        <p:nvSpPr>
          <p:cNvPr id="25617" name="Text Box 18"/>
          <p:cNvSpPr txBox="1">
            <a:spLocks noChangeArrowheads="1"/>
          </p:cNvSpPr>
          <p:nvPr/>
        </p:nvSpPr>
        <p:spPr bwMode="auto">
          <a:xfrm>
            <a:off x="1260475" y="5394325"/>
            <a:ext cx="1295400" cy="339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100000"/>
              <a:buFont typeface="Arial" charset="0"/>
              <a:buNone/>
            </a:pPr>
            <a:r>
              <a:rPr lang="en-US" altLang="zh-CN" b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Inputs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逻辑电路中的真假表示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5900"/>
            <a:ext cx="4475163" cy="4967288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宋体" pitchFamily="2" charset="-122"/>
              </a:rPr>
              <a:t>在实际电路中，通常以两个</a:t>
            </a:r>
            <a:r>
              <a:rPr lang="zh-CN" altLang="en-US" smtClean="0">
                <a:solidFill>
                  <a:srgbClr val="FF0000"/>
                </a:solidFill>
                <a:latin typeface="宋体" pitchFamily="2" charset="-122"/>
              </a:rPr>
              <a:t>不同的、确定范围的电位</a:t>
            </a:r>
            <a:r>
              <a:rPr lang="zh-CN" altLang="en-US" smtClean="0">
                <a:latin typeface="宋体" pitchFamily="2" charset="-122"/>
              </a:rPr>
              <a:t>与</a:t>
            </a:r>
            <a:r>
              <a:rPr lang="zh-CN" altLang="en-US" smtClean="0">
                <a:solidFill>
                  <a:srgbClr val="FF0000"/>
                </a:solidFill>
                <a:latin typeface="宋体" pitchFamily="2" charset="-122"/>
              </a:rPr>
              <a:t>逻辑真、假两个逻辑状态</a:t>
            </a:r>
            <a:r>
              <a:rPr lang="zh-CN" altLang="en-US" smtClean="0">
                <a:latin typeface="宋体" pitchFamily="2" charset="-122"/>
              </a:rPr>
              <a:t>对应。</a:t>
            </a:r>
          </a:p>
          <a:p>
            <a:pPr eaLnBrk="1" hangingPunct="1"/>
            <a:r>
              <a:rPr lang="zh-CN" altLang="en-US" smtClean="0">
                <a:latin typeface="宋体" pitchFamily="2" charset="-122"/>
              </a:rPr>
              <a:t>这两个不同范围的电位称作逻辑电平，把其中一个相对电位较高者称为逻辑高电平，简称</a:t>
            </a:r>
            <a:r>
              <a:rPr lang="zh-CN" altLang="en-US" smtClean="0">
                <a:solidFill>
                  <a:srgbClr val="FF0000"/>
                </a:solidFill>
                <a:latin typeface="宋体" pitchFamily="2" charset="-122"/>
              </a:rPr>
              <a:t>高电平</a:t>
            </a:r>
            <a:r>
              <a:rPr lang="zh-CN" altLang="en-US" smtClean="0">
                <a:latin typeface="宋体" pitchFamily="2" charset="-122"/>
              </a:rPr>
              <a:t>，用</a:t>
            </a:r>
            <a:r>
              <a:rPr lang="en-US" altLang="zh-CN" smtClean="0">
                <a:latin typeface="宋体" pitchFamily="2" charset="-122"/>
              </a:rPr>
              <a:t>H</a:t>
            </a:r>
            <a:r>
              <a:rPr lang="zh-CN" altLang="en-US" smtClean="0">
                <a:latin typeface="宋体" pitchFamily="2" charset="-122"/>
              </a:rPr>
              <a:t>表示。而相对较低者称为逻辑低电平，简称</a:t>
            </a:r>
            <a:r>
              <a:rPr lang="zh-CN" altLang="en-US" smtClean="0">
                <a:solidFill>
                  <a:srgbClr val="FF0000"/>
                </a:solidFill>
                <a:latin typeface="宋体" pitchFamily="2" charset="-122"/>
              </a:rPr>
              <a:t>低电平</a:t>
            </a:r>
            <a:r>
              <a:rPr lang="zh-CN" altLang="en-US" smtClean="0">
                <a:latin typeface="宋体" pitchFamily="2" charset="-122"/>
              </a:rPr>
              <a:t>，用</a:t>
            </a:r>
            <a:r>
              <a:rPr lang="en-US" altLang="zh-CN" smtClean="0">
                <a:latin typeface="宋体" pitchFamily="2" charset="-122"/>
              </a:rPr>
              <a:t>L</a:t>
            </a:r>
            <a:r>
              <a:rPr lang="zh-CN" altLang="en-US" smtClean="0">
                <a:latin typeface="宋体" pitchFamily="2" charset="-122"/>
              </a:rPr>
              <a:t>表示</a:t>
            </a:r>
            <a:r>
              <a:rPr lang="zh-CN" altLang="en-US" smtClean="0">
                <a:latin typeface="Times New Roman" charset="0"/>
              </a:rPr>
              <a:t>。</a:t>
            </a:r>
            <a:endParaRPr lang="zh-CN" altLang="en-US" smtClean="0"/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51500" y="2133600"/>
            <a:ext cx="2770188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正逻辑与负逻辑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500188"/>
            <a:ext cx="7961313" cy="5072062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kumimoji="1" lang="zh-CN" altLang="en-US" smtClean="0">
                <a:solidFill>
                  <a:srgbClr val="FF3300"/>
                </a:solidFill>
                <a:latin typeface="Times New Roman" charset="0"/>
              </a:rPr>
              <a:t>正逻辑：</a:t>
            </a:r>
            <a:r>
              <a:rPr kumimoji="1" lang="zh-CN" altLang="en-US" smtClean="0">
                <a:solidFill>
                  <a:srgbClr val="0000FF"/>
                </a:solidFill>
                <a:latin typeface="Times New Roman" charset="0"/>
              </a:rPr>
              <a:t>用高电平表示逻辑</a:t>
            </a:r>
            <a:r>
              <a:rPr kumimoji="1" lang="en-US" altLang="zh-CN" smtClean="0">
                <a:solidFill>
                  <a:srgbClr val="0000FF"/>
                </a:solidFill>
                <a:latin typeface="Times New Roman" charset="0"/>
              </a:rPr>
              <a:t>1</a:t>
            </a:r>
            <a:r>
              <a:rPr kumimoji="1" lang="zh-CN" altLang="en-US" smtClean="0">
                <a:solidFill>
                  <a:srgbClr val="0000FF"/>
                </a:solidFill>
                <a:latin typeface="Times New Roman" charset="0"/>
              </a:rPr>
              <a:t>，低电平表示逻辑</a:t>
            </a:r>
            <a:r>
              <a:rPr kumimoji="1" lang="en-US" altLang="zh-CN" smtClean="0">
                <a:solidFill>
                  <a:srgbClr val="0000FF"/>
                </a:solidFill>
                <a:latin typeface="Times New Roman" charset="0"/>
              </a:rPr>
              <a:t>0</a:t>
            </a:r>
            <a:r>
              <a:rPr kumimoji="1" lang="zh-CN" altLang="en-US" smtClean="0">
                <a:solidFill>
                  <a:srgbClr val="0000FF"/>
                </a:solidFill>
                <a:latin typeface="Times New Roman" charset="0"/>
              </a:rPr>
              <a:t>。称为</a:t>
            </a:r>
            <a:r>
              <a:rPr lang="zh-CN" altLang="en-US" smtClean="0"/>
              <a:t>高电平有效。</a:t>
            </a:r>
            <a:endParaRPr kumimoji="1" lang="zh-CN" altLang="en-US" smtClean="0">
              <a:solidFill>
                <a:srgbClr val="008000"/>
              </a:solidFill>
              <a:latin typeface="Times New Roman" charset="0"/>
            </a:endParaRPr>
          </a:p>
          <a:p>
            <a:pPr algn="just" eaLnBrk="1" hangingPunct="1">
              <a:lnSpc>
                <a:spcPct val="120000"/>
              </a:lnSpc>
            </a:pPr>
            <a:r>
              <a:rPr kumimoji="1" lang="zh-CN" altLang="en-US" smtClean="0">
                <a:solidFill>
                  <a:srgbClr val="FF3300"/>
                </a:solidFill>
                <a:latin typeface="Times New Roman" charset="0"/>
              </a:rPr>
              <a:t>负逻辑：</a:t>
            </a:r>
            <a:r>
              <a:rPr kumimoji="1" lang="zh-CN" altLang="en-US" smtClean="0">
                <a:solidFill>
                  <a:srgbClr val="0000FF"/>
                </a:solidFill>
                <a:latin typeface="Times New Roman" charset="0"/>
              </a:rPr>
              <a:t>用高电平表示逻辑</a:t>
            </a:r>
            <a:r>
              <a:rPr kumimoji="1" lang="en-US" altLang="zh-CN" smtClean="0">
                <a:solidFill>
                  <a:srgbClr val="0000FF"/>
                </a:solidFill>
                <a:latin typeface="Times New Roman" charset="0"/>
              </a:rPr>
              <a:t>0</a:t>
            </a:r>
            <a:r>
              <a:rPr kumimoji="1" lang="zh-CN" altLang="en-US" smtClean="0">
                <a:solidFill>
                  <a:srgbClr val="0000FF"/>
                </a:solidFill>
                <a:latin typeface="Times New Roman" charset="0"/>
              </a:rPr>
              <a:t>，低电平表示逻辑</a:t>
            </a:r>
            <a:r>
              <a:rPr kumimoji="1" lang="en-US" altLang="zh-CN" smtClean="0">
                <a:solidFill>
                  <a:srgbClr val="0000FF"/>
                </a:solidFill>
                <a:latin typeface="Times New Roman" charset="0"/>
              </a:rPr>
              <a:t>1</a:t>
            </a:r>
            <a:r>
              <a:rPr kumimoji="1" lang="zh-CN" altLang="en-US" smtClean="0">
                <a:solidFill>
                  <a:srgbClr val="0000FF"/>
                </a:solidFill>
                <a:latin typeface="Times New Roman" charset="0"/>
              </a:rPr>
              <a:t>。称为</a:t>
            </a:r>
            <a:r>
              <a:rPr lang="zh-CN" altLang="en-US" smtClean="0"/>
              <a:t>低电平有效。</a:t>
            </a:r>
            <a:endParaRPr lang="en-US" altLang="zh-CN" smtClean="0"/>
          </a:p>
          <a:p>
            <a:pPr algn="just" eaLnBrk="1" hangingPunct="1">
              <a:lnSpc>
                <a:spcPct val="120000"/>
              </a:lnSpc>
            </a:pPr>
            <a:endParaRPr lang="zh-CN" altLang="en-US" smtClean="0"/>
          </a:p>
          <a:p>
            <a:pPr eaLnBrk="1" hangingPunct="1"/>
            <a:r>
              <a:rPr lang="zh-CN" altLang="en-US" smtClean="0"/>
              <a:t>例：假定使用非门的输出来驱动</a:t>
            </a:r>
            <a:r>
              <a:rPr lang="en-US" altLang="zh-CN" smtClean="0"/>
              <a:t>LED</a:t>
            </a:r>
            <a:r>
              <a:rPr lang="zh-CN" altLang="en-US" smtClean="0"/>
              <a:t>，而且为了点亮</a:t>
            </a:r>
            <a:r>
              <a:rPr lang="en-US" altLang="zh-CN" smtClean="0"/>
              <a:t>LED</a:t>
            </a:r>
            <a:r>
              <a:rPr lang="zh-CN" altLang="en-US" smtClean="0"/>
              <a:t>，需要</a:t>
            </a:r>
            <a:r>
              <a:rPr lang="zh-CN" altLang="en-US" smtClean="0">
                <a:solidFill>
                  <a:srgbClr val="FF3300"/>
                </a:solidFill>
              </a:rPr>
              <a:t>输出低电平</a:t>
            </a:r>
            <a:r>
              <a:rPr lang="zh-CN" altLang="en-US" smtClean="0"/>
              <a:t>。为了得到低电平输出，非门的输入必须是高电平。这样，小圆圈应该位于非门的输出端，当输入为</a:t>
            </a:r>
            <a:r>
              <a:rPr lang="zh-CN" altLang="en-US" smtClean="0">
                <a:solidFill>
                  <a:srgbClr val="FF3300"/>
                </a:solidFill>
              </a:rPr>
              <a:t>低电平</a:t>
            </a:r>
            <a:r>
              <a:rPr lang="zh-CN" altLang="en-US" smtClean="0"/>
              <a:t>时，输出为</a:t>
            </a:r>
            <a:r>
              <a:rPr lang="zh-CN" altLang="en-US" smtClean="0">
                <a:solidFill>
                  <a:srgbClr val="FF3300"/>
                </a:solidFill>
              </a:rPr>
              <a:t>高电平</a:t>
            </a:r>
            <a:r>
              <a:rPr lang="zh-CN" altLang="en-US" smtClean="0"/>
              <a:t>，</a:t>
            </a:r>
            <a:r>
              <a:rPr lang="en-US" altLang="zh-CN" smtClean="0"/>
              <a:t>LED</a:t>
            </a:r>
            <a:r>
              <a:rPr lang="zh-CN" altLang="en-US" smtClean="0"/>
              <a:t>熄灭。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smtClean="0">
                <a:latin typeface="Times New Roman" charset="0"/>
              </a:rPr>
              <a:t>正逻辑与负逻辑的关系</a:t>
            </a:r>
            <a:endParaRPr lang="zh-CN" altLang="en-US" smtClean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kumimoji="1" lang="zh-CN" altLang="en-US" sz="2400" smtClean="0">
                <a:latin typeface="Times New Roman" charset="0"/>
              </a:rPr>
              <a:t>对于同一电路，可以采用正逻辑，也可以采用负逻辑。</a:t>
            </a:r>
            <a:r>
              <a:rPr kumimoji="1" lang="zh-CN" altLang="en-US" sz="2400" smtClean="0">
                <a:solidFill>
                  <a:srgbClr val="FF0000"/>
                </a:solidFill>
                <a:latin typeface="Times New Roman" charset="0"/>
              </a:rPr>
              <a:t>正逻辑与负逻辑的规定不涉及逻辑电路本身的结构与性能好坏</a:t>
            </a:r>
            <a:r>
              <a:rPr kumimoji="1" lang="zh-CN" altLang="en-US" sz="2400" smtClean="0">
                <a:latin typeface="Times New Roman" charset="0"/>
              </a:rPr>
              <a:t>，但不同的规定可使同一电路具有不同的逻辑功能。</a:t>
            </a:r>
            <a:endParaRPr kumimoji="1" lang="en-US" altLang="zh-CN" sz="2400" smtClean="0">
              <a:latin typeface="Times New Roman" charset="0"/>
            </a:endParaRPr>
          </a:p>
          <a:p>
            <a:pPr algn="just" eaLnBrk="1" hangingPunct="1"/>
            <a:r>
              <a:rPr kumimoji="1" lang="zh-CN" altLang="en-US" sz="2400" smtClean="0">
                <a:latin typeface="Times New Roman" charset="0"/>
              </a:rPr>
              <a:t> </a:t>
            </a:r>
          </a:p>
          <a:p>
            <a:pPr algn="just" eaLnBrk="1" hangingPunct="1"/>
            <a:r>
              <a:rPr kumimoji="1" lang="zh-CN" altLang="en-US" sz="2400" smtClean="0">
                <a:latin typeface="Times New Roman" charset="0"/>
              </a:rPr>
              <a:t>假定某逻辑门电路的输入、输出电平关系如下表所示。</a:t>
            </a:r>
            <a:endParaRPr lang="zh-CN" altLang="en-US" sz="2400" smtClean="0">
              <a:latin typeface="Arial" charset="0"/>
            </a:endParaRPr>
          </a:p>
          <a:p>
            <a:pPr eaLnBrk="1" hangingPunct="1"/>
            <a:endParaRPr lang="zh-CN" altLang="en-US" sz="2400" smtClean="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214438" y="3500438"/>
            <a:ext cx="2927350" cy="2794000"/>
            <a:chOff x="1536" y="2040"/>
            <a:chExt cx="1844" cy="1760"/>
          </a:xfrm>
        </p:grpSpPr>
        <p:sp>
          <p:nvSpPr>
            <p:cNvPr id="61446" name="Text Box 29"/>
            <p:cNvSpPr txBox="1">
              <a:spLocks noChangeArrowheads="1"/>
            </p:cNvSpPr>
            <p:nvPr/>
          </p:nvSpPr>
          <p:spPr bwMode="auto">
            <a:xfrm>
              <a:off x="1536" y="2040"/>
              <a:ext cx="1804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 sz="2400">
                  <a:latin typeface="Times New Roman" charset="0"/>
                </a:rPr>
                <a:t>   </a:t>
              </a:r>
              <a:r>
                <a:rPr kumimoji="1" lang="zh-CN" altLang="en-US" sz="2400">
                  <a:latin typeface="Times New Roman" charset="0"/>
                </a:rPr>
                <a:t>输入输出电平关系</a:t>
              </a:r>
              <a:endParaRPr lang="zh-CN" altLang="en-US"/>
            </a:p>
          </p:txBody>
        </p:sp>
        <p:sp>
          <p:nvSpPr>
            <p:cNvPr id="61447" name="Text Box 28"/>
            <p:cNvSpPr txBox="1">
              <a:spLocks noChangeArrowheads="1"/>
            </p:cNvSpPr>
            <p:nvPr/>
          </p:nvSpPr>
          <p:spPr bwMode="auto">
            <a:xfrm>
              <a:off x="1834" y="2360"/>
              <a:ext cx="695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2400">
                  <a:latin typeface="Times New Roman" charset="0"/>
                </a:rPr>
                <a:t>输　入</a:t>
              </a:r>
              <a:endParaRPr lang="zh-CN" altLang="en-US"/>
            </a:p>
          </p:txBody>
        </p:sp>
        <p:sp>
          <p:nvSpPr>
            <p:cNvPr id="61448" name="Text Box 27"/>
            <p:cNvSpPr txBox="1">
              <a:spLocks noChangeArrowheads="1"/>
            </p:cNvSpPr>
            <p:nvPr/>
          </p:nvSpPr>
          <p:spPr bwMode="auto">
            <a:xfrm>
              <a:off x="2794" y="2376"/>
              <a:ext cx="550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2400">
                  <a:latin typeface="Times New Roman" charset="0"/>
                </a:rPr>
                <a:t>输 出</a:t>
              </a:r>
              <a:endParaRPr lang="zh-CN" altLang="en-US"/>
            </a:p>
          </p:txBody>
        </p:sp>
        <p:sp>
          <p:nvSpPr>
            <p:cNvPr id="61449" name="Text Box 26"/>
            <p:cNvSpPr txBox="1">
              <a:spLocks noChangeArrowheads="1"/>
            </p:cNvSpPr>
            <p:nvPr/>
          </p:nvSpPr>
          <p:spPr bwMode="auto">
            <a:xfrm>
              <a:off x="1856" y="2616"/>
              <a:ext cx="255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 sz="2400">
                  <a:latin typeface="Times New Roman" charset="0"/>
                </a:rPr>
                <a:t>A</a:t>
              </a:r>
              <a:endParaRPr lang="en-US" altLang="zh-CN"/>
            </a:p>
          </p:txBody>
        </p:sp>
        <p:sp>
          <p:nvSpPr>
            <p:cNvPr id="61450" name="Text Box 25"/>
            <p:cNvSpPr txBox="1">
              <a:spLocks noChangeArrowheads="1"/>
            </p:cNvSpPr>
            <p:nvPr/>
          </p:nvSpPr>
          <p:spPr bwMode="auto">
            <a:xfrm>
              <a:off x="2308" y="2616"/>
              <a:ext cx="244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 sz="2400">
                  <a:latin typeface="Times New Roman" charset="0"/>
                </a:rPr>
                <a:t>B</a:t>
              </a:r>
              <a:endParaRPr lang="en-US" altLang="zh-CN"/>
            </a:p>
          </p:txBody>
        </p:sp>
        <p:sp>
          <p:nvSpPr>
            <p:cNvPr id="61451" name="Text Box 24"/>
            <p:cNvSpPr txBox="1">
              <a:spLocks noChangeArrowheads="1"/>
            </p:cNvSpPr>
            <p:nvPr/>
          </p:nvSpPr>
          <p:spPr bwMode="auto">
            <a:xfrm>
              <a:off x="2972" y="2602"/>
              <a:ext cx="233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 sz="2400">
                  <a:latin typeface="Times New Roman" charset="0"/>
                </a:rPr>
                <a:t>F</a:t>
              </a:r>
              <a:endParaRPr lang="en-US" altLang="zh-CN"/>
            </a:p>
          </p:txBody>
        </p:sp>
        <p:sp>
          <p:nvSpPr>
            <p:cNvPr id="61452" name="Text Box 23"/>
            <p:cNvSpPr txBox="1">
              <a:spLocks noChangeArrowheads="1"/>
            </p:cNvSpPr>
            <p:nvPr/>
          </p:nvSpPr>
          <p:spPr bwMode="auto">
            <a:xfrm>
              <a:off x="2324" y="2866"/>
              <a:ext cx="244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 sz="2400">
                  <a:latin typeface="Times New Roman" charset="0"/>
                </a:rPr>
                <a:t>L</a:t>
              </a:r>
              <a:endParaRPr lang="en-US" altLang="zh-CN"/>
            </a:p>
          </p:txBody>
        </p:sp>
        <p:sp>
          <p:nvSpPr>
            <p:cNvPr id="61453" name="Text Box 22"/>
            <p:cNvSpPr txBox="1">
              <a:spLocks noChangeArrowheads="1"/>
            </p:cNvSpPr>
            <p:nvPr/>
          </p:nvSpPr>
          <p:spPr bwMode="auto">
            <a:xfrm>
              <a:off x="2309" y="3070"/>
              <a:ext cx="265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 sz="2400">
                  <a:latin typeface="Times New Roman" charset="0"/>
                </a:rPr>
                <a:t>H</a:t>
              </a:r>
              <a:endParaRPr lang="en-US" altLang="zh-CN"/>
            </a:p>
          </p:txBody>
        </p:sp>
        <p:sp>
          <p:nvSpPr>
            <p:cNvPr id="61454" name="Text Box 21"/>
            <p:cNvSpPr txBox="1">
              <a:spLocks noChangeArrowheads="1"/>
            </p:cNvSpPr>
            <p:nvPr/>
          </p:nvSpPr>
          <p:spPr bwMode="auto">
            <a:xfrm>
              <a:off x="1868" y="2866"/>
              <a:ext cx="244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 sz="2400">
                  <a:latin typeface="Times New Roman" charset="0"/>
                </a:rPr>
                <a:t>L</a:t>
              </a:r>
              <a:endParaRPr lang="en-US" altLang="zh-CN"/>
            </a:p>
          </p:txBody>
        </p:sp>
        <p:sp>
          <p:nvSpPr>
            <p:cNvPr id="61455" name="Text Box 20"/>
            <p:cNvSpPr txBox="1">
              <a:spLocks noChangeArrowheads="1"/>
            </p:cNvSpPr>
            <p:nvPr/>
          </p:nvSpPr>
          <p:spPr bwMode="auto">
            <a:xfrm>
              <a:off x="2979" y="2856"/>
              <a:ext cx="244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 sz="2400">
                  <a:latin typeface="Times New Roman" charset="0"/>
                </a:rPr>
                <a:t>L</a:t>
              </a:r>
              <a:endParaRPr lang="en-US" altLang="zh-CN"/>
            </a:p>
          </p:txBody>
        </p:sp>
        <p:sp>
          <p:nvSpPr>
            <p:cNvPr id="61456" name="Text Box 19"/>
            <p:cNvSpPr txBox="1">
              <a:spLocks noChangeArrowheads="1"/>
            </p:cNvSpPr>
            <p:nvPr/>
          </p:nvSpPr>
          <p:spPr bwMode="auto">
            <a:xfrm>
              <a:off x="2979" y="3070"/>
              <a:ext cx="244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 sz="2400">
                  <a:latin typeface="Times New Roman" charset="0"/>
                </a:rPr>
                <a:t>L</a:t>
              </a:r>
              <a:endParaRPr lang="en-US" altLang="zh-CN"/>
            </a:p>
          </p:txBody>
        </p:sp>
        <p:sp>
          <p:nvSpPr>
            <p:cNvPr id="61457" name="Text Box 18"/>
            <p:cNvSpPr txBox="1">
              <a:spLocks noChangeArrowheads="1"/>
            </p:cNvSpPr>
            <p:nvPr/>
          </p:nvSpPr>
          <p:spPr bwMode="auto">
            <a:xfrm>
              <a:off x="2972" y="3274"/>
              <a:ext cx="244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 sz="2400">
                  <a:latin typeface="Times New Roman" charset="0"/>
                </a:rPr>
                <a:t>L</a:t>
              </a:r>
              <a:endParaRPr lang="en-US" altLang="zh-CN"/>
            </a:p>
          </p:txBody>
        </p:sp>
        <p:sp>
          <p:nvSpPr>
            <p:cNvPr id="61458" name="Text Box 17"/>
            <p:cNvSpPr txBox="1">
              <a:spLocks noChangeArrowheads="1"/>
            </p:cNvSpPr>
            <p:nvPr/>
          </p:nvSpPr>
          <p:spPr bwMode="auto">
            <a:xfrm>
              <a:off x="2324" y="3262"/>
              <a:ext cx="244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 sz="2400">
                  <a:latin typeface="Times New Roman" charset="0"/>
                </a:rPr>
                <a:t>L</a:t>
              </a:r>
              <a:endParaRPr lang="en-US" altLang="zh-CN"/>
            </a:p>
          </p:txBody>
        </p:sp>
        <p:sp>
          <p:nvSpPr>
            <p:cNvPr id="61459" name="Text Box 16"/>
            <p:cNvSpPr txBox="1">
              <a:spLocks noChangeArrowheads="1"/>
            </p:cNvSpPr>
            <p:nvPr/>
          </p:nvSpPr>
          <p:spPr bwMode="auto">
            <a:xfrm>
              <a:off x="1868" y="3070"/>
              <a:ext cx="244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 sz="2400">
                  <a:latin typeface="Times New Roman" charset="0"/>
                </a:rPr>
                <a:t>L</a:t>
              </a:r>
              <a:endParaRPr lang="en-US" altLang="zh-CN"/>
            </a:p>
          </p:txBody>
        </p:sp>
        <p:sp>
          <p:nvSpPr>
            <p:cNvPr id="61460" name="Text Box 15"/>
            <p:cNvSpPr txBox="1">
              <a:spLocks noChangeArrowheads="1"/>
            </p:cNvSpPr>
            <p:nvPr/>
          </p:nvSpPr>
          <p:spPr bwMode="auto">
            <a:xfrm>
              <a:off x="1856" y="3262"/>
              <a:ext cx="265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 sz="2400">
                  <a:latin typeface="Times New Roman" charset="0"/>
                </a:rPr>
                <a:t>H</a:t>
              </a:r>
              <a:endParaRPr lang="en-US" altLang="zh-CN"/>
            </a:p>
          </p:txBody>
        </p:sp>
        <p:sp>
          <p:nvSpPr>
            <p:cNvPr id="61461" name="Text Box 14"/>
            <p:cNvSpPr txBox="1">
              <a:spLocks noChangeArrowheads="1"/>
            </p:cNvSpPr>
            <p:nvPr/>
          </p:nvSpPr>
          <p:spPr bwMode="auto">
            <a:xfrm>
              <a:off x="1853" y="3466"/>
              <a:ext cx="265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 sz="2400">
                  <a:latin typeface="Times New Roman" charset="0"/>
                </a:rPr>
                <a:t>H</a:t>
              </a:r>
              <a:endParaRPr lang="en-US" altLang="zh-CN"/>
            </a:p>
          </p:txBody>
        </p:sp>
        <p:sp>
          <p:nvSpPr>
            <p:cNvPr id="61462" name="Text Box 13"/>
            <p:cNvSpPr txBox="1">
              <a:spLocks noChangeArrowheads="1"/>
            </p:cNvSpPr>
            <p:nvPr/>
          </p:nvSpPr>
          <p:spPr bwMode="auto">
            <a:xfrm>
              <a:off x="2309" y="3466"/>
              <a:ext cx="265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 sz="2400">
                  <a:latin typeface="Times New Roman" charset="0"/>
                </a:rPr>
                <a:t>H</a:t>
              </a:r>
              <a:endParaRPr lang="en-US" altLang="zh-CN"/>
            </a:p>
          </p:txBody>
        </p:sp>
        <p:sp>
          <p:nvSpPr>
            <p:cNvPr id="61463" name="Text Box 12"/>
            <p:cNvSpPr txBox="1">
              <a:spLocks noChangeArrowheads="1"/>
            </p:cNvSpPr>
            <p:nvPr/>
          </p:nvSpPr>
          <p:spPr bwMode="auto">
            <a:xfrm>
              <a:off x="2957" y="3466"/>
              <a:ext cx="265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 sz="2400">
                  <a:latin typeface="Times New Roman" charset="0"/>
                </a:rPr>
                <a:t>H</a:t>
              </a:r>
              <a:endParaRPr lang="en-US" altLang="zh-CN"/>
            </a:p>
          </p:txBody>
        </p:sp>
        <p:sp>
          <p:nvSpPr>
            <p:cNvPr id="61464" name="Line 11"/>
            <p:cNvSpPr>
              <a:spLocks noChangeShapeType="1"/>
            </p:cNvSpPr>
            <p:nvPr/>
          </p:nvSpPr>
          <p:spPr bwMode="auto">
            <a:xfrm>
              <a:off x="1796" y="2387"/>
              <a:ext cx="15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5" name="Line 10"/>
            <p:cNvSpPr>
              <a:spLocks noChangeShapeType="1"/>
            </p:cNvSpPr>
            <p:nvPr/>
          </p:nvSpPr>
          <p:spPr bwMode="auto">
            <a:xfrm>
              <a:off x="1796" y="2915"/>
              <a:ext cx="15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6" name="Line 9"/>
            <p:cNvSpPr>
              <a:spLocks noChangeShapeType="1"/>
            </p:cNvSpPr>
            <p:nvPr/>
          </p:nvSpPr>
          <p:spPr bwMode="auto">
            <a:xfrm>
              <a:off x="1796" y="3779"/>
              <a:ext cx="15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7" name="Line 8"/>
            <p:cNvSpPr>
              <a:spLocks noChangeShapeType="1"/>
            </p:cNvSpPr>
            <p:nvPr/>
          </p:nvSpPr>
          <p:spPr bwMode="auto">
            <a:xfrm>
              <a:off x="2708" y="2387"/>
              <a:ext cx="0" cy="13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4929188" y="4286250"/>
            <a:ext cx="3124200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zh-CN" altLang="en-US" sz="2400">
                <a:solidFill>
                  <a:srgbClr val="0000FF"/>
                </a:solidFill>
                <a:latin typeface="Times New Roman" charset="0"/>
              </a:rPr>
              <a:t>按正逻辑与负逻辑的规定，电路的逻辑功能分别如何？</a:t>
            </a:r>
            <a:endParaRPr lang="zh-CN" altLang="en-US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smtClean="0">
                <a:latin typeface="Times New Roman" charset="0"/>
              </a:rPr>
              <a:t>正逻辑与负逻辑的关系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3025"/>
            <a:ext cx="8229600" cy="244316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kumimoji="1" lang="zh-CN" altLang="en-US" sz="2400" smtClean="0">
                <a:latin typeface="Times New Roman" charset="0"/>
              </a:rPr>
              <a:t>若按正逻辑规定，由真值表可知，该电路是一个正逻辑的“与”门； 　　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 smtClean="0">
                <a:latin typeface="Times New Roman" charset="0"/>
              </a:rPr>
              <a:t>若按负逻辑规定，由真值表可知，该电路是一个负逻辑的“或”门。 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 smtClean="0">
                <a:latin typeface="Times New Roman" charset="0"/>
              </a:rPr>
              <a:t>即正逻辑与门等价于负逻辑或门。</a:t>
            </a:r>
            <a:endParaRPr lang="zh-CN" altLang="en-US" sz="2400" smtClean="0"/>
          </a:p>
        </p:txBody>
      </p:sp>
      <p:grpSp>
        <p:nvGrpSpPr>
          <p:cNvPr id="4" name="Group 84"/>
          <p:cNvGrpSpPr>
            <a:grpSpLocks/>
          </p:cNvGrpSpPr>
          <p:nvPr/>
        </p:nvGrpSpPr>
        <p:grpSpPr bwMode="auto">
          <a:xfrm>
            <a:off x="285750" y="3929063"/>
            <a:ext cx="8578850" cy="2720975"/>
            <a:chOff x="196" y="2124"/>
            <a:chExt cx="5404" cy="1714"/>
          </a:xfrm>
        </p:grpSpPr>
        <p:grpSp>
          <p:nvGrpSpPr>
            <p:cNvPr id="62469" name="Group 52"/>
            <p:cNvGrpSpPr>
              <a:grpSpLocks/>
            </p:cNvGrpSpPr>
            <p:nvPr/>
          </p:nvGrpSpPr>
          <p:grpSpPr bwMode="auto">
            <a:xfrm>
              <a:off x="2164" y="2124"/>
              <a:ext cx="1672" cy="1714"/>
              <a:chOff x="172" y="1872"/>
              <a:chExt cx="1672" cy="1714"/>
            </a:xfrm>
          </p:grpSpPr>
          <p:sp>
            <p:nvSpPr>
              <p:cNvPr id="62516" name="Text Box 74"/>
              <p:cNvSpPr txBox="1">
                <a:spLocks noChangeArrowheads="1"/>
              </p:cNvSpPr>
              <p:nvPr/>
            </p:nvSpPr>
            <p:spPr bwMode="auto">
              <a:xfrm>
                <a:off x="172" y="1872"/>
                <a:ext cx="146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charset="0"/>
                  </a:rPr>
                  <a:t>    </a:t>
                </a:r>
                <a:r>
                  <a:rPr kumimoji="1" lang="zh-CN" altLang="en-US" sz="2400">
                    <a:solidFill>
                      <a:srgbClr val="FF00FF"/>
                    </a:solidFill>
                    <a:latin typeface="Times New Roman" charset="0"/>
                  </a:rPr>
                  <a:t>正逻辑真值表</a:t>
                </a:r>
                <a:endParaRPr lang="zh-CN" altLang="en-US">
                  <a:solidFill>
                    <a:srgbClr val="FF00FF"/>
                  </a:solidFill>
                </a:endParaRPr>
              </a:p>
            </p:txBody>
          </p:sp>
          <p:sp>
            <p:nvSpPr>
              <p:cNvPr id="62517" name="Text Box 73"/>
              <p:cNvSpPr txBox="1">
                <a:spLocks noChangeArrowheads="1"/>
              </p:cNvSpPr>
              <p:nvPr/>
            </p:nvSpPr>
            <p:spPr bwMode="auto">
              <a:xfrm>
                <a:off x="298" y="2208"/>
                <a:ext cx="74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400">
                    <a:latin typeface="Times New Roman" charset="0"/>
                  </a:rPr>
                  <a:t>输　 入</a:t>
                </a:r>
                <a:endParaRPr lang="zh-CN" altLang="en-US"/>
              </a:p>
            </p:txBody>
          </p:sp>
          <p:sp>
            <p:nvSpPr>
              <p:cNvPr id="62518" name="Text Box 72"/>
              <p:cNvSpPr txBox="1">
                <a:spLocks noChangeArrowheads="1"/>
              </p:cNvSpPr>
              <p:nvPr/>
            </p:nvSpPr>
            <p:spPr bwMode="auto">
              <a:xfrm>
                <a:off x="1258" y="2208"/>
                <a:ext cx="55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400">
                    <a:latin typeface="Times New Roman" charset="0"/>
                  </a:rPr>
                  <a:t>输 出</a:t>
                </a:r>
                <a:endParaRPr lang="zh-CN" altLang="en-US"/>
              </a:p>
            </p:txBody>
          </p:sp>
          <p:sp>
            <p:nvSpPr>
              <p:cNvPr id="62519" name="Text Box 71"/>
              <p:cNvSpPr txBox="1">
                <a:spLocks noChangeArrowheads="1"/>
              </p:cNvSpPr>
              <p:nvPr/>
            </p:nvSpPr>
            <p:spPr bwMode="auto">
              <a:xfrm>
                <a:off x="320" y="2448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charset="0"/>
                  </a:rPr>
                  <a:t>A</a:t>
                </a:r>
                <a:endParaRPr lang="en-US" altLang="zh-CN"/>
              </a:p>
            </p:txBody>
          </p:sp>
          <p:sp>
            <p:nvSpPr>
              <p:cNvPr id="62520" name="Text Box 70"/>
              <p:cNvSpPr txBox="1">
                <a:spLocks noChangeArrowheads="1"/>
              </p:cNvSpPr>
              <p:nvPr/>
            </p:nvSpPr>
            <p:spPr bwMode="auto">
              <a:xfrm>
                <a:off x="772" y="2448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charset="0"/>
                  </a:rPr>
                  <a:t>B</a:t>
                </a:r>
                <a:endParaRPr lang="en-US" altLang="zh-CN"/>
              </a:p>
            </p:txBody>
          </p:sp>
          <p:sp>
            <p:nvSpPr>
              <p:cNvPr id="62521" name="Text Box 69"/>
              <p:cNvSpPr txBox="1">
                <a:spLocks noChangeArrowheads="1"/>
              </p:cNvSpPr>
              <p:nvPr/>
            </p:nvSpPr>
            <p:spPr bwMode="auto">
              <a:xfrm>
                <a:off x="1436" y="2434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charset="0"/>
                  </a:rPr>
                  <a:t>F</a:t>
                </a:r>
                <a:endParaRPr lang="en-US" altLang="zh-CN"/>
              </a:p>
            </p:txBody>
          </p:sp>
          <p:sp>
            <p:nvSpPr>
              <p:cNvPr id="62522" name="Text Box 68"/>
              <p:cNvSpPr txBox="1">
                <a:spLocks noChangeArrowheads="1"/>
              </p:cNvSpPr>
              <p:nvPr/>
            </p:nvSpPr>
            <p:spPr bwMode="auto">
              <a:xfrm>
                <a:off x="788" y="269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62523" name="Text Box 67"/>
              <p:cNvSpPr txBox="1">
                <a:spLocks noChangeArrowheads="1"/>
              </p:cNvSpPr>
              <p:nvPr/>
            </p:nvSpPr>
            <p:spPr bwMode="auto">
              <a:xfrm>
                <a:off x="773" y="290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62524" name="Text Box 66"/>
              <p:cNvSpPr txBox="1">
                <a:spLocks noChangeArrowheads="1"/>
              </p:cNvSpPr>
              <p:nvPr/>
            </p:nvSpPr>
            <p:spPr bwMode="auto">
              <a:xfrm>
                <a:off x="332" y="269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62525" name="Text Box 65"/>
              <p:cNvSpPr txBox="1">
                <a:spLocks noChangeArrowheads="1"/>
              </p:cNvSpPr>
              <p:nvPr/>
            </p:nvSpPr>
            <p:spPr bwMode="auto">
              <a:xfrm>
                <a:off x="1443" y="268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62526" name="Text Box 64"/>
              <p:cNvSpPr txBox="1">
                <a:spLocks noChangeArrowheads="1"/>
              </p:cNvSpPr>
              <p:nvPr/>
            </p:nvSpPr>
            <p:spPr bwMode="auto">
              <a:xfrm>
                <a:off x="1443" y="290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62527" name="Text Box 63"/>
              <p:cNvSpPr txBox="1">
                <a:spLocks noChangeArrowheads="1"/>
              </p:cNvSpPr>
              <p:nvPr/>
            </p:nvSpPr>
            <p:spPr bwMode="auto">
              <a:xfrm>
                <a:off x="1436" y="310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62528" name="Text Box 62"/>
              <p:cNvSpPr txBox="1">
                <a:spLocks noChangeArrowheads="1"/>
              </p:cNvSpPr>
              <p:nvPr/>
            </p:nvSpPr>
            <p:spPr bwMode="auto">
              <a:xfrm>
                <a:off x="788" y="309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62529" name="Text Box 61"/>
              <p:cNvSpPr txBox="1">
                <a:spLocks noChangeArrowheads="1"/>
              </p:cNvSpPr>
              <p:nvPr/>
            </p:nvSpPr>
            <p:spPr bwMode="auto">
              <a:xfrm>
                <a:off x="332" y="290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62530" name="Text Box 60"/>
              <p:cNvSpPr txBox="1">
                <a:spLocks noChangeArrowheads="1"/>
              </p:cNvSpPr>
              <p:nvPr/>
            </p:nvSpPr>
            <p:spPr bwMode="auto">
              <a:xfrm>
                <a:off x="320" y="309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62531" name="Text Box 59"/>
              <p:cNvSpPr txBox="1">
                <a:spLocks noChangeArrowheads="1"/>
              </p:cNvSpPr>
              <p:nvPr/>
            </p:nvSpPr>
            <p:spPr bwMode="auto">
              <a:xfrm>
                <a:off x="317" y="329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62532" name="Text Box 58"/>
              <p:cNvSpPr txBox="1">
                <a:spLocks noChangeArrowheads="1"/>
              </p:cNvSpPr>
              <p:nvPr/>
            </p:nvSpPr>
            <p:spPr bwMode="auto">
              <a:xfrm>
                <a:off x="773" y="329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62533" name="Text Box 57"/>
              <p:cNvSpPr txBox="1">
                <a:spLocks noChangeArrowheads="1"/>
              </p:cNvSpPr>
              <p:nvPr/>
            </p:nvSpPr>
            <p:spPr bwMode="auto">
              <a:xfrm>
                <a:off x="1421" y="329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62534" name="Line 56"/>
              <p:cNvSpPr>
                <a:spLocks noChangeShapeType="1"/>
              </p:cNvSpPr>
              <p:nvPr/>
            </p:nvSpPr>
            <p:spPr bwMode="auto">
              <a:xfrm>
                <a:off x="260" y="2182"/>
                <a:ext cx="15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35" name="Line 55"/>
              <p:cNvSpPr>
                <a:spLocks noChangeShapeType="1"/>
              </p:cNvSpPr>
              <p:nvPr/>
            </p:nvSpPr>
            <p:spPr bwMode="auto">
              <a:xfrm>
                <a:off x="260" y="2710"/>
                <a:ext cx="15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36" name="Line 54"/>
              <p:cNvSpPr>
                <a:spLocks noChangeShapeType="1"/>
              </p:cNvSpPr>
              <p:nvPr/>
            </p:nvSpPr>
            <p:spPr bwMode="auto">
              <a:xfrm>
                <a:off x="260" y="3574"/>
                <a:ext cx="15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37" name="Line 53"/>
              <p:cNvSpPr>
                <a:spLocks noChangeShapeType="1"/>
              </p:cNvSpPr>
              <p:nvPr/>
            </p:nvSpPr>
            <p:spPr bwMode="auto">
              <a:xfrm>
                <a:off x="1172" y="2182"/>
                <a:ext cx="0" cy="13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2470" name="Group 29"/>
            <p:cNvGrpSpPr>
              <a:grpSpLocks/>
            </p:cNvGrpSpPr>
            <p:nvPr/>
          </p:nvGrpSpPr>
          <p:grpSpPr bwMode="auto">
            <a:xfrm>
              <a:off x="4000" y="2124"/>
              <a:ext cx="1600" cy="1714"/>
              <a:chOff x="3996" y="1968"/>
              <a:chExt cx="1600" cy="1714"/>
            </a:xfrm>
          </p:grpSpPr>
          <p:sp>
            <p:nvSpPr>
              <p:cNvPr id="62494" name="Text Box 51"/>
              <p:cNvSpPr txBox="1">
                <a:spLocks noChangeArrowheads="1"/>
              </p:cNvSpPr>
              <p:nvPr/>
            </p:nvSpPr>
            <p:spPr bwMode="auto">
              <a:xfrm>
                <a:off x="3996" y="1968"/>
                <a:ext cx="141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solidFill>
                      <a:srgbClr val="BA5D00"/>
                    </a:solidFill>
                    <a:latin typeface="Times New Roman" charset="0"/>
                  </a:rPr>
                  <a:t>   </a:t>
                </a:r>
                <a:r>
                  <a:rPr kumimoji="1" lang="zh-CN" altLang="en-US" sz="2400">
                    <a:solidFill>
                      <a:srgbClr val="FF3300"/>
                    </a:solidFill>
                    <a:latin typeface="Times New Roman" charset="0"/>
                  </a:rPr>
                  <a:t>负逻辑真值表</a:t>
                </a:r>
                <a:endParaRPr lang="zh-CN" altLang="en-US">
                  <a:solidFill>
                    <a:srgbClr val="FF3300"/>
                  </a:solidFill>
                </a:endParaRPr>
              </a:p>
            </p:txBody>
          </p:sp>
          <p:sp>
            <p:nvSpPr>
              <p:cNvPr id="62495" name="Text Box 50"/>
              <p:cNvSpPr txBox="1">
                <a:spLocks noChangeArrowheads="1"/>
              </p:cNvSpPr>
              <p:nvPr/>
            </p:nvSpPr>
            <p:spPr bwMode="auto">
              <a:xfrm>
                <a:off x="4050" y="2291"/>
                <a:ext cx="69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400">
                    <a:latin typeface="Times New Roman" charset="0"/>
                  </a:rPr>
                  <a:t>输　入</a:t>
                </a:r>
                <a:endParaRPr lang="zh-CN" altLang="en-US"/>
              </a:p>
            </p:txBody>
          </p:sp>
          <p:sp>
            <p:nvSpPr>
              <p:cNvPr id="62496" name="Text Box 49"/>
              <p:cNvSpPr txBox="1">
                <a:spLocks noChangeArrowheads="1"/>
              </p:cNvSpPr>
              <p:nvPr/>
            </p:nvSpPr>
            <p:spPr bwMode="auto">
              <a:xfrm>
                <a:off x="5010" y="2304"/>
                <a:ext cx="55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400">
                    <a:latin typeface="Times New Roman" charset="0"/>
                  </a:rPr>
                  <a:t>输 出</a:t>
                </a:r>
                <a:endParaRPr lang="zh-CN" altLang="en-US"/>
              </a:p>
            </p:txBody>
          </p:sp>
          <p:sp>
            <p:nvSpPr>
              <p:cNvPr id="62497" name="Text Box 48"/>
              <p:cNvSpPr txBox="1">
                <a:spLocks noChangeArrowheads="1"/>
              </p:cNvSpPr>
              <p:nvPr/>
            </p:nvSpPr>
            <p:spPr bwMode="auto">
              <a:xfrm>
                <a:off x="4072" y="2544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charset="0"/>
                  </a:rPr>
                  <a:t>A</a:t>
                </a:r>
                <a:endParaRPr lang="en-US" altLang="zh-CN"/>
              </a:p>
            </p:txBody>
          </p:sp>
          <p:sp>
            <p:nvSpPr>
              <p:cNvPr id="62498" name="Text Box 47"/>
              <p:cNvSpPr txBox="1">
                <a:spLocks noChangeArrowheads="1"/>
              </p:cNvSpPr>
              <p:nvPr/>
            </p:nvSpPr>
            <p:spPr bwMode="auto">
              <a:xfrm>
                <a:off x="4524" y="2544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charset="0"/>
                  </a:rPr>
                  <a:t>B</a:t>
                </a:r>
                <a:endParaRPr lang="en-US" altLang="zh-CN"/>
              </a:p>
            </p:txBody>
          </p:sp>
          <p:sp>
            <p:nvSpPr>
              <p:cNvPr id="62499" name="Text Box 46"/>
              <p:cNvSpPr txBox="1">
                <a:spLocks noChangeArrowheads="1"/>
              </p:cNvSpPr>
              <p:nvPr/>
            </p:nvSpPr>
            <p:spPr bwMode="auto">
              <a:xfrm>
                <a:off x="5188" y="2530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charset="0"/>
                  </a:rPr>
                  <a:t>F</a:t>
                </a:r>
                <a:endParaRPr lang="en-US" altLang="zh-CN"/>
              </a:p>
            </p:txBody>
          </p:sp>
          <p:sp>
            <p:nvSpPr>
              <p:cNvPr id="62500" name="Text Box 45"/>
              <p:cNvSpPr txBox="1">
                <a:spLocks noChangeArrowheads="1"/>
              </p:cNvSpPr>
              <p:nvPr/>
            </p:nvSpPr>
            <p:spPr bwMode="auto">
              <a:xfrm>
                <a:off x="4540" y="279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62501" name="Text Box 44"/>
              <p:cNvSpPr txBox="1">
                <a:spLocks noChangeArrowheads="1"/>
              </p:cNvSpPr>
              <p:nvPr/>
            </p:nvSpPr>
            <p:spPr bwMode="auto">
              <a:xfrm>
                <a:off x="4525" y="299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62502" name="Text Box 43"/>
              <p:cNvSpPr txBox="1">
                <a:spLocks noChangeArrowheads="1"/>
              </p:cNvSpPr>
              <p:nvPr/>
            </p:nvSpPr>
            <p:spPr bwMode="auto">
              <a:xfrm>
                <a:off x="4084" y="279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62503" name="Text Box 42"/>
              <p:cNvSpPr txBox="1">
                <a:spLocks noChangeArrowheads="1"/>
              </p:cNvSpPr>
              <p:nvPr/>
            </p:nvSpPr>
            <p:spPr bwMode="auto">
              <a:xfrm>
                <a:off x="5195" y="278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62504" name="Text Box 41"/>
              <p:cNvSpPr txBox="1">
                <a:spLocks noChangeArrowheads="1"/>
              </p:cNvSpPr>
              <p:nvPr/>
            </p:nvSpPr>
            <p:spPr bwMode="auto">
              <a:xfrm>
                <a:off x="5195" y="299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62505" name="Text Box 40"/>
              <p:cNvSpPr txBox="1">
                <a:spLocks noChangeArrowheads="1"/>
              </p:cNvSpPr>
              <p:nvPr/>
            </p:nvSpPr>
            <p:spPr bwMode="auto">
              <a:xfrm>
                <a:off x="5188" y="320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62506" name="Text Box 39"/>
              <p:cNvSpPr txBox="1">
                <a:spLocks noChangeArrowheads="1"/>
              </p:cNvSpPr>
              <p:nvPr/>
            </p:nvSpPr>
            <p:spPr bwMode="auto">
              <a:xfrm>
                <a:off x="4540" y="319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62507" name="Text Box 38"/>
              <p:cNvSpPr txBox="1">
                <a:spLocks noChangeArrowheads="1"/>
              </p:cNvSpPr>
              <p:nvPr/>
            </p:nvSpPr>
            <p:spPr bwMode="auto">
              <a:xfrm>
                <a:off x="4084" y="299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62508" name="Text Box 37"/>
              <p:cNvSpPr txBox="1">
                <a:spLocks noChangeArrowheads="1"/>
              </p:cNvSpPr>
              <p:nvPr/>
            </p:nvSpPr>
            <p:spPr bwMode="auto">
              <a:xfrm>
                <a:off x="4096" y="319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62509" name="Text Box 36"/>
              <p:cNvSpPr txBox="1">
                <a:spLocks noChangeArrowheads="1"/>
              </p:cNvSpPr>
              <p:nvPr/>
            </p:nvSpPr>
            <p:spPr bwMode="auto">
              <a:xfrm>
                <a:off x="4093" y="339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62510" name="Text Box 35"/>
              <p:cNvSpPr txBox="1">
                <a:spLocks noChangeArrowheads="1"/>
              </p:cNvSpPr>
              <p:nvPr/>
            </p:nvSpPr>
            <p:spPr bwMode="auto">
              <a:xfrm>
                <a:off x="4549" y="339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62511" name="Text Box 34"/>
              <p:cNvSpPr txBox="1">
                <a:spLocks noChangeArrowheads="1"/>
              </p:cNvSpPr>
              <p:nvPr/>
            </p:nvSpPr>
            <p:spPr bwMode="auto">
              <a:xfrm>
                <a:off x="5197" y="339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62512" name="Line 33"/>
              <p:cNvSpPr>
                <a:spLocks noChangeShapeType="1"/>
              </p:cNvSpPr>
              <p:nvPr/>
            </p:nvSpPr>
            <p:spPr bwMode="auto">
              <a:xfrm>
                <a:off x="4012" y="2278"/>
                <a:ext cx="15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13" name="Line 32"/>
              <p:cNvSpPr>
                <a:spLocks noChangeShapeType="1"/>
              </p:cNvSpPr>
              <p:nvPr/>
            </p:nvSpPr>
            <p:spPr bwMode="auto">
              <a:xfrm>
                <a:off x="4012" y="2806"/>
                <a:ext cx="15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14" name="Line 31"/>
              <p:cNvSpPr>
                <a:spLocks noChangeShapeType="1"/>
              </p:cNvSpPr>
              <p:nvPr/>
            </p:nvSpPr>
            <p:spPr bwMode="auto">
              <a:xfrm>
                <a:off x="4012" y="3670"/>
                <a:ext cx="15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15" name="Line 30"/>
              <p:cNvSpPr>
                <a:spLocks noChangeShapeType="1"/>
              </p:cNvSpPr>
              <p:nvPr/>
            </p:nvSpPr>
            <p:spPr bwMode="auto">
              <a:xfrm>
                <a:off x="4924" y="2278"/>
                <a:ext cx="0" cy="13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2471" name="Group 6"/>
            <p:cNvGrpSpPr>
              <a:grpSpLocks/>
            </p:cNvGrpSpPr>
            <p:nvPr/>
          </p:nvGrpSpPr>
          <p:grpSpPr bwMode="auto">
            <a:xfrm>
              <a:off x="196" y="2124"/>
              <a:ext cx="1900" cy="1714"/>
              <a:chOff x="700" y="2090"/>
              <a:chExt cx="1900" cy="1714"/>
            </a:xfrm>
          </p:grpSpPr>
          <p:sp>
            <p:nvSpPr>
              <p:cNvPr id="62472" name="Text Box 28"/>
              <p:cNvSpPr txBox="1">
                <a:spLocks noChangeArrowheads="1"/>
              </p:cNvSpPr>
              <p:nvPr/>
            </p:nvSpPr>
            <p:spPr bwMode="auto">
              <a:xfrm>
                <a:off x="700" y="2090"/>
                <a:ext cx="190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charset="0"/>
                  </a:rPr>
                  <a:t>     </a:t>
                </a:r>
                <a:r>
                  <a:rPr kumimoji="1" lang="zh-CN" altLang="en-US" sz="2400">
                    <a:solidFill>
                      <a:srgbClr val="008000"/>
                    </a:solidFill>
                    <a:latin typeface="Times New Roman" charset="0"/>
                  </a:rPr>
                  <a:t>输入输出电平关系</a:t>
                </a:r>
                <a:endParaRPr lang="zh-C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62473" name="Text Box 27"/>
              <p:cNvSpPr txBox="1">
                <a:spLocks noChangeArrowheads="1"/>
              </p:cNvSpPr>
              <p:nvPr/>
            </p:nvSpPr>
            <p:spPr bwMode="auto">
              <a:xfrm>
                <a:off x="998" y="2413"/>
                <a:ext cx="69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400">
                    <a:latin typeface="Times New Roman" charset="0"/>
                  </a:rPr>
                  <a:t>输　入</a:t>
                </a:r>
                <a:endParaRPr lang="zh-CN" altLang="en-US"/>
              </a:p>
            </p:txBody>
          </p:sp>
          <p:sp>
            <p:nvSpPr>
              <p:cNvPr id="62474" name="Text Box 26"/>
              <p:cNvSpPr txBox="1">
                <a:spLocks noChangeArrowheads="1"/>
              </p:cNvSpPr>
              <p:nvPr/>
            </p:nvSpPr>
            <p:spPr bwMode="auto">
              <a:xfrm>
                <a:off x="1958" y="2426"/>
                <a:ext cx="55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400">
                    <a:latin typeface="Times New Roman" charset="0"/>
                  </a:rPr>
                  <a:t>输 出</a:t>
                </a:r>
                <a:endParaRPr lang="zh-CN" altLang="en-US"/>
              </a:p>
            </p:txBody>
          </p:sp>
          <p:sp>
            <p:nvSpPr>
              <p:cNvPr id="62475" name="Text Box 25"/>
              <p:cNvSpPr txBox="1">
                <a:spLocks noChangeArrowheads="1"/>
              </p:cNvSpPr>
              <p:nvPr/>
            </p:nvSpPr>
            <p:spPr bwMode="auto">
              <a:xfrm>
                <a:off x="1020" y="2666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charset="0"/>
                  </a:rPr>
                  <a:t>A</a:t>
                </a:r>
                <a:endParaRPr lang="en-US" altLang="zh-CN"/>
              </a:p>
            </p:txBody>
          </p:sp>
          <p:sp>
            <p:nvSpPr>
              <p:cNvPr id="62476" name="Text Box 24"/>
              <p:cNvSpPr txBox="1">
                <a:spLocks noChangeArrowheads="1"/>
              </p:cNvSpPr>
              <p:nvPr/>
            </p:nvSpPr>
            <p:spPr bwMode="auto">
              <a:xfrm>
                <a:off x="1472" y="2666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charset="0"/>
                  </a:rPr>
                  <a:t>B</a:t>
                </a:r>
                <a:endParaRPr lang="en-US" altLang="zh-CN"/>
              </a:p>
            </p:txBody>
          </p:sp>
          <p:sp>
            <p:nvSpPr>
              <p:cNvPr id="62477" name="Text Box 23"/>
              <p:cNvSpPr txBox="1">
                <a:spLocks noChangeArrowheads="1"/>
              </p:cNvSpPr>
              <p:nvPr/>
            </p:nvSpPr>
            <p:spPr bwMode="auto">
              <a:xfrm>
                <a:off x="2136" y="2652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charset="0"/>
                  </a:rPr>
                  <a:t>F</a:t>
                </a:r>
                <a:endParaRPr lang="en-US" altLang="zh-CN"/>
              </a:p>
            </p:txBody>
          </p:sp>
          <p:sp>
            <p:nvSpPr>
              <p:cNvPr id="62478" name="Text Box 22"/>
              <p:cNvSpPr txBox="1">
                <a:spLocks noChangeArrowheads="1"/>
              </p:cNvSpPr>
              <p:nvPr/>
            </p:nvSpPr>
            <p:spPr bwMode="auto">
              <a:xfrm>
                <a:off x="1488" y="2916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charset="0"/>
                  </a:rPr>
                  <a:t>L</a:t>
                </a:r>
                <a:endParaRPr lang="en-US" altLang="zh-CN"/>
              </a:p>
            </p:txBody>
          </p:sp>
          <p:sp>
            <p:nvSpPr>
              <p:cNvPr id="62479" name="Text Box 21"/>
              <p:cNvSpPr txBox="1">
                <a:spLocks noChangeArrowheads="1"/>
              </p:cNvSpPr>
              <p:nvPr/>
            </p:nvSpPr>
            <p:spPr bwMode="auto">
              <a:xfrm>
                <a:off x="1473" y="3120"/>
                <a:ext cx="26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charset="0"/>
                  </a:rPr>
                  <a:t>H</a:t>
                </a:r>
                <a:endParaRPr lang="en-US" altLang="zh-CN"/>
              </a:p>
            </p:txBody>
          </p:sp>
          <p:sp>
            <p:nvSpPr>
              <p:cNvPr id="62480" name="Text Box 20"/>
              <p:cNvSpPr txBox="1">
                <a:spLocks noChangeArrowheads="1"/>
              </p:cNvSpPr>
              <p:nvPr/>
            </p:nvSpPr>
            <p:spPr bwMode="auto">
              <a:xfrm>
                <a:off x="1032" y="2916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charset="0"/>
                  </a:rPr>
                  <a:t>L</a:t>
                </a:r>
                <a:endParaRPr lang="en-US" altLang="zh-CN"/>
              </a:p>
            </p:txBody>
          </p:sp>
          <p:sp>
            <p:nvSpPr>
              <p:cNvPr id="62481" name="Text Box 19"/>
              <p:cNvSpPr txBox="1">
                <a:spLocks noChangeArrowheads="1"/>
              </p:cNvSpPr>
              <p:nvPr/>
            </p:nvSpPr>
            <p:spPr bwMode="auto">
              <a:xfrm>
                <a:off x="2143" y="2906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charset="0"/>
                  </a:rPr>
                  <a:t>L</a:t>
                </a:r>
                <a:endParaRPr lang="en-US" altLang="zh-CN"/>
              </a:p>
            </p:txBody>
          </p:sp>
          <p:sp>
            <p:nvSpPr>
              <p:cNvPr id="62482" name="Text Box 18"/>
              <p:cNvSpPr txBox="1">
                <a:spLocks noChangeArrowheads="1"/>
              </p:cNvSpPr>
              <p:nvPr/>
            </p:nvSpPr>
            <p:spPr bwMode="auto">
              <a:xfrm>
                <a:off x="2143" y="3120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charset="0"/>
                  </a:rPr>
                  <a:t>L</a:t>
                </a:r>
                <a:endParaRPr lang="en-US" altLang="zh-CN"/>
              </a:p>
            </p:txBody>
          </p:sp>
          <p:sp>
            <p:nvSpPr>
              <p:cNvPr id="62483" name="Text Box 17"/>
              <p:cNvSpPr txBox="1">
                <a:spLocks noChangeArrowheads="1"/>
              </p:cNvSpPr>
              <p:nvPr/>
            </p:nvSpPr>
            <p:spPr bwMode="auto">
              <a:xfrm>
                <a:off x="2136" y="3324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charset="0"/>
                  </a:rPr>
                  <a:t>L</a:t>
                </a:r>
                <a:endParaRPr lang="en-US" altLang="zh-CN"/>
              </a:p>
            </p:txBody>
          </p:sp>
          <p:sp>
            <p:nvSpPr>
              <p:cNvPr id="62484" name="Text Box 16"/>
              <p:cNvSpPr txBox="1">
                <a:spLocks noChangeArrowheads="1"/>
              </p:cNvSpPr>
              <p:nvPr/>
            </p:nvSpPr>
            <p:spPr bwMode="auto">
              <a:xfrm>
                <a:off x="1488" y="3312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charset="0"/>
                  </a:rPr>
                  <a:t>L</a:t>
                </a:r>
                <a:endParaRPr lang="en-US" altLang="zh-CN"/>
              </a:p>
            </p:txBody>
          </p:sp>
          <p:sp>
            <p:nvSpPr>
              <p:cNvPr id="62485" name="Text Box 15"/>
              <p:cNvSpPr txBox="1">
                <a:spLocks noChangeArrowheads="1"/>
              </p:cNvSpPr>
              <p:nvPr/>
            </p:nvSpPr>
            <p:spPr bwMode="auto">
              <a:xfrm>
                <a:off x="1032" y="3120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charset="0"/>
                  </a:rPr>
                  <a:t>L</a:t>
                </a:r>
                <a:endParaRPr lang="en-US" altLang="zh-CN"/>
              </a:p>
            </p:txBody>
          </p:sp>
          <p:sp>
            <p:nvSpPr>
              <p:cNvPr id="62486" name="Text Box 14"/>
              <p:cNvSpPr txBox="1">
                <a:spLocks noChangeArrowheads="1"/>
              </p:cNvSpPr>
              <p:nvPr/>
            </p:nvSpPr>
            <p:spPr bwMode="auto">
              <a:xfrm>
                <a:off x="1020" y="3312"/>
                <a:ext cx="26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charset="0"/>
                  </a:rPr>
                  <a:t>H</a:t>
                </a:r>
                <a:endParaRPr lang="en-US" altLang="zh-CN"/>
              </a:p>
            </p:txBody>
          </p:sp>
          <p:sp>
            <p:nvSpPr>
              <p:cNvPr id="62487" name="Text Box 13"/>
              <p:cNvSpPr txBox="1">
                <a:spLocks noChangeArrowheads="1"/>
              </p:cNvSpPr>
              <p:nvPr/>
            </p:nvSpPr>
            <p:spPr bwMode="auto">
              <a:xfrm>
                <a:off x="1017" y="3516"/>
                <a:ext cx="26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charset="0"/>
                  </a:rPr>
                  <a:t>H</a:t>
                </a:r>
                <a:endParaRPr lang="en-US" altLang="zh-CN"/>
              </a:p>
            </p:txBody>
          </p:sp>
          <p:sp>
            <p:nvSpPr>
              <p:cNvPr id="62488" name="Text Box 12"/>
              <p:cNvSpPr txBox="1">
                <a:spLocks noChangeArrowheads="1"/>
              </p:cNvSpPr>
              <p:nvPr/>
            </p:nvSpPr>
            <p:spPr bwMode="auto">
              <a:xfrm>
                <a:off x="1473" y="3516"/>
                <a:ext cx="26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charset="0"/>
                  </a:rPr>
                  <a:t>H</a:t>
                </a:r>
                <a:endParaRPr lang="en-US" altLang="zh-CN"/>
              </a:p>
            </p:txBody>
          </p:sp>
          <p:sp>
            <p:nvSpPr>
              <p:cNvPr id="62489" name="Text Box 11"/>
              <p:cNvSpPr txBox="1">
                <a:spLocks noChangeArrowheads="1"/>
              </p:cNvSpPr>
              <p:nvPr/>
            </p:nvSpPr>
            <p:spPr bwMode="auto">
              <a:xfrm>
                <a:off x="2121" y="3516"/>
                <a:ext cx="26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charset="0"/>
                  </a:rPr>
                  <a:t>H</a:t>
                </a:r>
                <a:endParaRPr lang="en-US" altLang="zh-CN"/>
              </a:p>
            </p:txBody>
          </p:sp>
          <p:sp>
            <p:nvSpPr>
              <p:cNvPr id="62490" name="Line 10"/>
              <p:cNvSpPr>
                <a:spLocks noChangeShapeType="1"/>
              </p:cNvSpPr>
              <p:nvPr/>
            </p:nvSpPr>
            <p:spPr bwMode="auto">
              <a:xfrm>
                <a:off x="960" y="2400"/>
                <a:ext cx="15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491" name="Line 9"/>
              <p:cNvSpPr>
                <a:spLocks noChangeShapeType="1"/>
              </p:cNvSpPr>
              <p:nvPr/>
            </p:nvSpPr>
            <p:spPr bwMode="auto">
              <a:xfrm>
                <a:off x="960" y="2928"/>
                <a:ext cx="15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492" name="Line 8"/>
              <p:cNvSpPr>
                <a:spLocks noChangeShapeType="1"/>
              </p:cNvSpPr>
              <p:nvPr/>
            </p:nvSpPr>
            <p:spPr bwMode="auto">
              <a:xfrm>
                <a:off x="960" y="3792"/>
                <a:ext cx="15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493" name="Line 7"/>
              <p:cNvSpPr>
                <a:spLocks noChangeShapeType="1"/>
              </p:cNvSpPr>
              <p:nvPr/>
            </p:nvSpPr>
            <p:spPr bwMode="auto">
              <a:xfrm>
                <a:off x="1872" y="2400"/>
                <a:ext cx="0" cy="13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示例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4922837"/>
          </a:xfrm>
        </p:spPr>
        <p:txBody>
          <a:bodyPr/>
          <a:lstStyle/>
          <a:p>
            <a:pPr eaLnBrk="1" hangingPunct="1"/>
            <a:r>
              <a:rPr lang="zh-CN" altLang="en-US" smtClean="0"/>
              <a:t>例：与门的正负逻辑转换</a:t>
            </a:r>
          </a:p>
        </p:txBody>
      </p:sp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2281238" y="2822575"/>
          <a:ext cx="1524000" cy="508000"/>
        </p:xfrm>
        <a:graphic>
          <a:graphicData uri="http://schemas.openxmlformats.org/presentationml/2006/ole">
            <p:oleObj spid="_x0000_s14338" name="公式" r:id="rId3" imgW="495000" imgH="164880" progId="Equation.3">
              <p:embed/>
            </p:oleObj>
          </a:graphicData>
        </a:graphic>
      </p:graphicFrame>
      <p:graphicFrame>
        <p:nvGraphicFramePr>
          <p:cNvPr id="69637" name="Object 5"/>
          <p:cNvGraphicFramePr>
            <a:graphicFrameLocks noChangeAspect="1"/>
          </p:cNvGraphicFramePr>
          <p:nvPr/>
        </p:nvGraphicFramePr>
        <p:xfrm>
          <a:off x="3798888" y="2636838"/>
          <a:ext cx="1565275" cy="703262"/>
        </p:xfrm>
        <a:graphic>
          <a:graphicData uri="http://schemas.openxmlformats.org/presentationml/2006/ole">
            <p:oleObj spid="_x0000_s14339" name="公式" r:id="rId4" imgW="507960" imgH="228600" progId="Equation.3">
              <p:embed/>
            </p:oleObj>
          </a:graphicData>
        </a:graphic>
      </p:graphicFrame>
      <p:sp>
        <p:nvSpPr>
          <p:cNvPr id="14343" name="AutoShape 6"/>
          <p:cNvSpPr>
            <a:spLocks noChangeAspect="1" noChangeArrowheads="1" noTextEdit="1"/>
          </p:cNvSpPr>
          <p:nvPr/>
        </p:nvSpPr>
        <p:spPr bwMode="auto">
          <a:xfrm>
            <a:off x="752475" y="3967163"/>
            <a:ext cx="7691438" cy="1309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639" name="Freeform 7"/>
          <p:cNvSpPr>
            <a:spLocks/>
          </p:cNvSpPr>
          <p:nvPr/>
        </p:nvSpPr>
        <p:spPr bwMode="auto">
          <a:xfrm>
            <a:off x="3924300" y="4365625"/>
            <a:ext cx="728663" cy="374650"/>
          </a:xfrm>
          <a:custGeom>
            <a:avLst/>
            <a:gdLst>
              <a:gd name="T0" fmla="*/ 0 w 459"/>
              <a:gd name="T1" fmla="*/ 65 h 146"/>
              <a:gd name="T2" fmla="*/ 95 w 459"/>
              <a:gd name="T3" fmla="*/ 146 h 146"/>
              <a:gd name="T4" fmla="*/ 95 w 459"/>
              <a:gd name="T5" fmla="*/ 97 h 146"/>
              <a:gd name="T6" fmla="*/ 364 w 459"/>
              <a:gd name="T7" fmla="*/ 97 h 146"/>
              <a:gd name="T8" fmla="*/ 364 w 459"/>
              <a:gd name="T9" fmla="*/ 146 h 146"/>
              <a:gd name="T10" fmla="*/ 459 w 459"/>
              <a:gd name="T11" fmla="*/ 65 h 146"/>
              <a:gd name="T12" fmla="*/ 364 w 459"/>
              <a:gd name="T13" fmla="*/ 0 h 146"/>
              <a:gd name="T14" fmla="*/ 364 w 459"/>
              <a:gd name="T15" fmla="*/ 33 h 146"/>
              <a:gd name="T16" fmla="*/ 95 w 459"/>
              <a:gd name="T17" fmla="*/ 33 h 146"/>
              <a:gd name="T18" fmla="*/ 95 w 459"/>
              <a:gd name="T19" fmla="*/ 0 h 146"/>
              <a:gd name="T20" fmla="*/ 0 w 459"/>
              <a:gd name="T21" fmla="*/ 65 h 14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59"/>
              <a:gd name="T34" fmla="*/ 0 h 146"/>
              <a:gd name="T35" fmla="*/ 459 w 459"/>
              <a:gd name="T36" fmla="*/ 146 h 14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59" h="146">
                <a:moveTo>
                  <a:pt x="0" y="65"/>
                </a:moveTo>
                <a:lnTo>
                  <a:pt x="95" y="146"/>
                </a:lnTo>
                <a:lnTo>
                  <a:pt x="95" y="97"/>
                </a:lnTo>
                <a:lnTo>
                  <a:pt x="364" y="97"/>
                </a:lnTo>
                <a:lnTo>
                  <a:pt x="364" y="146"/>
                </a:lnTo>
                <a:lnTo>
                  <a:pt x="459" y="65"/>
                </a:lnTo>
                <a:lnTo>
                  <a:pt x="364" y="0"/>
                </a:lnTo>
                <a:lnTo>
                  <a:pt x="364" y="33"/>
                </a:lnTo>
                <a:lnTo>
                  <a:pt x="95" y="33"/>
                </a:lnTo>
                <a:lnTo>
                  <a:pt x="95" y="0"/>
                </a:lnTo>
                <a:lnTo>
                  <a:pt x="0" y="65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5" name="Rectangle 20"/>
          <p:cNvSpPr>
            <a:spLocks noChangeArrowheads="1"/>
          </p:cNvSpPr>
          <p:nvPr/>
        </p:nvSpPr>
        <p:spPr bwMode="auto">
          <a:xfrm>
            <a:off x="6688138" y="3860800"/>
            <a:ext cx="2085975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752475" y="3860800"/>
            <a:ext cx="3098800" cy="1441450"/>
            <a:chOff x="340" y="2338"/>
            <a:chExt cx="1678" cy="776"/>
          </a:xfrm>
        </p:grpSpPr>
        <p:sp>
          <p:nvSpPr>
            <p:cNvPr id="14367" name="Rectangle 41"/>
            <p:cNvSpPr>
              <a:spLocks noChangeArrowheads="1"/>
            </p:cNvSpPr>
            <p:nvPr/>
          </p:nvSpPr>
          <p:spPr bwMode="auto">
            <a:xfrm>
              <a:off x="340" y="2353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800" b="0">
                  <a:solidFill>
                    <a:srgbClr val="000000"/>
                  </a:solidFill>
                  <a:latin typeface="Times New Roman" charset="0"/>
                  <a:ea typeface="宋体" pitchFamily="2" charset="-122"/>
                </a:rPr>
                <a:t> </a:t>
              </a:r>
              <a:endParaRPr lang="en-US" altLang="zh-CN" b="0"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14368" name="Line 42"/>
            <p:cNvSpPr>
              <a:spLocks noChangeShapeType="1"/>
            </p:cNvSpPr>
            <p:nvPr/>
          </p:nvSpPr>
          <p:spPr bwMode="auto">
            <a:xfrm>
              <a:off x="1353" y="2726"/>
              <a:ext cx="46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9" name="Line 43"/>
            <p:cNvSpPr>
              <a:spLocks noChangeShapeType="1"/>
            </p:cNvSpPr>
            <p:nvPr/>
          </p:nvSpPr>
          <p:spPr bwMode="auto">
            <a:xfrm>
              <a:off x="609" y="2597"/>
              <a:ext cx="39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0" name="Line 44"/>
            <p:cNvSpPr>
              <a:spLocks noChangeShapeType="1"/>
            </p:cNvSpPr>
            <p:nvPr/>
          </p:nvSpPr>
          <p:spPr bwMode="auto">
            <a:xfrm>
              <a:off x="625" y="2855"/>
              <a:ext cx="3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1" name="Rectangle 45"/>
            <p:cNvSpPr>
              <a:spLocks noChangeArrowheads="1"/>
            </p:cNvSpPr>
            <p:nvPr/>
          </p:nvSpPr>
          <p:spPr bwMode="auto">
            <a:xfrm>
              <a:off x="989" y="2451"/>
              <a:ext cx="380" cy="566"/>
            </a:xfrm>
            <a:prstGeom prst="rect">
              <a:avLst/>
            </a:prstGeom>
            <a:solidFill>
              <a:srgbClr val="FFFFFF"/>
            </a:solidFill>
            <a:ln w="508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2" name="Rectangle 46"/>
            <p:cNvSpPr>
              <a:spLocks noChangeArrowheads="1"/>
            </p:cNvSpPr>
            <p:nvPr/>
          </p:nvSpPr>
          <p:spPr bwMode="auto">
            <a:xfrm>
              <a:off x="989" y="2435"/>
              <a:ext cx="349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" name="Rectangle 47"/>
            <p:cNvSpPr>
              <a:spLocks noChangeArrowheads="1"/>
            </p:cNvSpPr>
            <p:nvPr/>
          </p:nvSpPr>
          <p:spPr bwMode="auto">
            <a:xfrm>
              <a:off x="1084" y="2466"/>
              <a:ext cx="128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400" b="0">
                  <a:solidFill>
                    <a:srgbClr val="000000"/>
                  </a:solidFill>
                  <a:latin typeface="Times New Roman" charset="0"/>
                  <a:ea typeface="宋体" pitchFamily="2" charset="-122"/>
                </a:rPr>
                <a:t>&amp;</a:t>
              </a:r>
              <a:endParaRPr lang="en-US" altLang="zh-CN" b="0"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14374" name="Rectangle 48"/>
            <p:cNvSpPr>
              <a:spLocks noChangeArrowheads="1"/>
            </p:cNvSpPr>
            <p:nvPr/>
          </p:nvSpPr>
          <p:spPr bwMode="auto">
            <a:xfrm>
              <a:off x="1227" y="2598"/>
              <a:ext cx="41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400" b="0">
                  <a:solidFill>
                    <a:srgbClr val="000000"/>
                  </a:solidFill>
                  <a:latin typeface="Times New Roman" charset="0"/>
                  <a:ea typeface="宋体" pitchFamily="2" charset="-122"/>
                </a:rPr>
                <a:t> </a:t>
              </a:r>
              <a:endParaRPr lang="en-US" altLang="zh-CN" b="0"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14375" name="Rectangle 49"/>
            <p:cNvSpPr>
              <a:spLocks noChangeArrowheads="1"/>
            </p:cNvSpPr>
            <p:nvPr/>
          </p:nvSpPr>
          <p:spPr bwMode="auto">
            <a:xfrm>
              <a:off x="340" y="2677"/>
              <a:ext cx="285" cy="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6" name="Rectangle 50"/>
            <p:cNvSpPr>
              <a:spLocks noChangeArrowheads="1"/>
            </p:cNvSpPr>
            <p:nvPr/>
          </p:nvSpPr>
          <p:spPr bwMode="auto">
            <a:xfrm>
              <a:off x="419" y="2773"/>
              <a:ext cx="101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400" b="0" i="1">
                  <a:solidFill>
                    <a:srgbClr val="000000"/>
                  </a:solidFill>
                  <a:latin typeface="Times New Roman" charset="0"/>
                  <a:ea typeface="宋体" pitchFamily="2" charset="-122"/>
                </a:rPr>
                <a:t>B</a:t>
              </a:r>
              <a:endParaRPr lang="en-US" altLang="zh-CN" b="0"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14377" name="Rectangle 51"/>
            <p:cNvSpPr>
              <a:spLocks noChangeArrowheads="1"/>
            </p:cNvSpPr>
            <p:nvPr/>
          </p:nvSpPr>
          <p:spPr bwMode="auto">
            <a:xfrm>
              <a:off x="530" y="2773"/>
              <a:ext cx="41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400" b="0" i="1">
                  <a:solidFill>
                    <a:srgbClr val="000000"/>
                  </a:solidFill>
                  <a:latin typeface="Times New Roman" charset="0"/>
                  <a:ea typeface="宋体" pitchFamily="2" charset="-122"/>
                </a:rPr>
                <a:t> </a:t>
              </a:r>
              <a:endParaRPr lang="en-US" altLang="zh-CN" b="0"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14378" name="Rectangle 52"/>
            <p:cNvSpPr>
              <a:spLocks noChangeArrowheads="1"/>
            </p:cNvSpPr>
            <p:nvPr/>
          </p:nvSpPr>
          <p:spPr bwMode="auto">
            <a:xfrm>
              <a:off x="340" y="2386"/>
              <a:ext cx="285" cy="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9" name="Rectangle 53"/>
            <p:cNvSpPr>
              <a:spLocks noChangeArrowheads="1"/>
            </p:cNvSpPr>
            <p:nvPr/>
          </p:nvSpPr>
          <p:spPr bwMode="auto">
            <a:xfrm>
              <a:off x="419" y="2484"/>
              <a:ext cx="101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400" b="0" i="1">
                  <a:solidFill>
                    <a:srgbClr val="000000"/>
                  </a:solidFill>
                  <a:latin typeface="Times New Roman" charset="0"/>
                  <a:ea typeface="宋体" pitchFamily="2" charset="-122"/>
                </a:rPr>
                <a:t>A</a:t>
              </a:r>
              <a:endParaRPr lang="en-US" altLang="zh-CN" b="0"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14380" name="Rectangle 54"/>
            <p:cNvSpPr>
              <a:spLocks noChangeArrowheads="1"/>
            </p:cNvSpPr>
            <p:nvPr/>
          </p:nvSpPr>
          <p:spPr bwMode="auto">
            <a:xfrm>
              <a:off x="530" y="2484"/>
              <a:ext cx="41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400" b="0" i="1">
                  <a:solidFill>
                    <a:srgbClr val="000000"/>
                  </a:solidFill>
                  <a:latin typeface="Times New Roman" charset="0"/>
                  <a:ea typeface="宋体" pitchFamily="2" charset="-122"/>
                </a:rPr>
                <a:t> </a:t>
              </a:r>
              <a:endParaRPr lang="en-US" altLang="zh-CN" b="0"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14381" name="Rectangle 55"/>
            <p:cNvSpPr>
              <a:spLocks noChangeArrowheads="1"/>
            </p:cNvSpPr>
            <p:nvPr/>
          </p:nvSpPr>
          <p:spPr bwMode="auto">
            <a:xfrm>
              <a:off x="1401" y="2338"/>
              <a:ext cx="617" cy="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2" name="Rectangle 56"/>
            <p:cNvSpPr>
              <a:spLocks noChangeArrowheads="1"/>
            </p:cNvSpPr>
            <p:nvPr/>
          </p:nvSpPr>
          <p:spPr bwMode="auto">
            <a:xfrm>
              <a:off x="1480" y="2434"/>
              <a:ext cx="92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400" b="0" i="1">
                  <a:solidFill>
                    <a:srgbClr val="000000"/>
                  </a:solidFill>
                  <a:latin typeface="Times New Roman" charset="0"/>
                  <a:ea typeface="宋体" pitchFamily="2" charset="-122"/>
                </a:rPr>
                <a:t>L</a:t>
              </a:r>
              <a:endParaRPr lang="en-US" altLang="zh-CN" b="0"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14383" name="Rectangle 57"/>
            <p:cNvSpPr>
              <a:spLocks noChangeArrowheads="1"/>
            </p:cNvSpPr>
            <p:nvPr/>
          </p:nvSpPr>
          <p:spPr bwMode="auto">
            <a:xfrm>
              <a:off x="1591" y="2434"/>
              <a:ext cx="93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400" b="0">
                  <a:solidFill>
                    <a:srgbClr val="000000"/>
                  </a:solidFill>
                  <a:latin typeface="Times New Roman" charset="0"/>
                  <a:ea typeface="宋体" pitchFamily="2" charset="-122"/>
                </a:rPr>
                <a:t>=</a:t>
              </a:r>
              <a:endParaRPr lang="en-US" altLang="zh-CN" b="0"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14384" name="Rectangle 58"/>
            <p:cNvSpPr>
              <a:spLocks noChangeArrowheads="1"/>
            </p:cNvSpPr>
            <p:nvPr/>
          </p:nvSpPr>
          <p:spPr bwMode="auto">
            <a:xfrm>
              <a:off x="1702" y="2434"/>
              <a:ext cx="201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400" b="0" i="1">
                  <a:solidFill>
                    <a:srgbClr val="000000"/>
                  </a:solidFill>
                  <a:latin typeface="Times New Roman" charset="0"/>
                  <a:ea typeface="宋体" pitchFamily="2" charset="-122"/>
                </a:rPr>
                <a:t>AB</a:t>
              </a:r>
              <a:endParaRPr lang="en-US" altLang="zh-CN" b="0"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14385" name="Rectangle 59"/>
            <p:cNvSpPr>
              <a:spLocks noChangeArrowheads="1"/>
            </p:cNvSpPr>
            <p:nvPr/>
          </p:nvSpPr>
          <p:spPr bwMode="auto">
            <a:xfrm>
              <a:off x="1923" y="2435"/>
              <a:ext cx="41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400" b="0" i="1">
                  <a:solidFill>
                    <a:srgbClr val="000000"/>
                  </a:solidFill>
                  <a:latin typeface="Times New Roman" charset="0"/>
                  <a:ea typeface="宋体" pitchFamily="2" charset="-122"/>
                </a:rPr>
                <a:t> </a:t>
              </a:r>
              <a:endParaRPr lang="en-US" altLang="zh-CN" b="0">
                <a:latin typeface="Times New Roman" charset="0"/>
                <a:ea typeface="宋体" pitchFamily="2" charset="-122"/>
              </a:endParaRPr>
            </a:p>
          </p:txBody>
        </p:sp>
      </p:grpSp>
      <p:grpSp>
        <p:nvGrpSpPr>
          <p:cNvPr id="3" name="组合 60"/>
          <p:cNvGrpSpPr>
            <a:grpSpLocks/>
          </p:cNvGrpSpPr>
          <p:nvPr/>
        </p:nvGrpSpPr>
        <p:grpSpPr bwMode="auto">
          <a:xfrm>
            <a:off x="5003800" y="3990975"/>
            <a:ext cx="3833813" cy="1166813"/>
            <a:chOff x="5003800" y="3991285"/>
            <a:chExt cx="3833813" cy="1166503"/>
          </a:xfrm>
        </p:grpSpPr>
        <p:sp>
          <p:nvSpPr>
            <p:cNvPr id="14348" name="Line 9"/>
            <p:cNvSpPr>
              <a:spLocks noChangeShapeType="1"/>
            </p:cNvSpPr>
            <p:nvPr/>
          </p:nvSpPr>
          <p:spPr bwMode="auto">
            <a:xfrm>
              <a:off x="6611938" y="4598118"/>
              <a:ext cx="7286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9" name="Line 10"/>
            <p:cNvSpPr>
              <a:spLocks noChangeShapeType="1"/>
            </p:cNvSpPr>
            <p:nvPr/>
          </p:nvSpPr>
          <p:spPr bwMode="auto">
            <a:xfrm>
              <a:off x="5430838" y="4395316"/>
              <a:ext cx="6286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0" name="Line 11"/>
            <p:cNvSpPr>
              <a:spLocks noChangeShapeType="1"/>
            </p:cNvSpPr>
            <p:nvPr/>
          </p:nvSpPr>
          <p:spPr bwMode="auto">
            <a:xfrm>
              <a:off x="5456238" y="4802492"/>
              <a:ext cx="6032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1" name="Rectangle 12"/>
            <p:cNvSpPr>
              <a:spLocks noChangeArrowheads="1"/>
            </p:cNvSpPr>
            <p:nvPr/>
          </p:nvSpPr>
          <p:spPr bwMode="auto">
            <a:xfrm>
              <a:off x="6034088" y="4165789"/>
              <a:ext cx="603250" cy="889812"/>
            </a:xfrm>
            <a:prstGeom prst="rect">
              <a:avLst/>
            </a:prstGeom>
            <a:solidFill>
              <a:srgbClr val="FFFFFF"/>
            </a:solidFill>
            <a:ln w="508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2" name="Rectangle 13"/>
            <p:cNvSpPr>
              <a:spLocks noChangeArrowheads="1"/>
            </p:cNvSpPr>
            <p:nvPr/>
          </p:nvSpPr>
          <p:spPr bwMode="auto">
            <a:xfrm>
              <a:off x="5003800" y="4470777"/>
              <a:ext cx="452438" cy="687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3" name="Rectangle 14"/>
            <p:cNvSpPr>
              <a:spLocks noChangeArrowheads="1"/>
            </p:cNvSpPr>
            <p:nvPr/>
          </p:nvSpPr>
          <p:spPr bwMode="auto">
            <a:xfrm>
              <a:off x="5129213" y="4624844"/>
              <a:ext cx="185738" cy="364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400" b="0" i="1">
                  <a:solidFill>
                    <a:srgbClr val="000000"/>
                  </a:solidFill>
                  <a:latin typeface="Times New Roman" charset="0"/>
                  <a:ea typeface="宋体" pitchFamily="2" charset="-122"/>
                </a:rPr>
                <a:t>B</a:t>
              </a:r>
              <a:endParaRPr lang="en-US" altLang="zh-CN" b="0"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14354" name="Rectangle 15"/>
            <p:cNvSpPr>
              <a:spLocks noChangeArrowheads="1"/>
            </p:cNvSpPr>
            <p:nvPr/>
          </p:nvSpPr>
          <p:spPr bwMode="auto">
            <a:xfrm>
              <a:off x="5305425" y="4624844"/>
              <a:ext cx="76200" cy="364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400" b="0" i="1">
                  <a:solidFill>
                    <a:srgbClr val="000000"/>
                  </a:solidFill>
                  <a:latin typeface="Times New Roman" charset="0"/>
                  <a:ea typeface="宋体" pitchFamily="2" charset="-122"/>
                </a:rPr>
                <a:t> </a:t>
              </a:r>
              <a:endParaRPr lang="en-US" altLang="zh-CN" b="0"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14355" name="Rectangle 16"/>
            <p:cNvSpPr>
              <a:spLocks noChangeArrowheads="1"/>
            </p:cNvSpPr>
            <p:nvPr/>
          </p:nvSpPr>
          <p:spPr bwMode="auto">
            <a:xfrm>
              <a:off x="5003800" y="4038448"/>
              <a:ext cx="452438" cy="687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6" name="Rectangle 17"/>
            <p:cNvSpPr>
              <a:spLocks noChangeArrowheads="1"/>
            </p:cNvSpPr>
            <p:nvPr/>
          </p:nvSpPr>
          <p:spPr bwMode="auto">
            <a:xfrm>
              <a:off x="5129213" y="4192515"/>
              <a:ext cx="185738" cy="364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400" b="0" i="1">
                  <a:solidFill>
                    <a:srgbClr val="000000"/>
                  </a:solidFill>
                  <a:latin typeface="Times New Roman" charset="0"/>
                  <a:ea typeface="宋体" pitchFamily="2" charset="-122"/>
                </a:rPr>
                <a:t>A</a:t>
              </a:r>
              <a:endParaRPr lang="en-US" altLang="zh-CN" b="0"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14357" name="Rectangle 18"/>
            <p:cNvSpPr>
              <a:spLocks noChangeArrowheads="1"/>
            </p:cNvSpPr>
            <p:nvPr/>
          </p:nvSpPr>
          <p:spPr bwMode="auto">
            <a:xfrm>
              <a:off x="5305425" y="4192515"/>
              <a:ext cx="76200" cy="364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400" b="0" i="1">
                  <a:solidFill>
                    <a:srgbClr val="000000"/>
                  </a:solidFill>
                  <a:latin typeface="Times New Roman" charset="0"/>
                  <a:ea typeface="宋体" pitchFamily="2" charset="-122"/>
                </a:rPr>
                <a:t> </a:t>
              </a:r>
              <a:endParaRPr lang="en-US" altLang="zh-CN" b="0"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14358" name="Oval 19"/>
            <p:cNvSpPr>
              <a:spLocks noChangeArrowheads="1"/>
            </p:cNvSpPr>
            <p:nvPr/>
          </p:nvSpPr>
          <p:spPr bwMode="auto">
            <a:xfrm>
              <a:off x="5883275" y="4318283"/>
              <a:ext cx="150813" cy="152494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9" name="Rectangle 32"/>
            <p:cNvSpPr>
              <a:spLocks noChangeArrowheads="1"/>
            </p:cNvSpPr>
            <p:nvPr/>
          </p:nvSpPr>
          <p:spPr bwMode="auto">
            <a:xfrm>
              <a:off x="8748713" y="3991285"/>
              <a:ext cx="88900" cy="4260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800" b="0">
                  <a:solidFill>
                    <a:srgbClr val="000000"/>
                  </a:solidFill>
                  <a:latin typeface="Times New Roman" charset="0"/>
                  <a:ea typeface="宋体" pitchFamily="2" charset="-122"/>
                </a:rPr>
                <a:t> </a:t>
              </a:r>
              <a:endParaRPr lang="en-US" altLang="zh-CN" b="0"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14360" name="Rectangle 33"/>
            <p:cNvSpPr>
              <a:spLocks noChangeArrowheads="1"/>
            </p:cNvSpPr>
            <p:nvPr/>
          </p:nvSpPr>
          <p:spPr bwMode="auto">
            <a:xfrm>
              <a:off x="7718425" y="4521085"/>
              <a:ext cx="88900" cy="427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800" b="0">
                  <a:solidFill>
                    <a:srgbClr val="000000"/>
                  </a:solidFill>
                  <a:latin typeface="Times New Roman" charset="0"/>
                  <a:ea typeface="宋体" pitchFamily="2" charset="-122"/>
                </a:rPr>
                <a:t> </a:t>
              </a:r>
              <a:endParaRPr lang="en-US" altLang="zh-CN" b="0"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14361" name="Rectangle 34"/>
            <p:cNvSpPr>
              <a:spLocks noChangeArrowheads="1"/>
            </p:cNvSpPr>
            <p:nvPr/>
          </p:nvSpPr>
          <p:spPr bwMode="auto">
            <a:xfrm>
              <a:off x="6008688" y="4115481"/>
              <a:ext cx="679450" cy="687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" name="Rectangle 35"/>
            <p:cNvSpPr>
              <a:spLocks noChangeArrowheads="1"/>
            </p:cNvSpPr>
            <p:nvPr/>
          </p:nvSpPr>
          <p:spPr bwMode="auto">
            <a:xfrm>
              <a:off x="6134100" y="4291557"/>
              <a:ext cx="304800" cy="364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400" b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≥</a:t>
              </a:r>
              <a:endParaRPr lang="en-US" altLang="zh-CN" b="0"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14363" name="Rectangle 36"/>
            <p:cNvSpPr>
              <a:spLocks noChangeArrowheads="1"/>
            </p:cNvSpPr>
            <p:nvPr/>
          </p:nvSpPr>
          <p:spPr bwMode="auto">
            <a:xfrm>
              <a:off x="6386513" y="4241250"/>
              <a:ext cx="152400" cy="366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400" b="0">
                  <a:solidFill>
                    <a:srgbClr val="000000"/>
                  </a:solidFill>
                  <a:latin typeface="Times New Roman" charset="0"/>
                  <a:ea typeface="宋体" pitchFamily="2" charset="-122"/>
                </a:rPr>
                <a:t>1</a:t>
              </a:r>
              <a:endParaRPr lang="en-US" altLang="zh-CN" b="0"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14364" name="Rectangle 37"/>
            <p:cNvSpPr>
              <a:spLocks noChangeArrowheads="1"/>
            </p:cNvSpPr>
            <p:nvPr/>
          </p:nvSpPr>
          <p:spPr bwMode="auto">
            <a:xfrm>
              <a:off x="6537325" y="4241250"/>
              <a:ext cx="76200" cy="366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400" b="0">
                  <a:solidFill>
                    <a:srgbClr val="000000"/>
                  </a:solidFill>
                  <a:latin typeface="Times New Roman" charset="0"/>
                  <a:ea typeface="宋体" pitchFamily="2" charset="-122"/>
                </a:rPr>
                <a:t> </a:t>
              </a:r>
              <a:endParaRPr lang="en-US" altLang="zh-CN" b="0"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14365" name="Oval 38"/>
            <p:cNvSpPr>
              <a:spLocks noChangeArrowheads="1"/>
            </p:cNvSpPr>
            <p:nvPr/>
          </p:nvSpPr>
          <p:spPr bwMode="auto">
            <a:xfrm>
              <a:off x="5883275" y="4725459"/>
              <a:ext cx="125413" cy="152494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6" name="Oval 39"/>
            <p:cNvSpPr>
              <a:spLocks noChangeArrowheads="1"/>
            </p:cNvSpPr>
            <p:nvPr/>
          </p:nvSpPr>
          <p:spPr bwMode="auto">
            <a:xfrm>
              <a:off x="6637338" y="4547811"/>
              <a:ext cx="150813" cy="127341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40" name="Object 60"/>
            <p:cNvGraphicFramePr>
              <a:graphicFrameLocks noChangeAspect="1"/>
            </p:cNvGraphicFramePr>
            <p:nvPr/>
          </p:nvGraphicFramePr>
          <p:xfrm>
            <a:off x="7000892" y="4046234"/>
            <a:ext cx="1311254" cy="419687"/>
          </p:xfrm>
          <a:graphic>
            <a:graphicData uri="http://schemas.openxmlformats.org/presentationml/2006/ole">
              <p:oleObj spid="_x0000_s14340" name="公式" r:id="rId5" imgW="634680" imgH="20304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示例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213"/>
            <a:ext cx="8229600" cy="4779962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mtClean="0"/>
              <a:t>例：或门的正负逻辑转换</a:t>
            </a:r>
          </a:p>
          <a:p>
            <a:pPr eaLnBrk="1" hangingPunct="1"/>
            <a:endParaRPr lang="en-US" altLang="zh-CN" smtClean="0"/>
          </a:p>
        </p:txBody>
      </p:sp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1835150" y="2614613"/>
          <a:ext cx="2971800" cy="663575"/>
        </p:xfrm>
        <a:graphic>
          <a:graphicData uri="http://schemas.openxmlformats.org/presentationml/2006/ole">
            <p:oleObj spid="_x0000_s15362" name="公式" r:id="rId3" imgW="965160" imgH="215640" progId="Equation.3">
              <p:embed/>
            </p:oleObj>
          </a:graphicData>
        </a:graphic>
      </p:graphicFrame>
      <p:sp>
        <p:nvSpPr>
          <p:cNvPr id="70661" name="Freeform 5"/>
          <p:cNvSpPr>
            <a:spLocks/>
          </p:cNvSpPr>
          <p:nvPr/>
        </p:nvSpPr>
        <p:spPr bwMode="auto">
          <a:xfrm>
            <a:off x="3805238" y="4389438"/>
            <a:ext cx="779462" cy="247650"/>
          </a:xfrm>
          <a:custGeom>
            <a:avLst/>
            <a:gdLst>
              <a:gd name="T0" fmla="*/ 0 w 491"/>
              <a:gd name="T1" fmla="*/ 69 h 156"/>
              <a:gd name="T2" fmla="*/ 102 w 491"/>
              <a:gd name="T3" fmla="*/ 156 h 156"/>
              <a:gd name="T4" fmla="*/ 102 w 491"/>
              <a:gd name="T5" fmla="*/ 104 h 156"/>
              <a:gd name="T6" fmla="*/ 389 w 491"/>
              <a:gd name="T7" fmla="*/ 104 h 156"/>
              <a:gd name="T8" fmla="*/ 389 w 491"/>
              <a:gd name="T9" fmla="*/ 156 h 156"/>
              <a:gd name="T10" fmla="*/ 491 w 491"/>
              <a:gd name="T11" fmla="*/ 69 h 156"/>
              <a:gd name="T12" fmla="*/ 389 w 491"/>
              <a:gd name="T13" fmla="*/ 0 h 156"/>
              <a:gd name="T14" fmla="*/ 389 w 491"/>
              <a:gd name="T15" fmla="*/ 35 h 156"/>
              <a:gd name="T16" fmla="*/ 102 w 491"/>
              <a:gd name="T17" fmla="*/ 35 h 156"/>
              <a:gd name="T18" fmla="*/ 102 w 491"/>
              <a:gd name="T19" fmla="*/ 0 h 156"/>
              <a:gd name="T20" fmla="*/ 0 w 491"/>
              <a:gd name="T21" fmla="*/ 69 h 15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91"/>
              <a:gd name="T34" fmla="*/ 0 h 156"/>
              <a:gd name="T35" fmla="*/ 491 w 491"/>
              <a:gd name="T36" fmla="*/ 156 h 15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91" h="156">
                <a:moveTo>
                  <a:pt x="0" y="69"/>
                </a:moveTo>
                <a:lnTo>
                  <a:pt x="102" y="156"/>
                </a:lnTo>
                <a:lnTo>
                  <a:pt x="102" y="104"/>
                </a:lnTo>
                <a:lnTo>
                  <a:pt x="389" y="104"/>
                </a:lnTo>
                <a:lnTo>
                  <a:pt x="389" y="156"/>
                </a:lnTo>
                <a:lnTo>
                  <a:pt x="491" y="69"/>
                </a:lnTo>
                <a:lnTo>
                  <a:pt x="389" y="0"/>
                </a:lnTo>
                <a:lnTo>
                  <a:pt x="389" y="35"/>
                </a:lnTo>
                <a:lnTo>
                  <a:pt x="102" y="35"/>
                </a:lnTo>
                <a:lnTo>
                  <a:pt x="102" y="0"/>
                </a:lnTo>
                <a:lnTo>
                  <a:pt x="0" y="69"/>
                </a:lnTo>
                <a:close/>
              </a:path>
            </a:pathLst>
          </a:custGeom>
          <a:solidFill>
            <a:srgbClr val="FFFFFF"/>
          </a:solidFill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15963" y="3786188"/>
            <a:ext cx="3062287" cy="1317625"/>
            <a:chOff x="226" y="2416"/>
            <a:chExt cx="1929" cy="830"/>
          </a:xfrm>
        </p:grpSpPr>
        <p:sp>
          <p:nvSpPr>
            <p:cNvPr id="15386" name="Rectangle 7"/>
            <p:cNvSpPr>
              <a:spLocks noChangeArrowheads="1"/>
            </p:cNvSpPr>
            <p:nvPr/>
          </p:nvSpPr>
          <p:spPr bwMode="auto">
            <a:xfrm>
              <a:off x="226" y="2467"/>
              <a:ext cx="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3000" b="0">
                  <a:solidFill>
                    <a:srgbClr val="000000"/>
                  </a:solidFill>
                  <a:latin typeface="Times New Roman" charset="0"/>
                  <a:ea typeface="宋体" pitchFamily="2" charset="-122"/>
                </a:rPr>
                <a:t> </a:t>
              </a:r>
              <a:endParaRPr lang="en-US" altLang="zh-CN" b="0"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15387" name="Line 8"/>
            <p:cNvSpPr>
              <a:spLocks noChangeShapeType="1"/>
            </p:cNvSpPr>
            <p:nvPr/>
          </p:nvSpPr>
          <p:spPr bwMode="auto">
            <a:xfrm>
              <a:off x="1309" y="2848"/>
              <a:ext cx="491" cy="0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8" name="Line 9"/>
            <p:cNvSpPr>
              <a:spLocks noChangeShapeType="1"/>
            </p:cNvSpPr>
            <p:nvPr/>
          </p:nvSpPr>
          <p:spPr bwMode="auto">
            <a:xfrm>
              <a:off x="514" y="2710"/>
              <a:ext cx="423" cy="0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9" name="Line 10"/>
            <p:cNvSpPr>
              <a:spLocks noChangeShapeType="1"/>
            </p:cNvSpPr>
            <p:nvPr/>
          </p:nvSpPr>
          <p:spPr bwMode="auto">
            <a:xfrm>
              <a:off x="531" y="2986"/>
              <a:ext cx="406" cy="0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0" name="Rectangle 11"/>
            <p:cNvSpPr>
              <a:spLocks noChangeArrowheads="1"/>
            </p:cNvSpPr>
            <p:nvPr/>
          </p:nvSpPr>
          <p:spPr bwMode="auto">
            <a:xfrm>
              <a:off x="920" y="2554"/>
              <a:ext cx="406" cy="605"/>
            </a:xfrm>
            <a:prstGeom prst="rect">
              <a:avLst/>
            </a:prstGeom>
            <a:solidFill>
              <a:srgbClr val="FFFFFF"/>
            </a:solidFill>
            <a:ln w="539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1" name="Rectangle 12"/>
            <p:cNvSpPr>
              <a:spLocks noChangeArrowheads="1"/>
            </p:cNvSpPr>
            <p:nvPr/>
          </p:nvSpPr>
          <p:spPr bwMode="auto">
            <a:xfrm>
              <a:off x="226" y="2779"/>
              <a:ext cx="305" cy="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2" name="Rectangle 13"/>
            <p:cNvSpPr>
              <a:spLocks noChangeArrowheads="1"/>
            </p:cNvSpPr>
            <p:nvPr/>
          </p:nvSpPr>
          <p:spPr bwMode="auto">
            <a:xfrm>
              <a:off x="311" y="2883"/>
              <a:ext cx="1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600" b="0" i="1">
                  <a:solidFill>
                    <a:srgbClr val="000000"/>
                  </a:solidFill>
                  <a:latin typeface="Times New Roman" charset="0"/>
                  <a:ea typeface="宋体" pitchFamily="2" charset="-122"/>
                </a:rPr>
                <a:t>B</a:t>
              </a:r>
              <a:endParaRPr lang="en-US" altLang="zh-CN" b="0"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15393" name="Rectangle 14"/>
            <p:cNvSpPr>
              <a:spLocks noChangeArrowheads="1"/>
            </p:cNvSpPr>
            <p:nvPr/>
          </p:nvSpPr>
          <p:spPr bwMode="auto">
            <a:xfrm>
              <a:off x="429" y="2883"/>
              <a:ext cx="5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600" b="0" i="1">
                  <a:solidFill>
                    <a:srgbClr val="000000"/>
                  </a:solidFill>
                  <a:latin typeface="Times New Roman" charset="0"/>
                  <a:ea typeface="宋体" pitchFamily="2" charset="-122"/>
                </a:rPr>
                <a:t> </a:t>
              </a:r>
              <a:endParaRPr lang="en-US" altLang="zh-CN" b="0"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15394" name="Rectangle 15"/>
            <p:cNvSpPr>
              <a:spLocks noChangeArrowheads="1"/>
            </p:cNvSpPr>
            <p:nvPr/>
          </p:nvSpPr>
          <p:spPr bwMode="auto">
            <a:xfrm>
              <a:off x="226" y="2467"/>
              <a:ext cx="305" cy="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5" name="Rectangle 16"/>
            <p:cNvSpPr>
              <a:spLocks noChangeArrowheads="1"/>
            </p:cNvSpPr>
            <p:nvPr/>
          </p:nvSpPr>
          <p:spPr bwMode="auto">
            <a:xfrm>
              <a:off x="311" y="2571"/>
              <a:ext cx="1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600" b="0" i="1">
                  <a:solidFill>
                    <a:srgbClr val="000000"/>
                  </a:solidFill>
                  <a:latin typeface="Times New Roman" charset="0"/>
                  <a:ea typeface="宋体" pitchFamily="2" charset="-122"/>
                </a:rPr>
                <a:t>A</a:t>
              </a:r>
              <a:endParaRPr lang="en-US" altLang="zh-CN" b="0"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15396" name="Rectangle 17"/>
            <p:cNvSpPr>
              <a:spLocks noChangeArrowheads="1"/>
            </p:cNvSpPr>
            <p:nvPr/>
          </p:nvSpPr>
          <p:spPr bwMode="auto">
            <a:xfrm>
              <a:off x="429" y="2571"/>
              <a:ext cx="5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600" b="0" i="1">
                  <a:solidFill>
                    <a:srgbClr val="000000"/>
                  </a:solidFill>
                  <a:latin typeface="Times New Roman" charset="0"/>
                  <a:ea typeface="宋体" pitchFamily="2" charset="-122"/>
                </a:rPr>
                <a:t> </a:t>
              </a:r>
              <a:endParaRPr lang="en-US" altLang="zh-CN" b="0"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15397" name="Rectangle 18"/>
            <p:cNvSpPr>
              <a:spLocks noChangeArrowheads="1"/>
            </p:cNvSpPr>
            <p:nvPr/>
          </p:nvSpPr>
          <p:spPr bwMode="auto">
            <a:xfrm>
              <a:off x="903" y="2537"/>
              <a:ext cx="457" cy="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8" name="Rectangle 19"/>
            <p:cNvSpPr>
              <a:spLocks noChangeArrowheads="1"/>
            </p:cNvSpPr>
            <p:nvPr/>
          </p:nvSpPr>
          <p:spPr bwMode="auto">
            <a:xfrm>
              <a:off x="988" y="2658"/>
              <a:ext cx="2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600" b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≥</a:t>
              </a:r>
              <a:endParaRPr lang="en-US" altLang="zh-CN" b="0"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15399" name="Rectangle 20"/>
            <p:cNvSpPr>
              <a:spLocks noChangeArrowheads="1"/>
            </p:cNvSpPr>
            <p:nvPr/>
          </p:nvSpPr>
          <p:spPr bwMode="auto">
            <a:xfrm>
              <a:off x="1157" y="2623"/>
              <a:ext cx="1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600" b="0">
                  <a:solidFill>
                    <a:srgbClr val="000000"/>
                  </a:solidFill>
                  <a:latin typeface="Times New Roman" charset="0"/>
                  <a:ea typeface="宋体" pitchFamily="2" charset="-122"/>
                </a:rPr>
                <a:t>1</a:t>
              </a:r>
              <a:endParaRPr lang="en-US" altLang="zh-CN" b="0"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15400" name="Rectangle 21"/>
            <p:cNvSpPr>
              <a:spLocks noChangeArrowheads="1"/>
            </p:cNvSpPr>
            <p:nvPr/>
          </p:nvSpPr>
          <p:spPr bwMode="auto">
            <a:xfrm>
              <a:off x="1258" y="2623"/>
              <a:ext cx="5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600" b="0">
                  <a:solidFill>
                    <a:srgbClr val="000000"/>
                  </a:solidFill>
                  <a:latin typeface="Times New Roman" charset="0"/>
                  <a:ea typeface="宋体" pitchFamily="2" charset="-122"/>
                </a:rPr>
                <a:t> </a:t>
              </a:r>
              <a:endParaRPr lang="en-US" altLang="zh-CN" b="0"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15401" name="Rectangle 22"/>
            <p:cNvSpPr>
              <a:spLocks noChangeArrowheads="1"/>
            </p:cNvSpPr>
            <p:nvPr/>
          </p:nvSpPr>
          <p:spPr bwMode="auto">
            <a:xfrm>
              <a:off x="1292" y="2416"/>
              <a:ext cx="863" cy="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2" name="Rectangle 23"/>
            <p:cNvSpPr>
              <a:spLocks noChangeArrowheads="1"/>
            </p:cNvSpPr>
            <p:nvPr/>
          </p:nvSpPr>
          <p:spPr bwMode="auto">
            <a:xfrm>
              <a:off x="1411" y="2519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600" b="0" i="1">
                  <a:solidFill>
                    <a:srgbClr val="000000"/>
                  </a:solidFill>
                  <a:latin typeface="Times New Roman" charset="0"/>
                  <a:ea typeface="宋体" pitchFamily="2" charset="-122"/>
                </a:rPr>
                <a:t>L</a:t>
              </a:r>
              <a:endParaRPr lang="en-US" altLang="zh-CN" b="0"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15403" name="Rectangle 24"/>
            <p:cNvSpPr>
              <a:spLocks noChangeArrowheads="1"/>
            </p:cNvSpPr>
            <p:nvPr/>
          </p:nvSpPr>
          <p:spPr bwMode="auto">
            <a:xfrm>
              <a:off x="1529" y="2519"/>
              <a:ext cx="1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600" b="0">
                  <a:solidFill>
                    <a:srgbClr val="000000"/>
                  </a:solidFill>
                  <a:latin typeface="Times New Roman" charset="0"/>
                  <a:ea typeface="宋体" pitchFamily="2" charset="-122"/>
                </a:rPr>
                <a:t>=</a:t>
              </a:r>
              <a:endParaRPr lang="en-US" altLang="zh-CN" b="0"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15404" name="Rectangle 25"/>
            <p:cNvSpPr>
              <a:spLocks noChangeArrowheads="1"/>
            </p:cNvSpPr>
            <p:nvPr/>
          </p:nvSpPr>
          <p:spPr bwMode="auto">
            <a:xfrm>
              <a:off x="1648" y="2519"/>
              <a:ext cx="1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600" b="0" i="1">
                  <a:solidFill>
                    <a:srgbClr val="000000"/>
                  </a:solidFill>
                  <a:latin typeface="Times New Roman" charset="0"/>
                  <a:ea typeface="宋体" pitchFamily="2" charset="-122"/>
                </a:rPr>
                <a:t>A</a:t>
              </a:r>
              <a:endParaRPr lang="en-US" altLang="zh-CN" b="0"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15405" name="Rectangle 26"/>
            <p:cNvSpPr>
              <a:spLocks noChangeArrowheads="1"/>
            </p:cNvSpPr>
            <p:nvPr/>
          </p:nvSpPr>
          <p:spPr bwMode="auto">
            <a:xfrm>
              <a:off x="1766" y="2519"/>
              <a:ext cx="1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600" b="0">
                  <a:solidFill>
                    <a:srgbClr val="000000"/>
                  </a:solidFill>
                  <a:latin typeface="Times New Roman" charset="0"/>
                  <a:ea typeface="宋体" pitchFamily="2" charset="-122"/>
                </a:rPr>
                <a:t>+</a:t>
              </a:r>
              <a:endParaRPr lang="en-US" altLang="zh-CN" b="0"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15406" name="Rectangle 27"/>
            <p:cNvSpPr>
              <a:spLocks noChangeArrowheads="1"/>
            </p:cNvSpPr>
            <p:nvPr/>
          </p:nvSpPr>
          <p:spPr bwMode="auto">
            <a:xfrm>
              <a:off x="1885" y="2519"/>
              <a:ext cx="1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600" b="0" i="1">
                  <a:solidFill>
                    <a:srgbClr val="000000"/>
                  </a:solidFill>
                  <a:latin typeface="Times New Roman" charset="0"/>
                  <a:ea typeface="宋体" pitchFamily="2" charset="-122"/>
                </a:rPr>
                <a:t>B</a:t>
              </a:r>
              <a:endParaRPr lang="en-US" altLang="zh-CN" b="0"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15407" name="Rectangle 28"/>
            <p:cNvSpPr>
              <a:spLocks noChangeArrowheads="1"/>
            </p:cNvSpPr>
            <p:nvPr/>
          </p:nvSpPr>
          <p:spPr bwMode="auto">
            <a:xfrm>
              <a:off x="2003" y="2519"/>
              <a:ext cx="5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600" b="0" i="1">
                  <a:solidFill>
                    <a:srgbClr val="000000"/>
                  </a:solidFill>
                  <a:latin typeface="Times New Roman" charset="0"/>
                  <a:ea typeface="宋体" pitchFamily="2" charset="-122"/>
                </a:rPr>
                <a:t> </a:t>
              </a:r>
              <a:endParaRPr lang="en-US" altLang="zh-CN" b="0">
                <a:latin typeface="Times New Roman" charset="0"/>
                <a:ea typeface="宋体" pitchFamily="2" charset="-122"/>
              </a:endParaRPr>
            </a:p>
          </p:txBody>
        </p:sp>
      </p:grpSp>
      <p:grpSp>
        <p:nvGrpSpPr>
          <p:cNvPr id="3" name="组合 60"/>
          <p:cNvGrpSpPr>
            <a:grpSpLocks/>
          </p:cNvGrpSpPr>
          <p:nvPr/>
        </p:nvGrpSpPr>
        <p:grpSpPr bwMode="auto">
          <a:xfrm>
            <a:off x="4826000" y="3922713"/>
            <a:ext cx="3460750" cy="1235075"/>
            <a:chOff x="4468813" y="3922713"/>
            <a:chExt cx="3460773" cy="1235075"/>
          </a:xfrm>
        </p:grpSpPr>
        <p:sp>
          <p:nvSpPr>
            <p:cNvPr id="15369" name="Rectangle 43"/>
            <p:cNvSpPr>
              <a:spLocks noChangeArrowheads="1"/>
            </p:cNvSpPr>
            <p:nvPr/>
          </p:nvSpPr>
          <p:spPr bwMode="auto">
            <a:xfrm>
              <a:off x="7720013" y="4471988"/>
              <a:ext cx="825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600" b="0" i="1">
                  <a:solidFill>
                    <a:srgbClr val="000000"/>
                  </a:solidFill>
                  <a:latin typeface="Times New Roman" charset="0"/>
                  <a:ea typeface="宋体" pitchFamily="2" charset="-122"/>
                </a:rPr>
                <a:t> </a:t>
              </a:r>
              <a:endParaRPr lang="en-US" altLang="zh-CN" b="0"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15370" name="Line 44"/>
            <p:cNvSpPr>
              <a:spLocks noChangeShapeType="1"/>
            </p:cNvSpPr>
            <p:nvPr/>
          </p:nvSpPr>
          <p:spPr bwMode="auto">
            <a:xfrm>
              <a:off x="6215063" y="4498975"/>
              <a:ext cx="779463" cy="0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1" name="Line 45"/>
            <p:cNvSpPr>
              <a:spLocks noChangeShapeType="1"/>
            </p:cNvSpPr>
            <p:nvPr/>
          </p:nvSpPr>
          <p:spPr bwMode="auto">
            <a:xfrm>
              <a:off x="4953001" y="4279900"/>
              <a:ext cx="671513" cy="0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2" name="Line 46"/>
            <p:cNvSpPr>
              <a:spLocks noChangeShapeType="1"/>
            </p:cNvSpPr>
            <p:nvPr/>
          </p:nvSpPr>
          <p:spPr bwMode="auto">
            <a:xfrm>
              <a:off x="4979988" y="4719638"/>
              <a:ext cx="644525" cy="0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3" name="Rectangle 47"/>
            <p:cNvSpPr>
              <a:spLocks noChangeArrowheads="1"/>
            </p:cNvSpPr>
            <p:nvPr/>
          </p:nvSpPr>
          <p:spPr bwMode="auto">
            <a:xfrm>
              <a:off x="5597526" y="4032250"/>
              <a:ext cx="644525" cy="962025"/>
            </a:xfrm>
            <a:prstGeom prst="rect">
              <a:avLst/>
            </a:prstGeom>
            <a:solidFill>
              <a:srgbClr val="FFFFFF"/>
            </a:solidFill>
            <a:ln w="539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4" name="Rectangle 48"/>
            <p:cNvSpPr>
              <a:spLocks noChangeArrowheads="1"/>
            </p:cNvSpPr>
            <p:nvPr/>
          </p:nvSpPr>
          <p:spPr bwMode="auto">
            <a:xfrm>
              <a:off x="5597526" y="4005263"/>
              <a:ext cx="590550" cy="631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5" name="Rectangle 49"/>
            <p:cNvSpPr>
              <a:spLocks noChangeArrowheads="1"/>
            </p:cNvSpPr>
            <p:nvPr/>
          </p:nvSpPr>
          <p:spPr bwMode="auto">
            <a:xfrm>
              <a:off x="5759451" y="4060825"/>
              <a:ext cx="2571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600" b="0">
                  <a:solidFill>
                    <a:srgbClr val="000000"/>
                  </a:solidFill>
                  <a:latin typeface="Times New Roman" charset="0"/>
                  <a:ea typeface="宋体" pitchFamily="2" charset="-122"/>
                </a:rPr>
                <a:t>&amp;</a:t>
              </a:r>
              <a:endParaRPr lang="en-US" altLang="zh-CN" b="0"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15376" name="Rectangle 50"/>
            <p:cNvSpPr>
              <a:spLocks noChangeArrowheads="1"/>
            </p:cNvSpPr>
            <p:nvPr/>
          </p:nvSpPr>
          <p:spPr bwMode="auto">
            <a:xfrm>
              <a:off x="6000751" y="4279900"/>
              <a:ext cx="825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600" b="0">
                  <a:solidFill>
                    <a:srgbClr val="000000"/>
                  </a:solidFill>
                  <a:latin typeface="Times New Roman" charset="0"/>
                  <a:ea typeface="宋体" pitchFamily="2" charset="-122"/>
                </a:rPr>
                <a:t> </a:t>
              </a:r>
              <a:endParaRPr lang="en-US" altLang="zh-CN" b="0"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15377" name="Rectangle 51"/>
            <p:cNvSpPr>
              <a:spLocks noChangeArrowheads="1"/>
            </p:cNvSpPr>
            <p:nvPr/>
          </p:nvSpPr>
          <p:spPr bwMode="auto">
            <a:xfrm>
              <a:off x="4468813" y="4416425"/>
              <a:ext cx="484188" cy="741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" name="Rectangle 52"/>
            <p:cNvSpPr>
              <a:spLocks noChangeArrowheads="1"/>
            </p:cNvSpPr>
            <p:nvPr/>
          </p:nvSpPr>
          <p:spPr bwMode="auto">
            <a:xfrm>
              <a:off x="4603751" y="4581525"/>
              <a:ext cx="20161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600" b="0" i="1">
                  <a:solidFill>
                    <a:srgbClr val="000000"/>
                  </a:solidFill>
                  <a:latin typeface="Times New Roman" charset="0"/>
                  <a:ea typeface="宋体" pitchFamily="2" charset="-122"/>
                </a:rPr>
                <a:t>B</a:t>
              </a:r>
              <a:endParaRPr lang="en-US" altLang="zh-CN" b="0"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15379" name="Rectangle 53"/>
            <p:cNvSpPr>
              <a:spLocks noChangeArrowheads="1"/>
            </p:cNvSpPr>
            <p:nvPr/>
          </p:nvSpPr>
          <p:spPr bwMode="auto">
            <a:xfrm>
              <a:off x="4791076" y="4581525"/>
              <a:ext cx="825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600" b="0" i="1">
                  <a:solidFill>
                    <a:srgbClr val="000000"/>
                  </a:solidFill>
                  <a:latin typeface="Times New Roman" charset="0"/>
                  <a:ea typeface="宋体" pitchFamily="2" charset="-122"/>
                </a:rPr>
                <a:t> </a:t>
              </a:r>
              <a:endParaRPr lang="en-US" altLang="zh-CN" b="0"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15380" name="Rectangle 54"/>
            <p:cNvSpPr>
              <a:spLocks noChangeArrowheads="1"/>
            </p:cNvSpPr>
            <p:nvPr/>
          </p:nvSpPr>
          <p:spPr bwMode="auto">
            <a:xfrm>
              <a:off x="4468813" y="3922713"/>
              <a:ext cx="484188" cy="741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1" name="Rectangle 55"/>
            <p:cNvSpPr>
              <a:spLocks noChangeArrowheads="1"/>
            </p:cNvSpPr>
            <p:nvPr/>
          </p:nvSpPr>
          <p:spPr bwMode="auto">
            <a:xfrm>
              <a:off x="4603751" y="4087813"/>
              <a:ext cx="20161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600" b="0" i="1">
                  <a:solidFill>
                    <a:srgbClr val="000000"/>
                  </a:solidFill>
                  <a:latin typeface="Times New Roman" charset="0"/>
                  <a:ea typeface="宋体" pitchFamily="2" charset="-122"/>
                </a:rPr>
                <a:t>A</a:t>
              </a:r>
              <a:endParaRPr lang="en-US" altLang="zh-CN" b="0"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15382" name="Rectangle 56"/>
            <p:cNvSpPr>
              <a:spLocks noChangeArrowheads="1"/>
            </p:cNvSpPr>
            <p:nvPr/>
          </p:nvSpPr>
          <p:spPr bwMode="auto">
            <a:xfrm>
              <a:off x="4791076" y="4087813"/>
              <a:ext cx="825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600" b="0" i="1">
                  <a:solidFill>
                    <a:srgbClr val="000000"/>
                  </a:solidFill>
                  <a:latin typeface="Times New Roman" charset="0"/>
                  <a:ea typeface="宋体" pitchFamily="2" charset="-122"/>
                </a:rPr>
                <a:t> </a:t>
              </a:r>
              <a:endParaRPr lang="en-US" altLang="zh-CN" b="0"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15383" name="Oval 57"/>
            <p:cNvSpPr>
              <a:spLocks noChangeArrowheads="1"/>
            </p:cNvSpPr>
            <p:nvPr/>
          </p:nvSpPr>
          <p:spPr bwMode="auto">
            <a:xfrm>
              <a:off x="5437188" y="4664075"/>
              <a:ext cx="133350" cy="136525"/>
            </a:xfrm>
            <a:prstGeom prst="ellipse">
              <a:avLst/>
            </a:prstGeom>
            <a:solidFill>
              <a:srgbClr val="FFFFFF"/>
            </a:solidFill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4" name="Oval 58"/>
            <p:cNvSpPr>
              <a:spLocks noChangeArrowheads="1"/>
            </p:cNvSpPr>
            <p:nvPr/>
          </p:nvSpPr>
          <p:spPr bwMode="auto">
            <a:xfrm>
              <a:off x="5437188" y="4224338"/>
              <a:ext cx="133350" cy="138113"/>
            </a:xfrm>
            <a:prstGeom prst="ellipse">
              <a:avLst/>
            </a:prstGeom>
            <a:solidFill>
              <a:srgbClr val="FFFFFF"/>
            </a:solidFill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5" name="Oval 59"/>
            <p:cNvSpPr>
              <a:spLocks noChangeArrowheads="1"/>
            </p:cNvSpPr>
            <p:nvPr/>
          </p:nvSpPr>
          <p:spPr bwMode="auto">
            <a:xfrm>
              <a:off x="6242051" y="4416425"/>
              <a:ext cx="134938" cy="165100"/>
            </a:xfrm>
            <a:prstGeom prst="ellipse">
              <a:avLst/>
            </a:prstGeom>
            <a:solidFill>
              <a:srgbClr val="FFFFFF"/>
            </a:solidFill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363" name="Object 60"/>
            <p:cNvGraphicFramePr>
              <a:graphicFrameLocks noChangeAspect="1"/>
            </p:cNvGraphicFramePr>
            <p:nvPr/>
          </p:nvGraphicFramePr>
          <p:xfrm>
            <a:off x="6715140" y="3929066"/>
            <a:ext cx="1214446" cy="430368"/>
          </p:xfrm>
          <a:graphic>
            <a:graphicData uri="http://schemas.openxmlformats.org/presentationml/2006/ole">
              <p:oleObj spid="_x0000_s15363" name="公式" r:id="rId4" imgW="571320" imgH="20304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思考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2286000"/>
            <a:ext cx="7786688" cy="3857625"/>
          </a:xfrm>
        </p:spPr>
        <p:txBody>
          <a:bodyPr/>
          <a:lstStyle/>
          <a:p>
            <a:pPr eaLnBrk="1" hangingPunct="1"/>
            <a:r>
              <a:rPr kumimoji="1" lang="zh-CN" altLang="en-US" smtClean="0">
                <a:solidFill>
                  <a:srgbClr val="0000FF"/>
                </a:solidFill>
                <a:latin typeface="Times New Roman" charset="0"/>
              </a:rPr>
              <a:t>可见，若将一个逻辑门的输出和所有输入都反相，则正逻辑变为负逻辑。据此，可将正逻辑门转换为负逻辑门。</a:t>
            </a:r>
            <a:endParaRPr kumimoji="1" lang="en-US" altLang="zh-CN" smtClean="0">
              <a:solidFill>
                <a:srgbClr val="0000FF"/>
              </a:solidFill>
              <a:latin typeface="Times New Roman" charset="0"/>
            </a:endParaRP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思考：同一个逻辑门电路，如果在正逻辑定义下实现“或非”功能，那么在负逻辑定义下实现什么功能？</a:t>
            </a:r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2857500" y="1357313"/>
          <a:ext cx="3048000" cy="573087"/>
        </p:xfrm>
        <a:graphic>
          <a:graphicData uri="http://schemas.openxmlformats.org/presentationml/2006/ole">
            <p:oleObj spid="_x0000_s16386" name="公式" r:id="rId3" imgW="107928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逻辑不匹配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84313"/>
            <a:ext cx="7848600" cy="30241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大多数系统中均采用正逻辑，有些复杂系统中为分析方便将</a:t>
            </a:r>
            <a:r>
              <a:rPr lang="zh-CN" altLang="en-US" smtClean="0">
                <a:solidFill>
                  <a:srgbClr val="FF0000"/>
                </a:solidFill>
              </a:rPr>
              <a:t>正逻辑、负逻辑</a:t>
            </a:r>
            <a:r>
              <a:rPr lang="zh-CN" altLang="en-US" smtClean="0"/>
              <a:t>混合使用，称为</a:t>
            </a:r>
            <a:r>
              <a:rPr lang="zh-CN" altLang="en-US" smtClean="0">
                <a:solidFill>
                  <a:srgbClr val="FF0000"/>
                </a:solidFill>
              </a:rPr>
              <a:t>混合逻辑</a:t>
            </a:r>
            <a:r>
              <a:rPr lang="zh-CN" altLang="en-US" smtClean="0"/>
              <a:t>系统。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FF0000"/>
                </a:solidFill>
              </a:rPr>
              <a:t>逻辑电平不匹配</a:t>
            </a:r>
            <a:r>
              <a:rPr lang="zh-CN" altLang="en-US" smtClean="0"/>
              <a:t>：两级门电路之间的输入输出电平不匹配，如：一个低电平有效的输出与一个高电平有效的输入相连。</a:t>
            </a:r>
          </a:p>
        </p:txBody>
      </p:sp>
      <p:pic>
        <p:nvPicPr>
          <p:cNvPr id="6349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4437063"/>
            <a:ext cx="44577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076825" y="4508500"/>
            <a:ext cx="3727450" cy="1379538"/>
            <a:chOff x="2810" y="3322"/>
            <a:chExt cx="2621" cy="824"/>
          </a:xfrm>
        </p:grpSpPr>
        <p:graphicFrame>
          <p:nvGraphicFramePr>
            <p:cNvPr id="17410" name="Object 9"/>
            <p:cNvGraphicFramePr>
              <a:graphicFrameLocks noChangeAspect="1"/>
            </p:cNvGraphicFramePr>
            <p:nvPr/>
          </p:nvGraphicFramePr>
          <p:xfrm>
            <a:off x="2810" y="3322"/>
            <a:ext cx="2451" cy="824"/>
          </p:xfrm>
          <a:graphic>
            <a:graphicData uri="http://schemas.openxmlformats.org/presentationml/2006/ole">
              <p:oleObj spid="_x0000_s17410" name="Visio" r:id="rId4" imgW="3891677" imgH="1307544" progId="Visio.Drawing.11">
                <p:embed/>
              </p:oleObj>
            </a:graphicData>
          </a:graphic>
        </p:graphicFrame>
        <p:sp>
          <p:nvSpPr>
            <p:cNvPr id="17415" name="Text Box 10"/>
            <p:cNvSpPr txBox="1">
              <a:spLocks noChangeArrowheads="1"/>
            </p:cNvSpPr>
            <p:nvPr/>
          </p:nvSpPr>
          <p:spPr bwMode="auto">
            <a:xfrm>
              <a:off x="5143" y="3630"/>
              <a:ext cx="288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0">
                  <a:latin typeface="Comic Sans MS" pitchFamily="66" charset="0"/>
                  <a:ea typeface="宋体" pitchFamily="2" charset="-122"/>
                </a:rPr>
                <a:t>H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圆圈逻辑的转换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30325"/>
            <a:ext cx="8131175" cy="4546600"/>
          </a:xfrm>
        </p:spPr>
        <p:txBody>
          <a:bodyPr/>
          <a:lstStyle/>
          <a:p>
            <a:pPr eaLnBrk="1" hangingPunct="1"/>
            <a:r>
              <a:rPr lang="en-US" altLang="zh-CN" i="1" smtClean="0">
                <a:solidFill>
                  <a:srgbClr val="FF0000"/>
                </a:solidFill>
              </a:rPr>
              <a:t>step1:</a:t>
            </a:r>
            <a:r>
              <a:rPr lang="en-US" altLang="zh-CN" smtClean="0"/>
              <a:t> </a:t>
            </a:r>
            <a:r>
              <a:rPr lang="zh-CN" altLang="en-US" smtClean="0"/>
              <a:t>从输出门开始，转换任何不匹配逻辑电平的输出门；</a:t>
            </a:r>
          </a:p>
          <a:p>
            <a:pPr eaLnBrk="1" hangingPunct="1"/>
            <a:r>
              <a:rPr lang="en-US" altLang="zh-CN" i="1" smtClean="0">
                <a:solidFill>
                  <a:srgbClr val="FF0000"/>
                </a:solidFill>
              </a:rPr>
              <a:t>step2</a:t>
            </a:r>
            <a:r>
              <a:rPr lang="zh-CN" altLang="en-US" i="1" smtClean="0">
                <a:solidFill>
                  <a:srgbClr val="FF0000"/>
                </a:solidFill>
              </a:rPr>
              <a:t>：</a:t>
            </a:r>
            <a:r>
              <a:rPr lang="zh-CN" altLang="en-US" smtClean="0"/>
              <a:t>为适应转换重画输出门（利用正负逻辑转换）；</a:t>
            </a:r>
          </a:p>
          <a:p>
            <a:pPr eaLnBrk="1" hangingPunct="1"/>
            <a:r>
              <a:rPr lang="en-US" altLang="zh-CN" i="1" smtClean="0">
                <a:solidFill>
                  <a:srgbClr val="FF0000"/>
                </a:solidFill>
              </a:rPr>
              <a:t>step3</a:t>
            </a:r>
            <a:r>
              <a:rPr lang="zh-CN" altLang="en-US" i="1" smtClean="0">
                <a:solidFill>
                  <a:srgbClr val="FF0000"/>
                </a:solidFill>
              </a:rPr>
              <a:t>：</a:t>
            </a:r>
            <a:r>
              <a:rPr lang="zh-CN" altLang="en-US" smtClean="0"/>
              <a:t>继续转换下一级，直到所有不匹配电平都被转换为止。</a:t>
            </a:r>
          </a:p>
          <a:p>
            <a:pPr eaLnBrk="1" hangingPunct="1"/>
            <a:r>
              <a:rPr lang="zh-CN" altLang="en-US" i="1" smtClean="0">
                <a:solidFill>
                  <a:srgbClr val="FF0000"/>
                </a:solidFill>
              </a:rPr>
              <a:t>目的：</a:t>
            </a:r>
            <a:r>
              <a:rPr lang="zh-CN" altLang="en-US" smtClean="0"/>
              <a:t>在任何情况下都将一个圆圈输出同一个圆圈输入连接起来，这样可以直接从逻辑图确定逻辑输出函数。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1042988" y="5589588"/>
            <a:ext cx="7459662" cy="10318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150000"/>
            </a:pPr>
            <a:r>
              <a:rPr lang="zh-CN" altLang="en-US" sz="2800">
                <a:latin typeface="黑体" pitchFamily="2" charset="-122"/>
              </a:rPr>
              <a:t>低有效输出接低有效输入， 高有效输出接高有效输入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混合逻辑中逻辑符号的变换</a:t>
            </a:r>
          </a:p>
        </p:txBody>
      </p:sp>
      <p:sp>
        <p:nvSpPr>
          <p:cNvPr id="6451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8000" y="4986338"/>
            <a:ext cx="8178800" cy="674687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kumimoji="1" lang="en-US" altLang="zh-CN" sz="2400" smtClean="0">
                <a:latin typeface="黑体" pitchFamily="2" charset="-122"/>
              </a:rPr>
              <a:t>3</a:t>
            </a:r>
            <a:r>
              <a:rPr kumimoji="1" lang="zh-CN" altLang="en-US" sz="2400" smtClean="0">
                <a:latin typeface="黑体" pitchFamily="2" charset="-122"/>
              </a:rPr>
              <a:t>．一端消去或加上小圆圈，同时将相应变量取反，其逻辑关系不变。</a:t>
            </a:r>
          </a:p>
        </p:txBody>
      </p:sp>
      <p:sp>
        <p:nvSpPr>
          <p:cNvPr id="64516" name="Rectangle 5"/>
          <p:cNvSpPr>
            <a:spLocks noChangeArrowheads="1"/>
          </p:cNvSpPr>
          <p:nvPr/>
        </p:nvSpPr>
        <p:spPr bwMode="auto">
          <a:xfrm>
            <a:off x="506413" y="3187700"/>
            <a:ext cx="8386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kumimoji="1" lang="en-US" altLang="zh-CN" sz="2400">
                <a:latin typeface="黑体" pitchFamily="2" charset="-122"/>
              </a:rPr>
              <a:t>2</a:t>
            </a:r>
            <a:r>
              <a:rPr kumimoji="1" lang="zh-CN" altLang="en-US" sz="2400">
                <a:latin typeface="黑体" pitchFamily="2" charset="-122"/>
              </a:rPr>
              <a:t>．任一条线一端上的小圆圈移到另一端，其逻辑关系不变。</a:t>
            </a:r>
          </a:p>
        </p:txBody>
      </p:sp>
      <p:sp>
        <p:nvSpPr>
          <p:cNvPr id="64517" name="Rectangle 6"/>
          <p:cNvSpPr>
            <a:spLocks noChangeArrowheads="1"/>
          </p:cNvSpPr>
          <p:nvPr/>
        </p:nvSpPr>
        <p:spPr bwMode="auto">
          <a:xfrm>
            <a:off x="468313" y="1341438"/>
            <a:ext cx="8407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</a:pPr>
            <a:r>
              <a:rPr kumimoji="1" lang="en-US" altLang="zh-CN" sz="2400">
                <a:latin typeface="黑体" pitchFamily="2" charset="-122"/>
              </a:rPr>
              <a:t>1</a:t>
            </a:r>
            <a:r>
              <a:rPr kumimoji="1" lang="zh-CN" altLang="en-US" sz="2400">
                <a:latin typeface="黑体" pitchFamily="2" charset="-122"/>
              </a:rPr>
              <a:t>．逻辑图中任一条线的两端同时加上或消去小圆圈，其逻辑关系不变。</a:t>
            </a:r>
          </a:p>
        </p:txBody>
      </p:sp>
      <p:pic>
        <p:nvPicPr>
          <p:cNvPr id="6451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3963" y="2097088"/>
            <a:ext cx="624840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9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3488" y="3833813"/>
            <a:ext cx="6705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20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79513" y="5889625"/>
            <a:ext cx="6629400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79438"/>
            <a:ext cx="6926263" cy="563562"/>
          </a:xfrm>
        </p:spPr>
        <p:txBody>
          <a:bodyPr/>
          <a:lstStyle/>
          <a:p>
            <a:pPr eaLnBrk="1" hangingPunct="1"/>
            <a:r>
              <a:rPr lang="zh-CN" altLang="en-US" smtClean="0"/>
              <a:t>思考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2133600"/>
            <a:ext cx="70612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能否用组合逻辑电路实现计数器？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组合逻辑的特点</a:t>
            </a:r>
          </a:p>
          <a:p>
            <a:pPr lvl="1" eaLnBrk="1" hangingPunct="1"/>
            <a:r>
              <a:rPr lang="zh-CN" altLang="en-US" smtClean="0"/>
              <a:t>不具有记忆性</a:t>
            </a:r>
          </a:p>
          <a:p>
            <a:pPr lvl="1" eaLnBrk="1" hangingPunct="1"/>
            <a:r>
              <a:rPr lang="zh-CN" altLang="en-US" smtClean="0"/>
              <a:t>没有输出到输入的反馈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12875"/>
            <a:ext cx="8064500" cy="1050925"/>
          </a:xfrm>
        </p:spPr>
        <p:txBody>
          <a:bodyPr/>
          <a:lstStyle/>
          <a:p>
            <a:pPr eaLnBrk="1" hangingPunct="1"/>
            <a:r>
              <a:rPr lang="zh-CN" altLang="en-US" smtClean="0"/>
              <a:t>例：将下面电路逻辑电路转换为圆圈逻辑</a:t>
            </a:r>
          </a:p>
          <a:p>
            <a:pPr eaLnBrk="1" hangingPunct="1"/>
            <a:endParaRPr lang="en-US" altLang="zh-CN" sz="240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77938" y="2420938"/>
            <a:ext cx="4889500" cy="1363662"/>
            <a:chOff x="669" y="1301"/>
            <a:chExt cx="3080" cy="859"/>
          </a:xfrm>
        </p:grpSpPr>
        <p:graphicFrame>
          <p:nvGraphicFramePr>
            <p:cNvPr id="18435" name="Object 5"/>
            <p:cNvGraphicFramePr>
              <a:graphicFrameLocks noChangeAspect="1"/>
            </p:cNvGraphicFramePr>
            <p:nvPr/>
          </p:nvGraphicFramePr>
          <p:xfrm>
            <a:off x="669" y="1301"/>
            <a:ext cx="2792" cy="859"/>
          </p:xfrm>
          <a:graphic>
            <a:graphicData uri="http://schemas.openxmlformats.org/presentationml/2006/ole">
              <p:oleObj spid="_x0000_s18435" name="Visio" r:id="rId3" imgW="4102894" imgH="1332786" progId="Visio.Drawing.11">
                <p:embed/>
              </p:oleObj>
            </a:graphicData>
          </a:graphic>
        </p:graphicFrame>
        <p:sp>
          <p:nvSpPr>
            <p:cNvPr id="18452" name="Text Box 6"/>
            <p:cNvSpPr txBox="1">
              <a:spLocks noChangeArrowheads="1"/>
            </p:cNvSpPr>
            <p:nvPr/>
          </p:nvSpPr>
          <p:spPr bwMode="auto">
            <a:xfrm>
              <a:off x="3461" y="1835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0">
                  <a:latin typeface="Comic Sans MS" pitchFamily="66" charset="0"/>
                  <a:ea typeface="宋体" pitchFamily="2" charset="-122"/>
                </a:rPr>
                <a:t>H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451100" y="2684463"/>
            <a:ext cx="2300288" cy="1235075"/>
            <a:chOff x="1408" y="1467"/>
            <a:chExt cx="1449" cy="778"/>
          </a:xfrm>
        </p:grpSpPr>
        <p:sp>
          <p:nvSpPr>
            <p:cNvPr id="18449" name="Oval 8"/>
            <p:cNvSpPr>
              <a:spLocks noChangeArrowheads="1"/>
            </p:cNvSpPr>
            <p:nvPr/>
          </p:nvSpPr>
          <p:spPr bwMode="auto">
            <a:xfrm>
              <a:off x="2767" y="1735"/>
              <a:ext cx="90" cy="43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0" name="Oval 9"/>
            <p:cNvSpPr>
              <a:spLocks noChangeArrowheads="1"/>
            </p:cNvSpPr>
            <p:nvPr/>
          </p:nvSpPr>
          <p:spPr bwMode="auto">
            <a:xfrm>
              <a:off x="2200" y="1467"/>
              <a:ext cx="140" cy="41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1" name="Oval 10"/>
            <p:cNvSpPr>
              <a:spLocks noChangeArrowheads="1"/>
            </p:cNvSpPr>
            <p:nvPr/>
          </p:nvSpPr>
          <p:spPr bwMode="auto">
            <a:xfrm>
              <a:off x="1408" y="1835"/>
              <a:ext cx="140" cy="41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96875" y="4333875"/>
            <a:ext cx="4319588" cy="1471613"/>
            <a:chOff x="1321" y="2416"/>
            <a:chExt cx="3147" cy="927"/>
          </a:xfrm>
        </p:grpSpPr>
        <p:pic>
          <p:nvPicPr>
            <p:cNvPr id="18447" name="Picture 1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321" y="2416"/>
              <a:ext cx="2863" cy="9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48" name="Text Box 13"/>
            <p:cNvSpPr txBox="1">
              <a:spLocks noChangeArrowheads="1"/>
            </p:cNvSpPr>
            <p:nvPr/>
          </p:nvSpPr>
          <p:spPr bwMode="auto">
            <a:xfrm>
              <a:off x="4180" y="2922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0">
                  <a:latin typeface="Comic Sans MS" pitchFamily="66" charset="0"/>
                  <a:ea typeface="宋体" pitchFamily="2" charset="-122"/>
                </a:rPr>
                <a:t>H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1306513" y="4405313"/>
            <a:ext cx="962025" cy="758825"/>
            <a:chOff x="2030" y="2444"/>
            <a:chExt cx="652" cy="478"/>
          </a:xfrm>
        </p:grpSpPr>
        <p:sp>
          <p:nvSpPr>
            <p:cNvPr id="18445" name="Oval 15"/>
            <p:cNvSpPr>
              <a:spLocks noChangeArrowheads="1"/>
            </p:cNvSpPr>
            <p:nvPr/>
          </p:nvSpPr>
          <p:spPr bwMode="auto">
            <a:xfrm>
              <a:off x="2535" y="2573"/>
              <a:ext cx="147" cy="34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6" name="Oval 16"/>
            <p:cNvSpPr>
              <a:spLocks noChangeArrowheads="1"/>
            </p:cNvSpPr>
            <p:nvPr/>
          </p:nvSpPr>
          <p:spPr bwMode="auto">
            <a:xfrm>
              <a:off x="2030" y="2444"/>
              <a:ext cx="142" cy="25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5219700" y="4437063"/>
            <a:ext cx="3727450" cy="1379537"/>
            <a:chOff x="2810" y="3322"/>
            <a:chExt cx="2621" cy="824"/>
          </a:xfrm>
        </p:grpSpPr>
        <p:graphicFrame>
          <p:nvGraphicFramePr>
            <p:cNvPr id="18434" name="Object 18"/>
            <p:cNvGraphicFramePr>
              <a:graphicFrameLocks noChangeAspect="1"/>
            </p:cNvGraphicFramePr>
            <p:nvPr/>
          </p:nvGraphicFramePr>
          <p:xfrm>
            <a:off x="2810" y="3322"/>
            <a:ext cx="2451" cy="824"/>
          </p:xfrm>
          <a:graphic>
            <a:graphicData uri="http://schemas.openxmlformats.org/presentationml/2006/ole">
              <p:oleObj spid="_x0000_s18434" name="Visio" r:id="rId5" imgW="3891677" imgH="1307544" progId="Visio.Drawing.11">
                <p:embed/>
              </p:oleObj>
            </a:graphicData>
          </a:graphic>
        </p:graphicFrame>
        <p:sp>
          <p:nvSpPr>
            <p:cNvPr id="18444" name="Text Box 19"/>
            <p:cNvSpPr txBox="1">
              <a:spLocks noChangeArrowheads="1"/>
            </p:cNvSpPr>
            <p:nvPr/>
          </p:nvSpPr>
          <p:spPr bwMode="auto">
            <a:xfrm>
              <a:off x="5143" y="3630"/>
              <a:ext cx="288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0">
                  <a:latin typeface="Comic Sans MS" pitchFamily="66" charset="0"/>
                  <a:ea typeface="宋体" pitchFamily="2" charset="-122"/>
                </a:rPr>
                <a:t>H</a:t>
              </a:r>
            </a:p>
          </p:txBody>
        </p:sp>
      </p:grpSp>
      <p:sp>
        <p:nvSpPr>
          <p:cNvPr id="73748" name="Text Box 20"/>
          <p:cNvSpPr txBox="1">
            <a:spLocks noChangeArrowheads="1"/>
          </p:cNvSpPr>
          <p:nvPr/>
        </p:nvSpPr>
        <p:spPr bwMode="auto">
          <a:xfrm>
            <a:off x="6516688" y="2924175"/>
            <a:ext cx="2209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b="0">
                <a:latin typeface="Comic Sans MS" pitchFamily="66" charset="0"/>
                <a:ea typeface="宋体" pitchFamily="2" charset="-122"/>
              </a:rPr>
              <a:t>H=D+C(A’+B’)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4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作业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06" y="1428750"/>
            <a:ext cx="9001156" cy="5072084"/>
          </a:xfrm>
        </p:spPr>
        <p:txBody>
          <a:bodyPr/>
          <a:lstStyle/>
          <a:p>
            <a:r>
              <a:rPr lang="zh-CN" altLang="en-US" dirty="0" smtClean="0"/>
              <a:t>一、用卡诺图化简下列逻辑函数</a:t>
            </a:r>
          </a:p>
          <a:p>
            <a:pPr lvl="1"/>
            <a:r>
              <a:rPr lang="en-US" altLang="zh-CN" dirty="0" smtClean="0"/>
              <a:t>F(</a:t>
            </a:r>
            <a:r>
              <a:rPr lang="en-US" altLang="zh-CN" dirty="0" err="1" smtClean="0"/>
              <a:t>a,b,c,d</a:t>
            </a:r>
            <a:r>
              <a:rPr lang="en-US" altLang="zh-CN" dirty="0" smtClean="0"/>
              <a:t>)=</a:t>
            </a:r>
            <a:r>
              <a:rPr lang="en-US" altLang="zh-CN" dirty="0" smtClean="0">
                <a:cs typeface="Times New Roman" pitchFamily="18" charset="0"/>
              </a:rPr>
              <a:t>∑(</a:t>
            </a:r>
            <a:r>
              <a:rPr lang="en-US" altLang="zh-CN" dirty="0" smtClean="0">
                <a:cs typeface="Times New Roman" pitchFamily="18" charset="0"/>
              </a:rPr>
              <a:t>0,3,4,5,7,11,13,15)</a:t>
            </a:r>
          </a:p>
          <a:p>
            <a:pPr lvl="1"/>
            <a:r>
              <a:rPr lang="en-US" altLang="zh-CN" dirty="0" smtClean="0"/>
              <a:t>T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w’xy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wz</a:t>
            </a:r>
            <a:r>
              <a:rPr lang="en-US" altLang="zh-CN" dirty="0" smtClean="0"/>
              <a:t>’ + xyz</a:t>
            </a:r>
            <a:r>
              <a:rPr lang="en-US" altLang="zh-CN" dirty="0" smtClean="0"/>
              <a:t>’</a:t>
            </a:r>
          </a:p>
          <a:p>
            <a:pPr lvl="1"/>
            <a:r>
              <a:rPr lang="en-US" altLang="zh-CN" dirty="0" smtClean="0"/>
              <a:t>V </a:t>
            </a:r>
            <a:r>
              <a:rPr lang="en-US" altLang="zh-CN" dirty="0" smtClean="0"/>
              <a:t>= f(</a:t>
            </a:r>
            <a:r>
              <a:rPr lang="en-US" altLang="zh-CN" dirty="0" err="1" smtClean="0"/>
              <a:t>a,b,c,d</a:t>
            </a:r>
            <a:r>
              <a:rPr lang="en-US" altLang="zh-CN" dirty="0" smtClean="0"/>
              <a:t>) </a:t>
            </a:r>
            <a:r>
              <a:rPr lang="en-US" altLang="zh-CN" dirty="0" smtClean="0"/>
              <a:t>= </a:t>
            </a:r>
            <a:r>
              <a:rPr lang="en-US" altLang="zh-CN" dirty="0" smtClean="0"/>
              <a:t>∑m(2,3,4,5,13,15) + ∑d(8,9,10,11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>
                <a:cs typeface="Times New Roman" pitchFamily="18" charset="0"/>
              </a:rPr>
              <a:t>二、</a:t>
            </a:r>
            <a:r>
              <a:rPr lang="zh-CN" altLang="en-US" dirty="0" smtClean="0"/>
              <a:t>设计一个</a:t>
            </a:r>
            <a:r>
              <a:rPr lang="zh-CN" altLang="en-US" smtClean="0"/>
              <a:t>组合逻辑电路</a:t>
            </a:r>
            <a:r>
              <a:rPr lang="zh-CN" altLang="en-US" smtClean="0"/>
              <a:t>，检测</a:t>
            </a:r>
            <a:r>
              <a:rPr lang="zh-CN" altLang="en-US" dirty="0" smtClean="0"/>
              <a:t>一个</a:t>
            </a:r>
            <a:r>
              <a:rPr lang="en-US" dirty="0" smtClean="0"/>
              <a:t>BCD8421</a:t>
            </a:r>
            <a:r>
              <a:rPr lang="zh-CN" altLang="en-US" dirty="0" smtClean="0"/>
              <a:t>码中是否有连续的</a:t>
            </a:r>
            <a:r>
              <a:rPr lang="en-US" dirty="0" smtClean="0"/>
              <a:t>1</a:t>
            </a:r>
            <a:r>
              <a:rPr lang="zh-CN" altLang="en-US" dirty="0" smtClean="0"/>
              <a:t>出现（如：</a:t>
            </a:r>
            <a:r>
              <a:rPr lang="en-US" dirty="0" smtClean="0"/>
              <a:t>0110</a:t>
            </a:r>
            <a:r>
              <a:rPr lang="zh-CN" altLang="en-US" dirty="0" smtClean="0"/>
              <a:t>）。请</a:t>
            </a:r>
            <a:r>
              <a:rPr lang="en-US" dirty="0" smtClean="0"/>
              <a:t>(1)</a:t>
            </a:r>
            <a:r>
              <a:rPr lang="zh-CN" altLang="en-US" dirty="0" smtClean="0"/>
              <a:t>分析输入输出；（</a:t>
            </a:r>
            <a:r>
              <a:rPr lang="en-US" dirty="0" smtClean="0"/>
              <a:t>2</a:t>
            </a:r>
            <a:r>
              <a:rPr lang="zh-CN" altLang="en-US" dirty="0" smtClean="0"/>
              <a:t>）列出该问题的真值表；</a:t>
            </a:r>
            <a:r>
              <a:rPr lang="en-US" dirty="0" smtClean="0"/>
              <a:t>(3)</a:t>
            </a:r>
            <a:r>
              <a:rPr lang="zh-CN" altLang="en-US" dirty="0" smtClean="0"/>
              <a:t>用卡诺图对其进行化简，写出化简后的逻辑函数；</a:t>
            </a:r>
            <a:r>
              <a:rPr lang="en-US" dirty="0" smtClean="0"/>
              <a:t>(4</a:t>
            </a:r>
            <a:r>
              <a:rPr lang="en-US" dirty="0" smtClean="0"/>
              <a:t>)</a:t>
            </a:r>
            <a:r>
              <a:rPr lang="zh-CN" altLang="en-US" dirty="0" smtClean="0"/>
              <a:t>只用与非门和非门实现</a:t>
            </a:r>
            <a:r>
              <a:rPr lang="zh-CN" altLang="en-US" dirty="0" smtClean="0"/>
              <a:t>该函数，画出相应的逻辑图。</a:t>
            </a:r>
            <a:endParaRPr lang="en-US" altLang="zh-CN" dirty="0" smtClean="0">
              <a:cs typeface="Times New Roman" pitchFamily="18" charset="0"/>
            </a:endParaRPr>
          </a:p>
          <a:p>
            <a:pPr eaLnBrk="1" hangingPunct="1"/>
            <a:endParaRPr lang="zh-CN" altLang="en-US" dirty="0" smtClean="0"/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组合逻辑问题的设计步骤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813" y="1773238"/>
            <a:ext cx="7900987" cy="4706937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i="1" smtClean="0">
                <a:solidFill>
                  <a:srgbClr val="FF0000"/>
                </a:solidFill>
                <a:latin typeface="Times New Roman" charset="0"/>
              </a:rPr>
              <a:t>step1</a:t>
            </a:r>
            <a:r>
              <a:rPr lang="en-US" altLang="zh-CN" smtClean="0">
                <a:solidFill>
                  <a:srgbClr val="FF0000"/>
                </a:solidFill>
                <a:latin typeface="Times New Roman" charset="0"/>
              </a:rPr>
              <a:t>:</a:t>
            </a:r>
            <a:r>
              <a:rPr lang="zh-CN" altLang="en-US" smtClean="0">
                <a:solidFill>
                  <a:srgbClr val="FF0000"/>
                </a:solidFill>
                <a:latin typeface="Times New Roman" charset="0"/>
              </a:rPr>
              <a:t>分析问题，定义输入、输出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i="1" smtClean="0">
                <a:solidFill>
                  <a:srgbClr val="FF0000"/>
                </a:solidFill>
                <a:latin typeface="Times New Roman" charset="0"/>
              </a:rPr>
              <a:t>step2</a:t>
            </a:r>
            <a:r>
              <a:rPr lang="en-US" altLang="zh-CN" smtClean="0">
                <a:solidFill>
                  <a:srgbClr val="FF0000"/>
                </a:solidFill>
                <a:latin typeface="Times New Roman" charset="0"/>
              </a:rPr>
              <a:t>:</a:t>
            </a:r>
            <a:r>
              <a:rPr lang="zh-CN" altLang="en-US" smtClean="0">
                <a:solidFill>
                  <a:srgbClr val="FF0000"/>
                </a:solidFill>
                <a:latin typeface="Times New Roman" charset="0"/>
              </a:rPr>
              <a:t>列出真值表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i="1" smtClean="0">
                <a:solidFill>
                  <a:srgbClr val="FF0000"/>
                </a:solidFill>
                <a:latin typeface="Times New Roman" charset="0"/>
              </a:rPr>
              <a:t>step3</a:t>
            </a:r>
            <a:r>
              <a:rPr lang="en-US" altLang="zh-CN" smtClean="0">
                <a:solidFill>
                  <a:srgbClr val="FF0000"/>
                </a:solidFill>
                <a:latin typeface="Times New Roman" charset="0"/>
              </a:rPr>
              <a:t>:</a:t>
            </a:r>
            <a:r>
              <a:rPr lang="zh-CN" altLang="en-US" smtClean="0">
                <a:solidFill>
                  <a:srgbClr val="FF0000"/>
                </a:solidFill>
              </a:rPr>
              <a:t>由真值表给出逻辑方程并化简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i="1" smtClean="0">
                <a:solidFill>
                  <a:srgbClr val="FF0000"/>
                </a:solidFill>
                <a:latin typeface="Times New Roman" charset="0"/>
              </a:rPr>
              <a:t>step4</a:t>
            </a:r>
            <a:r>
              <a:rPr lang="en-US" altLang="zh-CN" smtClean="0">
                <a:solidFill>
                  <a:srgbClr val="FF0000"/>
                </a:solidFill>
                <a:latin typeface="Times New Roman" charset="0"/>
              </a:rPr>
              <a:t>:</a:t>
            </a:r>
            <a:r>
              <a:rPr lang="zh-CN" altLang="en-US" smtClean="0">
                <a:solidFill>
                  <a:srgbClr val="FF0000"/>
                </a:solidFill>
              </a:rPr>
              <a:t>由逻辑方程画出逻辑图</a:t>
            </a:r>
            <a:endParaRPr lang="zh-CN" altLang="en-US" smtClean="0"/>
          </a:p>
          <a:p>
            <a:pPr eaLnBrk="1" hangingPunct="1">
              <a:lnSpc>
                <a:spcPct val="150000"/>
              </a:lnSpc>
            </a:pPr>
            <a:endParaRPr lang="en-US" altLang="zh-CN" smtClean="0">
              <a:solidFill>
                <a:srgbClr val="FF0000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92163" y="579438"/>
            <a:ext cx="7666037" cy="563562"/>
          </a:xfrm>
        </p:spPr>
        <p:txBody>
          <a:bodyPr/>
          <a:lstStyle/>
          <a:p>
            <a:pPr eaLnBrk="1" hangingPunct="1"/>
            <a:r>
              <a:rPr lang="zh-CN" altLang="en-US" smtClean="0"/>
              <a:t>组合逻辑设计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844675"/>
            <a:ext cx="7740650" cy="4013200"/>
          </a:xfrm>
        </p:spPr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3.1</a:t>
            </a:r>
            <a:r>
              <a:rPr lang="zh-CN" altLang="en-US" smtClean="0"/>
              <a:t>：某产品有</a:t>
            </a:r>
            <a:r>
              <a:rPr lang="en-US" altLang="zh-CN" smtClean="0"/>
              <a:t>A</a:t>
            </a:r>
            <a:r>
              <a:rPr lang="zh-CN" altLang="en-US" smtClean="0"/>
              <a:t>、</a:t>
            </a:r>
            <a:r>
              <a:rPr lang="en-US" altLang="zh-CN" smtClean="0"/>
              <a:t>B</a:t>
            </a:r>
            <a:r>
              <a:rPr lang="zh-CN" altLang="en-US" smtClean="0"/>
              <a:t>、</a:t>
            </a:r>
            <a:r>
              <a:rPr lang="en-US" altLang="zh-CN" smtClean="0"/>
              <a:t>C</a:t>
            </a:r>
            <a:r>
              <a:rPr lang="zh-CN" altLang="en-US" smtClean="0"/>
              <a:t>三项质量指标，其中</a:t>
            </a:r>
            <a:r>
              <a:rPr lang="en-US" altLang="zh-CN" smtClean="0"/>
              <a:t>A</a:t>
            </a:r>
            <a:r>
              <a:rPr lang="zh-CN" altLang="en-US" smtClean="0"/>
              <a:t>为主要指标。产品检验标准规定：当主要指标和一项次要指标都合格时，产品定为合格品，否则定为不合格品。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1.</a:t>
            </a:r>
            <a:r>
              <a:rPr lang="zh-CN" altLang="en-US" smtClean="0"/>
              <a:t>列出描述该逻辑关系的真值表和逻辑方程并化简，并画出逻辑图。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2.</a:t>
            </a:r>
            <a:r>
              <a:rPr lang="zh-CN" altLang="en-US" smtClean="0"/>
              <a:t>画出只使用与非门的逻辑图。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graphicFrame>
        <p:nvGraphicFramePr>
          <p:cNvPr id="4" name="Group 75"/>
          <p:cNvGraphicFramePr>
            <a:graphicFrameLocks/>
          </p:cNvGraphicFramePr>
          <p:nvPr/>
        </p:nvGraphicFramePr>
        <p:xfrm>
          <a:off x="1500188" y="1500188"/>
          <a:ext cx="2073275" cy="4895853"/>
        </p:xfrm>
        <a:graphic>
          <a:graphicData uri="http://schemas.openxmlformats.org/drawingml/2006/table">
            <a:tbl>
              <a:tblPr/>
              <a:tblGrid>
                <a:gridCol w="517525"/>
                <a:gridCol w="519112"/>
                <a:gridCol w="519113"/>
                <a:gridCol w="517525"/>
              </a:tblGrid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2107" name="Object 11"/>
          <p:cNvGraphicFramePr>
            <a:graphicFrameLocks noChangeAspect="1"/>
          </p:cNvGraphicFramePr>
          <p:nvPr/>
        </p:nvGraphicFramePr>
        <p:xfrm>
          <a:off x="4459288" y="1714500"/>
          <a:ext cx="3121025" cy="890588"/>
        </p:xfrm>
        <a:graphic>
          <a:graphicData uri="http://schemas.openxmlformats.org/presentationml/2006/ole">
            <p:oleObj spid="_x0000_s1026" name="公式" r:id="rId3" imgW="1511280" imgH="431640" progId="Equation.3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4437063" y="3867150"/>
          <a:ext cx="1992312" cy="1519238"/>
        </p:xfrm>
        <a:graphic>
          <a:graphicData uri="http://schemas.openxmlformats.org/presentationml/2006/ole">
            <p:oleObj spid="_x0000_s1027" name="公式" r:id="rId4" imgW="965160" imgH="736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3">
  <a:themeElements>
    <a:clrScheme name="">
      <a:dk1>
        <a:srgbClr val="000000"/>
      </a:dk1>
      <a:lt1>
        <a:srgbClr val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FFFFFF"/>
      </a:accent3>
      <a:accent4>
        <a:srgbClr val="000000"/>
      </a:accent4>
      <a:accent5>
        <a:srgbClr val="D8AFB9"/>
      </a:accent5>
      <a:accent6>
        <a:srgbClr val="9B5CA9"/>
      </a:accent6>
      <a:hlink>
        <a:srgbClr val="FFDE66"/>
      </a:hlink>
      <a:folHlink>
        <a:srgbClr val="D490C5"/>
      </a:folHlink>
    </a:clrScheme>
    <a:fontScheme name="1_3">
      <a:majorFont>
        <a:latin typeface="Verdana"/>
        <a:ea typeface="黑体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3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4EA693"/>
        </a:accent1>
        <a:accent2>
          <a:srgbClr val="ABA755"/>
        </a:accent2>
        <a:accent3>
          <a:srgbClr val="FFFFFF"/>
        </a:accent3>
        <a:accent4>
          <a:srgbClr val="174578"/>
        </a:accent4>
        <a:accent5>
          <a:srgbClr val="B2D0C8"/>
        </a:accent5>
        <a:accent6>
          <a:srgbClr val="9B974C"/>
        </a:accent6>
        <a:hlink>
          <a:srgbClr val="3981B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 2">
        <a:dk1>
          <a:srgbClr val="124B98"/>
        </a:dk1>
        <a:lt1>
          <a:srgbClr val="FFFFFF"/>
        </a:lt1>
        <a:dk2>
          <a:srgbClr val="000000"/>
        </a:dk2>
        <a:lt2>
          <a:srgbClr val="DDDDDD"/>
        </a:lt2>
        <a:accent1>
          <a:srgbClr val="4976D1"/>
        </a:accent1>
        <a:accent2>
          <a:srgbClr val="4CB494"/>
        </a:accent2>
        <a:accent3>
          <a:srgbClr val="FFFFFF"/>
        </a:accent3>
        <a:accent4>
          <a:srgbClr val="0E3F81"/>
        </a:accent4>
        <a:accent5>
          <a:srgbClr val="B1BDE5"/>
        </a:accent5>
        <a:accent6>
          <a:srgbClr val="44A386"/>
        </a:accent6>
        <a:hlink>
          <a:srgbClr val="0099C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5B1B1"/>
        </a:accent1>
        <a:accent2>
          <a:srgbClr val="5BACE9"/>
        </a:accent2>
        <a:accent3>
          <a:srgbClr val="FFFFFF"/>
        </a:accent3>
        <a:accent4>
          <a:srgbClr val="174578"/>
        </a:accent4>
        <a:accent5>
          <a:srgbClr val="ACD5D5"/>
        </a:accent5>
        <a:accent6>
          <a:srgbClr val="529BD3"/>
        </a:accent6>
        <a:hlink>
          <a:srgbClr val="6E71F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pw</Template>
  <TotalTime>4801</TotalTime>
  <Words>2972</Words>
  <Application>Microsoft Office PowerPoint</Application>
  <PresentationFormat>全屏显示(4:3)</PresentationFormat>
  <Paragraphs>924</Paragraphs>
  <Slides>61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61</vt:i4>
      </vt:variant>
    </vt:vector>
  </HeadingPairs>
  <TitlesOfParts>
    <vt:vector size="66" baseType="lpstr">
      <vt:lpstr>1_3</vt:lpstr>
      <vt:lpstr>公式</vt:lpstr>
      <vt:lpstr>Microsoft Equation 3.0</vt:lpstr>
      <vt:lpstr>Equation</vt:lpstr>
      <vt:lpstr>Visio</vt:lpstr>
      <vt:lpstr>第3章 组合逻辑原理</vt:lpstr>
      <vt:lpstr>主要内容</vt:lpstr>
      <vt:lpstr>主要内容</vt:lpstr>
      <vt:lpstr>逻辑电路分类</vt:lpstr>
      <vt:lpstr>组合逻辑电路</vt:lpstr>
      <vt:lpstr>思考</vt:lpstr>
      <vt:lpstr>组合逻辑问题的设计步骤</vt:lpstr>
      <vt:lpstr>组合逻辑设计</vt:lpstr>
      <vt:lpstr>幻灯片 9</vt:lpstr>
      <vt:lpstr>组合逻辑问题的分析步骤</vt:lpstr>
      <vt:lpstr>组合逻辑问题的分析</vt:lpstr>
      <vt:lpstr>幻灯片 12</vt:lpstr>
      <vt:lpstr>主要内容</vt:lpstr>
      <vt:lpstr>为什么引入卡诺图化简？</vt:lpstr>
      <vt:lpstr>卡诺图的基本概念</vt:lpstr>
      <vt:lpstr>卡诺图的特点</vt:lpstr>
      <vt:lpstr>卡诺图与真值表、逻辑方程</vt:lpstr>
      <vt:lpstr>卡诺圈</vt:lpstr>
      <vt:lpstr>三变量卡诺图</vt:lpstr>
      <vt:lpstr>由逻辑方程画出卡诺图</vt:lpstr>
      <vt:lpstr>示例</vt:lpstr>
      <vt:lpstr>示例</vt:lpstr>
      <vt:lpstr>练习</vt:lpstr>
      <vt:lpstr>卡诺图与化简</vt:lpstr>
      <vt:lpstr>思考</vt:lpstr>
      <vt:lpstr>三变量卡诺图中的化简</vt:lpstr>
      <vt:lpstr>卡诺图快速填空</vt:lpstr>
      <vt:lpstr>四变量的卡诺图</vt:lpstr>
      <vt:lpstr>示例</vt:lpstr>
      <vt:lpstr>卡诺图化简的一般原则</vt:lpstr>
      <vt:lpstr>化简下面的卡诺图</vt:lpstr>
      <vt:lpstr>卡诺图化简的一般步骤</vt:lpstr>
      <vt:lpstr>示例</vt:lpstr>
      <vt:lpstr>示例</vt:lpstr>
      <vt:lpstr>练习</vt:lpstr>
      <vt:lpstr>幻灯片 36</vt:lpstr>
      <vt:lpstr>幻灯片 37</vt:lpstr>
      <vt:lpstr>幻灯片 38</vt:lpstr>
      <vt:lpstr>主要内容</vt:lpstr>
      <vt:lpstr>随意项</vt:lpstr>
      <vt:lpstr>含随意项的卡诺图化简</vt:lpstr>
      <vt:lpstr>示例</vt:lpstr>
      <vt:lpstr>练习</vt:lpstr>
      <vt:lpstr>主要内容</vt:lpstr>
      <vt:lpstr>多输出函数</vt:lpstr>
      <vt:lpstr>示例</vt:lpstr>
      <vt:lpstr>幻灯片 47</vt:lpstr>
      <vt:lpstr>幻灯片 48</vt:lpstr>
      <vt:lpstr>主要内容</vt:lpstr>
      <vt:lpstr>逻辑电路中的真假表示</vt:lpstr>
      <vt:lpstr>正逻辑与负逻辑</vt:lpstr>
      <vt:lpstr>正逻辑与负逻辑的关系</vt:lpstr>
      <vt:lpstr>正逻辑与负逻辑的关系</vt:lpstr>
      <vt:lpstr>示例</vt:lpstr>
      <vt:lpstr>示例</vt:lpstr>
      <vt:lpstr>思考</vt:lpstr>
      <vt:lpstr>逻辑不匹配</vt:lpstr>
      <vt:lpstr>圆圈逻辑的转换</vt:lpstr>
      <vt:lpstr>混合逻辑中逻辑符号的变换</vt:lpstr>
      <vt:lpstr>幻灯片 60</vt:lpstr>
      <vt:lpstr>作业</vt:lpstr>
    </vt:vector>
  </TitlesOfParts>
  <Company>信念技术论坛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 组合逻辑原理</dc:title>
  <dc:creator>pwk</dc:creator>
  <cp:lastModifiedBy>pp</cp:lastModifiedBy>
  <cp:revision>60</cp:revision>
  <dcterms:created xsi:type="dcterms:W3CDTF">2011-03-14T08:42:22Z</dcterms:created>
  <dcterms:modified xsi:type="dcterms:W3CDTF">2016-03-14T06:52:13Z</dcterms:modified>
</cp:coreProperties>
</file>