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8" r:id="rId3"/>
    <p:sldId id="342" r:id="rId4"/>
    <p:sldId id="263" r:id="rId5"/>
    <p:sldId id="264" r:id="rId6"/>
    <p:sldId id="265" r:id="rId7"/>
    <p:sldId id="343" r:id="rId8"/>
    <p:sldId id="266" r:id="rId9"/>
    <p:sldId id="347" r:id="rId10"/>
    <p:sldId id="267" r:id="rId11"/>
    <p:sldId id="268" r:id="rId12"/>
    <p:sldId id="269" r:id="rId13"/>
    <p:sldId id="270" r:id="rId14"/>
    <p:sldId id="271" r:id="rId15"/>
    <p:sldId id="272" r:id="rId16"/>
    <p:sldId id="350" r:id="rId17"/>
    <p:sldId id="351" r:id="rId18"/>
    <p:sldId id="352" r:id="rId19"/>
    <p:sldId id="353" r:id="rId20"/>
    <p:sldId id="354" r:id="rId21"/>
    <p:sldId id="355" r:id="rId22"/>
    <p:sldId id="273" r:id="rId23"/>
    <p:sldId id="274" r:id="rId24"/>
    <p:sldId id="275" r:id="rId25"/>
    <p:sldId id="276" r:id="rId26"/>
    <p:sldId id="277" r:id="rId27"/>
    <p:sldId id="278" r:id="rId28"/>
    <p:sldId id="288" r:id="rId29"/>
    <p:sldId id="279" r:id="rId30"/>
    <p:sldId id="280" r:id="rId31"/>
    <p:sldId id="287" r:id="rId32"/>
    <p:sldId id="281" r:id="rId33"/>
    <p:sldId id="282" r:id="rId34"/>
    <p:sldId id="286" r:id="rId35"/>
    <p:sldId id="283" r:id="rId36"/>
    <p:sldId id="284" r:id="rId37"/>
    <p:sldId id="285" r:id="rId38"/>
    <p:sldId id="289" r:id="rId39"/>
    <p:sldId id="344"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45" r:id="rId58"/>
    <p:sldId id="348" r:id="rId59"/>
    <p:sldId id="349" r:id="rId60"/>
    <p:sldId id="307" r:id="rId61"/>
    <p:sldId id="308" r:id="rId62"/>
    <p:sldId id="309" r:id="rId63"/>
    <p:sldId id="310" r:id="rId64"/>
    <p:sldId id="311" r:id="rId65"/>
    <p:sldId id="312" r:id="rId66"/>
    <p:sldId id="313" r:id="rId67"/>
    <p:sldId id="346" r:id="rId68"/>
    <p:sldId id="324" r:id="rId69"/>
    <p:sldId id="322" r:id="rId70"/>
    <p:sldId id="326" r:id="rId71"/>
    <p:sldId id="327" r:id="rId72"/>
    <p:sldId id="328" r:id="rId73"/>
    <p:sldId id="329" r:id="rId74"/>
    <p:sldId id="330" r:id="rId75"/>
    <p:sldId id="335" r:id="rId76"/>
    <p:sldId id="337" r:id="rId77"/>
    <p:sldId id="336" r:id="rId78"/>
    <p:sldId id="338" r:id="rId79"/>
    <p:sldId id="339" r:id="rId80"/>
    <p:sldId id="340" r:id="rId81"/>
    <p:sldId id="341"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黑体" pitchFamily="2" charset="-122"/>
        <a:cs typeface="+mn-cs"/>
      </a:defRPr>
    </a:lvl1pPr>
    <a:lvl2pPr marL="457200" algn="l" rtl="0" fontAlgn="base">
      <a:spcBef>
        <a:spcPct val="0"/>
      </a:spcBef>
      <a:spcAft>
        <a:spcPct val="0"/>
      </a:spcAft>
      <a:defRPr kern="1200">
        <a:solidFill>
          <a:schemeClr val="tx1"/>
        </a:solidFill>
        <a:latin typeface="Arial" charset="0"/>
        <a:ea typeface="黑体" pitchFamily="2" charset="-122"/>
        <a:cs typeface="+mn-cs"/>
      </a:defRPr>
    </a:lvl2pPr>
    <a:lvl3pPr marL="914400" algn="l" rtl="0" fontAlgn="base">
      <a:spcBef>
        <a:spcPct val="0"/>
      </a:spcBef>
      <a:spcAft>
        <a:spcPct val="0"/>
      </a:spcAft>
      <a:defRPr kern="1200">
        <a:solidFill>
          <a:schemeClr val="tx1"/>
        </a:solidFill>
        <a:latin typeface="Arial" charset="0"/>
        <a:ea typeface="黑体" pitchFamily="2" charset="-122"/>
        <a:cs typeface="+mn-cs"/>
      </a:defRPr>
    </a:lvl3pPr>
    <a:lvl4pPr marL="1371600" algn="l" rtl="0" fontAlgn="base">
      <a:spcBef>
        <a:spcPct val="0"/>
      </a:spcBef>
      <a:spcAft>
        <a:spcPct val="0"/>
      </a:spcAft>
      <a:defRPr kern="1200">
        <a:solidFill>
          <a:schemeClr val="tx1"/>
        </a:solidFill>
        <a:latin typeface="Arial" charset="0"/>
        <a:ea typeface="黑体" pitchFamily="2" charset="-122"/>
        <a:cs typeface="+mn-cs"/>
      </a:defRPr>
    </a:lvl4pPr>
    <a:lvl5pPr marL="1828800" algn="l"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CC99FF"/>
    <a:srgbClr val="5F5F5F"/>
    <a:srgbClr val="FFFF00"/>
    <a:srgbClr val="FF00FF"/>
    <a:srgbClr val="009900"/>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5" autoAdjust="0"/>
    <p:restoredTop sz="94545" autoAdjust="0"/>
  </p:normalViewPr>
  <p:slideViewPr>
    <p:cSldViewPr>
      <p:cViewPr varScale="1">
        <p:scale>
          <a:sx n="81" d="100"/>
          <a:sy n="81" d="100"/>
        </p:scale>
        <p:origin x="-15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9.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4" Type="http://schemas.openxmlformats.org/officeDocument/2006/relationships/image" Target="../media/image9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178178"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178179"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43025"/>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87800"/>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6" cstate="print"/>
            <a:srcRect/>
            <a:stretch>
              <a:fillRect/>
            </a:stretch>
          </a:blipFill>
          <a:ln w="9525">
            <a:noFill/>
            <a:round/>
            <a:headEnd/>
            <a:tailEnd/>
          </a:ln>
          <a:effectLst/>
        </p:spPr>
        <p:txBody>
          <a:bodyPr/>
          <a:lstStyle/>
          <a:p>
            <a:pPr>
              <a:defRPr/>
            </a:pPr>
            <a:endParaRPr lang="zh-CN" altLang="en-US">
              <a:ea typeface="+mn-ea"/>
            </a:endParaRPr>
          </a:p>
        </p:txBody>
      </p:sp>
      <p:sp>
        <p:nvSpPr>
          <p:cNvPr id="29700"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9701"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06"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fontAlgn="base">
        <a:spcBef>
          <a:spcPct val="0"/>
        </a:spcBef>
        <a:spcAft>
          <a:spcPct val="0"/>
        </a:spcAft>
        <a:defRPr sz="3200" b="1">
          <a:solidFill>
            <a:schemeClr val="bg1"/>
          </a:solidFill>
          <a:latin typeface="Verdana" pitchFamily="34" charset="0"/>
          <a:ea typeface="黑体" pitchFamily="2" charset="-122"/>
        </a:defRPr>
      </a:lvl6pPr>
      <a:lvl7pPr marL="914400" algn="ctr" rtl="0" fontAlgn="base">
        <a:spcBef>
          <a:spcPct val="0"/>
        </a:spcBef>
        <a:spcAft>
          <a:spcPct val="0"/>
        </a:spcAft>
        <a:defRPr sz="3200" b="1">
          <a:solidFill>
            <a:schemeClr val="bg1"/>
          </a:solidFill>
          <a:latin typeface="Verdana" pitchFamily="34" charset="0"/>
          <a:ea typeface="黑体" pitchFamily="2" charset="-122"/>
        </a:defRPr>
      </a:lvl7pPr>
      <a:lvl8pPr marL="1371600" algn="ctr" rtl="0" fontAlgn="base">
        <a:spcBef>
          <a:spcPct val="0"/>
        </a:spcBef>
        <a:spcAft>
          <a:spcPct val="0"/>
        </a:spcAft>
        <a:defRPr sz="3200" b="1">
          <a:solidFill>
            <a:schemeClr val="bg1"/>
          </a:solidFill>
          <a:latin typeface="Verdana" pitchFamily="34" charset="0"/>
          <a:ea typeface="黑体" pitchFamily="2" charset="-122"/>
        </a:defRPr>
      </a:lvl8pPr>
      <a:lvl9pPr marL="1828800" algn="ctr" rtl="0" fontAlgn="base">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5.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png"/><Relationship Id="rId5" Type="http://schemas.openxmlformats.org/officeDocument/2006/relationships/oleObject" Target="../embeddings/oleObject7.bin"/><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image" Target="../media/image27.png"/><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png"/><Relationship Id="rId5" Type="http://schemas.openxmlformats.org/officeDocument/2006/relationships/image" Target="../media/image27.png"/><Relationship Id="rId10" Type="http://schemas.openxmlformats.org/officeDocument/2006/relationships/image" Target="../media/image44.png"/><Relationship Id="rId4" Type="http://schemas.openxmlformats.org/officeDocument/2006/relationships/oleObject" Target="../embeddings/oleObject9.bin"/><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0.png"/><Relationship Id="rId5" Type="http://schemas.openxmlformats.org/officeDocument/2006/relationships/oleObject" Target="../embeddings/oleObject10.bin"/><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9.png"/><Relationship Id="rId5" Type="http://schemas.openxmlformats.org/officeDocument/2006/relationships/image" Target="../media/image27.png"/><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8.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3.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5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7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3.bin"/></Relationships>
</file>

<file path=ppt/slides/_rels/slide7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34.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41.bin"/></Relationships>
</file>

<file path=ppt/slides/_rels/slide8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zh-CN" altLang="en-US" sz="3600" smtClean="0"/>
              <a:t>第</a:t>
            </a:r>
            <a:r>
              <a:rPr lang="en-US" altLang="zh-CN" sz="3600" smtClean="0">
                <a:latin typeface="Times New Roman" charset="0"/>
              </a:rPr>
              <a:t>6</a:t>
            </a:r>
            <a:r>
              <a:rPr lang="zh-CN" altLang="en-US" sz="3600" smtClean="0"/>
              <a:t>章 时序电路介绍</a:t>
            </a:r>
          </a:p>
        </p:txBody>
      </p:sp>
      <p:sp>
        <p:nvSpPr>
          <p:cNvPr id="31747" name="Rectangle 3"/>
          <p:cNvSpPr>
            <a:spLocks noGrp="1" noChangeArrowheads="1"/>
          </p:cNvSpPr>
          <p:nvPr>
            <p:ph type="subTitle" idx="1"/>
          </p:nvPr>
        </p:nvSpPr>
        <p:spPr>
          <a:xfrm>
            <a:off x="684213" y="4508500"/>
            <a:ext cx="7735887" cy="1104900"/>
          </a:xfrm>
        </p:spPr>
        <p:txBody>
          <a:bodyPr/>
          <a:lstStyle/>
          <a:p>
            <a:pPr>
              <a:lnSpc>
                <a:spcPct val="80000"/>
              </a:lnSpc>
              <a:buClr>
                <a:schemeClr val="bg2"/>
              </a:buClr>
              <a:buSzPct val="75000"/>
              <a:buFont typeface="Monotype Sorts" pitchFamily="2" charset="2"/>
              <a:buNone/>
            </a:pPr>
            <a:r>
              <a:rPr lang="en-US" altLang="zh-CN" smtClean="0">
                <a:latin typeface="Times New Roman" charset="0"/>
              </a:rPr>
              <a:t>Chapter 6: Sequential Circuits’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状态图</a:t>
            </a:r>
          </a:p>
        </p:txBody>
      </p:sp>
      <p:sp>
        <p:nvSpPr>
          <p:cNvPr id="92163" name="Rectangle 3"/>
          <p:cNvSpPr>
            <a:spLocks noGrp="1" noChangeArrowheads="1"/>
          </p:cNvSpPr>
          <p:nvPr>
            <p:ph type="body" idx="1"/>
          </p:nvPr>
        </p:nvSpPr>
        <p:spPr>
          <a:xfrm>
            <a:off x="250825" y="1412875"/>
            <a:ext cx="3889375" cy="5111750"/>
          </a:xfrm>
        </p:spPr>
        <p:txBody>
          <a:bodyPr/>
          <a:lstStyle/>
          <a:p>
            <a:pPr eaLnBrk="1" hangingPunct="1">
              <a:lnSpc>
                <a:spcPct val="95000"/>
              </a:lnSpc>
            </a:pPr>
            <a:r>
              <a:rPr lang="zh-CN" altLang="en-US" smtClean="0"/>
              <a:t>更加形象地表示</a:t>
            </a:r>
            <a:r>
              <a:rPr kumimoji="1" lang="zh-CN" altLang="en-US" smtClean="0"/>
              <a:t>时序电路的逻辑功能；</a:t>
            </a:r>
          </a:p>
          <a:p>
            <a:pPr eaLnBrk="1" hangingPunct="1">
              <a:lnSpc>
                <a:spcPct val="95000"/>
              </a:lnSpc>
            </a:pPr>
            <a:r>
              <a:rPr kumimoji="1" lang="zh-CN" altLang="en-US" smtClean="0"/>
              <a:t>状态图中的圆圈中</a:t>
            </a:r>
            <a:r>
              <a:rPr kumimoji="1" lang="en-US" altLang="zh-CN" smtClean="0"/>
              <a:t>S</a:t>
            </a:r>
            <a:r>
              <a:rPr kumimoji="1" lang="zh-CN" altLang="en-US" smtClean="0"/>
              <a:t>表示某个状态；</a:t>
            </a:r>
          </a:p>
          <a:p>
            <a:pPr eaLnBrk="1" hangingPunct="1">
              <a:lnSpc>
                <a:spcPct val="95000"/>
              </a:lnSpc>
            </a:pPr>
            <a:r>
              <a:rPr kumimoji="1" lang="zh-CN" altLang="en-US" smtClean="0"/>
              <a:t>→代表转换方向，输入变量与输出变量取值写在线之上，用“输入变量</a:t>
            </a:r>
            <a:r>
              <a:rPr kumimoji="1" lang="en-US" altLang="zh-CN" smtClean="0"/>
              <a:t>/</a:t>
            </a:r>
            <a:r>
              <a:rPr kumimoji="1" lang="zh-CN" altLang="en-US" smtClean="0"/>
              <a:t>输出变量”形式表示；</a:t>
            </a:r>
          </a:p>
          <a:p>
            <a:pPr eaLnBrk="1" hangingPunct="1">
              <a:lnSpc>
                <a:spcPct val="95000"/>
              </a:lnSpc>
            </a:pPr>
            <a:r>
              <a:rPr kumimoji="1" lang="zh-CN" altLang="en-US" smtClean="0"/>
              <a:t>箭头上的变量</a:t>
            </a:r>
            <a:r>
              <a:rPr kumimoji="1" lang="en-US" altLang="zh-CN" smtClean="0"/>
              <a:t>X</a:t>
            </a:r>
            <a:r>
              <a:rPr kumimoji="1" lang="zh-CN" altLang="en-US" smtClean="0"/>
              <a:t>表示当该变量为真时状态发生转换。</a:t>
            </a:r>
          </a:p>
        </p:txBody>
      </p:sp>
      <p:pic>
        <p:nvPicPr>
          <p:cNvPr id="39940" name="Picture 4"/>
          <p:cNvPicPr>
            <a:picLocks noChangeAspect="1" noChangeArrowheads="1"/>
          </p:cNvPicPr>
          <p:nvPr/>
        </p:nvPicPr>
        <p:blipFill>
          <a:blip r:embed="rId2">
            <a:lum contrast="6000"/>
            <a:grayscl/>
          </a:blip>
          <a:srcRect/>
          <a:stretch>
            <a:fillRect/>
          </a:stretch>
        </p:blipFill>
        <p:spPr bwMode="auto">
          <a:xfrm>
            <a:off x="4284663" y="1390650"/>
            <a:ext cx="4657725" cy="3603625"/>
          </a:xfrm>
          <a:prstGeom prst="rect">
            <a:avLst/>
          </a:prstGeom>
          <a:noFill/>
          <a:ln w="9525">
            <a:noFill/>
            <a:miter lim="800000"/>
            <a:headEnd/>
            <a:tailEnd/>
          </a:ln>
        </p:spPr>
      </p:pic>
      <p:grpSp>
        <p:nvGrpSpPr>
          <p:cNvPr id="2" name="Group 6"/>
          <p:cNvGrpSpPr>
            <a:grpSpLocks/>
          </p:cNvGrpSpPr>
          <p:nvPr/>
        </p:nvGrpSpPr>
        <p:grpSpPr bwMode="auto">
          <a:xfrm>
            <a:off x="4140200" y="5589588"/>
            <a:ext cx="914400" cy="838200"/>
            <a:chOff x="1964" y="2103"/>
            <a:chExt cx="576" cy="528"/>
          </a:xfrm>
        </p:grpSpPr>
        <p:sp>
          <p:nvSpPr>
            <p:cNvPr id="39947" name="Oval 7"/>
            <p:cNvSpPr>
              <a:spLocks noChangeArrowheads="1"/>
            </p:cNvSpPr>
            <p:nvPr/>
          </p:nvSpPr>
          <p:spPr bwMode="auto">
            <a:xfrm>
              <a:off x="1964" y="2103"/>
              <a:ext cx="576" cy="528"/>
            </a:xfrm>
            <a:prstGeom prst="ellipse">
              <a:avLst/>
            </a:prstGeom>
            <a:noFill/>
            <a:ln w="25400" algn="ctr">
              <a:solidFill>
                <a:srgbClr val="000514"/>
              </a:solidFill>
              <a:round/>
              <a:headEnd/>
              <a:tailEnd/>
            </a:ln>
          </p:spPr>
          <p:txBody>
            <a:bodyPr wrap="none" anchor="ctr"/>
            <a:lstStyle/>
            <a:p>
              <a:endParaRPr lang="zh-CN" altLang="en-US"/>
            </a:p>
          </p:txBody>
        </p:sp>
        <p:sp>
          <p:nvSpPr>
            <p:cNvPr id="39948" name="Text Box 8"/>
            <p:cNvSpPr txBox="1">
              <a:spLocks noChangeArrowheads="1"/>
            </p:cNvSpPr>
            <p:nvPr/>
          </p:nvSpPr>
          <p:spPr bwMode="auto">
            <a:xfrm>
              <a:off x="2083" y="2245"/>
              <a:ext cx="249" cy="288"/>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S</a:t>
              </a:r>
            </a:p>
          </p:txBody>
        </p:sp>
      </p:grpSp>
      <p:grpSp>
        <p:nvGrpSpPr>
          <p:cNvPr id="3" name="Group 9"/>
          <p:cNvGrpSpPr>
            <a:grpSpLocks/>
          </p:cNvGrpSpPr>
          <p:nvPr/>
        </p:nvGrpSpPr>
        <p:grpSpPr bwMode="auto">
          <a:xfrm>
            <a:off x="5435600" y="5391150"/>
            <a:ext cx="3429000" cy="990600"/>
            <a:chOff x="1632" y="3024"/>
            <a:chExt cx="2160" cy="624"/>
          </a:xfrm>
        </p:grpSpPr>
        <p:sp>
          <p:nvSpPr>
            <p:cNvPr id="39943" name="Oval 10"/>
            <p:cNvSpPr>
              <a:spLocks noChangeArrowheads="1"/>
            </p:cNvSpPr>
            <p:nvPr/>
          </p:nvSpPr>
          <p:spPr bwMode="auto">
            <a:xfrm>
              <a:off x="1632" y="3120"/>
              <a:ext cx="576" cy="528"/>
            </a:xfrm>
            <a:prstGeom prst="ellipse">
              <a:avLst/>
            </a:prstGeom>
            <a:noFill/>
            <a:ln w="25400" algn="ctr">
              <a:solidFill>
                <a:srgbClr val="FF0000"/>
              </a:solidFill>
              <a:round/>
              <a:headEnd/>
              <a:tailEnd/>
            </a:ln>
          </p:spPr>
          <p:txBody>
            <a:bodyPr wrap="none" anchor="ctr"/>
            <a:lstStyle/>
            <a:p>
              <a:endParaRPr lang="zh-CN" altLang="en-US"/>
            </a:p>
          </p:txBody>
        </p:sp>
        <p:sp>
          <p:nvSpPr>
            <p:cNvPr id="39944" name="Oval 11"/>
            <p:cNvSpPr>
              <a:spLocks noChangeArrowheads="1"/>
            </p:cNvSpPr>
            <p:nvPr/>
          </p:nvSpPr>
          <p:spPr bwMode="auto">
            <a:xfrm>
              <a:off x="3216" y="3120"/>
              <a:ext cx="576" cy="528"/>
            </a:xfrm>
            <a:prstGeom prst="ellipse">
              <a:avLst/>
            </a:prstGeom>
            <a:noFill/>
            <a:ln w="25400" algn="ctr">
              <a:solidFill>
                <a:srgbClr val="FF0000"/>
              </a:solidFill>
              <a:round/>
              <a:headEnd/>
              <a:tailEnd/>
            </a:ln>
          </p:spPr>
          <p:txBody>
            <a:bodyPr wrap="none" anchor="ctr"/>
            <a:lstStyle/>
            <a:p>
              <a:endParaRPr lang="zh-CN" altLang="en-US"/>
            </a:p>
          </p:txBody>
        </p:sp>
        <p:sp>
          <p:nvSpPr>
            <p:cNvPr id="39945" name="Freeform 12"/>
            <p:cNvSpPr>
              <a:spLocks/>
            </p:cNvSpPr>
            <p:nvPr/>
          </p:nvSpPr>
          <p:spPr bwMode="auto">
            <a:xfrm>
              <a:off x="2208" y="3256"/>
              <a:ext cx="1008" cy="152"/>
            </a:xfrm>
            <a:custGeom>
              <a:avLst/>
              <a:gdLst>
                <a:gd name="T0" fmla="*/ 0 w 960"/>
                <a:gd name="T1" fmla="*/ 152 h 152"/>
                <a:gd name="T2" fmla="*/ 529 w 960"/>
                <a:gd name="T3" fmla="*/ 8 h 152"/>
                <a:gd name="T4" fmla="*/ 1058 w 960"/>
                <a:gd name="T5" fmla="*/ 104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chemeClr val="tx1"/>
              </a:solidFill>
              <a:round/>
              <a:headEnd/>
              <a:tailEnd type="triangle" w="med" len="med"/>
            </a:ln>
          </p:spPr>
          <p:txBody>
            <a:bodyPr/>
            <a:lstStyle/>
            <a:p>
              <a:endParaRPr lang="zh-CN" altLang="en-US"/>
            </a:p>
          </p:txBody>
        </p:sp>
        <p:sp>
          <p:nvSpPr>
            <p:cNvPr id="39946" name="Text Box 13"/>
            <p:cNvSpPr txBox="1">
              <a:spLocks noChangeArrowheads="1"/>
            </p:cNvSpPr>
            <p:nvPr/>
          </p:nvSpPr>
          <p:spPr bwMode="auto">
            <a:xfrm>
              <a:off x="2541" y="3024"/>
              <a:ext cx="255" cy="288"/>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7" dur="500"/>
                                        <p:tgtEl>
                                          <p:spTgt spid="921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5" dur="500"/>
                                        <p:tgtEl>
                                          <p:spTgt spid="92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Mealy</a:t>
            </a:r>
            <a:r>
              <a:rPr lang="zh-CN" altLang="en-US" smtClean="0"/>
              <a:t>时序电路模型</a:t>
            </a:r>
          </a:p>
        </p:txBody>
      </p:sp>
      <p:sp>
        <p:nvSpPr>
          <p:cNvPr id="40963" name="Oval 4"/>
          <p:cNvSpPr>
            <a:spLocks noChangeArrowheads="1"/>
          </p:cNvSpPr>
          <p:nvPr/>
        </p:nvSpPr>
        <p:spPr bwMode="auto">
          <a:xfrm>
            <a:off x="831850" y="2306638"/>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0964" name="Text Box 5"/>
          <p:cNvSpPr txBox="1">
            <a:spLocks noChangeArrowheads="1"/>
          </p:cNvSpPr>
          <p:nvPr/>
        </p:nvSpPr>
        <p:spPr bwMode="auto">
          <a:xfrm>
            <a:off x="962025" y="2535238"/>
            <a:ext cx="5556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00</a:t>
            </a:r>
          </a:p>
        </p:txBody>
      </p:sp>
      <p:sp>
        <p:nvSpPr>
          <p:cNvPr id="40965" name="Freeform 6"/>
          <p:cNvSpPr>
            <a:spLocks/>
          </p:cNvSpPr>
          <p:nvPr/>
        </p:nvSpPr>
        <p:spPr bwMode="auto">
          <a:xfrm>
            <a:off x="1073150" y="1862138"/>
            <a:ext cx="762000" cy="596900"/>
          </a:xfrm>
          <a:custGeom>
            <a:avLst/>
            <a:gdLst>
              <a:gd name="T0" fmla="*/ 221773793 w 480"/>
              <a:gd name="T1" fmla="*/ 705643719 h 376"/>
              <a:gd name="T2" fmla="*/ 100806249 w 480"/>
              <a:gd name="T3" fmla="*/ 100806242 h 376"/>
              <a:gd name="T4" fmla="*/ 826611238 w 480"/>
              <a:gd name="T5" fmla="*/ 100806242 h 376"/>
              <a:gd name="T6" fmla="*/ 1189513844 w 480"/>
              <a:gd name="T7" fmla="*/ 584676259 h 376"/>
              <a:gd name="T8" fmla="*/ 947578906 w 480"/>
              <a:gd name="T9" fmla="*/ 947578839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rgbClr val="000514"/>
            </a:solidFill>
            <a:round/>
            <a:headEnd/>
            <a:tailEnd type="triangle" w="med" len="med"/>
          </a:ln>
        </p:spPr>
        <p:txBody>
          <a:bodyPr/>
          <a:lstStyle/>
          <a:p>
            <a:endParaRPr lang="zh-CN" altLang="en-US"/>
          </a:p>
        </p:txBody>
      </p:sp>
      <p:sp>
        <p:nvSpPr>
          <p:cNvPr id="40966" name="Text Box 7"/>
          <p:cNvSpPr txBox="1">
            <a:spLocks noChangeArrowheads="1"/>
          </p:cNvSpPr>
          <p:nvPr/>
        </p:nvSpPr>
        <p:spPr bwMode="auto">
          <a:xfrm>
            <a:off x="1720850" y="17732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0/0</a:t>
            </a:r>
          </a:p>
        </p:txBody>
      </p:sp>
      <p:sp>
        <p:nvSpPr>
          <p:cNvPr id="40967" name="Freeform 8"/>
          <p:cNvSpPr>
            <a:spLocks/>
          </p:cNvSpPr>
          <p:nvPr/>
        </p:nvSpPr>
        <p:spPr bwMode="auto">
          <a:xfrm>
            <a:off x="1746250" y="2459038"/>
            <a:ext cx="1828800" cy="228600"/>
          </a:xfrm>
          <a:custGeom>
            <a:avLst/>
            <a:gdLst>
              <a:gd name="T0" fmla="*/ 0 w 1152"/>
              <a:gd name="T1" fmla="*/ 362902445 h 144"/>
              <a:gd name="T2" fmla="*/ 1330642333 w 1152"/>
              <a:gd name="T3" fmla="*/ 0 h 144"/>
              <a:gd name="T4" fmla="*/ 2147483647 w 1152"/>
              <a:gd name="T5" fmla="*/ 362902445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rgbClr val="000514"/>
            </a:solidFill>
            <a:round/>
            <a:headEnd/>
            <a:tailEnd type="triangle" w="med" len="med"/>
          </a:ln>
        </p:spPr>
        <p:txBody>
          <a:bodyPr/>
          <a:lstStyle/>
          <a:p>
            <a:endParaRPr lang="zh-CN" altLang="en-US"/>
          </a:p>
        </p:txBody>
      </p:sp>
      <p:sp>
        <p:nvSpPr>
          <p:cNvPr id="40968" name="Oval 9"/>
          <p:cNvSpPr>
            <a:spLocks noChangeArrowheads="1"/>
          </p:cNvSpPr>
          <p:nvPr/>
        </p:nvSpPr>
        <p:spPr bwMode="auto">
          <a:xfrm>
            <a:off x="3575050" y="2306638"/>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0969" name="Text Box 10"/>
          <p:cNvSpPr txBox="1">
            <a:spLocks noChangeArrowheads="1"/>
          </p:cNvSpPr>
          <p:nvPr/>
        </p:nvSpPr>
        <p:spPr bwMode="auto">
          <a:xfrm>
            <a:off x="3705225" y="2459038"/>
            <a:ext cx="5556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a:t>
            </a:r>
          </a:p>
        </p:txBody>
      </p:sp>
      <p:sp>
        <p:nvSpPr>
          <p:cNvPr id="40970" name="Text Box 11"/>
          <p:cNvSpPr txBox="1">
            <a:spLocks noChangeArrowheads="1"/>
          </p:cNvSpPr>
          <p:nvPr/>
        </p:nvSpPr>
        <p:spPr bwMode="auto">
          <a:xfrm>
            <a:off x="2482850" y="20780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1/0</a:t>
            </a:r>
          </a:p>
        </p:txBody>
      </p:sp>
      <p:sp>
        <p:nvSpPr>
          <p:cNvPr id="40971" name="Freeform 12"/>
          <p:cNvSpPr>
            <a:spLocks/>
          </p:cNvSpPr>
          <p:nvPr/>
        </p:nvSpPr>
        <p:spPr bwMode="auto">
          <a:xfrm>
            <a:off x="1746250" y="2763838"/>
            <a:ext cx="1828800" cy="165100"/>
          </a:xfrm>
          <a:custGeom>
            <a:avLst/>
            <a:gdLst>
              <a:gd name="T0" fmla="*/ 2147483647 w 1152"/>
              <a:gd name="T1" fmla="*/ 120967514 h 104"/>
              <a:gd name="T2" fmla="*/ 1451609782 w 1152"/>
              <a:gd name="T3" fmla="*/ 241935028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rgbClr val="000514"/>
            </a:solidFill>
            <a:round/>
            <a:headEnd/>
            <a:tailEnd type="triangle" w="med" len="med"/>
          </a:ln>
        </p:spPr>
        <p:txBody>
          <a:bodyPr/>
          <a:lstStyle/>
          <a:p>
            <a:endParaRPr lang="zh-CN" altLang="en-US"/>
          </a:p>
        </p:txBody>
      </p:sp>
      <p:sp>
        <p:nvSpPr>
          <p:cNvPr id="40972" name="Text Box 13"/>
          <p:cNvSpPr txBox="1">
            <a:spLocks noChangeArrowheads="1"/>
          </p:cNvSpPr>
          <p:nvPr/>
        </p:nvSpPr>
        <p:spPr bwMode="auto">
          <a:xfrm>
            <a:off x="2184400" y="29162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a:t>
            </a:r>
          </a:p>
        </p:txBody>
      </p:sp>
      <p:sp>
        <p:nvSpPr>
          <p:cNvPr id="40973" name="Freeform 14"/>
          <p:cNvSpPr>
            <a:spLocks/>
          </p:cNvSpPr>
          <p:nvPr/>
        </p:nvSpPr>
        <p:spPr bwMode="auto">
          <a:xfrm>
            <a:off x="4032250" y="3144838"/>
            <a:ext cx="76200" cy="1524000"/>
          </a:xfrm>
          <a:custGeom>
            <a:avLst/>
            <a:gdLst>
              <a:gd name="T0" fmla="*/ 0 w 48"/>
              <a:gd name="T1" fmla="*/ 0 h 960"/>
              <a:gd name="T2" fmla="*/ 120967511 w 48"/>
              <a:gd name="T3" fmla="*/ 1209675089 h 960"/>
              <a:gd name="T4" fmla="*/ 0 w 48"/>
              <a:gd name="T5" fmla="*/ 2147483647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rgbClr val="000514"/>
            </a:solidFill>
            <a:round/>
            <a:headEnd/>
            <a:tailEnd type="triangle" w="med" len="med"/>
          </a:ln>
        </p:spPr>
        <p:txBody>
          <a:bodyPr/>
          <a:lstStyle/>
          <a:p>
            <a:endParaRPr lang="zh-CN" altLang="en-US"/>
          </a:p>
        </p:txBody>
      </p:sp>
      <p:sp>
        <p:nvSpPr>
          <p:cNvPr id="40974" name="Oval 15"/>
          <p:cNvSpPr>
            <a:spLocks noChangeArrowheads="1"/>
          </p:cNvSpPr>
          <p:nvPr/>
        </p:nvSpPr>
        <p:spPr bwMode="auto">
          <a:xfrm>
            <a:off x="3575050" y="4668838"/>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0975" name="Text Box 16"/>
          <p:cNvSpPr txBox="1">
            <a:spLocks noChangeArrowheads="1"/>
          </p:cNvSpPr>
          <p:nvPr/>
        </p:nvSpPr>
        <p:spPr bwMode="auto">
          <a:xfrm>
            <a:off x="3724275" y="4897438"/>
            <a:ext cx="5556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11</a:t>
            </a:r>
          </a:p>
        </p:txBody>
      </p:sp>
      <p:sp>
        <p:nvSpPr>
          <p:cNvPr id="40976" name="Text Box 17"/>
          <p:cNvSpPr txBox="1">
            <a:spLocks noChangeArrowheads="1"/>
          </p:cNvSpPr>
          <p:nvPr/>
        </p:nvSpPr>
        <p:spPr bwMode="auto">
          <a:xfrm>
            <a:off x="4006850" y="36782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1/0</a:t>
            </a:r>
          </a:p>
        </p:txBody>
      </p:sp>
      <p:sp>
        <p:nvSpPr>
          <p:cNvPr id="40977" name="Freeform 18"/>
          <p:cNvSpPr>
            <a:spLocks/>
          </p:cNvSpPr>
          <p:nvPr/>
        </p:nvSpPr>
        <p:spPr bwMode="auto">
          <a:xfrm>
            <a:off x="1365250" y="3144838"/>
            <a:ext cx="2209800" cy="1752600"/>
          </a:xfrm>
          <a:custGeom>
            <a:avLst/>
            <a:gdLst>
              <a:gd name="T0" fmla="*/ 2147483647 w 1392"/>
              <a:gd name="T1" fmla="*/ 2147483647 h 1104"/>
              <a:gd name="T2" fmla="*/ 1935480115 w 1392"/>
              <a:gd name="T3" fmla="*/ 1572577201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rgbClr val="000514"/>
            </a:solidFill>
            <a:round/>
            <a:headEnd/>
            <a:tailEnd type="triangle" w="med" len="med"/>
          </a:ln>
        </p:spPr>
        <p:txBody>
          <a:bodyPr/>
          <a:lstStyle/>
          <a:p>
            <a:endParaRPr lang="zh-CN" altLang="en-US"/>
          </a:p>
        </p:txBody>
      </p:sp>
      <p:sp>
        <p:nvSpPr>
          <p:cNvPr id="40978" name="Text Box 19"/>
          <p:cNvSpPr txBox="1">
            <a:spLocks noChangeArrowheads="1"/>
          </p:cNvSpPr>
          <p:nvPr/>
        </p:nvSpPr>
        <p:spPr bwMode="auto">
          <a:xfrm>
            <a:off x="2406650" y="36782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a:t>
            </a:r>
          </a:p>
        </p:txBody>
      </p:sp>
      <p:sp>
        <p:nvSpPr>
          <p:cNvPr id="40979" name="Freeform 20"/>
          <p:cNvSpPr>
            <a:spLocks/>
          </p:cNvSpPr>
          <p:nvPr/>
        </p:nvSpPr>
        <p:spPr bwMode="auto">
          <a:xfrm>
            <a:off x="1746250" y="5202238"/>
            <a:ext cx="1828800" cy="152400"/>
          </a:xfrm>
          <a:custGeom>
            <a:avLst/>
            <a:gdLst>
              <a:gd name="T0" fmla="*/ 2147483647 w 1152"/>
              <a:gd name="T1" fmla="*/ 0 h 96"/>
              <a:gd name="T2" fmla="*/ 967739987 w 1152"/>
              <a:gd name="T3" fmla="*/ 241935022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rgbClr val="000514"/>
            </a:solidFill>
            <a:round/>
            <a:headEnd/>
            <a:tailEnd type="triangle" w="med" len="med"/>
          </a:ln>
        </p:spPr>
        <p:txBody>
          <a:bodyPr/>
          <a:lstStyle/>
          <a:p>
            <a:endParaRPr lang="zh-CN" altLang="en-US"/>
          </a:p>
        </p:txBody>
      </p:sp>
      <p:sp>
        <p:nvSpPr>
          <p:cNvPr id="40980" name="Oval 21"/>
          <p:cNvSpPr>
            <a:spLocks noChangeArrowheads="1"/>
          </p:cNvSpPr>
          <p:nvPr/>
        </p:nvSpPr>
        <p:spPr bwMode="auto">
          <a:xfrm>
            <a:off x="831850" y="4592638"/>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0981" name="Text Box 22"/>
          <p:cNvSpPr txBox="1">
            <a:spLocks noChangeArrowheads="1"/>
          </p:cNvSpPr>
          <p:nvPr/>
        </p:nvSpPr>
        <p:spPr bwMode="auto">
          <a:xfrm>
            <a:off x="966788" y="4821238"/>
            <a:ext cx="5556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10</a:t>
            </a:r>
          </a:p>
        </p:txBody>
      </p:sp>
      <p:sp>
        <p:nvSpPr>
          <p:cNvPr id="40982" name="Text Box 23"/>
          <p:cNvSpPr txBox="1">
            <a:spLocks noChangeArrowheads="1"/>
          </p:cNvSpPr>
          <p:nvPr/>
        </p:nvSpPr>
        <p:spPr bwMode="auto">
          <a:xfrm>
            <a:off x="2201863" y="48974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1/0</a:t>
            </a:r>
          </a:p>
        </p:txBody>
      </p:sp>
      <p:sp>
        <p:nvSpPr>
          <p:cNvPr id="40983" name="Freeform 24"/>
          <p:cNvSpPr>
            <a:spLocks/>
          </p:cNvSpPr>
          <p:nvPr/>
        </p:nvSpPr>
        <p:spPr bwMode="auto">
          <a:xfrm>
            <a:off x="1200150" y="3144838"/>
            <a:ext cx="88900" cy="1447800"/>
          </a:xfrm>
          <a:custGeom>
            <a:avLst/>
            <a:gdLst>
              <a:gd name="T0" fmla="*/ 141128761 w 56"/>
              <a:gd name="T1" fmla="*/ 2147483647 h 912"/>
              <a:gd name="T2" fmla="*/ 20161251 w 56"/>
              <a:gd name="T3" fmla="*/ 846772670 h 912"/>
              <a:gd name="T4" fmla="*/ 20161251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rgbClr val="000514"/>
            </a:solidFill>
            <a:round/>
            <a:headEnd/>
            <a:tailEnd type="triangle" w="med" len="med"/>
          </a:ln>
        </p:spPr>
        <p:txBody>
          <a:bodyPr/>
          <a:lstStyle/>
          <a:p>
            <a:endParaRPr lang="zh-CN" altLang="en-US"/>
          </a:p>
        </p:txBody>
      </p:sp>
      <p:sp>
        <p:nvSpPr>
          <p:cNvPr id="40984" name="Text Box 25"/>
          <p:cNvSpPr txBox="1">
            <a:spLocks noChangeArrowheads="1"/>
          </p:cNvSpPr>
          <p:nvPr/>
        </p:nvSpPr>
        <p:spPr bwMode="auto">
          <a:xfrm>
            <a:off x="446088" y="35258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a:t>
            </a:r>
          </a:p>
        </p:txBody>
      </p:sp>
      <p:sp>
        <p:nvSpPr>
          <p:cNvPr id="40985" name="Freeform 26"/>
          <p:cNvSpPr>
            <a:spLocks/>
          </p:cNvSpPr>
          <p:nvPr/>
        </p:nvSpPr>
        <p:spPr bwMode="auto">
          <a:xfrm>
            <a:off x="781050" y="5354638"/>
            <a:ext cx="927100" cy="457200"/>
          </a:xfrm>
          <a:custGeom>
            <a:avLst/>
            <a:gdLst>
              <a:gd name="T0" fmla="*/ 1169352408 w 584"/>
              <a:gd name="T1" fmla="*/ 0 h 288"/>
              <a:gd name="T2" fmla="*/ 1411287307 w 584"/>
              <a:gd name="T3" fmla="*/ 604837442 h 288"/>
              <a:gd name="T4" fmla="*/ 806449861 w 584"/>
              <a:gd name="T5" fmla="*/ 725804891 h 288"/>
              <a:gd name="T6" fmla="*/ 80644991 w 584"/>
              <a:gd name="T7" fmla="*/ 604837442 h 288"/>
              <a:gd name="T8" fmla="*/ 322579964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rgbClr val="000514"/>
            </a:solidFill>
            <a:round/>
            <a:headEnd/>
            <a:tailEnd type="triangle" w="med" len="med"/>
          </a:ln>
        </p:spPr>
        <p:txBody>
          <a:bodyPr/>
          <a:lstStyle/>
          <a:p>
            <a:endParaRPr lang="zh-CN" altLang="en-US"/>
          </a:p>
        </p:txBody>
      </p:sp>
      <p:sp>
        <p:nvSpPr>
          <p:cNvPr id="40986" name="Text Box 27"/>
          <p:cNvSpPr txBox="1">
            <a:spLocks noChangeArrowheads="1"/>
          </p:cNvSpPr>
          <p:nvPr/>
        </p:nvSpPr>
        <p:spPr bwMode="auto">
          <a:xfrm>
            <a:off x="1568450" y="5507038"/>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1/0</a:t>
            </a:r>
          </a:p>
        </p:txBody>
      </p:sp>
      <p:sp>
        <p:nvSpPr>
          <p:cNvPr id="40987" name="Oval 28"/>
          <p:cNvSpPr>
            <a:spLocks noChangeArrowheads="1"/>
          </p:cNvSpPr>
          <p:nvPr/>
        </p:nvSpPr>
        <p:spPr bwMode="auto">
          <a:xfrm>
            <a:off x="5556250" y="2359025"/>
            <a:ext cx="669925" cy="709613"/>
          </a:xfrm>
          <a:prstGeom prst="ellipse">
            <a:avLst/>
          </a:prstGeom>
          <a:noFill/>
          <a:ln w="25400" algn="ctr">
            <a:solidFill>
              <a:srgbClr val="000514"/>
            </a:solidFill>
            <a:round/>
            <a:headEnd/>
            <a:tailEnd/>
          </a:ln>
        </p:spPr>
        <p:txBody>
          <a:bodyPr wrap="none" anchor="ctr"/>
          <a:lstStyle/>
          <a:p>
            <a:endParaRPr lang="zh-CN" altLang="en-US"/>
          </a:p>
        </p:txBody>
      </p:sp>
      <p:sp>
        <p:nvSpPr>
          <p:cNvPr id="40988" name="Oval 29"/>
          <p:cNvSpPr>
            <a:spLocks noChangeArrowheads="1"/>
          </p:cNvSpPr>
          <p:nvPr/>
        </p:nvSpPr>
        <p:spPr bwMode="auto">
          <a:xfrm>
            <a:off x="7400925" y="2359025"/>
            <a:ext cx="669925" cy="709613"/>
          </a:xfrm>
          <a:prstGeom prst="ellipse">
            <a:avLst/>
          </a:prstGeom>
          <a:noFill/>
          <a:ln w="25400" algn="ctr">
            <a:solidFill>
              <a:srgbClr val="000514"/>
            </a:solidFill>
            <a:round/>
            <a:headEnd/>
            <a:tailEnd/>
          </a:ln>
        </p:spPr>
        <p:txBody>
          <a:bodyPr wrap="none" anchor="ctr"/>
          <a:lstStyle/>
          <a:p>
            <a:endParaRPr lang="zh-CN" altLang="en-US"/>
          </a:p>
        </p:txBody>
      </p:sp>
      <p:sp>
        <p:nvSpPr>
          <p:cNvPr id="40989" name="Freeform 30"/>
          <p:cNvSpPr>
            <a:spLocks/>
          </p:cNvSpPr>
          <p:nvPr/>
        </p:nvSpPr>
        <p:spPr bwMode="auto">
          <a:xfrm>
            <a:off x="6226175" y="2541588"/>
            <a:ext cx="1174750" cy="204787"/>
          </a:xfrm>
          <a:custGeom>
            <a:avLst/>
            <a:gdLst>
              <a:gd name="T0" fmla="*/ 0 w 960"/>
              <a:gd name="T1" fmla="*/ 275905996 h 152"/>
              <a:gd name="T2" fmla="*/ 718769687 w 960"/>
              <a:gd name="T3" fmla="*/ 14521014 h 152"/>
              <a:gd name="T4" fmla="*/ 1437539374 w 960"/>
              <a:gd name="T5" fmla="*/ 1887772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000514"/>
            </a:solidFill>
            <a:round/>
            <a:headEnd/>
            <a:tailEnd type="triangle" w="med" len="med"/>
          </a:ln>
        </p:spPr>
        <p:txBody>
          <a:bodyPr/>
          <a:lstStyle/>
          <a:p>
            <a:endParaRPr lang="zh-CN" altLang="en-US"/>
          </a:p>
        </p:txBody>
      </p:sp>
      <p:sp>
        <p:nvSpPr>
          <p:cNvPr id="40990" name="Text Box 31"/>
          <p:cNvSpPr txBox="1">
            <a:spLocks noChangeArrowheads="1"/>
          </p:cNvSpPr>
          <p:nvPr/>
        </p:nvSpPr>
        <p:spPr bwMode="auto">
          <a:xfrm>
            <a:off x="6389688" y="2154238"/>
            <a:ext cx="7493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I/O</a:t>
            </a:r>
          </a:p>
        </p:txBody>
      </p:sp>
      <p:sp>
        <p:nvSpPr>
          <p:cNvPr id="40991" name="Text Box 32"/>
          <p:cNvSpPr txBox="1">
            <a:spLocks noChangeArrowheads="1"/>
          </p:cNvSpPr>
          <p:nvPr/>
        </p:nvSpPr>
        <p:spPr bwMode="auto">
          <a:xfrm>
            <a:off x="5540375" y="2459038"/>
            <a:ext cx="5810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S1</a:t>
            </a:r>
          </a:p>
        </p:txBody>
      </p:sp>
      <p:sp>
        <p:nvSpPr>
          <p:cNvPr id="40992" name="Text Box 33"/>
          <p:cNvSpPr txBox="1">
            <a:spLocks noChangeArrowheads="1"/>
          </p:cNvSpPr>
          <p:nvPr/>
        </p:nvSpPr>
        <p:spPr bwMode="auto">
          <a:xfrm>
            <a:off x="7413625" y="2459038"/>
            <a:ext cx="581025"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S2</a:t>
            </a:r>
          </a:p>
        </p:txBody>
      </p:sp>
      <p:sp>
        <p:nvSpPr>
          <p:cNvPr id="40993" name="Text Box 34"/>
          <p:cNvSpPr txBox="1">
            <a:spLocks noChangeArrowheads="1"/>
          </p:cNvSpPr>
          <p:nvPr/>
        </p:nvSpPr>
        <p:spPr bwMode="auto">
          <a:xfrm>
            <a:off x="5508625" y="3732213"/>
            <a:ext cx="3168650" cy="1187450"/>
          </a:xfrm>
          <a:prstGeom prst="rect">
            <a:avLst/>
          </a:prstGeom>
          <a:solidFill>
            <a:srgbClr val="FFFF66"/>
          </a:solidFill>
          <a:ln w="9525" algn="ctr">
            <a:noFill/>
            <a:miter lim="800000"/>
            <a:headEnd/>
            <a:tailEnd/>
          </a:ln>
        </p:spPr>
        <p:txBody>
          <a:bodyPr>
            <a:spAutoFit/>
          </a:bodyPr>
          <a:lstStyle/>
          <a:p>
            <a:pPr eaLnBrk="0" hangingPunct="0"/>
            <a:r>
              <a:rPr lang="zh-CN" altLang="en-US" sz="2400" b="1">
                <a:solidFill>
                  <a:srgbClr val="000514"/>
                </a:solidFill>
                <a:latin typeface="Verdana" pitchFamily="34" charset="0"/>
                <a:ea typeface="宋体" pitchFamily="2" charset="-122"/>
              </a:rPr>
              <a:t>当现态为</a:t>
            </a:r>
            <a:r>
              <a:rPr lang="en-US" altLang="zh-CN" sz="2400" b="1">
                <a:solidFill>
                  <a:srgbClr val="000514"/>
                </a:solidFill>
                <a:latin typeface="Verdana" pitchFamily="34" charset="0"/>
                <a:ea typeface="宋体" pitchFamily="2" charset="-122"/>
              </a:rPr>
              <a:t>s1</a:t>
            </a:r>
            <a:r>
              <a:rPr lang="zh-CN" altLang="en-US" sz="2400" b="1">
                <a:solidFill>
                  <a:srgbClr val="000514"/>
                </a:solidFill>
                <a:latin typeface="Verdana" pitchFamily="34" charset="0"/>
                <a:ea typeface="宋体" pitchFamily="2" charset="-122"/>
              </a:rPr>
              <a:t>，输入</a:t>
            </a:r>
            <a:r>
              <a:rPr lang="en-US" altLang="zh-CN" sz="2400" b="1">
                <a:solidFill>
                  <a:srgbClr val="000514"/>
                </a:solidFill>
                <a:latin typeface="Verdana" pitchFamily="34" charset="0"/>
                <a:ea typeface="宋体" pitchFamily="2" charset="-122"/>
              </a:rPr>
              <a:t>I</a:t>
            </a:r>
            <a:r>
              <a:rPr lang="zh-CN" altLang="en-US" sz="2400" b="1">
                <a:solidFill>
                  <a:srgbClr val="000514"/>
                </a:solidFill>
                <a:latin typeface="Verdana" pitchFamily="34" charset="0"/>
                <a:ea typeface="宋体" pitchFamily="2" charset="-122"/>
              </a:rPr>
              <a:t>，则机器将转换到状态</a:t>
            </a:r>
            <a:r>
              <a:rPr lang="en-US" altLang="zh-CN" sz="2400" b="1">
                <a:solidFill>
                  <a:srgbClr val="000514"/>
                </a:solidFill>
                <a:latin typeface="Verdana" pitchFamily="34" charset="0"/>
                <a:ea typeface="宋体" pitchFamily="2" charset="-122"/>
              </a:rPr>
              <a:t>s2</a:t>
            </a:r>
            <a:r>
              <a:rPr lang="zh-CN" altLang="en-US" sz="2400" b="1">
                <a:solidFill>
                  <a:srgbClr val="000514"/>
                </a:solidFill>
                <a:latin typeface="Verdana" pitchFamily="34" charset="0"/>
                <a:ea typeface="宋体" pitchFamily="2" charset="-122"/>
              </a:rPr>
              <a:t>，输出</a:t>
            </a:r>
            <a:r>
              <a:rPr lang="en-US" altLang="zh-CN" sz="2400" b="1">
                <a:solidFill>
                  <a:srgbClr val="000514"/>
                </a:solidFill>
                <a:latin typeface="Verdana" pitchFamily="34" charset="0"/>
                <a:ea typeface="宋体" pitchFamily="2" charset="-122"/>
              </a:rPr>
              <a:t>O</a:t>
            </a:r>
            <a:r>
              <a:rPr lang="zh-CN" altLang="en-US" sz="2400" b="1">
                <a:solidFill>
                  <a:srgbClr val="000514"/>
                </a:solidFill>
                <a:latin typeface="Verdana" pitchFamily="34" charset="0"/>
                <a:ea typeface="宋体" pitchFamily="2" charset="-122"/>
              </a:rPr>
              <a:t>。</a:t>
            </a:r>
            <a:endParaRPr lang="zh-CN" altLang="en-US" sz="2400" b="1" i="1">
              <a:solidFill>
                <a:srgbClr val="000514"/>
              </a:solidFill>
              <a:latin typeface="Verdana" pitchFamily="34" charset="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Moore</a:t>
            </a:r>
            <a:r>
              <a:rPr lang="zh-CN" altLang="en-US" smtClean="0"/>
              <a:t>时序电路模型</a:t>
            </a:r>
          </a:p>
        </p:txBody>
      </p:sp>
      <p:sp>
        <p:nvSpPr>
          <p:cNvPr id="41987" name="Oval 4"/>
          <p:cNvSpPr>
            <a:spLocks noChangeArrowheads="1"/>
          </p:cNvSpPr>
          <p:nvPr/>
        </p:nvSpPr>
        <p:spPr bwMode="auto">
          <a:xfrm>
            <a:off x="5003800" y="2643188"/>
            <a:ext cx="1035050" cy="930275"/>
          </a:xfrm>
          <a:prstGeom prst="ellipse">
            <a:avLst/>
          </a:prstGeom>
          <a:noFill/>
          <a:ln w="25400" algn="ctr">
            <a:solidFill>
              <a:srgbClr val="000514"/>
            </a:solidFill>
            <a:round/>
            <a:headEnd/>
            <a:tailEnd/>
          </a:ln>
        </p:spPr>
        <p:txBody>
          <a:bodyPr wrap="none" anchor="ctr"/>
          <a:lstStyle/>
          <a:p>
            <a:endParaRPr lang="zh-CN" altLang="en-US"/>
          </a:p>
        </p:txBody>
      </p:sp>
      <p:sp>
        <p:nvSpPr>
          <p:cNvPr id="41988" name="Oval 5"/>
          <p:cNvSpPr>
            <a:spLocks noChangeArrowheads="1"/>
          </p:cNvSpPr>
          <p:nvPr/>
        </p:nvSpPr>
        <p:spPr bwMode="auto">
          <a:xfrm>
            <a:off x="7475538" y="2643188"/>
            <a:ext cx="1057275" cy="930275"/>
          </a:xfrm>
          <a:prstGeom prst="ellipse">
            <a:avLst/>
          </a:prstGeom>
          <a:noFill/>
          <a:ln w="25400" algn="ctr">
            <a:solidFill>
              <a:srgbClr val="000514"/>
            </a:solidFill>
            <a:round/>
            <a:headEnd/>
            <a:tailEnd/>
          </a:ln>
        </p:spPr>
        <p:txBody>
          <a:bodyPr wrap="none" anchor="ctr"/>
          <a:lstStyle/>
          <a:p>
            <a:endParaRPr lang="zh-CN" altLang="en-US"/>
          </a:p>
        </p:txBody>
      </p:sp>
      <p:sp>
        <p:nvSpPr>
          <p:cNvPr id="41989" name="Freeform 6"/>
          <p:cNvSpPr>
            <a:spLocks/>
          </p:cNvSpPr>
          <p:nvPr/>
        </p:nvSpPr>
        <p:spPr bwMode="auto">
          <a:xfrm>
            <a:off x="6011863" y="2825750"/>
            <a:ext cx="1474787" cy="268288"/>
          </a:xfrm>
          <a:custGeom>
            <a:avLst/>
            <a:gdLst>
              <a:gd name="T0" fmla="*/ 0 w 960"/>
              <a:gd name="T1" fmla="*/ 473542471 h 152"/>
              <a:gd name="T2" fmla="*/ 1132811643 w 960"/>
              <a:gd name="T3" fmla="*/ 24922540 h 152"/>
              <a:gd name="T4" fmla="*/ 2147483647 w 960"/>
              <a:gd name="T5" fmla="*/ 324001867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000514"/>
            </a:solidFill>
            <a:round/>
            <a:headEnd/>
            <a:tailEnd type="triangle" w="med" len="med"/>
          </a:ln>
        </p:spPr>
        <p:txBody>
          <a:bodyPr/>
          <a:lstStyle/>
          <a:p>
            <a:endParaRPr lang="zh-CN" altLang="en-US"/>
          </a:p>
        </p:txBody>
      </p:sp>
      <p:sp>
        <p:nvSpPr>
          <p:cNvPr id="41990" name="Text Box 7"/>
          <p:cNvSpPr txBox="1">
            <a:spLocks noChangeArrowheads="1"/>
          </p:cNvSpPr>
          <p:nvPr/>
        </p:nvSpPr>
        <p:spPr bwMode="auto">
          <a:xfrm>
            <a:off x="6588125" y="2349500"/>
            <a:ext cx="350838"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I</a:t>
            </a:r>
          </a:p>
        </p:txBody>
      </p:sp>
      <p:sp>
        <p:nvSpPr>
          <p:cNvPr id="41991" name="Text Box 8"/>
          <p:cNvSpPr txBox="1">
            <a:spLocks noChangeArrowheads="1"/>
          </p:cNvSpPr>
          <p:nvPr/>
        </p:nvSpPr>
        <p:spPr bwMode="auto">
          <a:xfrm>
            <a:off x="4962525" y="2900363"/>
            <a:ext cx="1004888" cy="396875"/>
          </a:xfrm>
          <a:prstGeom prst="rect">
            <a:avLst/>
          </a:prstGeom>
          <a:noFill/>
          <a:ln w="9525" algn="ctr">
            <a:noFill/>
            <a:miter lim="800000"/>
            <a:headEnd/>
            <a:tailEnd/>
          </a:ln>
        </p:spPr>
        <p:txBody>
          <a:bodyPr wrap="none">
            <a:spAutoFit/>
          </a:bodyPr>
          <a:lstStyle/>
          <a:p>
            <a:pPr algn="ctr" eaLnBrk="0" hangingPunct="0"/>
            <a:r>
              <a:rPr lang="en-US" altLang="zh-CN" sz="2000" b="1" i="1">
                <a:solidFill>
                  <a:srgbClr val="000514"/>
                </a:solidFill>
                <a:latin typeface="Comic Sans MS" pitchFamily="66" charset="0"/>
                <a:ea typeface="宋体" pitchFamily="2" charset="-122"/>
              </a:rPr>
              <a:t>S1/O1</a:t>
            </a:r>
          </a:p>
        </p:txBody>
      </p:sp>
      <p:sp>
        <p:nvSpPr>
          <p:cNvPr id="41992" name="Text Box 9"/>
          <p:cNvSpPr txBox="1">
            <a:spLocks noChangeArrowheads="1"/>
          </p:cNvSpPr>
          <p:nvPr/>
        </p:nvSpPr>
        <p:spPr bwMode="auto">
          <a:xfrm>
            <a:off x="7524750" y="2924175"/>
            <a:ext cx="1004888" cy="396875"/>
          </a:xfrm>
          <a:prstGeom prst="rect">
            <a:avLst/>
          </a:prstGeom>
          <a:noFill/>
          <a:ln w="9525" algn="ctr">
            <a:noFill/>
            <a:miter lim="800000"/>
            <a:headEnd/>
            <a:tailEnd/>
          </a:ln>
        </p:spPr>
        <p:txBody>
          <a:bodyPr wrap="none">
            <a:spAutoFit/>
          </a:bodyPr>
          <a:lstStyle/>
          <a:p>
            <a:pPr algn="ctr" eaLnBrk="0" hangingPunct="0"/>
            <a:r>
              <a:rPr lang="en-US" altLang="zh-CN" sz="2000" b="1" i="1">
                <a:solidFill>
                  <a:srgbClr val="000514"/>
                </a:solidFill>
                <a:latin typeface="Comic Sans MS" pitchFamily="66" charset="0"/>
                <a:ea typeface="宋体" pitchFamily="2" charset="-122"/>
              </a:rPr>
              <a:t>S2/O2</a:t>
            </a:r>
          </a:p>
        </p:txBody>
      </p:sp>
      <p:sp>
        <p:nvSpPr>
          <p:cNvPr id="41993" name="Text Box 10"/>
          <p:cNvSpPr txBox="1">
            <a:spLocks noChangeArrowheads="1"/>
          </p:cNvSpPr>
          <p:nvPr/>
        </p:nvSpPr>
        <p:spPr bwMode="auto">
          <a:xfrm>
            <a:off x="5076825" y="4365625"/>
            <a:ext cx="3455988" cy="1190625"/>
          </a:xfrm>
          <a:prstGeom prst="rect">
            <a:avLst/>
          </a:prstGeom>
          <a:solidFill>
            <a:srgbClr val="FFFF66"/>
          </a:solidFill>
          <a:ln w="9525" algn="ctr">
            <a:noFill/>
            <a:miter lim="800000"/>
            <a:headEnd/>
            <a:tailEnd/>
          </a:ln>
        </p:spPr>
        <p:txBody>
          <a:bodyPr/>
          <a:lstStyle/>
          <a:p>
            <a:pPr eaLnBrk="0" hangingPunct="0"/>
            <a:r>
              <a:rPr lang="zh-CN" altLang="en-US" sz="2400" b="1">
                <a:solidFill>
                  <a:srgbClr val="000514"/>
                </a:solidFill>
                <a:latin typeface="Comic Sans MS" pitchFamily="66" charset="0"/>
                <a:ea typeface="宋体" pitchFamily="2" charset="-122"/>
              </a:rPr>
              <a:t>当现态为</a:t>
            </a:r>
            <a:r>
              <a:rPr lang="en-US" altLang="zh-CN" sz="2400" b="1">
                <a:solidFill>
                  <a:srgbClr val="000514"/>
                </a:solidFill>
                <a:latin typeface="Comic Sans MS" pitchFamily="66" charset="0"/>
                <a:ea typeface="宋体" pitchFamily="2" charset="-122"/>
              </a:rPr>
              <a:t>s1</a:t>
            </a:r>
            <a:r>
              <a:rPr lang="zh-CN" altLang="en-US" sz="2400" b="1">
                <a:solidFill>
                  <a:srgbClr val="000514"/>
                </a:solidFill>
                <a:latin typeface="Comic Sans MS" pitchFamily="66" charset="0"/>
                <a:ea typeface="宋体" pitchFamily="2" charset="-122"/>
              </a:rPr>
              <a:t>，输出为</a:t>
            </a:r>
            <a:r>
              <a:rPr lang="en-US" altLang="zh-CN" sz="2400" b="1">
                <a:solidFill>
                  <a:srgbClr val="000514"/>
                </a:solidFill>
                <a:latin typeface="Comic Sans MS" pitchFamily="66" charset="0"/>
                <a:ea typeface="宋体" pitchFamily="2" charset="-122"/>
              </a:rPr>
              <a:t>O1</a:t>
            </a:r>
            <a:r>
              <a:rPr lang="zh-CN" altLang="en-US" sz="2400" b="1">
                <a:solidFill>
                  <a:srgbClr val="000514"/>
                </a:solidFill>
                <a:latin typeface="Comic Sans MS" pitchFamily="66" charset="0"/>
                <a:ea typeface="宋体" pitchFamily="2" charset="-122"/>
              </a:rPr>
              <a:t>，输入</a:t>
            </a:r>
            <a:r>
              <a:rPr lang="en-US" altLang="zh-CN" sz="2400" b="1" i="1">
                <a:solidFill>
                  <a:srgbClr val="000514"/>
                </a:solidFill>
                <a:latin typeface="Comic Sans MS" pitchFamily="66" charset="0"/>
                <a:ea typeface="宋体" pitchFamily="2" charset="-122"/>
              </a:rPr>
              <a:t>I</a:t>
            </a:r>
            <a:r>
              <a:rPr lang="zh-CN" altLang="en-US" sz="2400" b="1">
                <a:solidFill>
                  <a:srgbClr val="000514"/>
                </a:solidFill>
                <a:latin typeface="Comic Sans MS" pitchFamily="66" charset="0"/>
                <a:ea typeface="宋体" pitchFamily="2" charset="-122"/>
              </a:rPr>
              <a:t>， 则转换到</a:t>
            </a:r>
            <a:r>
              <a:rPr lang="en-US" altLang="zh-CN" sz="2400" b="1">
                <a:solidFill>
                  <a:srgbClr val="000514"/>
                </a:solidFill>
                <a:latin typeface="Comic Sans MS" pitchFamily="66" charset="0"/>
                <a:ea typeface="宋体" pitchFamily="2" charset="-122"/>
              </a:rPr>
              <a:t>s2</a:t>
            </a:r>
            <a:r>
              <a:rPr lang="zh-CN" altLang="en-US" sz="2400" b="1">
                <a:solidFill>
                  <a:srgbClr val="000514"/>
                </a:solidFill>
                <a:latin typeface="Comic Sans MS" pitchFamily="66" charset="0"/>
                <a:ea typeface="宋体" pitchFamily="2" charset="-122"/>
              </a:rPr>
              <a:t>状态，并输出</a:t>
            </a:r>
            <a:r>
              <a:rPr lang="en-US" altLang="zh-CN" sz="2400" b="1">
                <a:solidFill>
                  <a:srgbClr val="000514"/>
                </a:solidFill>
                <a:latin typeface="Comic Sans MS" pitchFamily="66" charset="0"/>
                <a:ea typeface="宋体" pitchFamily="2" charset="-122"/>
              </a:rPr>
              <a:t>O2</a:t>
            </a:r>
            <a:r>
              <a:rPr lang="zh-CN" altLang="en-US" sz="2400" b="1">
                <a:solidFill>
                  <a:srgbClr val="000514"/>
                </a:solidFill>
                <a:latin typeface="Comic Sans MS" pitchFamily="66" charset="0"/>
                <a:ea typeface="宋体" pitchFamily="2" charset="-122"/>
              </a:rPr>
              <a:t>。</a:t>
            </a:r>
            <a:endParaRPr lang="zh-CN" altLang="en-US" sz="2400" b="1" i="1">
              <a:solidFill>
                <a:srgbClr val="000514"/>
              </a:solidFill>
              <a:latin typeface="Comic Sans MS" pitchFamily="66" charset="0"/>
              <a:ea typeface="宋体" pitchFamily="2" charset="-122"/>
            </a:endParaRPr>
          </a:p>
        </p:txBody>
      </p:sp>
      <p:sp>
        <p:nvSpPr>
          <p:cNvPr id="41994" name="Oval 11"/>
          <p:cNvSpPr>
            <a:spLocks noChangeArrowheads="1"/>
          </p:cNvSpPr>
          <p:nvPr/>
        </p:nvSpPr>
        <p:spPr bwMode="auto">
          <a:xfrm>
            <a:off x="685800" y="3200400"/>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1995" name="Text Box 12"/>
          <p:cNvSpPr txBox="1">
            <a:spLocks noChangeArrowheads="1"/>
          </p:cNvSpPr>
          <p:nvPr/>
        </p:nvSpPr>
        <p:spPr bwMode="auto">
          <a:xfrm>
            <a:off x="738188" y="3429000"/>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0/0</a:t>
            </a:r>
          </a:p>
        </p:txBody>
      </p:sp>
      <p:sp>
        <p:nvSpPr>
          <p:cNvPr id="41996" name="Freeform 13"/>
          <p:cNvSpPr>
            <a:spLocks/>
          </p:cNvSpPr>
          <p:nvPr/>
        </p:nvSpPr>
        <p:spPr bwMode="auto">
          <a:xfrm>
            <a:off x="927100" y="2755900"/>
            <a:ext cx="762000" cy="596900"/>
          </a:xfrm>
          <a:custGeom>
            <a:avLst/>
            <a:gdLst>
              <a:gd name="T0" fmla="*/ 221773793 w 480"/>
              <a:gd name="T1" fmla="*/ 705643719 h 376"/>
              <a:gd name="T2" fmla="*/ 100806249 w 480"/>
              <a:gd name="T3" fmla="*/ 100806242 h 376"/>
              <a:gd name="T4" fmla="*/ 826611238 w 480"/>
              <a:gd name="T5" fmla="*/ 100806242 h 376"/>
              <a:gd name="T6" fmla="*/ 1189513844 w 480"/>
              <a:gd name="T7" fmla="*/ 584676259 h 376"/>
              <a:gd name="T8" fmla="*/ 947578906 w 480"/>
              <a:gd name="T9" fmla="*/ 947578839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rgbClr val="000514"/>
            </a:solidFill>
            <a:round/>
            <a:headEnd/>
            <a:tailEnd type="triangle" w="med" len="med"/>
          </a:ln>
        </p:spPr>
        <p:txBody>
          <a:bodyPr/>
          <a:lstStyle/>
          <a:p>
            <a:endParaRPr lang="zh-CN" altLang="en-US"/>
          </a:p>
        </p:txBody>
      </p:sp>
      <p:sp>
        <p:nvSpPr>
          <p:cNvPr id="41997" name="Text Box 14"/>
          <p:cNvSpPr txBox="1">
            <a:spLocks noChangeArrowheads="1"/>
          </p:cNvSpPr>
          <p:nvPr/>
        </p:nvSpPr>
        <p:spPr bwMode="auto">
          <a:xfrm>
            <a:off x="1531938" y="2667000"/>
            <a:ext cx="1058862"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00,11</a:t>
            </a:r>
          </a:p>
        </p:txBody>
      </p:sp>
      <p:sp>
        <p:nvSpPr>
          <p:cNvPr id="41998" name="Freeform 15"/>
          <p:cNvSpPr>
            <a:spLocks/>
          </p:cNvSpPr>
          <p:nvPr/>
        </p:nvSpPr>
        <p:spPr bwMode="auto">
          <a:xfrm>
            <a:off x="1600200" y="3429000"/>
            <a:ext cx="1828800" cy="228600"/>
          </a:xfrm>
          <a:custGeom>
            <a:avLst/>
            <a:gdLst>
              <a:gd name="T0" fmla="*/ 0 w 1152"/>
              <a:gd name="T1" fmla="*/ 362902445 h 144"/>
              <a:gd name="T2" fmla="*/ 1330642333 w 1152"/>
              <a:gd name="T3" fmla="*/ 0 h 144"/>
              <a:gd name="T4" fmla="*/ 2147483647 w 1152"/>
              <a:gd name="T5" fmla="*/ 362902445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rgbClr val="000514"/>
            </a:solidFill>
            <a:round/>
            <a:headEnd/>
            <a:tailEnd type="triangle" w="med" len="med"/>
          </a:ln>
        </p:spPr>
        <p:txBody>
          <a:bodyPr/>
          <a:lstStyle/>
          <a:p>
            <a:endParaRPr lang="zh-CN" altLang="en-US"/>
          </a:p>
        </p:txBody>
      </p:sp>
      <p:sp>
        <p:nvSpPr>
          <p:cNvPr id="41999" name="Oval 16"/>
          <p:cNvSpPr>
            <a:spLocks noChangeArrowheads="1"/>
          </p:cNvSpPr>
          <p:nvPr/>
        </p:nvSpPr>
        <p:spPr bwMode="auto">
          <a:xfrm>
            <a:off x="3429000" y="3276600"/>
            <a:ext cx="914400" cy="838200"/>
          </a:xfrm>
          <a:prstGeom prst="ellipse">
            <a:avLst/>
          </a:prstGeom>
          <a:noFill/>
          <a:ln w="25400" algn="ctr">
            <a:solidFill>
              <a:srgbClr val="000514"/>
            </a:solidFill>
            <a:round/>
            <a:headEnd/>
            <a:tailEnd/>
          </a:ln>
        </p:spPr>
        <p:txBody>
          <a:bodyPr wrap="none" anchor="ctr"/>
          <a:lstStyle/>
          <a:p>
            <a:endParaRPr lang="zh-CN" altLang="en-US"/>
          </a:p>
        </p:txBody>
      </p:sp>
      <p:sp>
        <p:nvSpPr>
          <p:cNvPr id="42000" name="Text Box 17"/>
          <p:cNvSpPr txBox="1">
            <a:spLocks noChangeArrowheads="1"/>
          </p:cNvSpPr>
          <p:nvPr/>
        </p:nvSpPr>
        <p:spPr bwMode="auto">
          <a:xfrm>
            <a:off x="3481388" y="3429000"/>
            <a:ext cx="711200"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1/1</a:t>
            </a:r>
          </a:p>
        </p:txBody>
      </p:sp>
      <p:sp>
        <p:nvSpPr>
          <p:cNvPr id="42001" name="Text Box 18"/>
          <p:cNvSpPr txBox="1">
            <a:spLocks noChangeArrowheads="1"/>
          </p:cNvSpPr>
          <p:nvPr/>
        </p:nvSpPr>
        <p:spPr bwMode="auto">
          <a:xfrm>
            <a:off x="2217738" y="3048000"/>
            <a:ext cx="1058862"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01,10</a:t>
            </a:r>
          </a:p>
        </p:txBody>
      </p:sp>
      <p:sp>
        <p:nvSpPr>
          <p:cNvPr id="42002" name="Freeform 19"/>
          <p:cNvSpPr>
            <a:spLocks/>
          </p:cNvSpPr>
          <p:nvPr/>
        </p:nvSpPr>
        <p:spPr bwMode="auto">
          <a:xfrm>
            <a:off x="1600200" y="3810000"/>
            <a:ext cx="1828800" cy="165100"/>
          </a:xfrm>
          <a:custGeom>
            <a:avLst/>
            <a:gdLst>
              <a:gd name="T0" fmla="*/ 2147483647 w 1152"/>
              <a:gd name="T1" fmla="*/ 120967514 h 104"/>
              <a:gd name="T2" fmla="*/ 1451609782 w 1152"/>
              <a:gd name="T3" fmla="*/ 241935028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rgbClr val="000514"/>
            </a:solidFill>
            <a:round/>
            <a:headEnd/>
            <a:tailEnd type="triangle" w="med" len="med"/>
          </a:ln>
        </p:spPr>
        <p:txBody>
          <a:bodyPr/>
          <a:lstStyle/>
          <a:p>
            <a:endParaRPr lang="zh-CN" altLang="en-US"/>
          </a:p>
        </p:txBody>
      </p:sp>
      <p:sp>
        <p:nvSpPr>
          <p:cNvPr id="42003" name="Text Box 20"/>
          <p:cNvSpPr txBox="1">
            <a:spLocks noChangeArrowheads="1"/>
          </p:cNvSpPr>
          <p:nvPr/>
        </p:nvSpPr>
        <p:spPr bwMode="auto">
          <a:xfrm>
            <a:off x="1866900" y="3962400"/>
            <a:ext cx="1058863"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01,10</a:t>
            </a:r>
          </a:p>
        </p:txBody>
      </p:sp>
      <p:sp>
        <p:nvSpPr>
          <p:cNvPr id="42004" name="Freeform 21"/>
          <p:cNvSpPr>
            <a:spLocks/>
          </p:cNvSpPr>
          <p:nvPr/>
        </p:nvSpPr>
        <p:spPr bwMode="auto">
          <a:xfrm>
            <a:off x="3378200" y="4038600"/>
            <a:ext cx="927100" cy="457200"/>
          </a:xfrm>
          <a:custGeom>
            <a:avLst/>
            <a:gdLst>
              <a:gd name="T0" fmla="*/ 1169352408 w 584"/>
              <a:gd name="T1" fmla="*/ 0 h 288"/>
              <a:gd name="T2" fmla="*/ 1411287307 w 584"/>
              <a:gd name="T3" fmla="*/ 604837442 h 288"/>
              <a:gd name="T4" fmla="*/ 806449861 w 584"/>
              <a:gd name="T5" fmla="*/ 725804891 h 288"/>
              <a:gd name="T6" fmla="*/ 80644991 w 584"/>
              <a:gd name="T7" fmla="*/ 604837442 h 288"/>
              <a:gd name="T8" fmla="*/ 322579964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rgbClr val="000514"/>
            </a:solidFill>
            <a:round/>
            <a:headEnd/>
            <a:tailEnd type="triangle" w="med" len="med"/>
          </a:ln>
        </p:spPr>
        <p:txBody>
          <a:bodyPr/>
          <a:lstStyle/>
          <a:p>
            <a:endParaRPr lang="zh-CN" altLang="en-US"/>
          </a:p>
        </p:txBody>
      </p:sp>
      <p:sp>
        <p:nvSpPr>
          <p:cNvPr id="42005" name="Text Box 22"/>
          <p:cNvSpPr txBox="1">
            <a:spLocks noChangeArrowheads="1"/>
          </p:cNvSpPr>
          <p:nvPr/>
        </p:nvSpPr>
        <p:spPr bwMode="auto">
          <a:xfrm>
            <a:off x="3284538" y="4495800"/>
            <a:ext cx="1058862" cy="457200"/>
          </a:xfrm>
          <a:prstGeom prst="rect">
            <a:avLst/>
          </a:prstGeom>
          <a:noFill/>
          <a:ln w="9525" algn="ctr">
            <a:noFill/>
            <a:miter lim="800000"/>
            <a:headEnd/>
            <a:tailEnd/>
          </a:ln>
        </p:spPr>
        <p:txBody>
          <a:bodyPr wrap="none">
            <a:spAutoFit/>
          </a:bodyPr>
          <a:lstStyle/>
          <a:p>
            <a:pPr algn="ctr" eaLnBrk="0" hangingPunct="0"/>
            <a:r>
              <a:rPr lang="en-US" altLang="zh-CN" sz="2400" b="1" i="1">
                <a:solidFill>
                  <a:srgbClr val="000514"/>
                </a:solidFill>
                <a:latin typeface="Comic Sans MS" pitchFamily="66" charset="0"/>
                <a:ea typeface="宋体" pitchFamily="2" charset="-122"/>
              </a:rPr>
              <a:t>00,11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JK</a:t>
            </a:r>
            <a:r>
              <a:rPr lang="zh-CN" altLang="en-US" smtClean="0"/>
              <a:t>触发器的</a:t>
            </a:r>
            <a:r>
              <a:rPr lang="en-US" altLang="zh-CN" smtClean="0"/>
              <a:t>Moore</a:t>
            </a:r>
            <a:r>
              <a:rPr lang="zh-CN" altLang="en-US" smtClean="0"/>
              <a:t>电路表示</a:t>
            </a:r>
          </a:p>
        </p:txBody>
      </p:sp>
      <p:pic>
        <p:nvPicPr>
          <p:cNvPr id="95236" name="Picture 4"/>
          <p:cNvPicPr>
            <a:picLocks noChangeAspect="1" noChangeArrowheads="1"/>
          </p:cNvPicPr>
          <p:nvPr/>
        </p:nvPicPr>
        <p:blipFill>
          <a:blip r:embed="rId2">
            <a:lum contrast="6000"/>
            <a:grayscl/>
          </a:blip>
          <a:srcRect/>
          <a:stretch>
            <a:fillRect/>
          </a:stretch>
        </p:blipFill>
        <p:spPr bwMode="auto">
          <a:xfrm>
            <a:off x="2987675" y="1773238"/>
            <a:ext cx="5903913" cy="4394200"/>
          </a:xfrm>
          <a:prstGeom prst="rect">
            <a:avLst/>
          </a:prstGeom>
          <a:noFill/>
          <a:ln w="9525">
            <a:noFill/>
            <a:miter lim="800000"/>
            <a:headEnd/>
            <a:tailEnd/>
          </a:ln>
        </p:spPr>
      </p:pic>
      <p:grpSp>
        <p:nvGrpSpPr>
          <p:cNvPr id="2" name="Group 5"/>
          <p:cNvGrpSpPr>
            <a:grpSpLocks/>
          </p:cNvGrpSpPr>
          <p:nvPr/>
        </p:nvGrpSpPr>
        <p:grpSpPr bwMode="auto">
          <a:xfrm>
            <a:off x="4067175" y="3148013"/>
            <a:ext cx="4689475" cy="500062"/>
            <a:chOff x="2965" y="1873"/>
            <a:chExt cx="2682" cy="315"/>
          </a:xfrm>
        </p:grpSpPr>
        <p:sp>
          <p:nvSpPr>
            <p:cNvPr id="43065" name="Oval 6"/>
            <p:cNvSpPr>
              <a:spLocks noChangeArrowheads="1"/>
            </p:cNvSpPr>
            <p:nvPr/>
          </p:nvSpPr>
          <p:spPr bwMode="auto">
            <a:xfrm>
              <a:off x="2965" y="1990"/>
              <a:ext cx="397" cy="198"/>
            </a:xfrm>
            <a:prstGeom prst="ellipse">
              <a:avLst/>
            </a:prstGeom>
            <a:noFill/>
            <a:ln w="38100">
              <a:solidFill>
                <a:srgbClr val="FF0000"/>
              </a:solidFill>
              <a:round/>
              <a:headEnd/>
              <a:tailEnd/>
            </a:ln>
          </p:spPr>
          <p:txBody>
            <a:bodyPr wrap="none" anchor="ctr"/>
            <a:lstStyle/>
            <a:p>
              <a:endParaRPr lang="zh-CN" altLang="en-US"/>
            </a:p>
          </p:txBody>
        </p:sp>
        <p:sp>
          <p:nvSpPr>
            <p:cNvPr id="43066" name="Oval 7"/>
            <p:cNvSpPr>
              <a:spLocks noChangeArrowheads="1"/>
            </p:cNvSpPr>
            <p:nvPr/>
          </p:nvSpPr>
          <p:spPr bwMode="auto">
            <a:xfrm>
              <a:off x="5250" y="1873"/>
              <a:ext cx="397" cy="198"/>
            </a:xfrm>
            <a:prstGeom prst="ellipse">
              <a:avLst/>
            </a:prstGeom>
            <a:noFill/>
            <a:ln w="38100">
              <a:solidFill>
                <a:srgbClr val="FF0000"/>
              </a:solidFill>
              <a:round/>
              <a:headEnd/>
              <a:tailEnd/>
            </a:ln>
          </p:spPr>
          <p:txBody>
            <a:bodyPr wrap="none" anchor="ctr"/>
            <a:lstStyle/>
            <a:p>
              <a:endParaRPr lang="zh-CN" altLang="en-US"/>
            </a:p>
          </p:txBody>
        </p:sp>
      </p:grpSp>
      <p:graphicFrame>
        <p:nvGraphicFramePr>
          <p:cNvPr id="95296" name="Group 64"/>
          <p:cNvGraphicFramePr>
            <a:graphicFrameLocks noGrp="1"/>
          </p:cNvGraphicFramePr>
          <p:nvPr/>
        </p:nvGraphicFramePr>
        <p:xfrm>
          <a:off x="250825" y="2276475"/>
          <a:ext cx="2544763" cy="3292475"/>
        </p:xfrm>
        <a:graphic>
          <a:graphicData uri="http://schemas.openxmlformats.org/drawingml/2006/table">
            <a:tbl>
              <a:tblPr/>
              <a:tblGrid>
                <a:gridCol w="636588"/>
                <a:gridCol w="673100"/>
                <a:gridCol w="598487"/>
                <a:gridCol w="636588"/>
              </a:tblGrid>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J</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K</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Q</a:t>
                      </a:r>
                      <a:r>
                        <a:rPr kumimoji="0" lang="en-US" altLang="zh-CN" sz="1800" b="1" i="0" u="none" strike="noStrike" cap="none" normalizeH="0" baseline="-30000" smtClean="0">
                          <a:ln>
                            <a:noFill/>
                          </a:ln>
                          <a:solidFill>
                            <a:schemeClr val="tx1"/>
                          </a:solidFill>
                          <a:effectLst/>
                          <a:latin typeface="Times New Roman" pitchFamily="18" charset="0"/>
                          <a:ea typeface="黑体" pitchFamily="2" charset="-122"/>
                          <a:cs typeface="Times New Roman" pitchFamily="18" charset="0"/>
                        </a:rPr>
                        <a:t>n</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Q</a:t>
                      </a:r>
                      <a:r>
                        <a:rPr kumimoji="0" lang="en-US" altLang="zh-CN" sz="1800" b="1" i="0" u="none" strike="noStrike" cap="none" normalizeH="0" baseline="-30000" smtClean="0">
                          <a:ln>
                            <a:noFill/>
                          </a:ln>
                          <a:solidFill>
                            <a:schemeClr val="tx1"/>
                          </a:solidFill>
                          <a:effectLst/>
                          <a:latin typeface="Times New Roman" pitchFamily="18" charset="0"/>
                          <a:ea typeface="黑体" pitchFamily="2" charset="-122"/>
                          <a:cs typeface="Times New Roman" pitchFamily="18" charset="0"/>
                        </a:rPr>
                        <a:t>n+1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33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33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r>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33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33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0000FF"/>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0000FF"/>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r>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0000FF"/>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0000FF"/>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alpha val="50000"/>
                      </a:srgbClr>
                    </a:solid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CC33"/>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33CC33"/>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CC33"/>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33CC33"/>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r>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9900"/>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FF99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99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99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r>
              <a:tr h="331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CC33"/>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33CC33"/>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33CC33"/>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33CC33"/>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r>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9900"/>
                          </a:solidFill>
                          <a:effectLst/>
                          <a:latin typeface="Times New Roman" pitchFamily="18" charset="0"/>
                          <a:ea typeface="黑体" pitchFamily="2" charset="-122"/>
                          <a:cs typeface="Times New Roman" pitchFamily="18" charset="0"/>
                        </a:rPr>
                        <a:t>1</a:t>
                      </a:r>
                      <a:endParaRPr kumimoji="0" lang="en-US" altLang="zh-CN" sz="1800" b="1" i="0" u="none" strike="noStrike" cap="none" normalizeH="0" baseline="0" smtClean="0">
                        <a:ln>
                          <a:noFill/>
                        </a:ln>
                        <a:solidFill>
                          <a:srgbClr val="FF99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9900"/>
                          </a:solidFill>
                          <a:effectLst/>
                          <a:latin typeface="Times New Roman" pitchFamily="18" charset="0"/>
                          <a:ea typeface="黑体" pitchFamily="2" charset="-122"/>
                          <a:cs typeface="Times New Roman" pitchFamily="18" charset="0"/>
                        </a:rPr>
                        <a:t>0</a:t>
                      </a:r>
                      <a:endParaRPr kumimoji="0" lang="en-US" altLang="zh-CN" sz="1800" b="1" i="0" u="none" strike="noStrike" cap="none" normalizeH="0" baseline="0" smtClean="0">
                        <a:ln>
                          <a:noFill/>
                        </a:ln>
                        <a:solidFill>
                          <a:srgbClr val="FF9900"/>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alpha val="5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checkerboard(across)">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状态表</a:t>
            </a:r>
          </a:p>
        </p:txBody>
      </p:sp>
      <p:sp>
        <p:nvSpPr>
          <p:cNvPr id="44035" name="Rectangle 3"/>
          <p:cNvSpPr>
            <a:spLocks noGrp="1" noChangeArrowheads="1"/>
          </p:cNvSpPr>
          <p:nvPr>
            <p:ph type="body" idx="1"/>
          </p:nvPr>
        </p:nvSpPr>
        <p:spPr>
          <a:xfrm>
            <a:off x="468313" y="1557338"/>
            <a:ext cx="2884487" cy="3311525"/>
          </a:xfrm>
        </p:spPr>
        <p:txBody>
          <a:bodyPr/>
          <a:lstStyle/>
          <a:p>
            <a:pPr eaLnBrk="1" hangingPunct="1">
              <a:lnSpc>
                <a:spcPct val="90000"/>
              </a:lnSpc>
            </a:pPr>
            <a:r>
              <a:rPr lang="zh-CN" altLang="en-US" smtClean="0"/>
              <a:t>状态表是状态图的表状形式。现态栏列出了机器所有的可能状态。</a:t>
            </a:r>
          </a:p>
          <a:p>
            <a:pPr eaLnBrk="1" hangingPunct="1">
              <a:lnSpc>
                <a:spcPct val="90000"/>
              </a:lnSpc>
            </a:pPr>
            <a:r>
              <a:rPr lang="zh-CN" altLang="en-US" smtClean="0"/>
              <a:t>每一种输入组合都对应一系列的次态栏。</a:t>
            </a:r>
          </a:p>
        </p:txBody>
      </p:sp>
      <p:pic>
        <p:nvPicPr>
          <p:cNvPr id="96260" name="Picture 4"/>
          <p:cNvPicPr>
            <a:picLocks noChangeAspect="1" noChangeArrowheads="1"/>
          </p:cNvPicPr>
          <p:nvPr/>
        </p:nvPicPr>
        <p:blipFill>
          <a:blip r:embed="rId2">
            <a:lum contrast="6000"/>
            <a:grayscl/>
          </a:blip>
          <a:srcRect/>
          <a:stretch>
            <a:fillRect/>
          </a:stretch>
        </p:blipFill>
        <p:spPr bwMode="auto">
          <a:xfrm>
            <a:off x="4284663" y="1412875"/>
            <a:ext cx="3724275" cy="2882900"/>
          </a:xfrm>
          <a:prstGeom prst="rect">
            <a:avLst/>
          </a:prstGeom>
          <a:noFill/>
          <a:ln w="9525">
            <a:noFill/>
            <a:miter lim="800000"/>
            <a:headEnd/>
            <a:tailEnd/>
          </a:ln>
        </p:spPr>
      </p:pic>
      <p:grpSp>
        <p:nvGrpSpPr>
          <p:cNvPr id="2" name="Group 5"/>
          <p:cNvGrpSpPr>
            <a:grpSpLocks/>
          </p:cNvGrpSpPr>
          <p:nvPr/>
        </p:nvGrpSpPr>
        <p:grpSpPr bwMode="auto">
          <a:xfrm>
            <a:off x="3851275" y="4365625"/>
            <a:ext cx="4743450" cy="2309813"/>
            <a:chOff x="2436" y="2473"/>
            <a:chExt cx="2988" cy="1455"/>
          </a:xfrm>
        </p:grpSpPr>
        <p:sp>
          <p:nvSpPr>
            <p:cNvPr id="96262" name="Rectangle 6"/>
            <p:cNvSpPr>
              <a:spLocks noChangeArrowheads="1"/>
            </p:cNvSpPr>
            <p:nvPr/>
          </p:nvSpPr>
          <p:spPr bwMode="auto">
            <a:xfrm>
              <a:off x="3266" y="2473"/>
              <a:ext cx="884" cy="231"/>
            </a:xfrm>
            <a:prstGeom prst="rect">
              <a:avLst/>
            </a:prstGeom>
            <a:noFill/>
            <a:ln w="9525">
              <a:noFill/>
              <a:miter lim="800000"/>
              <a:headEnd/>
              <a:tailEnd/>
            </a:ln>
            <a:effectLst/>
          </p:spPr>
          <p:txBody>
            <a:bodyPr wrap="none">
              <a:spAutoFit/>
            </a:bodyPr>
            <a:lstStyle/>
            <a:p>
              <a:pPr>
                <a:defRPr/>
              </a:pPr>
              <a:r>
                <a:rPr lang="en-US" altLang="zh-CN" b="1">
                  <a:effectLst>
                    <a:outerShdw blurRad="38100" dist="38100" dir="2700000" algn="tl">
                      <a:srgbClr val="C0C0C0"/>
                    </a:outerShdw>
                  </a:effectLst>
                  <a:ea typeface="宋体" pitchFamily="2" charset="-122"/>
                </a:rPr>
                <a:t>State Table</a:t>
              </a:r>
            </a:p>
          </p:txBody>
        </p:sp>
        <p:pic>
          <p:nvPicPr>
            <p:cNvPr id="44044" name="Picture 7"/>
            <p:cNvPicPr>
              <a:picLocks noChangeAspect="1" noChangeArrowheads="1"/>
            </p:cNvPicPr>
            <p:nvPr/>
          </p:nvPicPr>
          <p:blipFill>
            <a:blip r:embed="rId3"/>
            <a:srcRect/>
            <a:stretch>
              <a:fillRect/>
            </a:stretch>
          </p:blipFill>
          <p:spPr bwMode="auto">
            <a:xfrm>
              <a:off x="2436" y="2704"/>
              <a:ext cx="2988" cy="1224"/>
            </a:xfrm>
            <a:prstGeom prst="rect">
              <a:avLst/>
            </a:prstGeom>
            <a:noFill/>
            <a:ln w="9525">
              <a:noFill/>
              <a:miter lim="800000"/>
              <a:headEnd/>
              <a:tailEnd/>
            </a:ln>
          </p:spPr>
        </p:pic>
      </p:grpSp>
      <p:pic>
        <p:nvPicPr>
          <p:cNvPr id="96264" name="Picture 8"/>
          <p:cNvPicPr>
            <a:picLocks noChangeAspect="1" noChangeArrowheads="1"/>
          </p:cNvPicPr>
          <p:nvPr/>
        </p:nvPicPr>
        <p:blipFill>
          <a:blip r:embed="rId4"/>
          <a:srcRect/>
          <a:stretch>
            <a:fillRect/>
          </a:stretch>
        </p:blipFill>
        <p:spPr bwMode="auto">
          <a:xfrm>
            <a:off x="5308600" y="5516563"/>
            <a:ext cx="3105150" cy="161925"/>
          </a:xfrm>
          <a:prstGeom prst="rect">
            <a:avLst/>
          </a:prstGeom>
          <a:noFill/>
          <a:ln w="9525">
            <a:noFill/>
            <a:miter lim="800000"/>
            <a:headEnd/>
            <a:tailEnd/>
          </a:ln>
        </p:spPr>
      </p:pic>
      <p:pic>
        <p:nvPicPr>
          <p:cNvPr id="96265" name="Picture 9"/>
          <p:cNvPicPr>
            <a:picLocks noChangeAspect="1" noChangeArrowheads="1"/>
          </p:cNvPicPr>
          <p:nvPr/>
        </p:nvPicPr>
        <p:blipFill>
          <a:blip r:embed="rId5"/>
          <a:srcRect/>
          <a:stretch>
            <a:fillRect/>
          </a:stretch>
        </p:blipFill>
        <p:spPr bwMode="auto">
          <a:xfrm>
            <a:off x="5267325" y="5757863"/>
            <a:ext cx="3219450" cy="190500"/>
          </a:xfrm>
          <a:prstGeom prst="rect">
            <a:avLst/>
          </a:prstGeom>
          <a:noFill/>
          <a:ln w="9525">
            <a:noFill/>
            <a:miter lim="800000"/>
            <a:headEnd/>
            <a:tailEnd/>
          </a:ln>
        </p:spPr>
      </p:pic>
      <p:pic>
        <p:nvPicPr>
          <p:cNvPr id="96266" name="Picture 10"/>
          <p:cNvPicPr>
            <a:picLocks noChangeAspect="1" noChangeArrowheads="1"/>
          </p:cNvPicPr>
          <p:nvPr/>
        </p:nvPicPr>
        <p:blipFill>
          <a:blip r:embed="rId6"/>
          <a:srcRect/>
          <a:stretch>
            <a:fillRect/>
          </a:stretch>
        </p:blipFill>
        <p:spPr bwMode="auto">
          <a:xfrm>
            <a:off x="5292725" y="6054725"/>
            <a:ext cx="3095625" cy="134938"/>
          </a:xfrm>
          <a:prstGeom prst="rect">
            <a:avLst/>
          </a:prstGeom>
          <a:noFill/>
          <a:ln w="9525">
            <a:noFill/>
            <a:miter lim="800000"/>
            <a:headEnd/>
            <a:tailEnd/>
          </a:ln>
        </p:spPr>
      </p:pic>
      <p:pic>
        <p:nvPicPr>
          <p:cNvPr id="96267" name="Picture 11"/>
          <p:cNvPicPr>
            <a:picLocks noChangeAspect="1" noChangeArrowheads="1"/>
          </p:cNvPicPr>
          <p:nvPr/>
        </p:nvPicPr>
        <p:blipFill>
          <a:blip r:embed="rId7"/>
          <a:srcRect/>
          <a:stretch>
            <a:fillRect/>
          </a:stretch>
        </p:blipFill>
        <p:spPr bwMode="auto">
          <a:xfrm>
            <a:off x="5284788" y="6248400"/>
            <a:ext cx="3067050" cy="228600"/>
          </a:xfrm>
          <a:prstGeom prst="rect">
            <a:avLst/>
          </a:prstGeom>
          <a:noFill/>
          <a:ln w="9525">
            <a:noFill/>
            <a:miter lim="800000"/>
            <a:headEnd/>
            <a:tailEnd/>
          </a:ln>
        </p:spPr>
      </p:pic>
      <p:sp>
        <p:nvSpPr>
          <p:cNvPr id="96268" name="AutoShape 12"/>
          <p:cNvSpPr>
            <a:spLocks noChangeArrowheads="1"/>
          </p:cNvSpPr>
          <p:nvPr/>
        </p:nvSpPr>
        <p:spPr bwMode="auto">
          <a:xfrm>
            <a:off x="1042988" y="5516563"/>
            <a:ext cx="1725612" cy="376237"/>
          </a:xfrm>
          <a:prstGeom prst="wedgeRectCallout">
            <a:avLst>
              <a:gd name="adj1" fmla="val 196458"/>
              <a:gd name="adj2" fmla="val -117088"/>
            </a:avLst>
          </a:prstGeom>
          <a:solidFill>
            <a:srgbClr val="FFFF66"/>
          </a:solidFill>
          <a:ln w="9525" algn="ctr">
            <a:solidFill>
              <a:schemeClr val="tx1"/>
            </a:solidFill>
            <a:miter lim="800000"/>
            <a:headEnd/>
            <a:tailEnd/>
          </a:ln>
        </p:spPr>
        <p:txBody>
          <a:bodyPr lIns="0">
            <a:spAutoFit/>
          </a:bodyPr>
          <a:lstStyle/>
          <a:p>
            <a:pPr marL="93663" indent="-4763">
              <a:spcBef>
                <a:spcPct val="20000"/>
              </a:spcBef>
              <a:buClr>
                <a:schemeClr val="accent1"/>
              </a:buClr>
              <a:buSzPct val="60000"/>
              <a:buFont typeface="Wingdings" pitchFamily="2" charset="2"/>
              <a:buNone/>
            </a:pPr>
            <a:r>
              <a:rPr lang="en-US" altLang="zh-CN" b="1">
                <a:latin typeface="Verdana" pitchFamily="34" charset="0"/>
                <a:ea typeface="宋体" pitchFamily="2" charset="-122"/>
              </a:rPr>
              <a:t>x,y</a:t>
            </a:r>
            <a:r>
              <a:rPr lang="zh-CN" altLang="en-US" b="1">
                <a:latin typeface="Verdana" pitchFamily="34" charset="0"/>
                <a:ea typeface="宋体" pitchFamily="2" charset="-122"/>
              </a:rPr>
              <a:t>的取值组合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down)">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box(in)">
                                      <p:cBhvr>
                                        <p:cTn id="23" dur="500"/>
                                        <p:tgtEl>
                                          <p:spTgt spid="9626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2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626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6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状态表</a:t>
            </a:r>
            <a:endParaRPr lang="zh-CN" altLang="zh-CN" smtClean="0"/>
          </a:p>
        </p:txBody>
      </p:sp>
      <p:graphicFrame>
        <p:nvGraphicFramePr>
          <p:cNvPr id="2050" name="Object 4"/>
          <p:cNvGraphicFramePr>
            <a:graphicFrameLocks noChangeAspect="1"/>
          </p:cNvGraphicFramePr>
          <p:nvPr/>
        </p:nvGraphicFramePr>
        <p:xfrm>
          <a:off x="4716463" y="1341438"/>
          <a:ext cx="3976687" cy="5189537"/>
        </p:xfrm>
        <a:graphic>
          <a:graphicData uri="http://schemas.openxmlformats.org/presentationml/2006/ole">
            <p:oleObj spid="_x0000_s2050" name="Visio" r:id="rId3" imgW="5577230" imgH="7278624" progId="Visio.Drawing.11">
              <p:embed/>
            </p:oleObj>
          </a:graphicData>
        </a:graphic>
      </p:graphicFrame>
      <p:pic>
        <p:nvPicPr>
          <p:cNvPr id="2052" name="Picture 5"/>
          <p:cNvPicPr>
            <a:picLocks noChangeAspect="1" noChangeArrowheads="1"/>
          </p:cNvPicPr>
          <p:nvPr/>
        </p:nvPicPr>
        <p:blipFill>
          <a:blip r:embed="rId4">
            <a:lum contrast="6000"/>
            <a:grayscl/>
          </a:blip>
          <a:srcRect/>
          <a:stretch>
            <a:fillRect/>
          </a:stretch>
        </p:blipFill>
        <p:spPr bwMode="auto">
          <a:xfrm>
            <a:off x="0" y="2790825"/>
            <a:ext cx="4859338" cy="200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状态编码</a:t>
            </a:r>
          </a:p>
        </p:txBody>
      </p:sp>
      <p:sp>
        <p:nvSpPr>
          <p:cNvPr id="45059" name="内容占位符 2"/>
          <p:cNvSpPr>
            <a:spLocks noGrp="1"/>
          </p:cNvSpPr>
          <p:nvPr>
            <p:ph idx="1"/>
          </p:nvPr>
        </p:nvSpPr>
        <p:spPr/>
        <p:txBody>
          <a:bodyPr/>
          <a:lstStyle/>
          <a:p>
            <a:pPr eaLnBrk="1" hangingPunct="1"/>
            <a:r>
              <a:rPr kumimoji="1" lang="zh-CN" altLang="en-US" smtClean="0">
                <a:solidFill>
                  <a:srgbClr val="0000FF"/>
                </a:solidFill>
                <a:latin typeface="Times New Roman" charset="0"/>
              </a:rPr>
              <a:t>状态编码：</a:t>
            </a:r>
            <a:r>
              <a:rPr kumimoji="1" lang="zh-CN" altLang="en-US" smtClean="0">
                <a:latin typeface="Times New Roman" charset="0"/>
              </a:rPr>
              <a:t>是指给最小化状态表中用字母或数字表示的状态，指定一个二进制代码，形成二进制状态表。状态编码也称</a:t>
            </a:r>
            <a:r>
              <a:rPr kumimoji="1" lang="zh-CN" altLang="en-US" smtClean="0">
                <a:solidFill>
                  <a:srgbClr val="FF0000"/>
                </a:solidFill>
                <a:latin typeface="Times New Roman" charset="0"/>
              </a:rPr>
              <a:t>状态分配</a:t>
            </a:r>
            <a:r>
              <a:rPr kumimoji="1" lang="zh-CN" altLang="en-US" smtClean="0">
                <a:latin typeface="Times New Roman" charset="0"/>
              </a:rPr>
              <a:t>，或者</a:t>
            </a:r>
            <a:r>
              <a:rPr kumimoji="1" lang="zh-CN" altLang="en-US" smtClean="0">
                <a:solidFill>
                  <a:srgbClr val="FF0000"/>
                </a:solidFill>
                <a:latin typeface="Times New Roman" charset="0"/>
              </a:rPr>
              <a:t>状态赋值</a:t>
            </a:r>
            <a:r>
              <a:rPr kumimoji="1" lang="zh-CN" altLang="en-US" smtClean="0">
                <a:latin typeface="Times New Roman" charset="0"/>
              </a:rPr>
              <a:t>。</a:t>
            </a:r>
            <a:endParaRPr kumimoji="1" lang="en-US" altLang="zh-CN" smtClean="0">
              <a:latin typeface="Times New Roman" charset="0"/>
            </a:endParaRPr>
          </a:p>
          <a:p>
            <a:pPr eaLnBrk="1" hangingPunct="1"/>
            <a:endParaRPr kumimoji="1" lang="en-US" altLang="zh-CN" smtClean="0">
              <a:latin typeface="Times New Roman" charset="0"/>
            </a:endParaRPr>
          </a:p>
          <a:p>
            <a:pPr algn="just" eaLnBrk="1" hangingPunct="1"/>
            <a:r>
              <a:rPr kumimoji="1" lang="zh-CN" altLang="en-US" smtClean="0">
                <a:latin typeface="Times New Roman" charset="0"/>
              </a:rPr>
              <a:t>状态编码的任务是：</a:t>
            </a:r>
          </a:p>
          <a:p>
            <a:pPr algn="just" eaLnBrk="1" hangingPunct="1"/>
            <a:r>
              <a:rPr kumimoji="1" lang="zh-CN" altLang="en-US" smtClean="0">
                <a:solidFill>
                  <a:srgbClr val="0000FF"/>
                </a:solidFill>
                <a:latin typeface="Times New Roman" charset="0"/>
              </a:rPr>
              <a:t>①确定状态编码的长度</a:t>
            </a:r>
            <a:r>
              <a:rPr kumimoji="1" lang="en-US" altLang="zh-CN" smtClean="0">
                <a:solidFill>
                  <a:srgbClr val="0000FF"/>
                </a:solidFill>
                <a:latin typeface="Times New Roman" charset="0"/>
              </a:rPr>
              <a:t>(</a:t>
            </a:r>
            <a:r>
              <a:rPr kumimoji="1" lang="zh-CN" altLang="en-US" smtClean="0">
                <a:solidFill>
                  <a:srgbClr val="0000FF"/>
                </a:solidFill>
                <a:latin typeface="Times New Roman" charset="0"/>
              </a:rPr>
              <a:t>即二进制代码的位数，或者说所需触发器个数</a:t>
            </a:r>
            <a:r>
              <a:rPr kumimoji="1" lang="en-US" altLang="zh-CN" smtClean="0">
                <a:solidFill>
                  <a:srgbClr val="0000FF"/>
                </a:solidFill>
                <a:latin typeface="Times New Roman" charset="0"/>
              </a:rPr>
              <a:t>)</a:t>
            </a:r>
            <a:r>
              <a:rPr kumimoji="1" lang="zh-CN" altLang="en-US" smtClean="0">
                <a:solidFill>
                  <a:srgbClr val="0000FF"/>
                </a:solidFill>
                <a:latin typeface="Times New Roman" charset="0"/>
              </a:rPr>
              <a:t>；</a:t>
            </a:r>
          </a:p>
          <a:p>
            <a:pPr algn="just" eaLnBrk="1" hangingPunct="1"/>
            <a:endParaRPr kumimoji="1" lang="en-US" altLang="zh-CN" smtClean="0">
              <a:solidFill>
                <a:srgbClr val="0000FF"/>
              </a:solidFill>
              <a:latin typeface="Times New Roman" charset="0"/>
            </a:endParaRPr>
          </a:p>
          <a:p>
            <a:pPr algn="just" eaLnBrk="1" hangingPunct="1"/>
            <a:r>
              <a:rPr kumimoji="1" lang="zh-CN" altLang="en-US" smtClean="0">
                <a:solidFill>
                  <a:srgbClr val="0000FF"/>
                </a:solidFill>
                <a:latin typeface="Times New Roman" charset="0"/>
              </a:rPr>
              <a:t>②寻找一种最佳的或接近最佳的状态分配方案。以便使所设计的时序电路最简单。</a:t>
            </a:r>
          </a:p>
          <a:p>
            <a:pPr eaLnBrk="1" hangingPunct="1"/>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pPr eaLnBrk="1" hangingPunct="1"/>
            <a:r>
              <a:rPr lang="zh-CN" altLang="en-US" smtClean="0"/>
              <a:t>状态编码</a:t>
            </a:r>
          </a:p>
        </p:txBody>
      </p:sp>
      <p:sp>
        <p:nvSpPr>
          <p:cNvPr id="3076" name="内容占位符 2"/>
          <p:cNvSpPr>
            <a:spLocks noGrp="1"/>
          </p:cNvSpPr>
          <p:nvPr>
            <p:ph idx="1"/>
          </p:nvPr>
        </p:nvSpPr>
        <p:spPr/>
        <p:txBody>
          <a:bodyPr/>
          <a:lstStyle/>
          <a:p>
            <a:pPr eaLnBrk="1" hangingPunct="1"/>
            <a:r>
              <a:rPr kumimoji="1" lang="en-US" altLang="zh-CN" smtClean="0">
                <a:latin typeface="Times New Roman" charset="0"/>
              </a:rPr>
              <a:t>1.</a:t>
            </a:r>
            <a:r>
              <a:rPr kumimoji="1" lang="zh-CN" altLang="en-US" smtClean="0">
                <a:latin typeface="Times New Roman" charset="0"/>
              </a:rPr>
              <a:t>确定二进制代码的位数</a:t>
            </a:r>
            <a:endParaRPr kumimoji="1" lang="en-US" altLang="zh-CN" smtClean="0">
              <a:latin typeface="Times New Roman" charset="0"/>
            </a:endParaRPr>
          </a:p>
          <a:p>
            <a:pPr algn="just" eaLnBrk="1" hangingPunct="1"/>
            <a:r>
              <a:rPr kumimoji="1" lang="zh-CN" altLang="en-US" smtClean="0">
                <a:solidFill>
                  <a:srgbClr val="0000FF"/>
                </a:solidFill>
                <a:latin typeface="Times New Roman" charset="0"/>
              </a:rPr>
              <a:t>设最小化状态表的状态数为</a:t>
            </a:r>
            <a:r>
              <a:rPr kumimoji="1" lang="en-US" altLang="zh-CN" smtClean="0">
                <a:solidFill>
                  <a:srgbClr val="0000FF"/>
                </a:solidFill>
                <a:latin typeface="Times New Roman" charset="0"/>
              </a:rPr>
              <a:t>N </a:t>
            </a:r>
            <a:r>
              <a:rPr kumimoji="1" lang="zh-CN" altLang="en-US" smtClean="0">
                <a:solidFill>
                  <a:srgbClr val="0000FF"/>
                </a:solidFill>
                <a:latin typeface="Times New Roman" charset="0"/>
              </a:rPr>
              <a:t>，状态编码的长度为</a:t>
            </a:r>
            <a:r>
              <a:rPr kumimoji="1" lang="en-US" altLang="zh-CN" smtClean="0">
                <a:solidFill>
                  <a:srgbClr val="0000FF"/>
                </a:solidFill>
                <a:latin typeface="Times New Roman" charset="0"/>
              </a:rPr>
              <a:t>m,</a:t>
            </a:r>
            <a:r>
              <a:rPr kumimoji="1" lang="zh-CN" altLang="en-US" smtClean="0">
                <a:solidFill>
                  <a:srgbClr val="0000FF"/>
                </a:solidFill>
                <a:latin typeface="Times New Roman" charset="0"/>
              </a:rPr>
              <a:t>则状态数</a:t>
            </a:r>
            <a:r>
              <a:rPr kumimoji="1" lang="en-US" altLang="zh-CN" smtClean="0">
                <a:solidFill>
                  <a:srgbClr val="0000FF"/>
                </a:solidFill>
                <a:latin typeface="Times New Roman" charset="0"/>
              </a:rPr>
              <a:t>N</a:t>
            </a:r>
            <a:r>
              <a:rPr kumimoji="1" lang="zh-CN" altLang="en-US" smtClean="0">
                <a:solidFill>
                  <a:srgbClr val="0000FF"/>
                </a:solidFill>
                <a:latin typeface="Times New Roman" charset="0"/>
              </a:rPr>
              <a:t>与状态编码长度</a:t>
            </a:r>
            <a:r>
              <a:rPr kumimoji="1" lang="en-US" altLang="zh-CN" smtClean="0">
                <a:solidFill>
                  <a:srgbClr val="0000FF"/>
                </a:solidFill>
                <a:latin typeface="Times New Roman" charset="0"/>
              </a:rPr>
              <a:t>m</a:t>
            </a:r>
            <a:r>
              <a:rPr kumimoji="1" lang="zh-CN" altLang="en-US" smtClean="0">
                <a:solidFill>
                  <a:srgbClr val="0000FF"/>
                </a:solidFill>
                <a:latin typeface="Times New Roman" charset="0"/>
              </a:rPr>
              <a:t>的关系为</a:t>
            </a:r>
          </a:p>
          <a:p>
            <a:pPr eaLnBrk="1" hangingPunct="1"/>
            <a:r>
              <a:rPr kumimoji="1" lang="zh-CN" altLang="en-US" smtClean="0">
                <a:solidFill>
                  <a:srgbClr val="0000FF"/>
                </a:solidFill>
                <a:latin typeface="Times New Roman" charset="0"/>
              </a:rPr>
              <a:t>　　　　　　　　　</a:t>
            </a:r>
            <a:r>
              <a:rPr kumimoji="1" lang="en-US" altLang="zh-CN" smtClean="0">
                <a:solidFill>
                  <a:srgbClr val="0000FF"/>
                </a:solidFill>
                <a:latin typeface="Times New Roman" charset="0"/>
              </a:rPr>
              <a:t>2</a:t>
            </a:r>
            <a:r>
              <a:rPr kumimoji="1" lang="en-US" altLang="zh-CN" baseline="30000" smtClean="0">
                <a:solidFill>
                  <a:srgbClr val="0000FF"/>
                </a:solidFill>
                <a:latin typeface="Times New Roman" charset="0"/>
              </a:rPr>
              <a:t>m-1 </a:t>
            </a:r>
            <a:r>
              <a:rPr kumimoji="1" lang="en-US" altLang="zh-CN" smtClean="0">
                <a:solidFill>
                  <a:srgbClr val="0000FF"/>
                </a:solidFill>
                <a:latin typeface="Times New Roman" charset="0"/>
              </a:rPr>
              <a:t> &lt;  N  ≤ 2</a:t>
            </a:r>
            <a:r>
              <a:rPr kumimoji="1" lang="en-US" altLang="zh-CN" baseline="30000" smtClean="0">
                <a:solidFill>
                  <a:srgbClr val="0000FF"/>
                </a:solidFill>
                <a:latin typeface="Times New Roman" charset="0"/>
              </a:rPr>
              <a:t>m</a:t>
            </a:r>
            <a:endParaRPr kumimoji="1" lang="en-US" altLang="zh-CN" smtClean="0">
              <a:solidFill>
                <a:srgbClr val="0000FF"/>
              </a:solidFill>
              <a:latin typeface="Times New Roman" charset="0"/>
            </a:endParaRPr>
          </a:p>
          <a:p>
            <a:pPr eaLnBrk="1" hangingPunct="1"/>
            <a:r>
              <a:rPr kumimoji="1" lang="en-US" altLang="zh-CN" smtClean="0">
                <a:latin typeface="Times New Roman" charset="0"/>
              </a:rPr>
              <a:t>2.</a:t>
            </a:r>
            <a:r>
              <a:rPr kumimoji="1" lang="zh-CN" altLang="en-US" smtClean="0">
                <a:latin typeface="Times New Roman" charset="0"/>
              </a:rPr>
              <a:t>确定状态分配方案</a:t>
            </a:r>
            <a:endParaRPr kumimoji="1" lang="en-US" altLang="zh-CN" smtClean="0">
              <a:latin typeface="Times New Roman" charset="0"/>
            </a:endParaRPr>
          </a:p>
          <a:p>
            <a:pPr eaLnBrk="1" hangingPunct="1"/>
            <a:r>
              <a:rPr kumimoji="1" lang="zh-CN" altLang="en-US" smtClean="0">
                <a:solidFill>
                  <a:srgbClr val="0000FF"/>
                </a:solidFill>
                <a:latin typeface="Times New Roman" charset="0"/>
              </a:rPr>
              <a:t>状态与代码之间的对应关系可以有许多种。一般说来，用</a:t>
            </a:r>
            <a:r>
              <a:rPr kumimoji="1" lang="en-US" altLang="zh-CN" smtClean="0">
                <a:solidFill>
                  <a:srgbClr val="0000FF"/>
                </a:solidFill>
                <a:latin typeface="Times New Roman" charset="0"/>
              </a:rPr>
              <a:t>m </a:t>
            </a:r>
            <a:r>
              <a:rPr kumimoji="1" lang="zh-CN" altLang="en-US" smtClean="0">
                <a:solidFill>
                  <a:srgbClr val="0000FF"/>
                </a:solidFill>
                <a:latin typeface="Times New Roman" charset="0"/>
              </a:rPr>
              <a:t>位二进制代码的</a:t>
            </a:r>
            <a:r>
              <a:rPr kumimoji="1" lang="en-US" altLang="zh-CN" smtClean="0">
                <a:solidFill>
                  <a:srgbClr val="0000FF"/>
                </a:solidFill>
                <a:latin typeface="Times New Roman" charset="0"/>
              </a:rPr>
              <a:t>2</a:t>
            </a:r>
            <a:r>
              <a:rPr kumimoji="1" lang="en-US" altLang="zh-CN" baseline="30000" smtClean="0">
                <a:solidFill>
                  <a:srgbClr val="0000FF"/>
                </a:solidFill>
                <a:latin typeface="Times New Roman" charset="0"/>
              </a:rPr>
              <a:t>m</a:t>
            </a:r>
            <a:r>
              <a:rPr kumimoji="1" lang="zh-CN" altLang="en-US" smtClean="0">
                <a:solidFill>
                  <a:srgbClr val="0000FF"/>
                </a:solidFill>
                <a:latin typeface="Times New Roman" charset="0"/>
              </a:rPr>
              <a:t>种组合来对</a:t>
            </a:r>
            <a:r>
              <a:rPr kumimoji="1" lang="en-US" altLang="zh-CN" smtClean="0">
                <a:solidFill>
                  <a:srgbClr val="0000FF"/>
                </a:solidFill>
                <a:latin typeface="Times New Roman" charset="0"/>
              </a:rPr>
              <a:t>N</a:t>
            </a:r>
            <a:r>
              <a:rPr kumimoji="1" lang="zh-CN" altLang="en-US" smtClean="0">
                <a:solidFill>
                  <a:srgbClr val="0000FF"/>
                </a:solidFill>
                <a:latin typeface="Times New Roman" charset="0"/>
              </a:rPr>
              <a:t>个状态进行分配时，可能出现的状态分配方案数</a:t>
            </a:r>
            <a:r>
              <a:rPr kumimoji="1" lang="en-US" altLang="zh-CN" smtClean="0">
                <a:solidFill>
                  <a:srgbClr val="0000FF"/>
                </a:solidFill>
                <a:latin typeface="Times New Roman" charset="0"/>
              </a:rPr>
              <a:t>K</a:t>
            </a:r>
            <a:r>
              <a:rPr kumimoji="1" lang="en-US" altLang="zh-CN" baseline="-25000" smtClean="0">
                <a:solidFill>
                  <a:srgbClr val="0000FF"/>
                </a:solidFill>
                <a:latin typeface="Times New Roman" charset="0"/>
              </a:rPr>
              <a:t>s</a:t>
            </a:r>
            <a:r>
              <a:rPr kumimoji="1" lang="zh-CN" altLang="en-US" smtClean="0">
                <a:solidFill>
                  <a:srgbClr val="0000FF"/>
                </a:solidFill>
                <a:latin typeface="Times New Roman" charset="0"/>
              </a:rPr>
              <a:t>为</a:t>
            </a:r>
          </a:p>
          <a:p>
            <a:pPr eaLnBrk="1" hangingPunct="1"/>
            <a:endParaRPr kumimoji="1" lang="en-US" altLang="zh-CN" smtClean="0">
              <a:latin typeface="Times New Roman" charset="0"/>
            </a:endParaRPr>
          </a:p>
          <a:p>
            <a:pPr eaLnBrk="1" hangingPunct="1"/>
            <a:endParaRPr kumimoji="1" lang="en-US" altLang="zh-CN" smtClean="0">
              <a:solidFill>
                <a:srgbClr val="CC3300"/>
              </a:solidFill>
              <a:latin typeface="Times New Roman" charset="0"/>
            </a:endParaRPr>
          </a:p>
          <a:p>
            <a:pPr eaLnBrk="1" hangingPunct="1"/>
            <a:endParaRPr kumimoji="1" lang="zh-CN" altLang="en-US" smtClean="0">
              <a:solidFill>
                <a:srgbClr val="CC3300"/>
              </a:solidFill>
              <a:latin typeface="Times New Roman" charset="0"/>
            </a:endParaRPr>
          </a:p>
          <a:p>
            <a:pPr eaLnBrk="1" hangingPunct="1"/>
            <a:endParaRPr lang="zh-CN" altLang="en-US" smtClean="0"/>
          </a:p>
        </p:txBody>
      </p:sp>
      <p:graphicFrame>
        <p:nvGraphicFramePr>
          <p:cNvPr id="3074" name="Object 2"/>
          <p:cNvGraphicFramePr>
            <a:graphicFrameLocks noChangeAspect="1"/>
          </p:cNvGraphicFramePr>
          <p:nvPr/>
        </p:nvGraphicFramePr>
        <p:xfrm>
          <a:off x="1285875" y="5286375"/>
          <a:ext cx="3071813" cy="1087438"/>
        </p:xfrm>
        <a:graphic>
          <a:graphicData uri="http://schemas.openxmlformats.org/presentationml/2006/ole">
            <p:oleObj spid="_x0000_s3074" name="Equation" r:id="rId3" imgW="1333440" imgH="431640" progId="Equation.3">
              <p:embed/>
            </p:oleObj>
          </a:graphicData>
        </a:graphic>
      </p:graphicFrame>
      <p:sp>
        <p:nvSpPr>
          <p:cNvPr id="3077" name="Text Box 18"/>
          <p:cNvSpPr txBox="1">
            <a:spLocks noChangeArrowheads="1"/>
          </p:cNvSpPr>
          <p:nvPr/>
        </p:nvSpPr>
        <p:spPr bwMode="auto">
          <a:xfrm>
            <a:off x="5357813" y="5429250"/>
            <a:ext cx="2741612" cy="830263"/>
          </a:xfrm>
          <a:prstGeom prst="rect">
            <a:avLst/>
          </a:prstGeom>
          <a:noFill/>
          <a:ln w="28575">
            <a:noFill/>
            <a:miter lim="800000"/>
            <a:headEnd/>
            <a:tailEnd type="none" w="sm" len="lg"/>
          </a:ln>
        </p:spPr>
        <p:txBody>
          <a:bodyPr>
            <a:spAutoFit/>
          </a:bodyPr>
          <a:lstStyle/>
          <a:p>
            <a:r>
              <a:rPr kumimoji="1" lang="zh-CN" altLang="en-US" sz="2400" b="1">
                <a:latin typeface="Times New Roman" charset="0"/>
              </a:rPr>
              <a:t>例如，当 </a:t>
            </a:r>
            <a:r>
              <a:rPr kumimoji="1" lang="en-US" altLang="zh-CN" sz="2400" b="1">
                <a:latin typeface="Times New Roman" charset="0"/>
              </a:rPr>
              <a:t>N = 4,   </a:t>
            </a:r>
            <a:br>
              <a:rPr kumimoji="1" lang="en-US" altLang="zh-CN" sz="2400" b="1">
                <a:latin typeface="Times New Roman" charset="0"/>
              </a:rPr>
            </a:br>
            <a:r>
              <a:rPr kumimoji="1" lang="en-US" altLang="zh-CN" sz="2400" b="1">
                <a:latin typeface="Times New Roman" charset="0"/>
              </a:rPr>
              <a:t>m= 2</a:t>
            </a:r>
            <a:r>
              <a:rPr kumimoji="1" lang="zh-CN" altLang="en-US" sz="2400" b="1">
                <a:latin typeface="Times New Roman" charset="0"/>
              </a:rPr>
              <a:t>时，</a:t>
            </a:r>
            <a:r>
              <a:rPr kumimoji="1" lang="en-US" altLang="zh-CN" sz="2400" b="1">
                <a:latin typeface="Times New Roman" charset="0"/>
              </a:rPr>
              <a:t>K </a:t>
            </a:r>
            <a:r>
              <a:rPr kumimoji="1" lang="en-US" altLang="zh-CN" sz="2400" b="1" baseline="-25000">
                <a:latin typeface="Times New Roman" charset="0"/>
              </a:rPr>
              <a:t>S</a:t>
            </a:r>
            <a:r>
              <a:rPr kumimoji="1" lang="en-US" altLang="zh-CN" sz="2400" b="1">
                <a:latin typeface="Times New Roman" charset="0"/>
              </a:rPr>
              <a:t> = 24</a:t>
            </a:r>
            <a:r>
              <a:rPr kumimoji="1" lang="zh-CN" altLang="en-US" sz="2400" b="1">
                <a:latin typeface="Times New Roman"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t>状态编码</a:t>
            </a:r>
            <a:r>
              <a:rPr lang="en-US" altLang="zh-CN" smtClean="0"/>
              <a:t>——</a:t>
            </a:r>
            <a:r>
              <a:rPr kumimoji="1" lang="zh-CN" altLang="en-US" smtClean="0">
                <a:latin typeface="Times New Roman" charset="0"/>
              </a:rPr>
              <a:t>相邻分配法</a:t>
            </a:r>
            <a:endParaRPr lang="zh-CN" altLang="en-US" smtClean="0"/>
          </a:p>
        </p:txBody>
      </p:sp>
      <p:sp>
        <p:nvSpPr>
          <p:cNvPr id="46083" name="内容占位符 2"/>
          <p:cNvSpPr>
            <a:spLocks noGrp="1"/>
          </p:cNvSpPr>
          <p:nvPr>
            <p:ph idx="1"/>
          </p:nvPr>
        </p:nvSpPr>
        <p:spPr/>
        <p:txBody>
          <a:bodyPr/>
          <a:lstStyle/>
          <a:p>
            <a:pPr eaLnBrk="1" hangingPunct="1"/>
            <a:r>
              <a:rPr kumimoji="1" lang="zh-CN" altLang="en-US" smtClean="0">
                <a:solidFill>
                  <a:srgbClr val="0000FF"/>
                </a:solidFill>
                <a:latin typeface="Times New Roman" charset="0"/>
              </a:rPr>
              <a:t>相邻分配法的基本思想是：</a:t>
            </a:r>
            <a:r>
              <a:rPr kumimoji="1" lang="zh-CN" altLang="en-US" smtClean="0">
                <a:latin typeface="Times New Roman" charset="0"/>
              </a:rPr>
              <a:t>在选择状态编码时，尽可能使激励函数和输出函数在卡诺图上的“</a:t>
            </a:r>
            <a:r>
              <a:rPr kumimoji="1" lang="en-US" altLang="zh-CN" smtClean="0">
                <a:latin typeface="Times New Roman" charset="0"/>
              </a:rPr>
              <a:t>1”</a:t>
            </a:r>
            <a:r>
              <a:rPr kumimoji="1" lang="zh-CN" altLang="en-US" smtClean="0">
                <a:latin typeface="Times New Roman" charset="0"/>
              </a:rPr>
              <a:t>方格处在相邻位置，从而有利于激励函数和输出函数的化简。</a:t>
            </a:r>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r>
              <a:rPr kumimoji="1" lang="zh-CN" altLang="en-US" smtClean="0">
                <a:latin typeface="Times New Roman" charset="0"/>
              </a:rPr>
              <a:t>此外，从电路实际工作状态考虑，</a:t>
            </a:r>
            <a:r>
              <a:rPr kumimoji="1" lang="zh-CN" altLang="en-US" smtClean="0">
                <a:solidFill>
                  <a:srgbClr val="FF0000"/>
                </a:solidFill>
                <a:latin typeface="Times New Roman" charset="0"/>
              </a:rPr>
              <a:t>一般将初始状态分配“</a:t>
            </a:r>
            <a:r>
              <a:rPr kumimoji="1" lang="en-US" altLang="zh-CN" smtClean="0">
                <a:solidFill>
                  <a:srgbClr val="FF0000"/>
                </a:solidFill>
                <a:latin typeface="Times New Roman" charset="0"/>
              </a:rPr>
              <a:t>0”</a:t>
            </a:r>
            <a:r>
              <a:rPr kumimoji="1" lang="zh-CN" altLang="en-US" smtClean="0">
                <a:solidFill>
                  <a:srgbClr val="FF0000"/>
                </a:solidFill>
                <a:latin typeface="Times New Roman" charset="0"/>
              </a:rPr>
              <a:t>状态</a:t>
            </a:r>
            <a:r>
              <a:rPr kumimoji="1" lang="zh-CN" altLang="en-US" smtClean="0">
                <a:latin typeface="Times New Roman" charset="0"/>
              </a:rPr>
              <a:t>。</a:t>
            </a:r>
          </a:p>
          <a:p>
            <a:pPr eaLnBrk="1" hangingPunct="1"/>
            <a:endParaRPr kumimoji="1" lang="en-US" altLang="zh-CN" smtClean="0">
              <a:latin typeface="Times New Roman" charset="0"/>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t>状态编码</a:t>
            </a:r>
            <a:r>
              <a:rPr lang="en-US" altLang="zh-CN" smtClean="0"/>
              <a:t>——</a:t>
            </a:r>
            <a:r>
              <a:rPr kumimoji="1" lang="zh-CN" altLang="en-US" smtClean="0">
                <a:latin typeface="Times New Roman" charset="0"/>
              </a:rPr>
              <a:t>相邻分配法</a:t>
            </a:r>
            <a:endParaRPr lang="zh-CN" altLang="en-US" smtClean="0"/>
          </a:p>
        </p:txBody>
      </p:sp>
      <p:sp>
        <p:nvSpPr>
          <p:cNvPr id="47107" name="内容占位符 2"/>
          <p:cNvSpPr>
            <a:spLocks noGrp="1"/>
          </p:cNvSpPr>
          <p:nvPr>
            <p:ph idx="1"/>
          </p:nvPr>
        </p:nvSpPr>
        <p:spPr>
          <a:xfrm>
            <a:off x="214313" y="1343025"/>
            <a:ext cx="8572500" cy="5137150"/>
          </a:xfrm>
        </p:spPr>
        <p:txBody>
          <a:bodyPr/>
          <a:lstStyle/>
          <a:p>
            <a:pPr eaLnBrk="1" hangingPunct="1"/>
            <a:r>
              <a:rPr kumimoji="1" lang="zh-CN" altLang="en-US" smtClean="0">
                <a:solidFill>
                  <a:srgbClr val="0000FF"/>
                </a:solidFill>
                <a:latin typeface="Times New Roman" charset="0"/>
              </a:rPr>
              <a:t>相邻分配法的状态编码原则如下：</a:t>
            </a:r>
          </a:p>
          <a:p>
            <a:pPr eaLnBrk="1" hangingPunct="1"/>
            <a:r>
              <a:rPr kumimoji="1" lang="zh-CN" altLang="en-US" smtClean="0">
                <a:solidFill>
                  <a:srgbClr val="FF0000"/>
                </a:solidFill>
                <a:latin typeface="Times New Roman" charset="0"/>
              </a:rPr>
              <a:t>① 次态相同，现态相邻。</a:t>
            </a:r>
            <a:r>
              <a:rPr kumimoji="1" lang="zh-CN" altLang="en-US" smtClean="0">
                <a:latin typeface="Times New Roman" charset="0"/>
              </a:rPr>
              <a:t>即在相同输入条件下，具有相同次态的现态应尽可能分配相邻的二进制代码。</a:t>
            </a:r>
            <a:endParaRPr kumimoji="1" lang="en-US" altLang="zh-CN" smtClean="0">
              <a:latin typeface="Times New Roman" charset="0"/>
            </a:endParaRPr>
          </a:p>
          <a:p>
            <a:pPr eaLnBrk="1" hangingPunct="1"/>
            <a:r>
              <a:rPr kumimoji="1" lang="zh-CN" altLang="en-US" smtClean="0">
                <a:solidFill>
                  <a:srgbClr val="FF0000"/>
                </a:solidFill>
                <a:latin typeface="Times New Roman" charset="0"/>
              </a:rPr>
              <a:t>② 同一现态，次态相邻。</a:t>
            </a:r>
            <a:r>
              <a:rPr kumimoji="1" lang="zh-CN" altLang="en-US" smtClean="0">
                <a:latin typeface="Times New Roman" charset="0"/>
              </a:rPr>
              <a:t>即在相邻输入条件下，同一现态的次态应尽可能分配相邻的二进制代码。</a:t>
            </a:r>
            <a:endParaRPr kumimoji="1" lang="en-US" altLang="zh-CN" smtClean="0">
              <a:latin typeface="Times New Roman" charset="0"/>
            </a:endParaRPr>
          </a:p>
          <a:p>
            <a:pPr eaLnBrk="1" hangingPunct="1"/>
            <a:r>
              <a:rPr kumimoji="1" lang="zh-CN" altLang="en-US" smtClean="0">
                <a:solidFill>
                  <a:srgbClr val="FF0000"/>
                </a:solidFill>
                <a:latin typeface="Times New Roman" charset="0"/>
              </a:rPr>
              <a:t>③ 输出相同，现态相邻。</a:t>
            </a:r>
            <a:r>
              <a:rPr kumimoji="1" lang="zh-CN" altLang="en-US" smtClean="0">
                <a:latin typeface="Times New Roman" charset="0"/>
              </a:rPr>
              <a:t>即在每一种输入取值下均具有相同输出的现态应尽可能分配相邻的二进制代码。</a:t>
            </a:r>
            <a:endParaRPr kumimoji="1" lang="en-US" altLang="zh-CN" smtClean="0">
              <a:latin typeface="Times New Roman" charset="0"/>
            </a:endParaRPr>
          </a:p>
          <a:p>
            <a:pPr algn="just" eaLnBrk="1" hangingPunct="1"/>
            <a:r>
              <a:rPr kumimoji="1" lang="zh-CN" altLang="en-US" smtClean="0">
                <a:latin typeface="Times New Roman" charset="0"/>
              </a:rPr>
              <a:t>某些状态表常常出现不能同时满足</a:t>
            </a:r>
            <a:r>
              <a:rPr kumimoji="1" lang="en-US" altLang="zh-CN" smtClean="0">
                <a:latin typeface="Times New Roman" charset="0"/>
              </a:rPr>
              <a:t>3</a:t>
            </a:r>
            <a:r>
              <a:rPr kumimoji="1" lang="zh-CN" altLang="en-US" smtClean="0">
                <a:latin typeface="Times New Roman" charset="0"/>
              </a:rPr>
              <a:t>条原则的情况。此时，可按从①至③的优先顺序考虑。</a:t>
            </a:r>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主要内容</a:t>
            </a:r>
          </a:p>
        </p:txBody>
      </p:sp>
      <p:sp>
        <p:nvSpPr>
          <p:cNvPr id="32771" name="Rectangle 3"/>
          <p:cNvSpPr>
            <a:spLocks noGrp="1" noChangeArrowheads="1"/>
          </p:cNvSpPr>
          <p:nvPr>
            <p:ph type="body" idx="1"/>
          </p:nvPr>
        </p:nvSpPr>
        <p:spPr>
          <a:xfrm>
            <a:off x="1835150" y="1700213"/>
            <a:ext cx="6257925" cy="4318000"/>
          </a:xfrm>
        </p:spPr>
        <p:txBody>
          <a:bodyPr/>
          <a:lstStyle/>
          <a:p>
            <a:pPr eaLnBrk="1" hangingPunct="1"/>
            <a:r>
              <a:rPr lang="en-US" altLang="zh-CN" smtClean="0"/>
              <a:t>Mealy</a:t>
            </a:r>
            <a:r>
              <a:rPr lang="zh-CN" altLang="en-US" smtClean="0"/>
              <a:t>与</a:t>
            </a:r>
            <a:r>
              <a:rPr lang="en-US" altLang="zh-CN" smtClean="0"/>
              <a:t>Moore</a:t>
            </a:r>
            <a:r>
              <a:rPr lang="zh-CN" altLang="en-US" smtClean="0"/>
              <a:t>模型</a:t>
            </a:r>
          </a:p>
          <a:p>
            <a:pPr eaLnBrk="1" hangingPunct="1"/>
            <a:r>
              <a:rPr lang="zh-CN" altLang="en-US" smtClean="0"/>
              <a:t>状态机表示法</a:t>
            </a:r>
          </a:p>
          <a:p>
            <a:pPr eaLnBrk="1" hangingPunct="1"/>
            <a:r>
              <a:rPr lang="zh-CN" altLang="en-US" smtClean="0"/>
              <a:t>同步时序电路分析</a:t>
            </a:r>
          </a:p>
          <a:p>
            <a:pPr eaLnBrk="1" hangingPunct="1"/>
            <a:r>
              <a:rPr lang="zh-CN" altLang="en-US" smtClean="0"/>
              <a:t>构造状态图</a:t>
            </a:r>
          </a:p>
          <a:p>
            <a:pPr eaLnBrk="1" hangingPunct="1"/>
            <a:r>
              <a:rPr lang="zh-CN" altLang="en-US" smtClean="0"/>
              <a:t>计数器设计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mtClean="0"/>
              <a:t>状态编码</a:t>
            </a:r>
            <a:r>
              <a:rPr lang="en-US" altLang="zh-CN" smtClean="0"/>
              <a:t>——</a:t>
            </a:r>
            <a:r>
              <a:rPr kumimoji="1" lang="zh-CN" altLang="en-US" smtClean="0">
                <a:latin typeface="Times New Roman" charset="0"/>
              </a:rPr>
              <a:t>相邻分配法</a:t>
            </a:r>
            <a:endParaRPr lang="zh-CN" altLang="en-US" smtClean="0"/>
          </a:p>
        </p:txBody>
      </p:sp>
      <p:sp>
        <p:nvSpPr>
          <p:cNvPr id="3" name="内容占位符 2"/>
          <p:cNvSpPr>
            <a:spLocks noGrp="1"/>
          </p:cNvSpPr>
          <p:nvPr>
            <p:ph idx="1"/>
          </p:nvPr>
        </p:nvSpPr>
        <p:spPr>
          <a:xfrm>
            <a:off x="457200" y="1343025"/>
            <a:ext cx="8472488" cy="5137150"/>
          </a:xfrm>
        </p:spPr>
        <p:txBody>
          <a:bodyPr/>
          <a:lstStyle/>
          <a:p>
            <a:pPr eaLnBrk="1" hangingPunct="1"/>
            <a:r>
              <a:rPr kumimoji="1" lang="zh-CN" altLang="en-US" smtClean="0">
                <a:latin typeface="Times New Roman" charset="0"/>
              </a:rPr>
              <a:t>例：对如下状态表进行状态编码（设</a:t>
            </a:r>
            <a:r>
              <a:rPr kumimoji="1" lang="en-US" altLang="zh-CN" smtClean="0">
                <a:latin typeface="Times New Roman" charset="0"/>
              </a:rPr>
              <a:t>A</a:t>
            </a:r>
            <a:r>
              <a:rPr kumimoji="1" lang="zh-CN" altLang="en-US" smtClean="0">
                <a:latin typeface="Times New Roman" charset="0"/>
              </a:rPr>
              <a:t>为初始状态）</a:t>
            </a:r>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r>
              <a:rPr kumimoji="1" lang="zh-CN" altLang="en-US" smtClean="0">
                <a:latin typeface="Times New Roman" charset="0"/>
              </a:rPr>
              <a:t>所示状态表中，状态数</a:t>
            </a:r>
            <a:r>
              <a:rPr kumimoji="1" lang="en-US" altLang="zh-CN" smtClean="0">
                <a:latin typeface="Times New Roman" charset="0"/>
              </a:rPr>
              <a:t>N = 4</a:t>
            </a:r>
            <a:r>
              <a:rPr kumimoji="1" lang="zh-CN" altLang="en-US" smtClean="0">
                <a:latin typeface="Times New Roman" charset="0"/>
              </a:rPr>
              <a:t>，故状态编码的长度应为 </a:t>
            </a:r>
            <a:r>
              <a:rPr kumimoji="1" lang="en-US" altLang="zh-CN" smtClean="0">
                <a:latin typeface="Times New Roman" charset="0"/>
              </a:rPr>
              <a:t>m=2</a:t>
            </a:r>
            <a:r>
              <a:rPr kumimoji="1" lang="zh-CN" altLang="en-US" smtClean="0">
                <a:latin typeface="Times New Roman" charset="0"/>
              </a:rPr>
              <a:t>。即实现该状态表的功能需要两个触发器。</a:t>
            </a:r>
          </a:p>
          <a:p>
            <a:pPr eaLnBrk="1" hangingPunct="1"/>
            <a:endParaRPr lang="zh-CN" altLang="en-US" smtClean="0"/>
          </a:p>
        </p:txBody>
      </p:sp>
      <p:graphicFrame>
        <p:nvGraphicFramePr>
          <p:cNvPr id="4" name="Group 43"/>
          <p:cNvGraphicFramePr>
            <a:graphicFrameLocks noGrp="1"/>
          </p:cNvGraphicFramePr>
          <p:nvPr/>
        </p:nvGraphicFramePr>
        <p:xfrm>
          <a:off x="2643188" y="1928813"/>
          <a:ext cx="3214687" cy="2743200"/>
        </p:xfrm>
        <a:graphic>
          <a:graphicData uri="http://schemas.openxmlformats.org/drawingml/2006/table">
            <a:tbl>
              <a:tblPr/>
              <a:tblGrid>
                <a:gridCol w="1027832"/>
                <a:gridCol w="1071570"/>
                <a:gridCol w="1115308"/>
              </a:tblGrid>
              <a:tr h="416722">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现态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1672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B/0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C/0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smtClean="0"/>
              <a:t>状态编码</a:t>
            </a:r>
            <a:r>
              <a:rPr lang="en-US" altLang="zh-CN" smtClean="0"/>
              <a:t>——</a:t>
            </a:r>
            <a:r>
              <a:rPr kumimoji="1" lang="zh-CN" altLang="en-US" smtClean="0">
                <a:latin typeface="Times New Roman" charset="0"/>
              </a:rPr>
              <a:t>相邻分配法</a:t>
            </a:r>
            <a:endParaRPr lang="zh-CN" altLang="en-US" smtClean="0"/>
          </a:p>
        </p:txBody>
      </p:sp>
      <p:sp>
        <p:nvSpPr>
          <p:cNvPr id="3" name="内容占位符 2"/>
          <p:cNvSpPr>
            <a:spLocks noGrp="1"/>
          </p:cNvSpPr>
          <p:nvPr>
            <p:ph idx="1"/>
          </p:nvPr>
        </p:nvSpPr>
        <p:spPr>
          <a:xfrm>
            <a:off x="214313" y="1343025"/>
            <a:ext cx="5357812" cy="5300663"/>
          </a:xfrm>
        </p:spPr>
        <p:txBody>
          <a:bodyPr/>
          <a:lstStyle/>
          <a:p>
            <a:pPr eaLnBrk="1" hangingPunct="1"/>
            <a:r>
              <a:rPr kumimoji="1" lang="zh-CN" altLang="en-US" smtClean="0">
                <a:latin typeface="Times New Roman" charset="0"/>
              </a:rPr>
              <a:t>根据相邻法的编码原则，</a:t>
            </a:r>
            <a:r>
              <a:rPr kumimoji="1" lang="en-US" altLang="zh-CN" smtClean="0">
                <a:latin typeface="Times New Roman" charset="0"/>
              </a:rPr>
              <a:t>4</a:t>
            </a:r>
            <a:r>
              <a:rPr kumimoji="1" lang="zh-CN" altLang="en-US" smtClean="0">
                <a:latin typeface="Times New Roman" charset="0"/>
              </a:rPr>
              <a:t>个状态的相邻关系如下：</a:t>
            </a:r>
            <a:endParaRPr kumimoji="1" lang="en-US" altLang="zh-CN" smtClean="0">
              <a:latin typeface="Times New Roman" charset="0"/>
            </a:endParaRPr>
          </a:p>
          <a:p>
            <a:pPr eaLnBrk="1" hangingPunct="1"/>
            <a:r>
              <a:rPr kumimoji="1" lang="zh-CN" altLang="en-US" smtClean="0">
                <a:solidFill>
                  <a:srgbClr val="0000FF"/>
                </a:solidFill>
                <a:latin typeface="Times New Roman" charset="0"/>
              </a:rPr>
              <a:t>根据原则①，状态</a:t>
            </a:r>
            <a:r>
              <a:rPr kumimoji="1" lang="en-US" altLang="zh-CN" smtClean="0">
                <a:solidFill>
                  <a:srgbClr val="0000FF"/>
                </a:solidFill>
                <a:latin typeface="Times New Roman" charset="0"/>
              </a:rPr>
              <a:t>B</a:t>
            </a:r>
            <a:r>
              <a:rPr kumimoji="1" lang="zh-CN" altLang="en-US" smtClean="0">
                <a:solidFill>
                  <a:srgbClr val="0000FF"/>
                </a:solidFill>
                <a:latin typeface="Times New Roman" charset="0"/>
              </a:rPr>
              <a:t>和</a:t>
            </a:r>
            <a:r>
              <a:rPr kumimoji="1" lang="en-US" altLang="zh-CN" smtClean="0">
                <a:solidFill>
                  <a:srgbClr val="0000FF"/>
                </a:solidFill>
                <a:latin typeface="Times New Roman" charset="0"/>
              </a:rPr>
              <a:t>C</a:t>
            </a:r>
            <a:r>
              <a:rPr kumimoji="1" lang="zh-CN" altLang="en-US" smtClean="0">
                <a:solidFill>
                  <a:srgbClr val="0000FF"/>
                </a:solidFill>
                <a:latin typeface="Times New Roman" charset="0"/>
              </a:rPr>
              <a:t>应分配相邻的二进制代码；</a:t>
            </a:r>
            <a:endParaRPr kumimoji="1" lang="en-US" altLang="zh-CN" smtClean="0">
              <a:solidFill>
                <a:srgbClr val="0000FF"/>
              </a:solidFill>
              <a:latin typeface="Times New Roman" charset="0"/>
            </a:endParaRPr>
          </a:p>
          <a:p>
            <a:pPr algn="just" eaLnBrk="1" hangingPunct="1"/>
            <a:r>
              <a:rPr kumimoji="1" lang="zh-CN" altLang="en-US" smtClean="0">
                <a:solidFill>
                  <a:srgbClr val="0000FF"/>
                </a:solidFill>
                <a:latin typeface="Times New Roman" charset="0"/>
              </a:rPr>
              <a:t>根据原则②，状态</a:t>
            </a:r>
            <a:r>
              <a:rPr kumimoji="1" lang="en-US" altLang="zh-CN" smtClean="0">
                <a:solidFill>
                  <a:srgbClr val="0000FF"/>
                </a:solidFill>
                <a:latin typeface="Times New Roman" charset="0"/>
              </a:rPr>
              <a:t>B</a:t>
            </a:r>
            <a:r>
              <a:rPr kumimoji="1" lang="zh-CN" altLang="en-US" smtClean="0">
                <a:solidFill>
                  <a:srgbClr val="0000FF"/>
                </a:solidFill>
                <a:latin typeface="Times New Roman" charset="0"/>
              </a:rPr>
              <a:t>和</a:t>
            </a:r>
            <a:r>
              <a:rPr kumimoji="1" lang="en-US" altLang="zh-CN" smtClean="0">
                <a:solidFill>
                  <a:srgbClr val="0000FF"/>
                </a:solidFill>
                <a:latin typeface="Times New Roman" charset="0"/>
              </a:rPr>
              <a:t>C</a:t>
            </a:r>
            <a:r>
              <a:rPr kumimoji="1" lang="zh-CN" altLang="en-US" smtClean="0">
                <a:solidFill>
                  <a:srgbClr val="0000FF"/>
                </a:solidFill>
                <a:latin typeface="Times New Roman" charset="0"/>
              </a:rPr>
              <a:t>、</a:t>
            </a:r>
            <a:r>
              <a:rPr kumimoji="1" lang="en-US" altLang="zh-CN" smtClean="0">
                <a:solidFill>
                  <a:srgbClr val="0000FF"/>
                </a:solidFill>
                <a:latin typeface="Times New Roman" charset="0"/>
              </a:rPr>
              <a:t>A</a:t>
            </a:r>
            <a:r>
              <a:rPr kumimoji="1" lang="zh-CN" altLang="en-US" smtClean="0">
                <a:solidFill>
                  <a:srgbClr val="0000FF"/>
                </a:solidFill>
                <a:latin typeface="Times New Roman" charset="0"/>
              </a:rPr>
              <a:t>和</a:t>
            </a:r>
            <a:r>
              <a:rPr kumimoji="1" lang="en-US" altLang="zh-CN" smtClean="0">
                <a:solidFill>
                  <a:srgbClr val="0000FF"/>
                </a:solidFill>
                <a:latin typeface="Times New Roman" charset="0"/>
              </a:rPr>
              <a:t>D</a:t>
            </a:r>
            <a:r>
              <a:rPr kumimoji="1" lang="zh-CN" altLang="en-US" smtClean="0">
                <a:solidFill>
                  <a:srgbClr val="0000FF"/>
                </a:solidFill>
                <a:latin typeface="Times New Roman" charset="0"/>
              </a:rPr>
              <a:t>、</a:t>
            </a:r>
            <a:r>
              <a:rPr kumimoji="1" lang="en-US" altLang="zh-CN" smtClean="0">
                <a:solidFill>
                  <a:srgbClr val="0000FF"/>
                </a:solidFill>
                <a:latin typeface="Times New Roman" charset="0"/>
              </a:rPr>
              <a:t>C</a:t>
            </a:r>
            <a:r>
              <a:rPr kumimoji="1" lang="zh-CN" altLang="en-US" smtClean="0">
                <a:solidFill>
                  <a:srgbClr val="0000FF"/>
                </a:solidFill>
                <a:latin typeface="Times New Roman" charset="0"/>
              </a:rPr>
              <a:t>和</a:t>
            </a:r>
            <a:r>
              <a:rPr kumimoji="1" lang="en-US" altLang="zh-CN" smtClean="0">
                <a:solidFill>
                  <a:srgbClr val="0000FF"/>
                </a:solidFill>
                <a:latin typeface="Times New Roman" charset="0"/>
              </a:rPr>
              <a:t>D</a:t>
            </a:r>
            <a:r>
              <a:rPr kumimoji="1" lang="zh-CN" altLang="en-US" smtClean="0">
                <a:solidFill>
                  <a:srgbClr val="0000FF"/>
                </a:solidFill>
                <a:latin typeface="Times New Roman" charset="0"/>
              </a:rPr>
              <a:t>应分配相邻的二进制代码；</a:t>
            </a:r>
          </a:p>
          <a:p>
            <a:pPr algn="just" eaLnBrk="1" hangingPunct="1"/>
            <a:r>
              <a:rPr kumimoji="1" lang="zh-CN" altLang="en-US" smtClean="0">
                <a:solidFill>
                  <a:srgbClr val="0000FF"/>
                </a:solidFill>
                <a:latin typeface="Times New Roman" charset="0"/>
              </a:rPr>
              <a:t>根据原则③，状态</a:t>
            </a:r>
            <a:r>
              <a:rPr kumimoji="1" lang="en-US" altLang="zh-CN" smtClean="0">
                <a:solidFill>
                  <a:srgbClr val="0000FF"/>
                </a:solidFill>
                <a:latin typeface="Times New Roman" charset="0"/>
              </a:rPr>
              <a:t>A</a:t>
            </a:r>
            <a:r>
              <a:rPr kumimoji="1" lang="zh-CN" altLang="en-US" smtClean="0">
                <a:solidFill>
                  <a:srgbClr val="0000FF"/>
                </a:solidFill>
                <a:latin typeface="Times New Roman" charset="0"/>
              </a:rPr>
              <a:t>和</a:t>
            </a:r>
            <a:r>
              <a:rPr kumimoji="1" lang="en-US" altLang="zh-CN" smtClean="0">
                <a:solidFill>
                  <a:srgbClr val="0000FF"/>
                </a:solidFill>
                <a:latin typeface="Times New Roman" charset="0"/>
              </a:rPr>
              <a:t>D</a:t>
            </a:r>
            <a:r>
              <a:rPr kumimoji="1" lang="zh-CN" altLang="en-US" smtClean="0">
                <a:solidFill>
                  <a:srgbClr val="0000FF"/>
                </a:solidFill>
                <a:latin typeface="Times New Roman" charset="0"/>
              </a:rPr>
              <a:t>应分配相邻的二进制代码。</a:t>
            </a:r>
          </a:p>
          <a:p>
            <a:pPr eaLnBrk="1" hangingPunct="1"/>
            <a:r>
              <a:rPr lang="zh-CN" altLang="en-US" smtClean="0"/>
              <a:t>综上可以得到一种编码</a:t>
            </a:r>
            <a:r>
              <a:rPr lang="en-US" altLang="zh-CN" smtClean="0"/>
              <a:t>A=00</a:t>
            </a:r>
            <a:r>
              <a:rPr lang="zh-CN" altLang="en-US" smtClean="0"/>
              <a:t>，</a:t>
            </a:r>
            <a:r>
              <a:rPr lang="en-US" altLang="zh-CN" smtClean="0"/>
              <a:t>B=10</a:t>
            </a:r>
            <a:r>
              <a:rPr lang="zh-CN" altLang="en-US" smtClean="0"/>
              <a:t>，</a:t>
            </a:r>
            <a:r>
              <a:rPr lang="en-US" altLang="zh-CN" smtClean="0"/>
              <a:t>C=11</a:t>
            </a:r>
            <a:r>
              <a:rPr lang="zh-CN" altLang="en-US" smtClean="0"/>
              <a:t>，</a:t>
            </a:r>
            <a:r>
              <a:rPr lang="en-US" altLang="zh-CN" smtClean="0"/>
              <a:t>D=01</a:t>
            </a:r>
            <a:r>
              <a:rPr lang="zh-CN" altLang="en-US" smtClean="0"/>
              <a:t>。</a:t>
            </a:r>
            <a:endParaRPr lang="en-US" altLang="zh-CN" smtClean="0"/>
          </a:p>
        </p:txBody>
      </p:sp>
      <p:graphicFrame>
        <p:nvGraphicFramePr>
          <p:cNvPr id="4" name="Group 43"/>
          <p:cNvGraphicFramePr>
            <a:graphicFrameLocks noGrp="1"/>
          </p:cNvGraphicFramePr>
          <p:nvPr/>
        </p:nvGraphicFramePr>
        <p:xfrm>
          <a:off x="5715000" y="1357313"/>
          <a:ext cx="3214688" cy="2743200"/>
        </p:xfrm>
        <a:graphic>
          <a:graphicData uri="http://schemas.openxmlformats.org/drawingml/2006/table">
            <a:tbl>
              <a:tblPr/>
              <a:tblGrid>
                <a:gridCol w="1027832"/>
                <a:gridCol w="1071570"/>
                <a:gridCol w="1115308"/>
              </a:tblGrid>
              <a:tr h="416722">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现态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1672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x=1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B/0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C/0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12" descr="TU5-28"/>
          <p:cNvPicPr>
            <a:picLocks noChangeAspect="1" noChangeArrowheads="1"/>
          </p:cNvPicPr>
          <p:nvPr/>
        </p:nvPicPr>
        <p:blipFill>
          <a:blip r:embed="rId3">
            <a:lum bright="-100000"/>
          </a:blip>
          <a:srcRect/>
          <a:stretch>
            <a:fillRect/>
          </a:stretch>
        </p:blipFill>
        <p:spPr bwMode="auto">
          <a:xfrm>
            <a:off x="5995988" y="4286250"/>
            <a:ext cx="2362200" cy="2257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转换表</a:t>
            </a:r>
          </a:p>
        </p:txBody>
      </p:sp>
      <p:sp>
        <p:nvSpPr>
          <p:cNvPr id="4100" name="Rectangle 3"/>
          <p:cNvSpPr>
            <a:spLocks noGrp="1" noChangeArrowheads="1"/>
          </p:cNvSpPr>
          <p:nvPr>
            <p:ph type="body" idx="1"/>
          </p:nvPr>
        </p:nvSpPr>
        <p:spPr>
          <a:xfrm>
            <a:off x="1403350" y="1700213"/>
            <a:ext cx="3676650" cy="1081087"/>
          </a:xfrm>
          <a:solidFill>
            <a:srgbClr val="FFFF66"/>
          </a:solidFill>
        </p:spPr>
        <p:txBody>
          <a:bodyPr/>
          <a:lstStyle/>
          <a:p>
            <a:pPr marL="3175" indent="-3175" eaLnBrk="1" hangingPunct="1">
              <a:buClr>
                <a:schemeClr val="accent1"/>
              </a:buClr>
              <a:buSzPct val="150000"/>
              <a:buFontTx/>
              <a:buNone/>
            </a:pPr>
            <a:r>
              <a:rPr lang="zh-CN" altLang="en-US" smtClean="0"/>
              <a:t>将特定的状态变量值分配给每一状态</a:t>
            </a:r>
          </a:p>
        </p:txBody>
      </p:sp>
      <p:sp>
        <p:nvSpPr>
          <p:cNvPr id="98308" name="Rectangle 4"/>
          <p:cNvSpPr>
            <a:spLocks noChangeArrowheads="1"/>
          </p:cNvSpPr>
          <p:nvPr/>
        </p:nvSpPr>
        <p:spPr bwMode="auto">
          <a:xfrm>
            <a:off x="1719263" y="3114675"/>
            <a:ext cx="4243387" cy="366713"/>
          </a:xfrm>
          <a:prstGeom prst="rect">
            <a:avLst/>
          </a:prstGeom>
          <a:noFill/>
          <a:ln w="9525">
            <a:noFill/>
            <a:miter lim="800000"/>
            <a:headEnd/>
            <a:tailEnd/>
          </a:ln>
        </p:spPr>
        <p:txBody>
          <a:bodyPr wrap="none">
            <a:spAutoFit/>
          </a:bodyPr>
          <a:lstStyle/>
          <a:p>
            <a:r>
              <a:rPr lang="en-US" altLang="zh-CN" b="1">
                <a:ea typeface="宋体" pitchFamily="2" charset="-122"/>
              </a:rPr>
              <a:t>Transition Table for state machine M</a:t>
            </a:r>
            <a:r>
              <a:rPr lang="en-US" altLang="zh-CN" b="1" baseline="-25000">
                <a:ea typeface="宋体" pitchFamily="2" charset="-122"/>
              </a:rPr>
              <a:t>1</a:t>
            </a:r>
          </a:p>
        </p:txBody>
      </p:sp>
      <p:grpSp>
        <p:nvGrpSpPr>
          <p:cNvPr id="2" name="Group 5"/>
          <p:cNvGrpSpPr>
            <a:grpSpLocks/>
          </p:cNvGrpSpPr>
          <p:nvPr/>
        </p:nvGrpSpPr>
        <p:grpSpPr bwMode="auto">
          <a:xfrm>
            <a:off x="6154738" y="1271588"/>
            <a:ext cx="2593975" cy="2012950"/>
            <a:chOff x="2511" y="835"/>
            <a:chExt cx="1634" cy="1268"/>
          </a:xfrm>
        </p:grpSpPr>
        <p:graphicFrame>
          <p:nvGraphicFramePr>
            <p:cNvPr id="4098" name="Object 6"/>
            <p:cNvGraphicFramePr>
              <a:graphicFrameLocks noChangeAspect="1"/>
            </p:cNvGraphicFramePr>
            <p:nvPr/>
          </p:nvGraphicFramePr>
          <p:xfrm>
            <a:off x="2511" y="835"/>
            <a:ext cx="1634" cy="1268"/>
          </p:xfrm>
          <a:graphic>
            <a:graphicData uri="http://schemas.openxmlformats.org/presentationml/2006/ole">
              <p:oleObj spid="_x0000_s4098" name="Visio" r:id="rId3" imgW="1702832" imgH="1342787" progId="Visio.Drawing.11">
                <p:embed/>
              </p:oleObj>
            </a:graphicData>
          </a:graphic>
        </p:graphicFrame>
        <p:sp>
          <p:nvSpPr>
            <p:cNvPr id="4131" name="Line 7"/>
            <p:cNvSpPr>
              <a:spLocks noChangeShapeType="1"/>
            </p:cNvSpPr>
            <p:nvPr/>
          </p:nvSpPr>
          <p:spPr bwMode="auto">
            <a:xfrm>
              <a:off x="2608" y="1115"/>
              <a:ext cx="1451" cy="0"/>
            </a:xfrm>
            <a:prstGeom prst="line">
              <a:avLst/>
            </a:prstGeom>
            <a:noFill/>
            <a:ln w="9525">
              <a:solidFill>
                <a:schemeClr val="tx1"/>
              </a:solidFill>
              <a:round/>
              <a:headEnd/>
              <a:tailEnd/>
            </a:ln>
          </p:spPr>
          <p:txBody>
            <a:bodyPr/>
            <a:lstStyle/>
            <a:p>
              <a:endParaRPr lang="zh-CN" altLang="en-US"/>
            </a:p>
          </p:txBody>
        </p:sp>
        <p:sp>
          <p:nvSpPr>
            <p:cNvPr id="4132" name="Line 8"/>
            <p:cNvSpPr>
              <a:spLocks noChangeShapeType="1"/>
            </p:cNvSpPr>
            <p:nvPr/>
          </p:nvSpPr>
          <p:spPr bwMode="auto">
            <a:xfrm>
              <a:off x="2608" y="2068"/>
              <a:ext cx="1496" cy="0"/>
            </a:xfrm>
            <a:prstGeom prst="line">
              <a:avLst/>
            </a:prstGeom>
            <a:noFill/>
            <a:ln w="9525">
              <a:solidFill>
                <a:schemeClr val="tx1"/>
              </a:solidFill>
              <a:round/>
              <a:headEnd/>
              <a:tailEnd/>
            </a:ln>
          </p:spPr>
          <p:txBody>
            <a:bodyPr/>
            <a:lstStyle/>
            <a:p>
              <a:endParaRPr lang="zh-CN" altLang="en-US"/>
            </a:p>
          </p:txBody>
        </p:sp>
      </p:grpSp>
      <p:pic>
        <p:nvPicPr>
          <p:cNvPr id="4103" name="Picture 9"/>
          <p:cNvPicPr>
            <a:picLocks noChangeAspect="1" noChangeArrowheads="1"/>
          </p:cNvPicPr>
          <p:nvPr/>
        </p:nvPicPr>
        <p:blipFill>
          <a:blip r:embed="rId4"/>
          <a:srcRect/>
          <a:stretch>
            <a:fillRect/>
          </a:stretch>
        </p:blipFill>
        <p:spPr bwMode="auto">
          <a:xfrm>
            <a:off x="846138" y="3519488"/>
            <a:ext cx="6616700" cy="1033462"/>
          </a:xfrm>
          <a:prstGeom prst="rect">
            <a:avLst/>
          </a:prstGeom>
          <a:noFill/>
          <a:ln w="9525">
            <a:noFill/>
            <a:miter lim="800000"/>
            <a:headEnd/>
            <a:tailEnd/>
          </a:ln>
        </p:spPr>
      </p:pic>
      <p:pic>
        <p:nvPicPr>
          <p:cNvPr id="4104" name="Picture 10"/>
          <p:cNvPicPr>
            <a:picLocks noChangeAspect="1" noChangeArrowheads="1"/>
          </p:cNvPicPr>
          <p:nvPr/>
        </p:nvPicPr>
        <p:blipFill>
          <a:blip r:embed="rId5"/>
          <a:srcRect/>
          <a:stretch>
            <a:fillRect/>
          </a:stretch>
        </p:blipFill>
        <p:spPr bwMode="auto">
          <a:xfrm>
            <a:off x="755650" y="4741863"/>
            <a:ext cx="7065963" cy="2049462"/>
          </a:xfrm>
          <a:prstGeom prst="rect">
            <a:avLst/>
          </a:prstGeom>
          <a:noFill/>
          <a:ln w="9525">
            <a:noFill/>
            <a:miter lim="800000"/>
            <a:headEnd/>
            <a:tailEnd/>
          </a:ln>
        </p:spPr>
      </p:pic>
      <p:pic>
        <p:nvPicPr>
          <p:cNvPr id="98315" name="Picture 11"/>
          <p:cNvPicPr>
            <a:picLocks noChangeAspect="1" noChangeArrowheads="1"/>
          </p:cNvPicPr>
          <p:nvPr/>
        </p:nvPicPr>
        <p:blipFill>
          <a:blip r:embed="rId6"/>
          <a:srcRect/>
          <a:stretch>
            <a:fillRect/>
          </a:stretch>
        </p:blipFill>
        <p:spPr bwMode="auto">
          <a:xfrm>
            <a:off x="1250950" y="4579938"/>
            <a:ext cx="1011238" cy="265112"/>
          </a:xfrm>
          <a:prstGeom prst="rect">
            <a:avLst/>
          </a:prstGeom>
          <a:noFill/>
          <a:ln w="9525">
            <a:noFill/>
            <a:miter lim="800000"/>
            <a:headEnd/>
            <a:tailEnd/>
          </a:ln>
        </p:spPr>
      </p:pic>
      <p:pic>
        <p:nvPicPr>
          <p:cNvPr id="98316" name="Picture 12"/>
          <p:cNvPicPr>
            <a:picLocks noChangeAspect="1" noChangeArrowheads="1"/>
          </p:cNvPicPr>
          <p:nvPr/>
        </p:nvPicPr>
        <p:blipFill>
          <a:blip r:embed="rId7"/>
          <a:srcRect/>
          <a:stretch>
            <a:fillRect/>
          </a:stretch>
        </p:blipFill>
        <p:spPr bwMode="auto">
          <a:xfrm>
            <a:off x="2616200" y="4564063"/>
            <a:ext cx="4364038" cy="244475"/>
          </a:xfrm>
          <a:prstGeom prst="rect">
            <a:avLst/>
          </a:prstGeom>
          <a:noFill/>
          <a:ln w="9525">
            <a:noFill/>
            <a:miter lim="800000"/>
            <a:headEnd/>
            <a:tailEnd/>
          </a:ln>
        </p:spPr>
      </p:pic>
      <p:pic>
        <p:nvPicPr>
          <p:cNvPr id="98317" name="Picture 13"/>
          <p:cNvPicPr>
            <a:picLocks noChangeAspect="1" noChangeArrowheads="1"/>
          </p:cNvPicPr>
          <p:nvPr/>
        </p:nvPicPr>
        <p:blipFill>
          <a:blip r:embed="rId8"/>
          <a:srcRect/>
          <a:stretch>
            <a:fillRect/>
          </a:stretch>
        </p:blipFill>
        <p:spPr bwMode="auto">
          <a:xfrm>
            <a:off x="1277938" y="4911725"/>
            <a:ext cx="847725" cy="198438"/>
          </a:xfrm>
          <a:prstGeom prst="rect">
            <a:avLst/>
          </a:prstGeom>
          <a:noFill/>
          <a:ln w="9525">
            <a:noFill/>
            <a:miter lim="800000"/>
            <a:headEnd/>
            <a:tailEnd/>
          </a:ln>
        </p:spPr>
      </p:pic>
      <p:pic>
        <p:nvPicPr>
          <p:cNvPr id="98318" name="Picture 14"/>
          <p:cNvPicPr>
            <a:picLocks noChangeAspect="1" noChangeArrowheads="1"/>
          </p:cNvPicPr>
          <p:nvPr/>
        </p:nvPicPr>
        <p:blipFill>
          <a:blip r:embed="rId8"/>
          <a:srcRect/>
          <a:stretch>
            <a:fillRect/>
          </a:stretch>
        </p:blipFill>
        <p:spPr bwMode="auto">
          <a:xfrm>
            <a:off x="2486025" y="4891088"/>
            <a:ext cx="847725" cy="198437"/>
          </a:xfrm>
          <a:prstGeom prst="rect">
            <a:avLst/>
          </a:prstGeom>
          <a:solidFill>
            <a:schemeClr val="accent1"/>
          </a:solidFill>
          <a:ln w="9525">
            <a:solidFill>
              <a:srgbClr val="FF0000"/>
            </a:solidFill>
            <a:miter lim="800000"/>
            <a:headEnd/>
            <a:tailEnd/>
          </a:ln>
        </p:spPr>
      </p:pic>
      <p:pic>
        <p:nvPicPr>
          <p:cNvPr id="98319" name="Picture 15"/>
          <p:cNvPicPr>
            <a:picLocks noChangeAspect="1" noChangeArrowheads="1"/>
          </p:cNvPicPr>
          <p:nvPr/>
        </p:nvPicPr>
        <p:blipFill>
          <a:blip r:embed="rId8"/>
          <a:srcRect/>
          <a:stretch>
            <a:fillRect/>
          </a:stretch>
        </p:blipFill>
        <p:spPr bwMode="auto">
          <a:xfrm>
            <a:off x="3635375" y="4876800"/>
            <a:ext cx="847725" cy="198438"/>
          </a:xfrm>
          <a:prstGeom prst="rect">
            <a:avLst/>
          </a:prstGeom>
          <a:noFill/>
          <a:ln w="9525">
            <a:solidFill>
              <a:srgbClr val="FF0000"/>
            </a:solidFill>
            <a:miter lim="800000"/>
            <a:headEnd/>
            <a:tailEnd/>
          </a:ln>
        </p:spPr>
      </p:pic>
      <p:pic>
        <p:nvPicPr>
          <p:cNvPr id="98320" name="Picture 16"/>
          <p:cNvPicPr>
            <a:picLocks noChangeAspect="1" noChangeArrowheads="1"/>
          </p:cNvPicPr>
          <p:nvPr/>
        </p:nvPicPr>
        <p:blipFill>
          <a:blip r:embed="rId8"/>
          <a:srcRect/>
          <a:stretch>
            <a:fillRect/>
          </a:stretch>
        </p:blipFill>
        <p:spPr bwMode="auto">
          <a:xfrm>
            <a:off x="2501900" y="5886450"/>
            <a:ext cx="847725" cy="198438"/>
          </a:xfrm>
          <a:prstGeom prst="rect">
            <a:avLst/>
          </a:prstGeom>
          <a:noFill/>
          <a:ln w="9525">
            <a:solidFill>
              <a:srgbClr val="FF0000"/>
            </a:solidFill>
            <a:miter lim="800000"/>
            <a:headEnd/>
            <a:tailEnd/>
          </a:ln>
        </p:spPr>
      </p:pic>
      <p:pic>
        <p:nvPicPr>
          <p:cNvPr id="98321" name="Picture 17"/>
          <p:cNvPicPr>
            <a:picLocks noChangeAspect="1" noChangeArrowheads="1"/>
          </p:cNvPicPr>
          <p:nvPr/>
        </p:nvPicPr>
        <p:blipFill>
          <a:blip r:embed="rId8"/>
          <a:srcRect/>
          <a:stretch>
            <a:fillRect/>
          </a:stretch>
        </p:blipFill>
        <p:spPr bwMode="auto">
          <a:xfrm>
            <a:off x="2484438" y="5540375"/>
            <a:ext cx="847725" cy="198438"/>
          </a:xfrm>
          <a:prstGeom prst="rect">
            <a:avLst/>
          </a:prstGeom>
          <a:noFill/>
          <a:ln w="9525">
            <a:solidFill>
              <a:srgbClr val="FF0000"/>
            </a:solidFill>
            <a:miter lim="800000"/>
            <a:headEnd/>
            <a:tailEnd/>
          </a:ln>
        </p:spPr>
      </p:pic>
      <p:pic>
        <p:nvPicPr>
          <p:cNvPr id="98322" name="Picture 18"/>
          <p:cNvPicPr>
            <a:picLocks noChangeAspect="1" noChangeArrowheads="1"/>
          </p:cNvPicPr>
          <p:nvPr/>
        </p:nvPicPr>
        <p:blipFill>
          <a:blip r:embed="rId8"/>
          <a:srcRect/>
          <a:stretch>
            <a:fillRect/>
          </a:stretch>
        </p:blipFill>
        <p:spPr bwMode="auto">
          <a:xfrm>
            <a:off x="4805363" y="5830888"/>
            <a:ext cx="847725" cy="198437"/>
          </a:xfrm>
          <a:prstGeom prst="rect">
            <a:avLst/>
          </a:prstGeom>
          <a:noFill/>
          <a:ln w="9525">
            <a:solidFill>
              <a:srgbClr val="FF0000"/>
            </a:solidFill>
            <a:miter lim="800000"/>
            <a:headEnd/>
            <a:tailEnd/>
          </a:ln>
        </p:spPr>
      </p:pic>
      <p:sp>
        <p:nvSpPr>
          <p:cNvPr id="98323" name="Rectangle 19"/>
          <p:cNvSpPr>
            <a:spLocks noChangeArrowheads="1"/>
          </p:cNvSpPr>
          <p:nvPr/>
        </p:nvSpPr>
        <p:spPr bwMode="auto">
          <a:xfrm>
            <a:off x="6154738" y="1901825"/>
            <a:ext cx="2457450" cy="225425"/>
          </a:xfrm>
          <a:prstGeom prst="rect">
            <a:avLst/>
          </a:prstGeom>
          <a:noFill/>
          <a:ln w="28575" algn="ctr">
            <a:solidFill>
              <a:srgbClr val="FF3300"/>
            </a:solidFill>
            <a:miter lim="800000"/>
            <a:headEnd/>
            <a:tailEnd/>
          </a:ln>
        </p:spPr>
        <p:txBody>
          <a:bodyPr wrap="none" anchor="ctr"/>
          <a:lstStyle/>
          <a:p>
            <a:endParaRPr lang="zh-CN" altLang="en-US"/>
          </a:p>
        </p:txBody>
      </p:sp>
      <p:pic>
        <p:nvPicPr>
          <p:cNvPr id="98324" name="Picture 20"/>
          <p:cNvPicPr>
            <a:picLocks noChangeAspect="1" noChangeArrowheads="1"/>
          </p:cNvPicPr>
          <p:nvPr/>
        </p:nvPicPr>
        <p:blipFill>
          <a:blip r:embed="rId9"/>
          <a:srcRect/>
          <a:stretch>
            <a:fillRect/>
          </a:stretch>
        </p:blipFill>
        <p:spPr bwMode="auto">
          <a:xfrm>
            <a:off x="1374775" y="5164138"/>
            <a:ext cx="655638" cy="295275"/>
          </a:xfrm>
          <a:prstGeom prst="rect">
            <a:avLst/>
          </a:prstGeom>
          <a:noFill/>
          <a:ln w="9525">
            <a:noFill/>
            <a:miter lim="800000"/>
            <a:headEnd/>
            <a:tailEnd/>
          </a:ln>
        </p:spPr>
      </p:pic>
      <p:pic>
        <p:nvPicPr>
          <p:cNvPr id="98325" name="Picture 21"/>
          <p:cNvPicPr>
            <a:picLocks noChangeAspect="1" noChangeArrowheads="1"/>
          </p:cNvPicPr>
          <p:nvPr/>
        </p:nvPicPr>
        <p:blipFill>
          <a:blip r:embed="rId9"/>
          <a:srcRect/>
          <a:stretch>
            <a:fillRect/>
          </a:stretch>
        </p:blipFill>
        <p:spPr bwMode="auto">
          <a:xfrm>
            <a:off x="2582863" y="5159375"/>
            <a:ext cx="655637" cy="295275"/>
          </a:xfrm>
          <a:prstGeom prst="rect">
            <a:avLst/>
          </a:prstGeom>
          <a:noFill/>
          <a:ln w="9525">
            <a:solidFill>
              <a:srgbClr val="0000FF"/>
            </a:solidFill>
            <a:miter lim="800000"/>
            <a:headEnd/>
            <a:tailEnd/>
          </a:ln>
        </p:spPr>
      </p:pic>
      <p:pic>
        <p:nvPicPr>
          <p:cNvPr id="98326" name="Picture 22"/>
          <p:cNvPicPr>
            <a:picLocks noChangeAspect="1" noChangeArrowheads="1"/>
          </p:cNvPicPr>
          <p:nvPr/>
        </p:nvPicPr>
        <p:blipFill>
          <a:blip r:embed="rId9"/>
          <a:srcRect/>
          <a:stretch>
            <a:fillRect/>
          </a:stretch>
        </p:blipFill>
        <p:spPr bwMode="auto">
          <a:xfrm>
            <a:off x="4938713" y="4814888"/>
            <a:ext cx="655637" cy="295275"/>
          </a:xfrm>
          <a:prstGeom prst="rect">
            <a:avLst/>
          </a:prstGeom>
          <a:noFill/>
          <a:ln w="9525">
            <a:solidFill>
              <a:srgbClr val="0000FF"/>
            </a:solidFill>
            <a:miter lim="800000"/>
            <a:headEnd/>
            <a:tailEnd/>
          </a:ln>
        </p:spPr>
      </p:pic>
      <p:pic>
        <p:nvPicPr>
          <p:cNvPr id="98327" name="Picture 23"/>
          <p:cNvPicPr>
            <a:picLocks noChangeAspect="1" noChangeArrowheads="1"/>
          </p:cNvPicPr>
          <p:nvPr/>
        </p:nvPicPr>
        <p:blipFill>
          <a:blip r:embed="rId9"/>
          <a:srcRect/>
          <a:stretch>
            <a:fillRect/>
          </a:stretch>
        </p:blipFill>
        <p:spPr bwMode="auto">
          <a:xfrm>
            <a:off x="6121400" y="4808538"/>
            <a:ext cx="655638" cy="295275"/>
          </a:xfrm>
          <a:prstGeom prst="rect">
            <a:avLst/>
          </a:prstGeom>
          <a:noFill/>
          <a:ln w="9525">
            <a:solidFill>
              <a:srgbClr val="0000FF"/>
            </a:solidFill>
            <a:miter lim="800000"/>
            <a:headEnd/>
            <a:tailEnd/>
          </a:ln>
        </p:spPr>
      </p:pic>
      <p:pic>
        <p:nvPicPr>
          <p:cNvPr id="98328" name="Picture 24"/>
          <p:cNvPicPr>
            <a:picLocks noChangeAspect="1" noChangeArrowheads="1"/>
          </p:cNvPicPr>
          <p:nvPr/>
        </p:nvPicPr>
        <p:blipFill>
          <a:blip r:embed="rId9"/>
          <a:srcRect/>
          <a:stretch>
            <a:fillRect/>
          </a:stretch>
        </p:blipFill>
        <p:spPr bwMode="auto">
          <a:xfrm>
            <a:off x="6130925" y="5159375"/>
            <a:ext cx="655638" cy="295275"/>
          </a:xfrm>
          <a:prstGeom prst="rect">
            <a:avLst/>
          </a:prstGeom>
          <a:noFill/>
          <a:ln w="9525">
            <a:solidFill>
              <a:srgbClr val="0000FF"/>
            </a:solidFill>
            <a:miter lim="800000"/>
            <a:headEnd/>
            <a:tailEnd/>
          </a:ln>
        </p:spPr>
      </p:pic>
      <p:pic>
        <p:nvPicPr>
          <p:cNvPr id="98329" name="Picture 25"/>
          <p:cNvPicPr>
            <a:picLocks noChangeAspect="1" noChangeArrowheads="1"/>
          </p:cNvPicPr>
          <p:nvPr/>
        </p:nvPicPr>
        <p:blipFill>
          <a:blip r:embed="rId9"/>
          <a:srcRect/>
          <a:stretch>
            <a:fillRect/>
          </a:stretch>
        </p:blipFill>
        <p:spPr bwMode="auto">
          <a:xfrm>
            <a:off x="6143625" y="5491163"/>
            <a:ext cx="655638" cy="295275"/>
          </a:xfrm>
          <a:prstGeom prst="rect">
            <a:avLst/>
          </a:prstGeom>
          <a:noFill/>
          <a:ln w="9525">
            <a:solidFill>
              <a:srgbClr val="0000FF"/>
            </a:solidFill>
            <a:miter lim="800000"/>
            <a:headEnd/>
            <a:tailEnd/>
          </a:ln>
        </p:spPr>
      </p:pic>
      <p:sp>
        <p:nvSpPr>
          <p:cNvPr id="98330" name="Rectangle 26"/>
          <p:cNvSpPr>
            <a:spLocks noChangeArrowheads="1"/>
          </p:cNvSpPr>
          <p:nvPr/>
        </p:nvSpPr>
        <p:spPr bwMode="auto">
          <a:xfrm>
            <a:off x="6156325" y="2262188"/>
            <a:ext cx="2457450" cy="225425"/>
          </a:xfrm>
          <a:prstGeom prst="rect">
            <a:avLst/>
          </a:prstGeom>
          <a:noFill/>
          <a:ln w="28575" algn="ctr">
            <a:solidFill>
              <a:srgbClr val="0000FF"/>
            </a:solidFill>
            <a:miter lim="800000"/>
            <a:headEnd/>
            <a:tailEnd/>
          </a:ln>
        </p:spPr>
        <p:txBody>
          <a:bodyPr wrap="none" anchor="ctr"/>
          <a:lstStyle/>
          <a:p>
            <a:endParaRPr lang="zh-CN" altLang="en-US"/>
          </a:p>
        </p:txBody>
      </p:sp>
      <p:sp>
        <p:nvSpPr>
          <p:cNvPr id="98331" name="Rectangle 27"/>
          <p:cNvSpPr>
            <a:spLocks noChangeArrowheads="1"/>
          </p:cNvSpPr>
          <p:nvPr/>
        </p:nvSpPr>
        <p:spPr bwMode="auto">
          <a:xfrm>
            <a:off x="6156325" y="2576513"/>
            <a:ext cx="2457450" cy="225425"/>
          </a:xfrm>
          <a:prstGeom prst="rect">
            <a:avLst/>
          </a:prstGeom>
          <a:noFill/>
          <a:ln w="28575" algn="ctr">
            <a:solidFill>
              <a:srgbClr val="FFFF00"/>
            </a:solidFill>
            <a:miter lim="800000"/>
            <a:headEnd/>
            <a:tailEnd/>
          </a:ln>
        </p:spPr>
        <p:txBody>
          <a:bodyPr wrap="none" anchor="ctr"/>
          <a:lstStyle/>
          <a:p>
            <a:endParaRPr lang="zh-CN" altLang="en-US"/>
          </a:p>
        </p:txBody>
      </p:sp>
      <p:pic>
        <p:nvPicPr>
          <p:cNvPr id="98332" name="Picture 28"/>
          <p:cNvPicPr>
            <a:picLocks noChangeAspect="1" noChangeArrowheads="1"/>
          </p:cNvPicPr>
          <p:nvPr/>
        </p:nvPicPr>
        <p:blipFill>
          <a:blip r:embed="rId10"/>
          <a:srcRect/>
          <a:stretch>
            <a:fillRect/>
          </a:stretch>
        </p:blipFill>
        <p:spPr bwMode="auto">
          <a:xfrm>
            <a:off x="1470025" y="5876925"/>
            <a:ext cx="590550" cy="215900"/>
          </a:xfrm>
          <a:prstGeom prst="rect">
            <a:avLst/>
          </a:prstGeom>
          <a:noFill/>
          <a:ln w="9525">
            <a:noFill/>
            <a:miter lim="800000"/>
            <a:headEnd/>
            <a:tailEnd/>
          </a:ln>
        </p:spPr>
      </p:pic>
      <p:pic>
        <p:nvPicPr>
          <p:cNvPr id="98333" name="Picture 29"/>
          <p:cNvPicPr>
            <a:picLocks noChangeAspect="1" noChangeArrowheads="1"/>
          </p:cNvPicPr>
          <p:nvPr/>
        </p:nvPicPr>
        <p:blipFill>
          <a:blip r:embed="rId10"/>
          <a:srcRect/>
          <a:stretch>
            <a:fillRect/>
          </a:stretch>
        </p:blipFill>
        <p:spPr bwMode="auto">
          <a:xfrm>
            <a:off x="6165850" y="5876925"/>
            <a:ext cx="590550" cy="215900"/>
          </a:xfrm>
          <a:prstGeom prst="rect">
            <a:avLst/>
          </a:prstGeom>
          <a:noFill/>
          <a:ln w="9525">
            <a:solidFill>
              <a:srgbClr val="5F5F5F"/>
            </a:solidFill>
            <a:miter lim="800000"/>
            <a:headEnd/>
            <a:tailEnd/>
          </a:ln>
        </p:spPr>
      </p:pic>
      <p:pic>
        <p:nvPicPr>
          <p:cNvPr id="98334" name="Picture 30"/>
          <p:cNvPicPr>
            <a:picLocks noChangeAspect="1" noChangeArrowheads="1"/>
          </p:cNvPicPr>
          <p:nvPr/>
        </p:nvPicPr>
        <p:blipFill>
          <a:blip r:embed="rId10"/>
          <a:srcRect/>
          <a:stretch>
            <a:fillRect/>
          </a:stretch>
        </p:blipFill>
        <p:spPr bwMode="auto">
          <a:xfrm>
            <a:off x="3789363" y="5516563"/>
            <a:ext cx="590550" cy="215900"/>
          </a:xfrm>
          <a:prstGeom prst="rect">
            <a:avLst/>
          </a:prstGeom>
          <a:noFill/>
          <a:ln w="9525">
            <a:solidFill>
              <a:srgbClr val="5F5F5F"/>
            </a:solidFill>
            <a:miter lim="800000"/>
            <a:headEnd/>
            <a:tailEnd/>
          </a:ln>
        </p:spPr>
      </p:pic>
      <p:pic>
        <p:nvPicPr>
          <p:cNvPr id="98335" name="Picture 31"/>
          <p:cNvPicPr>
            <a:picLocks noChangeAspect="1" noChangeArrowheads="1"/>
          </p:cNvPicPr>
          <p:nvPr/>
        </p:nvPicPr>
        <p:blipFill>
          <a:blip r:embed="rId10"/>
          <a:srcRect/>
          <a:stretch>
            <a:fillRect/>
          </a:stretch>
        </p:blipFill>
        <p:spPr bwMode="auto">
          <a:xfrm>
            <a:off x="3789363" y="5876925"/>
            <a:ext cx="590550" cy="215900"/>
          </a:xfrm>
          <a:prstGeom prst="rect">
            <a:avLst/>
          </a:prstGeom>
          <a:noFill/>
          <a:ln w="9525">
            <a:solidFill>
              <a:srgbClr val="5F5F5F"/>
            </a:solidFill>
            <a:miter lim="800000"/>
            <a:headEnd/>
            <a:tailEnd/>
          </a:ln>
        </p:spPr>
      </p:pic>
      <p:sp>
        <p:nvSpPr>
          <p:cNvPr id="98336" name="Rectangle 32"/>
          <p:cNvSpPr>
            <a:spLocks noChangeArrowheads="1"/>
          </p:cNvSpPr>
          <p:nvPr/>
        </p:nvSpPr>
        <p:spPr bwMode="auto">
          <a:xfrm>
            <a:off x="6156325" y="2952750"/>
            <a:ext cx="2457450" cy="225425"/>
          </a:xfrm>
          <a:prstGeom prst="rect">
            <a:avLst/>
          </a:prstGeom>
          <a:noFill/>
          <a:ln w="28575" algn="ctr">
            <a:solidFill>
              <a:srgbClr val="333333"/>
            </a:solidFill>
            <a:miter lim="800000"/>
            <a:headEnd/>
            <a:tailEnd/>
          </a:ln>
        </p:spPr>
        <p:txBody>
          <a:bodyPr wrap="none" anchor="ctr"/>
          <a:lstStyle/>
          <a:p>
            <a:endParaRPr lang="zh-CN" altLang="en-US"/>
          </a:p>
        </p:txBody>
      </p:sp>
      <p:pic>
        <p:nvPicPr>
          <p:cNvPr id="98337" name="Picture 33"/>
          <p:cNvPicPr>
            <a:picLocks noChangeAspect="1" noChangeArrowheads="1"/>
          </p:cNvPicPr>
          <p:nvPr/>
        </p:nvPicPr>
        <p:blipFill>
          <a:blip r:embed="rId11"/>
          <a:srcRect/>
          <a:stretch>
            <a:fillRect/>
          </a:stretch>
        </p:blipFill>
        <p:spPr bwMode="auto">
          <a:xfrm>
            <a:off x="1430338" y="5516563"/>
            <a:ext cx="611187" cy="255587"/>
          </a:xfrm>
          <a:prstGeom prst="rect">
            <a:avLst/>
          </a:prstGeom>
          <a:noFill/>
          <a:ln w="9525">
            <a:noFill/>
            <a:miter lim="800000"/>
            <a:headEnd/>
            <a:tailEnd/>
          </a:ln>
        </p:spPr>
      </p:pic>
      <p:pic>
        <p:nvPicPr>
          <p:cNvPr id="98338" name="Picture 34"/>
          <p:cNvPicPr>
            <a:picLocks noChangeAspect="1" noChangeArrowheads="1"/>
          </p:cNvPicPr>
          <p:nvPr/>
        </p:nvPicPr>
        <p:blipFill>
          <a:blip r:embed="rId11"/>
          <a:srcRect/>
          <a:stretch>
            <a:fillRect/>
          </a:stretch>
        </p:blipFill>
        <p:spPr bwMode="auto">
          <a:xfrm>
            <a:off x="3789363" y="5157788"/>
            <a:ext cx="611187" cy="255587"/>
          </a:xfrm>
          <a:prstGeom prst="rect">
            <a:avLst/>
          </a:prstGeom>
          <a:solidFill>
            <a:srgbClr val="FFFF66"/>
          </a:solidFill>
          <a:ln w="9525">
            <a:solidFill>
              <a:srgbClr val="FFFF00"/>
            </a:solidFill>
            <a:miter lim="800000"/>
            <a:headEnd/>
            <a:tailEnd/>
          </a:ln>
        </p:spPr>
      </p:pic>
      <p:pic>
        <p:nvPicPr>
          <p:cNvPr id="98339" name="Picture 35"/>
          <p:cNvPicPr>
            <a:picLocks noChangeAspect="1" noChangeArrowheads="1"/>
          </p:cNvPicPr>
          <p:nvPr/>
        </p:nvPicPr>
        <p:blipFill>
          <a:blip r:embed="rId11"/>
          <a:srcRect/>
          <a:stretch>
            <a:fillRect/>
          </a:stretch>
        </p:blipFill>
        <p:spPr bwMode="auto">
          <a:xfrm>
            <a:off x="4941888" y="5157788"/>
            <a:ext cx="611187" cy="255587"/>
          </a:xfrm>
          <a:prstGeom prst="rect">
            <a:avLst/>
          </a:prstGeom>
          <a:noFill/>
          <a:ln w="9525">
            <a:solidFill>
              <a:srgbClr val="FFFF00"/>
            </a:solidFill>
            <a:miter lim="800000"/>
            <a:headEnd/>
            <a:tailEnd/>
          </a:ln>
        </p:spPr>
      </p:pic>
      <p:pic>
        <p:nvPicPr>
          <p:cNvPr id="98340" name="Picture 36"/>
          <p:cNvPicPr>
            <a:picLocks noChangeAspect="1" noChangeArrowheads="1"/>
          </p:cNvPicPr>
          <p:nvPr/>
        </p:nvPicPr>
        <p:blipFill>
          <a:blip r:embed="rId11"/>
          <a:srcRect/>
          <a:stretch>
            <a:fillRect/>
          </a:stretch>
        </p:blipFill>
        <p:spPr bwMode="auto">
          <a:xfrm>
            <a:off x="4941888" y="5516563"/>
            <a:ext cx="611187" cy="255587"/>
          </a:xfrm>
          <a:prstGeom prst="rect">
            <a:avLst/>
          </a:prstGeom>
          <a:noFill/>
          <a:ln w="9525">
            <a:solidFill>
              <a:srgbClr val="FFFF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98308"/>
                                        </p:tgtEl>
                                        <p:attrNameLst>
                                          <p:attrName>style.visibility</p:attrName>
                                        </p:attrNameLst>
                                      </p:cBhvr>
                                      <p:to>
                                        <p:strVal val="visible"/>
                                      </p:to>
                                    </p:set>
                                    <p:anim calcmode="lin" valueType="num">
                                      <p:cBhvr>
                                        <p:cTn id="11" dur="1000" fill="hold"/>
                                        <p:tgtEl>
                                          <p:spTgt spid="98308"/>
                                        </p:tgtEl>
                                        <p:attrNameLst>
                                          <p:attrName>ppt_x</p:attrName>
                                        </p:attrNameLst>
                                      </p:cBhvr>
                                      <p:tavLst>
                                        <p:tav tm="0">
                                          <p:val>
                                            <p:strVal val="#ppt_x-.2"/>
                                          </p:val>
                                        </p:tav>
                                        <p:tav tm="100000">
                                          <p:val>
                                            <p:strVal val="#ppt_x"/>
                                          </p:val>
                                        </p:tav>
                                      </p:tavLst>
                                    </p:anim>
                                    <p:anim calcmode="lin" valueType="num">
                                      <p:cBhvr>
                                        <p:cTn id="12" dur="1000" fill="hold"/>
                                        <p:tgtEl>
                                          <p:spTgt spid="98308"/>
                                        </p:tgtEl>
                                        <p:attrNameLst>
                                          <p:attrName>ppt_y</p:attrName>
                                        </p:attrNameLst>
                                      </p:cBhvr>
                                      <p:tavLst>
                                        <p:tav tm="0">
                                          <p:val>
                                            <p:strVal val="#ppt_y"/>
                                          </p:val>
                                        </p:tav>
                                        <p:tav tm="100000">
                                          <p:val>
                                            <p:strVal val="#ppt_y"/>
                                          </p:val>
                                        </p:tav>
                                      </p:tavLst>
                                    </p:anim>
                                    <p:animEffect transition="in" filter="wipe(right)" prLst="gradientSize: 0.1">
                                      <p:cBhvr>
                                        <p:cTn id="13" dur="1000"/>
                                        <p:tgtEl>
                                          <p:spTgt spid="98308"/>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98315"/>
                                        </p:tgtEl>
                                        <p:attrNameLst>
                                          <p:attrName>style.visibility</p:attrName>
                                        </p:attrNameLst>
                                      </p:cBhvr>
                                      <p:to>
                                        <p:strVal val="visible"/>
                                      </p:to>
                                    </p:set>
                                    <p:anim calcmode="lin" valueType="num">
                                      <p:cBhvr>
                                        <p:cTn id="18" dur="500" fill="hold"/>
                                        <p:tgtEl>
                                          <p:spTgt spid="98315"/>
                                        </p:tgtEl>
                                        <p:attrNameLst>
                                          <p:attrName>ppt_w</p:attrName>
                                        </p:attrNameLst>
                                      </p:cBhvr>
                                      <p:tavLst>
                                        <p:tav tm="0">
                                          <p:val>
                                            <p:fltVal val="0"/>
                                          </p:val>
                                        </p:tav>
                                        <p:tav tm="100000">
                                          <p:val>
                                            <p:strVal val="#ppt_w"/>
                                          </p:val>
                                        </p:tav>
                                      </p:tavLst>
                                    </p:anim>
                                    <p:anim calcmode="lin" valueType="num">
                                      <p:cBhvr>
                                        <p:cTn id="19" dur="500" fill="hold"/>
                                        <p:tgtEl>
                                          <p:spTgt spid="98315"/>
                                        </p:tgtEl>
                                        <p:attrNameLst>
                                          <p:attrName>ppt_h</p:attrName>
                                        </p:attrNameLst>
                                      </p:cBhvr>
                                      <p:tavLst>
                                        <p:tav tm="0">
                                          <p:val>
                                            <p:fltVal val="0"/>
                                          </p:val>
                                        </p:tav>
                                        <p:tav tm="100000">
                                          <p:val>
                                            <p:strVal val="#ppt_h"/>
                                          </p:val>
                                        </p:tav>
                                      </p:tavLst>
                                    </p:anim>
                                    <p:anim calcmode="lin" valueType="num">
                                      <p:cBhvr>
                                        <p:cTn id="20" dur="500" fill="hold"/>
                                        <p:tgtEl>
                                          <p:spTgt spid="98315"/>
                                        </p:tgtEl>
                                        <p:attrNameLst>
                                          <p:attrName>style.rotation</p:attrName>
                                        </p:attrNameLst>
                                      </p:cBhvr>
                                      <p:tavLst>
                                        <p:tav tm="0">
                                          <p:val>
                                            <p:fltVal val="360"/>
                                          </p:val>
                                        </p:tav>
                                        <p:tav tm="100000">
                                          <p:val>
                                            <p:fltVal val="0"/>
                                          </p:val>
                                        </p:tav>
                                      </p:tavLst>
                                    </p:anim>
                                    <p:animEffect transition="in" filter="fade">
                                      <p:cBhvr>
                                        <p:cTn id="21" dur="500"/>
                                        <p:tgtEl>
                                          <p:spTgt spid="983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8316"/>
                                        </p:tgtEl>
                                        <p:attrNameLst>
                                          <p:attrName>style.visibility</p:attrName>
                                        </p:attrNameLst>
                                      </p:cBhvr>
                                      <p:to>
                                        <p:strVal val="visible"/>
                                      </p:to>
                                    </p:set>
                                    <p:anim calcmode="lin" valueType="num">
                                      <p:cBhvr additive="base">
                                        <p:cTn id="26" dur="500" fill="hold"/>
                                        <p:tgtEl>
                                          <p:spTgt spid="98316"/>
                                        </p:tgtEl>
                                        <p:attrNameLst>
                                          <p:attrName>ppt_x</p:attrName>
                                        </p:attrNameLst>
                                      </p:cBhvr>
                                      <p:tavLst>
                                        <p:tav tm="0">
                                          <p:val>
                                            <p:strVal val="#ppt_x"/>
                                          </p:val>
                                        </p:tav>
                                        <p:tav tm="100000">
                                          <p:val>
                                            <p:strVal val="#ppt_x"/>
                                          </p:val>
                                        </p:tav>
                                      </p:tavLst>
                                    </p:anim>
                                    <p:anim calcmode="lin" valueType="num">
                                      <p:cBhvr additive="base">
                                        <p:cTn id="27" dur="500" fill="hold"/>
                                        <p:tgtEl>
                                          <p:spTgt spid="983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83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98317"/>
                                        </p:tgtEl>
                                        <p:attrNameLst>
                                          <p:attrName>style.visibility</p:attrName>
                                        </p:attrNameLst>
                                      </p:cBhvr>
                                      <p:to>
                                        <p:strVal val="visible"/>
                                      </p:to>
                                    </p:set>
                                    <p:anim calcmode="lin" valueType="num">
                                      <p:cBhvr>
                                        <p:cTn id="36" dur="1000" fill="hold"/>
                                        <p:tgtEl>
                                          <p:spTgt spid="98317"/>
                                        </p:tgtEl>
                                        <p:attrNameLst>
                                          <p:attrName>ppt_w</p:attrName>
                                        </p:attrNameLst>
                                      </p:cBhvr>
                                      <p:tavLst>
                                        <p:tav tm="0">
                                          <p:val>
                                            <p:strVal val="#ppt_w*0.70"/>
                                          </p:val>
                                        </p:tav>
                                        <p:tav tm="100000">
                                          <p:val>
                                            <p:strVal val="#ppt_w"/>
                                          </p:val>
                                        </p:tav>
                                      </p:tavLst>
                                    </p:anim>
                                    <p:anim calcmode="lin" valueType="num">
                                      <p:cBhvr>
                                        <p:cTn id="37" dur="1000" fill="hold"/>
                                        <p:tgtEl>
                                          <p:spTgt spid="98317"/>
                                        </p:tgtEl>
                                        <p:attrNameLst>
                                          <p:attrName>ppt_h</p:attrName>
                                        </p:attrNameLst>
                                      </p:cBhvr>
                                      <p:tavLst>
                                        <p:tav tm="0">
                                          <p:val>
                                            <p:strVal val="#ppt_h"/>
                                          </p:val>
                                        </p:tav>
                                        <p:tav tm="100000">
                                          <p:val>
                                            <p:strVal val="#ppt_h"/>
                                          </p:val>
                                        </p:tav>
                                      </p:tavLst>
                                    </p:anim>
                                    <p:animEffect transition="in" filter="fade">
                                      <p:cBhvr>
                                        <p:cTn id="38" dur="1000"/>
                                        <p:tgtEl>
                                          <p:spTgt spid="98317"/>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98318"/>
                                        </p:tgtEl>
                                        <p:attrNameLst>
                                          <p:attrName>style.visibility</p:attrName>
                                        </p:attrNameLst>
                                      </p:cBhvr>
                                      <p:to>
                                        <p:strVal val="visible"/>
                                      </p:to>
                                    </p:set>
                                    <p:anim calcmode="lin" valueType="num">
                                      <p:cBhvr>
                                        <p:cTn id="43" dur="1000" fill="hold"/>
                                        <p:tgtEl>
                                          <p:spTgt spid="98318"/>
                                        </p:tgtEl>
                                        <p:attrNameLst>
                                          <p:attrName>ppt_w</p:attrName>
                                        </p:attrNameLst>
                                      </p:cBhvr>
                                      <p:tavLst>
                                        <p:tav tm="0">
                                          <p:val>
                                            <p:strVal val="#ppt_w*0.70"/>
                                          </p:val>
                                        </p:tav>
                                        <p:tav tm="100000">
                                          <p:val>
                                            <p:strVal val="#ppt_w"/>
                                          </p:val>
                                        </p:tav>
                                      </p:tavLst>
                                    </p:anim>
                                    <p:anim calcmode="lin" valueType="num">
                                      <p:cBhvr>
                                        <p:cTn id="44" dur="1000" fill="hold"/>
                                        <p:tgtEl>
                                          <p:spTgt spid="98318"/>
                                        </p:tgtEl>
                                        <p:attrNameLst>
                                          <p:attrName>ppt_h</p:attrName>
                                        </p:attrNameLst>
                                      </p:cBhvr>
                                      <p:tavLst>
                                        <p:tav tm="0">
                                          <p:val>
                                            <p:strVal val="#ppt_h"/>
                                          </p:val>
                                        </p:tav>
                                        <p:tav tm="100000">
                                          <p:val>
                                            <p:strVal val="#ppt_h"/>
                                          </p:val>
                                        </p:tav>
                                      </p:tavLst>
                                    </p:anim>
                                    <p:animEffect transition="in" filter="fade">
                                      <p:cBhvr>
                                        <p:cTn id="45" dur="1000"/>
                                        <p:tgtEl>
                                          <p:spTgt spid="98318"/>
                                        </p:tgtEl>
                                      </p:cBhvr>
                                    </p:animEffect>
                                  </p:childTnLst>
                                </p:cTn>
                              </p:par>
                            </p:childTnLst>
                          </p:cTn>
                        </p:par>
                        <p:par>
                          <p:cTn id="46" fill="hold">
                            <p:stCondLst>
                              <p:cond delay="1000"/>
                            </p:stCondLst>
                            <p:childTnLst>
                              <p:par>
                                <p:cTn id="47" presetID="55" presetClass="entr" presetSubtype="0" fill="hold" nodeType="afterEffect">
                                  <p:stCondLst>
                                    <p:cond delay="1000"/>
                                  </p:stCondLst>
                                  <p:childTnLst>
                                    <p:set>
                                      <p:cBhvr>
                                        <p:cTn id="48" dur="1" fill="hold">
                                          <p:stCondLst>
                                            <p:cond delay="0"/>
                                          </p:stCondLst>
                                        </p:cTn>
                                        <p:tgtEl>
                                          <p:spTgt spid="98319"/>
                                        </p:tgtEl>
                                        <p:attrNameLst>
                                          <p:attrName>style.visibility</p:attrName>
                                        </p:attrNameLst>
                                      </p:cBhvr>
                                      <p:to>
                                        <p:strVal val="visible"/>
                                      </p:to>
                                    </p:set>
                                    <p:anim calcmode="lin" valueType="num">
                                      <p:cBhvr>
                                        <p:cTn id="49" dur="1000" fill="hold"/>
                                        <p:tgtEl>
                                          <p:spTgt spid="98319"/>
                                        </p:tgtEl>
                                        <p:attrNameLst>
                                          <p:attrName>ppt_w</p:attrName>
                                        </p:attrNameLst>
                                      </p:cBhvr>
                                      <p:tavLst>
                                        <p:tav tm="0">
                                          <p:val>
                                            <p:strVal val="#ppt_w*0.70"/>
                                          </p:val>
                                        </p:tav>
                                        <p:tav tm="100000">
                                          <p:val>
                                            <p:strVal val="#ppt_w"/>
                                          </p:val>
                                        </p:tav>
                                      </p:tavLst>
                                    </p:anim>
                                    <p:anim calcmode="lin" valueType="num">
                                      <p:cBhvr>
                                        <p:cTn id="50" dur="1000" fill="hold"/>
                                        <p:tgtEl>
                                          <p:spTgt spid="98319"/>
                                        </p:tgtEl>
                                        <p:attrNameLst>
                                          <p:attrName>ppt_h</p:attrName>
                                        </p:attrNameLst>
                                      </p:cBhvr>
                                      <p:tavLst>
                                        <p:tav tm="0">
                                          <p:val>
                                            <p:strVal val="#ppt_h"/>
                                          </p:val>
                                        </p:tav>
                                        <p:tav tm="100000">
                                          <p:val>
                                            <p:strVal val="#ppt_h"/>
                                          </p:val>
                                        </p:tav>
                                      </p:tavLst>
                                    </p:anim>
                                    <p:animEffect transition="in" filter="fade">
                                      <p:cBhvr>
                                        <p:cTn id="51" dur="1000"/>
                                        <p:tgtEl>
                                          <p:spTgt spid="98319"/>
                                        </p:tgtEl>
                                      </p:cBhvr>
                                    </p:animEffect>
                                  </p:childTnLst>
                                </p:cTn>
                              </p:par>
                            </p:childTnLst>
                          </p:cTn>
                        </p:par>
                        <p:par>
                          <p:cTn id="52" fill="hold">
                            <p:stCondLst>
                              <p:cond delay="3000"/>
                            </p:stCondLst>
                            <p:childTnLst>
                              <p:par>
                                <p:cTn id="53" presetID="55" presetClass="entr" presetSubtype="0" fill="hold" nodeType="afterEffect">
                                  <p:stCondLst>
                                    <p:cond delay="1000"/>
                                  </p:stCondLst>
                                  <p:childTnLst>
                                    <p:set>
                                      <p:cBhvr>
                                        <p:cTn id="54" dur="1" fill="hold">
                                          <p:stCondLst>
                                            <p:cond delay="0"/>
                                          </p:stCondLst>
                                        </p:cTn>
                                        <p:tgtEl>
                                          <p:spTgt spid="98321"/>
                                        </p:tgtEl>
                                        <p:attrNameLst>
                                          <p:attrName>style.visibility</p:attrName>
                                        </p:attrNameLst>
                                      </p:cBhvr>
                                      <p:to>
                                        <p:strVal val="visible"/>
                                      </p:to>
                                    </p:set>
                                    <p:anim calcmode="lin" valueType="num">
                                      <p:cBhvr>
                                        <p:cTn id="55" dur="1000" fill="hold"/>
                                        <p:tgtEl>
                                          <p:spTgt spid="98321"/>
                                        </p:tgtEl>
                                        <p:attrNameLst>
                                          <p:attrName>ppt_w</p:attrName>
                                        </p:attrNameLst>
                                      </p:cBhvr>
                                      <p:tavLst>
                                        <p:tav tm="0">
                                          <p:val>
                                            <p:strVal val="#ppt_w*0.70"/>
                                          </p:val>
                                        </p:tav>
                                        <p:tav tm="100000">
                                          <p:val>
                                            <p:strVal val="#ppt_w"/>
                                          </p:val>
                                        </p:tav>
                                      </p:tavLst>
                                    </p:anim>
                                    <p:anim calcmode="lin" valueType="num">
                                      <p:cBhvr>
                                        <p:cTn id="56" dur="1000" fill="hold"/>
                                        <p:tgtEl>
                                          <p:spTgt spid="98321"/>
                                        </p:tgtEl>
                                        <p:attrNameLst>
                                          <p:attrName>ppt_h</p:attrName>
                                        </p:attrNameLst>
                                      </p:cBhvr>
                                      <p:tavLst>
                                        <p:tav tm="0">
                                          <p:val>
                                            <p:strVal val="#ppt_h"/>
                                          </p:val>
                                        </p:tav>
                                        <p:tav tm="100000">
                                          <p:val>
                                            <p:strVal val="#ppt_h"/>
                                          </p:val>
                                        </p:tav>
                                      </p:tavLst>
                                    </p:anim>
                                    <p:animEffect transition="in" filter="fade">
                                      <p:cBhvr>
                                        <p:cTn id="57" dur="1000"/>
                                        <p:tgtEl>
                                          <p:spTgt spid="98321"/>
                                        </p:tgtEl>
                                      </p:cBhvr>
                                    </p:animEffect>
                                  </p:childTnLst>
                                </p:cTn>
                              </p:par>
                            </p:childTnLst>
                          </p:cTn>
                        </p:par>
                        <p:par>
                          <p:cTn id="58" fill="hold">
                            <p:stCondLst>
                              <p:cond delay="5000"/>
                            </p:stCondLst>
                            <p:childTnLst>
                              <p:par>
                                <p:cTn id="59" presetID="55" presetClass="entr" presetSubtype="0" fill="hold" nodeType="afterEffect">
                                  <p:stCondLst>
                                    <p:cond delay="1000"/>
                                  </p:stCondLst>
                                  <p:childTnLst>
                                    <p:set>
                                      <p:cBhvr>
                                        <p:cTn id="60" dur="1" fill="hold">
                                          <p:stCondLst>
                                            <p:cond delay="0"/>
                                          </p:stCondLst>
                                        </p:cTn>
                                        <p:tgtEl>
                                          <p:spTgt spid="98320"/>
                                        </p:tgtEl>
                                        <p:attrNameLst>
                                          <p:attrName>style.visibility</p:attrName>
                                        </p:attrNameLst>
                                      </p:cBhvr>
                                      <p:to>
                                        <p:strVal val="visible"/>
                                      </p:to>
                                    </p:set>
                                    <p:anim calcmode="lin" valueType="num">
                                      <p:cBhvr>
                                        <p:cTn id="61" dur="1000" fill="hold"/>
                                        <p:tgtEl>
                                          <p:spTgt spid="98320"/>
                                        </p:tgtEl>
                                        <p:attrNameLst>
                                          <p:attrName>ppt_w</p:attrName>
                                        </p:attrNameLst>
                                      </p:cBhvr>
                                      <p:tavLst>
                                        <p:tav tm="0">
                                          <p:val>
                                            <p:strVal val="#ppt_w*0.70"/>
                                          </p:val>
                                        </p:tav>
                                        <p:tav tm="100000">
                                          <p:val>
                                            <p:strVal val="#ppt_w"/>
                                          </p:val>
                                        </p:tav>
                                      </p:tavLst>
                                    </p:anim>
                                    <p:anim calcmode="lin" valueType="num">
                                      <p:cBhvr>
                                        <p:cTn id="62" dur="1000" fill="hold"/>
                                        <p:tgtEl>
                                          <p:spTgt spid="98320"/>
                                        </p:tgtEl>
                                        <p:attrNameLst>
                                          <p:attrName>ppt_h</p:attrName>
                                        </p:attrNameLst>
                                      </p:cBhvr>
                                      <p:tavLst>
                                        <p:tav tm="0">
                                          <p:val>
                                            <p:strVal val="#ppt_h"/>
                                          </p:val>
                                        </p:tav>
                                        <p:tav tm="100000">
                                          <p:val>
                                            <p:strVal val="#ppt_h"/>
                                          </p:val>
                                        </p:tav>
                                      </p:tavLst>
                                    </p:anim>
                                    <p:animEffect transition="in" filter="fade">
                                      <p:cBhvr>
                                        <p:cTn id="63" dur="1000"/>
                                        <p:tgtEl>
                                          <p:spTgt spid="98320"/>
                                        </p:tgtEl>
                                      </p:cBhvr>
                                    </p:animEffect>
                                  </p:childTnLst>
                                </p:cTn>
                              </p:par>
                            </p:childTnLst>
                          </p:cTn>
                        </p:par>
                        <p:par>
                          <p:cTn id="64" fill="hold">
                            <p:stCondLst>
                              <p:cond delay="7000"/>
                            </p:stCondLst>
                            <p:childTnLst>
                              <p:par>
                                <p:cTn id="65" presetID="55" presetClass="entr" presetSubtype="0" fill="hold" nodeType="afterEffect">
                                  <p:stCondLst>
                                    <p:cond delay="1000"/>
                                  </p:stCondLst>
                                  <p:childTnLst>
                                    <p:set>
                                      <p:cBhvr>
                                        <p:cTn id="66" dur="1" fill="hold">
                                          <p:stCondLst>
                                            <p:cond delay="0"/>
                                          </p:stCondLst>
                                        </p:cTn>
                                        <p:tgtEl>
                                          <p:spTgt spid="98322"/>
                                        </p:tgtEl>
                                        <p:attrNameLst>
                                          <p:attrName>style.visibility</p:attrName>
                                        </p:attrNameLst>
                                      </p:cBhvr>
                                      <p:to>
                                        <p:strVal val="visible"/>
                                      </p:to>
                                    </p:set>
                                    <p:anim calcmode="lin" valueType="num">
                                      <p:cBhvr>
                                        <p:cTn id="67" dur="1000" fill="hold"/>
                                        <p:tgtEl>
                                          <p:spTgt spid="98322"/>
                                        </p:tgtEl>
                                        <p:attrNameLst>
                                          <p:attrName>ppt_w</p:attrName>
                                        </p:attrNameLst>
                                      </p:cBhvr>
                                      <p:tavLst>
                                        <p:tav tm="0">
                                          <p:val>
                                            <p:strVal val="#ppt_w*0.70"/>
                                          </p:val>
                                        </p:tav>
                                        <p:tav tm="100000">
                                          <p:val>
                                            <p:strVal val="#ppt_w"/>
                                          </p:val>
                                        </p:tav>
                                      </p:tavLst>
                                    </p:anim>
                                    <p:anim calcmode="lin" valueType="num">
                                      <p:cBhvr>
                                        <p:cTn id="68" dur="1000" fill="hold"/>
                                        <p:tgtEl>
                                          <p:spTgt spid="98322"/>
                                        </p:tgtEl>
                                        <p:attrNameLst>
                                          <p:attrName>ppt_h</p:attrName>
                                        </p:attrNameLst>
                                      </p:cBhvr>
                                      <p:tavLst>
                                        <p:tav tm="0">
                                          <p:val>
                                            <p:strVal val="#ppt_h"/>
                                          </p:val>
                                        </p:tav>
                                        <p:tav tm="100000">
                                          <p:val>
                                            <p:strVal val="#ppt_h"/>
                                          </p:val>
                                        </p:tav>
                                      </p:tavLst>
                                    </p:anim>
                                    <p:animEffect transition="in" filter="fade">
                                      <p:cBhvr>
                                        <p:cTn id="69" dur="1000"/>
                                        <p:tgtEl>
                                          <p:spTgt spid="9832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833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nodeType="clickEffect">
                                  <p:stCondLst>
                                    <p:cond delay="0"/>
                                  </p:stCondLst>
                                  <p:childTnLst>
                                    <p:set>
                                      <p:cBhvr>
                                        <p:cTn id="77" dur="1" fill="hold">
                                          <p:stCondLst>
                                            <p:cond delay="0"/>
                                          </p:stCondLst>
                                        </p:cTn>
                                        <p:tgtEl>
                                          <p:spTgt spid="98324"/>
                                        </p:tgtEl>
                                        <p:attrNameLst>
                                          <p:attrName>style.visibility</p:attrName>
                                        </p:attrNameLst>
                                      </p:cBhvr>
                                      <p:to>
                                        <p:strVal val="visible"/>
                                      </p:to>
                                    </p:set>
                                    <p:anim calcmode="lin" valueType="num">
                                      <p:cBhvr>
                                        <p:cTn id="78" dur="1000" fill="hold"/>
                                        <p:tgtEl>
                                          <p:spTgt spid="98324"/>
                                        </p:tgtEl>
                                        <p:attrNameLst>
                                          <p:attrName>ppt_w</p:attrName>
                                        </p:attrNameLst>
                                      </p:cBhvr>
                                      <p:tavLst>
                                        <p:tav tm="0">
                                          <p:val>
                                            <p:strVal val="#ppt_w*0.70"/>
                                          </p:val>
                                        </p:tav>
                                        <p:tav tm="100000">
                                          <p:val>
                                            <p:strVal val="#ppt_w"/>
                                          </p:val>
                                        </p:tav>
                                      </p:tavLst>
                                    </p:anim>
                                    <p:anim calcmode="lin" valueType="num">
                                      <p:cBhvr>
                                        <p:cTn id="79" dur="1000" fill="hold"/>
                                        <p:tgtEl>
                                          <p:spTgt spid="98324"/>
                                        </p:tgtEl>
                                        <p:attrNameLst>
                                          <p:attrName>ppt_h</p:attrName>
                                        </p:attrNameLst>
                                      </p:cBhvr>
                                      <p:tavLst>
                                        <p:tav tm="0">
                                          <p:val>
                                            <p:strVal val="#ppt_h"/>
                                          </p:val>
                                        </p:tav>
                                        <p:tav tm="100000">
                                          <p:val>
                                            <p:strVal val="#ppt_h"/>
                                          </p:val>
                                        </p:tav>
                                      </p:tavLst>
                                    </p:anim>
                                    <p:animEffect transition="in" filter="fade">
                                      <p:cBhvr>
                                        <p:cTn id="80" dur="1000"/>
                                        <p:tgtEl>
                                          <p:spTgt spid="98324"/>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nodeType="clickEffect">
                                  <p:stCondLst>
                                    <p:cond delay="0"/>
                                  </p:stCondLst>
                                  <p:childTnLst>
                                    <p:set>
                                      <p:cBhvr>
                                        <p:cTn id="84" dur="1" fill="hold">
                                          <p:stCondLst>
                                            <p:cond delay="0"/>
                                          </p:stCondLst>
                                        </p:cTn>
                                        <p:tgtEl>
                                          <p:spTgt spid="98325"/>
                                        </p:tgtEl>
                                        <p:attrNameLst>
                                          <p:attrName>style.visibility</p:attrName>
                                        </p:attrNameLst>
                                      </p:cBhvr>
                                      <p:to>
                                        <p:strVal val="visible"/>
                                      </p:to>
                                    </p:set>
                                    <p:anim calcmode="lin" valueType="num">
                                      <p:cBhvr>
                                        <p:cTn id="85" dur="1000" fill="hold"/>
                                        <p:tgtEl>
                                          <p:spTgt spid="98325"/>
                                        </p:tgtEl>
                                        <p:attrNameLst>
                                          <p:attrName>ppt_w</p:attrName>
                                        </p:attrNameLst>
                                      </p:cBhvr>
                                      <p:tavLst>
                                        <p:tav tm="0">
                                          <p:val>
                                            <p:strVal val="#ppt_w*0.70"/>
                                          </p:val>
                                        </p:tav>
                                        <p:tav tm="100000">
                                          <p:val>
                                            <p:strVal val="#ppt_w"/>
                                          </p:val>
                                        </p:tav>
                                      </p:tavLst>
                                    </p:anim>
                                    <p:anim calcmode="lin" valueType="num">
                                      <p:cBhvr>
                                        <p:cTn id="86" dur="1000" fill="hold"/>
                                        <p:tgtEl>
                                          <p:spTgt spid="98325"/>
                                        </p:tgtEl>
                                        <p:attrNameLst>
                                          <p:attrName>ppt_h</p:attrName>
                                        </p:attrNameLst>
                                      </p:cBhvr>
                                      <p:tavLst>
                                        <p:tav tm="0">
                                          <p:val>
                                            <p:strVal val="#ppt_h"/>
                                          </p:val>
                                        </p:tav>
                                        <p:tav tm="100000">
                                          <p:val>
                                            <p:strVal val="#ppt_h"/>
                                          </p:val>
                                        </p:tav>
                                      </p:tavLst>
                                    </p:anim>
                                    <p:animEffect transition="in" filter="fade">
                                      <p:cBhvr>
                                        <p:cTn id="87" dur="1000"/>
                                        <p:tgtEl>
                                          <p:spTgt spid="98325"/>
                                        </p:tgtEl>
                                      </p:cBhvr>
                                    </p:animEffect>
                                  </p:childTnLst>
                                </p:cTn>
                              </p:par>
                            </p:childTnLst>
                          </p:cTn>
                        </p:par>
                        <p:par>
                          <p:cTn id="88" fill="hold">
                            <p:stCondLst>
                              <p:cond delay="1000"/>
                            </p:stCondLst>
                            <p:childTnLst>
                              <p:par>
                                <p:cTn id="89" presetID="55" presetClass="entr" presetSubtype="0" fill="hold" nodeType="afterEffect">
                                  <p:stCondLst>
                                    <p:cond delay="1000"/>
                                  </p:stCondLst>
                                  <p:childTnLst>
                                    <p:set>
                                      <p:cBhvr>
                                        <p:cTn id="90" dur="1" fill="hold">
                                          <p:stCondLst>
                                            <p:cond delay="0"/>
                                          </p:stCondLst>
                                        </p:cTn>
                                        <p:tgtEl>
                                          <p:spTgt spid="98326"/>
                                        </p:tgtEl>
                                        <p:attrNameLst>
                                          <p:attrName>style.visibility</p:attrName>
                                        </p:attrNameLst>
                                      </p:cBhvr>
                                      <p:to>
                                        <p:strVal val="visible"/>
                                      </p:to>
                                    </p:set>
                                    <p:anim calcmode="lin" valueType="num">
                                      <p:cBhvr>
                                        <p:cTn id="91" dur="1000" fill="hold"/>
                                        <p:tgtEl>
                                          <p:spTgt spid="98326"/>
                                        </p:tgtEl>
                                        <p:attrNameLst>
                                          <p:attrName>ppt_w</p:attrName>
                                        </p:attrNameLst>
                                      </p:cBhvr>
                                      <p:tavLst>
                                        <p:tav tm="0">
                                          <p:val>
                                            <p:strVal val="#ppt_w*0.70"/>
                                          </p:val>
                                        </p:tav>
                                        <p:tav tm="100000">
                                          <p:val>
                                            <p:strVal val="#ppt_w"/>
                                          </p:val>
                                        </p:tav>
                                      </p:tavLst>
                                    </p:anim>
                                    <p:anim calcmode="lin" valueType="num">
                                      <p:cBhvr>
                                        <p:cTn id="92" dur="1000" fill="hold"/>
                                        <p:tgtEl>
                                          <p:spTgt spid="98326"/>
                                        </p:tgtEl>
                                        <p:attrNameLst>
                                          <p:attrName>ppt_h</p:attrName>
                                        </p:attrNameLst>
                                      </p:cBhvr>
                                      <p:tavLst>
                                        <p:tav tm="0">
                                          <p:val>
                                            <p:strVal val="#ppt_h"/>
                                          </p:val>
                                        </p:tav>
                                        <p:tav tm="100000">
                                          <p:val>
                                            <p:strVal val="#ppt_h"/>
                                          </p:val>
                                        </p:tav>
                                      </p:tavLst>
                                    </p:anim>
                                    <p:animEffect transition="in" filter="fade">
                                      <p:cBhvr>
                                        <p:cTn id="93" dur="1000"/>
                                        <p:tgtEl>
                                          <p:spTgt spid="98326"/>
                                        </p:tgtEl>
                                      </p:cBhvr>
                                    </p:animEffect>
                                  </p:childTnLst>
                                </p:cTn>
                              </p:par>
                            </p:childTnLst>
                          </p:cTn>
                        </p:par>
                        <p:par>
                          <p:cTn id="94" fill="hold">
                            <p:stCondLst>
                              <p:cond delay="3000"/>
                            </p:stCondLst>
                            <p:childTnLst>
                              <p:par>
                                <p:cTn id="95" presetID="55" presetClass="entr" presetSubtype="0" fill="hold" nodeType="afterEffect">
                                  <p:stCondLst>
                                    <p:cond delay="1000"/>
                                  </p:stCondLst>
                                  <p:childTnLst>
                                    <p:set>
                                      <p:cBhvr>
                                        <p:cTn id="96" dur="1" fill="hold">
                                          <p:stCondLst>
                                            <p:cond delay="0"/>
                                          </p:stCondLst>
                                        </p:cTn>
                                        <p:tgtEl>
                                          <p:spTgt spid="98327"/>
                                        </p:tgtEl>
                                        <p:attrNameLst>
                                          <p:attrName>style.visibility</p:attrName>
                                        </p:attrNameLst>
                                      </p:cBhvr>
                                      <p:to>
                                        <p:strVal val="visible"/>
                                      </p:to>
                                    </p:set>
                                    <p:anim calcmode="lin" valueType="num">
                                      <p:cBhvr>
                                        <p:cTn id="97" dur="1000" fill="hold"/>
                                        <p:tgtEl>
                                          <p:spTgt spid="98327"/>
                                        </p:tgtEl>
                                        <p:attrNameLst>
                                          <p:attrName>ppt_w</p:attrName>
                                        </p:attrNameLst>
                                      </p:cBhvr>
                                      <p:tavLst>
                                        <p:tav tm="0">
                                          <p:val>
                                            <p:strVal val="#ppt_w*0.70"/>
                                          </p:val>
                                        </p:tav>
                                        <p:tav tm="100000">
                                          <p:val>
                                            <p:strVal val="#ppt_w"/>
                                          </p:val>
                                        </p:tav>
                                      </p:tavLst>
                                    </p:anim>
                                    <p:anim calcmode="lin" valueType="num">
                                      <p:cBhvr>
                                        <p:cTn id="98" dur="1000" fill="hold"/>
                                        <p:tgtEl>
                                          <p:spTgt spid="98327"/>
                                        </p:tgtEl>
                                        <p:attrNameLst>
                                          <p:attrName>ppt_h</p:attrName>
                                        </p:attrNameLst>
                                      </p:cBhvr>
                                      <p:tavLst>
                                        <p:tav tm="0">
                                          <p:val>
                                            <p:strVal val="#ppt_h"/>
                                          </p:val>
                                        </p:tav>
                                        <p:tav tm="100000">
                                          <p:val>
                                            <p:strVal val="#ppt_h"/>
                                          </p:val>
                                        </p:tav>
                                      </p:tavLst>
                                    </p:anim>
                                    <p:animEffect transition="in" filter="fade">
                                      <p:cBhvr>
                                        <p:cTn id="99" dur="1000"/>
                                        <p:tgtEl>
                                          <p:spTgt spid="98327"/>
                                        </p:tgtEl>
                                      </p:cBhvr>
                                    </p:animEffect>
                                  </p:childTnLst>
                                </p:cTn>
                              </p:par>
                            </p:childTnLst>
                          </p:cTn>
                        </p:par>
                        <p:par>
                          <p:cTn id="100" fill="hold">
                            <p:stCondLst>
                              <p:cond delay="5000"/>
                            </p:stCondLst>
                            <p:childTnLst>
                              <p:par>
                                <p:cTn id="101" presetID="55" presetClass="entr" presetSubtype="0" fill="hold" nodeType="afterEffect">
                                  <p:stCondLst>
                                    <p:cond delay="1000"/>
                                  </p:stCondLst>
                                  <p:childTnLst>
                                    <p:set>
                                      <p:cBhvr>
                                        <p:cTn id="102" dur="1" fill="hold">
                                          <p:stCondLst>
                                            <p:cond delay="0"/>
                                          </p:stCondLst>
                                        </p:cTn>
                                        <p:tgtEl>
                                          <p:spTgt spid="98328"/>
                                        </p:tgtEl>
                                        <p:attrNameLst>
                                          <p:attrName>style.visibility</p:attrName>
                                        </p:attrNameLst>
                                      </p:cBhvr>
                                      <p:to>
                                        <p:strVal val="visible"/>
                                      </p:to>
                                    </p:set>
                                    <p:anim calcmode="lin" valueType="num">
                                      <p:cBhvr>
                                        <p:cTn id="103" dur="1000" fill="hold"/>
                                        <p:tgtEl>
                                          <p:spTgt spid="98328"/>
                                        </p:tgtEl>
                                        <p:attrNameLst>
                                          <p:attrName>ppt_w</p:attrName>
                                        </p:attrNameLst>
                                      </p:cBhvr>
                                      <p:tavLst>
                                        <p:tav tm="0">
                                          <p:val>
                                            <p:strVal val="#ppt_w*0.70"/>
                                          </p:val>
                                        </p:tav>
                                        <p:tav tm="100000">
                                          <p:val>
                                            <p:strVal val="#ppt_w"/>
                                          </p:val>
                                        </p:tav>
                                      </p:tavLst>
                                    </p:anim>
                                    <p:anim calcmode="lin" valueType="num">
                                      <p:cBhvr>
                                        <p:cTn id="104" dur="1000" fill="hold"/>
                                        <p:tgtEl>
                                          <p:spTgt spid="98328"/>
                                        </p:tgtEl>
                                        <p:attrNameLst>
                                          <p:attrName>ppt_h</p:attrName>
                                        </p:attrNameLst>
                                      </p:cBhvr>
                                      <p:tavLst>
                                        <p:tav tm="0">
                                          <p:val>
                                            <p:strVal val="#ppt_h"/>
                                          </p:val>
                                        </p:tav>
                                        <p:tav tm="100000">
                                          <p:val>
                                            <p:strVal val="#ppt_h"/>
                                          </p:val>
                                        </p:tav>
                                      </p:tavLst>
                                    </p:anim>
                                    <p:animEffect transition="in" filter="fade">
                                      <p:cBhvr>
                                        <p:cTn id="105" dur="1000"/>
                                        <p:tgtEl>
                                          <p:spTgt spid="98328"/>
                                        </p:tgtEl>
                                      </p:cBhvr>
                                    </p:animEffect>
                                  </p:childTnLst>
                                </p:cTn>
                              </p:par>
                            </p:childTnLst>
                          </p:cTn>
                        </p:par>
                        <p:par>
                          <p:cTn id="106" fill="hold">
                            <p:stCondLst>
                              <p:cond delay="7000"/>
                            </p:stCondLst>
                            <p:childTnLst>
                              <p:par>
                                <p:cTn id="107" presetID="55" presetClass="entr" presetSubtype="0" fill="hold" nodeType="afterEffect">
                                  <p:stCondLst>
                                    <p:cond delay="1000"/>
                                  </p:stCondLst>
                                  <p:childTnLst>
                                    <p:set>
                                      <p:cBhvr>
                                        <p:cTn id="108" dur="1" fill="hold">
                                          <p:stCondLst>
                                            <p:cond delay="0"/>
                                          </p:stCondLst>
                                        </p:cTn>
                                        <p:tgtEl>
                                          <p:spTgt spid="98329"/>
                                        </p:tgtEl>
                                        <p:attrNameLst>
                                          <p:attrName>style.visibility</p:attrName>
                                        </p:attrNameLst>
                                      </p:cBhvr>
                                      <p:to>
                                        <p:strVal val="visible"/>
                                      </p:to>
                                    </p:set>
                                    <p:anim calcmode="lin" valueType="num">
                                      <p:cBhvr>
                                        <p:cTn id="109" dur="1000" fill="hold"/>
                                        <p:tgtEl>
                                          <p:spTgt spid="98329"/>
                                        </p:tgtEl>
                                        <p:attrNameLst>
                                          <p:attrName>ppt_w</p:attrName>
                                        </p:attrNameLst>
                                      </p:cBhvr>
                                      <p:tavLst>
                                        <p:tav tm="0">
                                          <p:val>
                                            <p:strVal val="#ppt_w*0.70"/>
                                          </p:val>
                                        </p:tav>
                                        <p:tav tm="100000">
                                          <p:val>
                                            <p:strVal val="#ppt_w"/>
                                          </p:val>
                                        </p:tav>
                                      </p:tavLst>
                                    </p:anim>
                                    <p:anim calcmode="lin" valueType="num">
                                      <p:cBhvr>
                                        <p:cTn id="110" dur="1000" fill="hold"/>
                                        <p:tgtEl>
                                          <p:spTgt spid="98329"/>
                                        </p:tgtEl>
                                        <p:attrNameLst>
                                          <p:attrName>ppt_h</p:attrName>
                                        </p:attrNameLst>
                                      </p:cBhvr>
                                      <p:tavLst>
                                        <p:tav tm="0">
                                          <p:val>
                                            <p:strVal val="#ppt_h"/>
                                          </p:val>
                                        </p:tav>
                                        <p:tav tm="100000">
                                          <p:val>
                                            <p:strVal val="#ppt_h"/>
                                          </p:val>
                                        </p:tav>
                                      </p:tavLst>
                                    </p:anim>
                                    <p:animEffect transition="in" filter="fade">
                                      <p:cBhvr>
                                        <p:cTn id="111" dur="1000"/>
                                        <p:tgtEl>
                                          <p:spTgt spid="98329"/>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983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55" presetClass="entr" presetSubtype="0" fill="hold" nodeType="clickEffect">
                                  <p:stCondLst>
                                    <p:cond delay="0"/>
                                  </p:stCondLst>
                                  <p:childTnLst>
                                    <p:set>
                                      <p:cBhvr>
                                        <p:cTn id="119" dur="1" fill="hold">
                                          <p:stCondLst>
                                            <p:cond delay="0"/>
                                          </p:stCondLst>
                                        </p:cTn>
                                        <p:tgtEl>
                                          <p:spTgt spid="98337"/>
                                        </p:tgtEl>
                                        <p:attrNameLst>
                                          <p:attrName>style.visibility</p:attrName>
                                        </p:attrNameLst>
                                      </p:cBhvr>
                                      <p:to>
                                        <p:strVal val="visible"/>
                                      </p:to>
                                    </p:set>
                                    <p:anim calcmode="lin" valueType="num">
                                      <p:cBhvr>
                                        <p:cTn id="120" dur="1000" fill="hold"/>
                                        <p:tgtEl>
                                          <p:spTgt spid="98337"/>
                                        </p:tgtEl>
                                        <p:attrNameLst>
                                          <p:attrName>ppt_w</p:attrName>
                                        </p:attrNameLst>
                                      </p:cBhvr>
                                      <p:tavLst>
                                        <p:tav tm="0">
                                          <p:val>
                                            <p:strVal val="#ppt_w*0.70"/>
                                          </p:val>
                                        </p:tav>
                                        <p:tav tm="100000">
                                          <p:val>
                                            <p:strVal val="#ppt_w"/>
                                          </p:val>
                                        </p:tav>
                                      </p:tavLst>
                                    </p:anim>
                                    <p:anim calcmode="lin" valueType="num">
                                      <p:cBhvr>
                                        <p:cTn id="121" dur="1000" fill="hold"/>
                                        <p:tgtEl>
                                          <p:spTgt spid="98337"/>
                                        </p:tgtEl>
                                        <p:attrNameLst>
                                          <p:attrName>ppt_h</p:attrName>
                                        </p:attrNameLst>
                                      </p:cBhvr>
                                      <p:tavLst>
                                        <p:tav tm="0">
                                          <p:val>
                                            <p:strVal val="#ppt_h"/>
                                          </p:val>
                                        </p:tav>
                                        <p:tav tm="100000">
                                          <p:val>
                                            <p:strVal val="#ppt_h"/>
                                          </p:val>
                                        </p:tav>
                                      </p:tavLst>
                                    </p:anim>
                                    <p:animEffect transition="in" filter="fade">
                                      <p:cBhvr>
                                        <p:cTn id="122" dur="1000"/>
                                        <p:tgtEl>
                                          <p:spTgt spid="98337"/>
                                        </p:tgtEl>
                                      </p:cBhvr>
                                    </p:animEffect>
                                  </p:childTnLst>
                                </p:cTn>
                              </p:par>
                            </p:childTnLst>
                          </p:cTn>
                        </p:par>
                      </p:childTnLst>
                    </p:cTn>
                  </p:par>
                  <p:par>
                    <p:cTn id="123" fill="hold">
                      <p:stCondLst>
                        <p:cond delay="indefinite"/>
                      </p:stCondLst>
                      <p:childTnLst>
                        <p:par>
                          <p:cTn id="124" fill="hold">
                            <p:stCondLst>
                              <p:cond delay="0"/>
                            </p:stCondLst>
                            <p:childTnLst>
                              <p:par>
                                <p:cTn id="125" presetID="55" presetClass="entr" presetSubtype="0" fill="hold" nodeType="clickEffect">
                                  <p:stCondLst>
                                    <p:cond delay="0"/>
                                  </p:stCondLst>
                                  <p:childTnLst>
                                    <p:set>
                                      <p:cBhvr>
                                        <p:cTn id="126" dur="1" fill="hold">
                                          <p:stCondLst>
                                            <p:cond delay="0"/>
                                          </p:stCondLst>
                                        </p:cTn>
                                        <p:tgtEl>
                                          <p:spTgt spid="98338"/>
                                        </p:tgtEl>
                                        <p:attrNameLst>
                                          <p:attrName>style.visibility</p:attrName>
                                        </p:attrNameLst>
                                      </p:cBhvr>
                                      <p:to>
                                        <p:strVal val="visible"/>
                                      </p:to>
                                    </p:set>
                                    <p:anim calcmode="lin" valueType="num">
                                      <p:cBhvr>
                                        <p:cTn id="127" dur="1000" fill="hold"/>
                                        <p:tgtEl>
                                          <p:spTgt spid="98338"/>
                                        </p:tgtEl>
                                        <p:attrNameLst>
                                          <p:attrName>ppt_w</p:attrName>
                                        </p:attrNameLst>
                                      </p:cBhvr>
                                      <p:tavLst>
                                        <p:tav tm="0">
                                          <p:val>
                                            <p:strVal val="#ppt_w*0.70"/>
                                          </p:val>
                                        </p:tav>
                                        <p:tav tm="100000">
                                          <p:val>
                                            <p:strVal val="#ppt_w"/>
                                          </p:val>
                                        </p:tav>
                                      </p:tavLst>
                                    </p:anim>
                                    <p:anim calcmode="lin" valueType="num">
                                      <p:cBhvr>
                                        <p:cTn id="128" dur="1000" fill="hold"/>
                                        <p:tgtEl>
                                          <p:spTgt spid="98338"/>
                                        </p:tgtEl>
                                        <p:attrNameLst>
                                          <p:attrName>ppt_h</p:attrName>
                                        </p:attrNameLst>
                                      </p:cBhvr>
                                      <p:tavLst>
                                        <p:tav tm="0">
                                          <p:val>
                                            <p:strVal val="#ppt_h"/>
                                          </p:val>
                                        </p:tav>
                                        <p:tav tm="100000">
                                          <p:val>
                                            <p:strVal val="#ppt_h"/>
                                          </p:val>
                                        </p:tav>
                                      </p:tavLst>
                                    </p:anim>
                                    <p:animEffect transition="in" filter="fade">
                                      <p:cBhvr>
                                        <p:cTn id="129" dur="1000"/>
                                        <p:tgtEl>
                                          <p:spTgt spid="98338"/>
                                        </p:tgtEl>
                                      </p:cBhvr>
                                    </p:animEffect>
                                  </p:childTnLst>
                                </p:cTn>
                              </p:par>
                            </p:childTnLst>
                          </p:cTn>
                        </p:par>
                        <p:par>
                          <p:cTn id="130" fill="hold">
                            <p:stCondLst>
                              <p:cond delay="1000"/>
                            </p:stCondLst>
                            <p:childTnLst>
                              <p:par>
                                <p:cTn id="131" presetID="55" presetClass="entr" presetSubtype="0" fill="hold" nodeType="afterEffect">
                                  <p:stCondLst>
                                    <p:cond delay="1000"/>
                                  </p:stCondLst>
                                  <p:childTnLst>
                                    <p:set>
                                      <p:cBhvr>
                                        <p:cTn id="132" dur="1" fill="hold">
                                          <p:stCondLst>
                                            <p:cond delay="0"/>
                                          </p:stCondLst>
                                        </p:cTn>
                                        <p:tgtEl>
                                          <p:spTgt spid="98339"/>
                                        </p:tgtEl>
                                        <p:attrNameLst>
                                          <p:attrName>style.visibility</p:attrName>
                                        </p:attrNameLst>
                                      </p:cBhvr>
                                      <p:to>
                                        <p:strVal val="visible"/>
                                      </p:to>
                                    </p:set>
                                    <p:anim calcmode="lin" valueType="num">
                                      <p:cBhvr>
                                        <p:cTn id="133" dur="1000" fill="hold"/>
                                        <p:tgtEl>
                                          <p:spTgt spid="98339"/>
                                        </p:tgtEl>
                                        <p:attrNameLst>
                                          <p:attrName>ppt_w</p:attrName>
                                        </p:attrNameLst>
                                      </p:cBhvr>
                                      <p:tavLst>
                                        <p:tav tm="0">
                                          <p:val>
                                            <p:strVal val="#ppt_w*0.70"/>
                                          </p:val>
                                        </p:tav>
                                        <p:tav tm="100000">
                                          <p:val>
                                            <p:strVal val="#ppt_w"/>
                                          </p:val>
                                        </p:tav>
                                      </p:tavLst>
                                    </p:anim>
                                    <p:anim calcmode="lin" valueType="num">
                                      <p:cBhvr>
                                        <p:cTn id="134" dur="1000" fill="hold"/>
                                        <p:tgtEl>
                                          <p:spTgt spid="98339"/>
                                        </p:tgtEl>
                                        <p:attrNameLst>
                                          <p:attrName>ppt_h</p:attrName>
                                        </p:attrNameLst>
                                      </p:cBhvr>
                                      <p:tavLst>
                                        <p:tav tm="0">
                                          <p:val>
                                            <p:strVal val="#ppt_h"/>
                                          </p:val>
                                        </p:tav>
                                        <p:tav tm="100000">
                                          <p:val>
                                            <p:strVal val="#ppt_h"/>
                                          </p:val>
                                        </p:tav>
                                      </p:tavLst>
                                    </p:anim>
                                    <p:animEffect transition="in" filter="fade">
                                      <p:cBhvr>
                                        <p:cTn id="135" dur="1000"/>
                                        <p:tgtEl>
                                          <p:spTgt spid="98339"/>
                                        </p:tgtEl>
                                      </p:cBhvr>
                                    </p:animEffect>
                                  </p:childTnLst>
                                </p:cTn>
                              </p:par>
                            </p:childTnLst>
                          </p:cTn>
                        </p:par>
                        <p:par>
                          <p:cTn id="136" fill="hold">
                            <p:stCondLst>
                              <p:cond delay="3000"/>
                            </p:stCondLst>
                            <p:childTnLst>
                              <p:par>
                                <p:cTn id="137" presetID="55" presetClass="entr" presetSubtype="0" fill="hold" nodeType="afterEffect">
                                  <p:stCondLst>
                                    <p:cond delay="1000"/>
                                  </p:stCondLst>
                                  <p:childTnLst>
                                    <p:set>
                                      <p:cBhvr>
                                        <p:cTn id="138" dur="1" fill="hold">
                                          <p:stCondLst>
                                            <p:cond delay="0"/>
                                          </p:stCondLst>
                                        </p:cTn>
                                        <p:tgtEl>
                                          <p:spTgt spid="98340"/>
                                        </p:tgtEl>
                                        <p:attrNameLst>
                                          <p:attrName>style.visibility</p:attrName>
                                        </p:attrNameLst>
                                      </p:cBhvr>
                                      <p:to>
                                        <p:strVal val="visible"/>
                                      </p:to>
                                    </p:set>
                                    <p:anim calcmode="lin" valueType="num">
                                      <p:cBhvr>
                                        <p:cTn id="139" dur="1000" fill="hold"/>
                                        <p:tgtEl>
                                          <p:spTgt spid="98340"/>
                                        </p:tgtEl>
                                        <p:attrNameLst>
                                          <p:attrName>ppt_w</p:attrName>
                                        </p:attrNameLst>
                                      </p:cBhvr>
                                      <p:tavLst>
                                        <p:tav tm="0">
                                          <p:val>
                                            <p:strVal val="#ppt_w*0.70"/>
                                          </p:val>
                                        </p:tav>
                                        <p:tav tm="100000">
                                          <p:val>
                                            <p:strVal val="#ppt_w"/>
                                          </p:val>
                                        </p:tav>
                                      </p:tavLst>
                                    </p:anim>
                                    <p:anim calcmode="lin" valueType="num">
                                      <p:cBhvr>
                                        <p:cTn id="140" dur="1000" fill="hold"/>
                                        <p:tgtEl>
                                          <p:spTgt spid="98340"/>
                                        </p:tgtEl>
                                        <p:attrNameLst>
                                          <p:attrName>ppt_h</p:attrName>
                                        </p:attrNameLst>
                                      </p:cBhvr>
                                      <p:tavLst>
                                        <p:tav tm="0">
                                          <p:val>
                                            <p:strVal val="#ppt_h"/>
                                          </p:val>
                                        </p:tav>
                                        <p:tav tm="100000">
                                          <p:val>
                                            <p:strVal val="#ppt_h"/>
                                          </p:val>
                                        </p:tav>
                                      </p:tavLst>
                                    </p:anim>
                                    <p:animEffect transition="in" filter="fade">
                                      <p:cBhvr>
                                        <p:cTn id="141" dur="1000"/>
                                        <p:tgtEl>
                                          <p:spTgt spid="98340"/>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9833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55" presetClass="entr" presetSubtype="0" fill="hold" nodeType="clickEffect">
                                  <p:stCondLst>
                                    <p:cond delay="0"/>
                                  </p:stCondLst>
                                  <p:childTnLst>
                                    <p:set>
                                      <p:cBhvr>
                                        <p:cTn id="149" dur="1" fill="hold">
                                          <p:stCondLst>
                                            <p:cond delay="0"/>
                                          </p:stCondLst>
                                        </p:cTn>
                                        <p:tgtEl>
                                          <p:spTgt spid="98332"/>
                                        </p:tgtEl>
                                        <p:attrNameLst>
                                          <p:attrName>style.visibility</p:attrName>
                                        </p:attrNameLst>
                                      </p:cBhvr>
                                      <p:to>
                                        <p:strVal val="visible"/>
                                      </p:to>
                                    </p:set>
                                    <p:anim calcmode="lin" valueType="num">
                                      <p:cBhvr>
                                        <p:cTn id="150" dur="1000" fill="hold"/>
                                        <p:tgtEl>
                                          <p:spTgt spid="98332"/>
                                        </p:tgtEl>
                                        <p:attrNameLst>
                                          <p:attrName>ppt_w</p:attrName>
                                        </p:attrNameLst>
                                      </p:cBhvr>
                                      <p:tavLst>
                                        <p:tav tm="0">
                                          <p:val>
                                            <p:strVal val="#ppt_w*0.70"/>
                                          </p:val>
                                        </p:tav>
                                        <p:tav tm="100000">
                                          <p:val>
                                            <p:strVal val="#ppt_w"/>
                                          </p:val>
                                        </p:tav>
                                      </p:tavLst>
                                    </p:anim>
                                    <p:anim calcmode="lin" valueType="num">
                                      <p:cBhvr>
                                        <p:cTn id="151" dur="1000" fill="hold"/>
                                        <p:tgtEl>
                                          <p:spTgt spid="98332"/>
                                        </p:tgtEl>
                                        <p:attrNameLst>
                                          <p:attrName>ppt_h</p:attrName>
                                        </p:attrNameLst>
                                      </p:cBhvr>
                                      <p:tavLst>
                                        <p:tav tm="0">
                                          <p:val>
                                            <p:strVal val="#ppt_h"/>
                                          </p:val>
                                        </p:tav>
                                        <p:tav tm="100000">
                                          <p:val>
                                            <p:strVal val="#ppt_h"/>
                                          </p:val>
                                        </p:tav>
                                      </p:tavLst>
                                    </p:anim>
                                    <p:animEffect transition="in" filter="fade">
                                      <p:cBhvr>
                                        <p:cTn id="152" dur="1000"/>
                                        <p:tgtEl>
                                          <p:spTgt spid="98332"/>
                                        </p:tgtEl>
                                      </p:cBhvr>
                                    </p:animEffect>
                                  </p:childTnLst>
                                </p:cTn>
                              </p:par>
                            </p:childTnLst>
                          </p:cTn>
                        </p:par>
                      </p:childTnLst>
                    </p:cTn>
                  </p:par>
                  <p:par>
                    <p:cTn id="153" fill="hold">
                      <p:stCondLst>
                        <p:cond delay="indefinite"/>
                      </p:stCondLst>
                      <p:childTnLst>
                        <p:par>
                          <p:cTn id="154" fill="hold">
                            <p:stCondLst>
                              <p:cond delay="0"/>
                            </p:stCondLst>
                            <p:childTnLst>
                              <p:par>
                                <p:cTn id="155" presetID="55" presetClass="entr" presetSubtype="0" fill="hold" nodeType="clickEffect">
                                  <p:stCondLst>
                                    <p:cond delay="0"/>
                                  </p:stCondLst>
                                  <p:childTnLst>
                                    <p:set>
                                      <p:cBhvr>
                                        <p:cTn id="156" dur="1" fill="hold">
                                          <p:stCondLst>
                                            <p:cond delay="0"/>
                                          </p:stCondLst>
                                        </p:cTn>
                                        <p:tgtEl>
                                          <p:spTgt spid="98333"/>
                                        </p:tgtEl>
                                        <p:attrNameLst>
                                          <p:attrName>style.visibility</p:attrName>
                                        </p:attrNameLst>
                                      </p:cBhvr>
                                      <p:to>
                                        <p:strVal val="visible"/>
                                      </p:to>
                                    </p:set>
                                    <p:anim calcmode="lin" valueType="num">
                                      <p:cBhvr>
                                        <p:cTn id="157" dur="1000" fill="hold"/>
                                        <p:tgtEl>
                                          <p:spTgt spid="98333"/>
                                        </p:tgtEl>
                                        <p:attrNameLst>
                                          <p:attrName>ppt_w</p:attrName>
                                        </p:attrNameLst>
                                      </p:cBhvr>
                                      <p:tavLst>
                                        <p:tav tm="0">
                                          <p:val>
                                            <p:strVal val="#ppt_w*0.70"/>
                                          </p:val>
                                        </p:tav>
                                        <p:tav tm="100000">
                                          <p:val>
                                            <p:strVal val="#ppt_w"/>
                                          </p:val>
                                        </p:tav>
                                      </p:tavLst>
                                    </p:anim>
                                    <p:anim calcmode="lin" valueType="num">
                                      <p:cBhvr>
                                        <p:cTn id="158" dur="1000" fill="hold"/>
                                        <p:tgtEl>
                                          <p:spTgt spid="98333"/>
                                        </p:tgtEl>
                                        <p:attrNameLst>
                                          <p:attrName>ppt_h</p:attrName>
                                        </p:attrNameLst>
                                      </p:cBhvr>
                                      <p:tavLst>
                                        <p:tav tm="0">
                                          <p:val>
                                            <p:strVal val="#ppt_h"/>
                                          </p:val>
                                        </p:tav>
                                        <p:tav tm="100000">
                                          <p:val>
                                            <p:strVal val="#ppt_h"/>
                                          </p:val>
                                        </p:tav>
                                      </p:tavLst>
                                    </p:anim>
                                    <p:animEffect transition="in" filter="fade">
                                      <p:cBhvr>
                                        <p:cTn id="159" dur="1000"/>
                                        <p:tgtEl>
                                          <p:spTgt spid="98333"/>
                                        </p:tgtEl>
                                      </p:cBhvr>
                                    </p:animEffect>
                                  </p:childTnLst>
                                </p:cTn>
                              </p:par>
                            </p:childTnLst>
                          </p:cTn>
                        </p:par>
                        <p:par>
                          <p:cTn id="160" fill="hold">
                            <p:stCondLst>
                              <p:cond delay="1000"/>
                            </p:stCondLst>
                            <p:childTnLst>
                              <p:par>
                                <p:cTn id="161" presetID="55" presetClass="entr" presetSubtype="0" fill="hold" nodeType="afterEffect">
                                  <p:stCondLst>
                                    <p:cond delay="1000"/>
                                  </p:stCondLst>
                                  <p:childTnLst>
                                    <p:set>
                                      <p:cBhvr>
                                        <p:cTn id="162" dur="1" fill="hold">
                                          <p:stCondLst>
                                            <p:cond delay="0"/>
                                          </p:stCondLst>
                                        </p:cTn>
                                        <p:tgtEl>
                                          <p:spTgt spid="98334"/>
                                        </p:tgtEl>
                                        <p:attrNameLst>
                                          <p:attrName>style.visibility</p:attrName>
                                        </p:attrNameLst>
                                      </p:cBhvr>
                                      <p:to>
                                        <p:strVal val="visible"/>
                                      </p:to>
                                    </p:set>
                                    <p:anim calcmode="lin" valueType="num">
                                      <p:cBhvr>
                                        <p:cTn id="163" dur="1000" fill="hold"/>
                                        <p:tgtEl>
                                          <p:spTgt spid="98334"/>
                                        </p:tgtEl>
                                        <p:attrNameLst>
                                          <p:attrName>ppt_w</p:attrName>
                                        </p:attrNameLst>
                                      </p:cBhvr>
                                      <p:tavLst>
                                        <p:tav tm="0">
                                          <p:val>
                                            <p:strVal val="#ppt_w*0.70"/>
                                          </p:val>
                                        </p:tav>
                                        <p:tav tm="100000">
                                          <p:val>
                                            <p:strVal val="#ppt_w"/>
                                          </p:val>
                                        </p:tav>
                                      </p:tavLst>
                                    </p:anim>
                                    <p:anim calcmode="lin" valueType="num">
                                      <p:cBhvr>
                                        <p:cTn id="164" dur="1000" fill="hold"/>
                                        <p:tgtEl>
                                          <p:spTgt spid="98334"/>
                                        </p:tgtEl>
                                        <p:attrNameLst>
                                          <p:attrName>ppt_h</p:attrName>
                                        </p:attrNameLst>
                                      </p:cBhvr>
                                      <p:tavLst>
                                        <p:tav tm="0">
                                          <p:val>
                                            <p:strVal val="#ppt_h"/>
                                          </p:val>
                                        </p:tav>
                                        <p:tav tm="100000">
                                          <p:val>
                                            <p:strVal val="#ppt_h"/>
                                          </p:val>
                                        </p:tav>
                                      </p:tavLst>
                                    </p:anim>
                                    <p:animEffect transition="in" filter="fade">
                                      <p:cBhvr>
                                        <p:cTn id="165" dur="1000"/>
                                        <p:tgtEl>
                                          <p:spTgt spid="98334"/>
                                        </p:tgtEl>
                                      </p:cBhvr>
                                    </p:animEffect>
                                  </p:childTnLst>
                                </p:cTn>
                              </p:par>
                            </p:childTnLst>
                          </p:cTn>
                        </p:par>
                        <p:par>
                          <p:cTn id="166" fill="hold">
                            <p:stCondLst>
                              <p:cond delay="3000"/>
                            </p:stCondLst>
                            <p:childTnLst>
                              <p:par>
                                <p:cTn id="167" presetID="55" presetClass="entr" presetSubtype="0" fill="hold" nodeType="afterEffect">
                                  <p:stCondLst>
                                    <p:cond delay="1000"/>
                                  </p:stCondLst>
                                  <p:childTnLst>
                                    <p:set>
                                      <p:cBhvr>
                                        <p:cTn id="168" dur="1" fill="hold">
                                          <p:stCondLst>
                                            <p:cond delay="0"/>
                                          </p:stCondLst>
                                        </p:cTn>
                                        <p:tgtEl>
                                          <p:spTgt spid="98335"/>
                                        </p:tgtEl>
                                        <p:attrNameLst>
                                          <p:attrName>style.visibility</p:attrName>
                                        </p:attrNameLst>
                                      </p:cBhvr>
                                      <p:to>
                                        <p:strVal val="visible"/>
                                      </p:to>
                                    </p:set>
                                    <p:anim calcmode="lin" valueType="num">
                                      <p:cBhvr>
                                        <p:cTn id="169" dur="1000" fill="hold"/>
                                        <p:tgtEl>
                                          <p:spTgt spid="98335"/>
                                        </p:tgtEl>
                                        <p:attrNameLst>
                                          <p:attrName>ppt_w</p:attrName>
                                        </p:attrNameLst>
                                      </p:cBhvr>
                                      <p:tavLst>
                                        <p:tav tm="0">
                                          <p:val>
                                            <p:strVal val="#ppt_w*0.70"/>
                                          </p:val>
                                        </p:tav>
                                        <p:tav tm="100000">
                                          <p:val>
                                            <p:strVal val="#ppt_w"/>
                                          </p:val>
                                        </p:tav>
                                      </p:tavLst>
                                    </p:anim>
                                    <p:anim calcmode="lin" valueType="num">
                                      <p:cBhvr>
                                        <p:cTn id="170" dur="1000" fill="hold"/>
                                        <p:tgtEl>
                                          <p:spTgt spid="98335"/>
                                        </p:tgtEl>
                                        <p:attrNameLst>
                                          <p:attrName>ppt_h</p:attrName>
                                        </p:attrNameLst>
                                      </p:cBhvr>
                                      <p:tavLst>
                                        <p:tav tm="0">
                                          <p:val>
                                            <p:strVal val="#ppt_h"/>
                                          </p:val>
                                        </p:tav>
                                        <p:tav tm="100000">
                                          <p:val>
                                            <p:strVal val="#ppt_h"/>
                                          </p:val>
                                        </p:tav>
                                      </p:tavLst>
                                    </p:anim>
                                    <p:animEffect transition="in" filter="fade">
                                      <p:cBhvr>
                                        <p:cTn id="171" dur="1000"/>
                                        <p:tgtEl>
                                          <p:spTgt spid="98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23" grpId="0" animBg="1"/>
      <p:bldP spid="98330" grpId="0" animBg="1"/>
      <p:bldP spid="98331" grpId="0" animBg="1"/>
      <p:bldP spid="983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endParaRPr lang="zh-CN" altLang="zh-CN" smtClean="0"/>
          </a:p>
        </p:txBody>
      </p:sp>
      <p:pic>
        <p:nvPicPr>
          <p:cNvPr id="5124" name="Picture 4"/>
          <p:cNvPicPr>
            <a:picLocks noChangeAspect="1" noChangeArrowheads="1"/>
          </p:cNvPicPr>
          <p:nvPr/>
        </p:nvPicPr>
        <p:blipFill>
          <a:blip r:embed="rId3">
            <a:lum contrast="6000"/>
            <a:grayscl/>
          </a:blip>
          <a:srcRect/>
          <a:stretch>
            <a:fillRect/>
          </a:stretch>
        </p:blipFill>
        <p:spPr bwMode="auto">
          <a:xfrm>
            <a:off x="2843213" y="3949700"/>
            <a:ext cx="6192837" cy="2722563"/>
          </a:xfrm>
          <a:prstGeom prst="rect">
            <a:avLst/>
          </a:prstGeom>
          <a:noFill/>
          <a:ln w="9525">
            <a:noFill/>
            <a:miter lim="800000"/>
            <a:headEnd/>
            <a:tailEnd/>
          </a:ln>
        </p:spPr>
      </p:pic>
      <p:pic>
        <p:nvPicPr>
          <p:cNvPr id="5125" name="Picture 5"/>
          <p:cNvPicPr>
            <a:picLocks noChangeAspect="1" noChangeArrowheads="1"/>
          </p:cNvPicPr>
          <p:nvPr/>
        </p:nvPicPr>
        <p:blipFill>
          <a:blip r:embed="rId4">
            <a:lum contrast="6000"/>
            <a:grayscl/>
          </a:blip>
          <a:srcRect/>
          <a:stretch>
            <a:fillRect/>
          </a:stretch>
        </p:blipFill>
        <p:spPr bwMode="auto">
          <a:xfrm>
            <a:off x="3132138" y="1341438"/>
            <a:ext cx="5761037" cy="2378075"/>
          </a:xfrm>
          <a:prstGeom prst="rect">
            <a:avLst/>
          </a:prstGeom>
          <a:noFill/>
          <a:ln w="9525">
            <a:noFill/>
            <a:miter lim="800000"/>
            <a:headEnd/>
            <a:tailEnd/>
          </a:ln>
        </p:spPr>
      </p:pic>
      <p:grpSp>
        <p:nvGrpSpPr>
          <p:cNvPr id="5126" name="Group 6"/>
          <p:cNvGrpSpPr>
            <a:grpSpLocks/>
          </p:cNvGrpSpPr>
          <p:nvPr/>
        </p:nvGrpSpPr>
        <p:grpSpPr bwMode="auto">
          <a:xfrm>
            <a:off x="250825" y="2708275"/>
            <a:ext cx="2593975" cy="2012950"/>
            <a:chOff x="2511" y="835"/>
            <a:chExt cx="1634" cy="1268"/>
          </a:xfrm>
        </p:grpSpPr>
        <p:graphicFrame>
          <p:nvGraphicFramePr>
            <p:cNvPr id="5122" name="Object 7"/>
            <p:cNvGraphicFramePr>
              <a:graphicFrameLocks noChangeAspect="1"/>
            </p:cNvGraphicFramePr>
            <p:nvPr/>
          </p:nvGraphicFramePr>
          <p:xfrm>
            <a:off x="2511" y="835"/>
            <a:ext cx="1634" cy="1268"/>
          </p:xfrm>
          <a:graphic>
            <a:graphicData uri="http://schemas.openxmlformats.org/presentationml/2006/ole">
              <p:oleObj spid="_x0000_s5122" name="Visio" r:id="rId5" imgW="1702832" imgH="1342787" progId="Visio.Drawing.11">
                <p:embed/>
              </p:oleObj>
            </a:graphicData>
          </a:graphic>
        </p:graphicFrame>
        <p:sp>
          <p:nvSpPr>
            <p:cNvPr id="5127" name="Line 8"/>
            <p:cNvSpPr>
              <a:spLocks noChangeShapeType="1"/>
            </p:cNvSpPr>
            <p:nvPr/>
          </p:nvSpPr>
          <p:spPr bwMode="auto">
            <a:xfrm>
              <a:off x="2608" y="1115"/>
              <a:ext cx="1451" cy="0"/>
            </a:xfrm>
            <a:prstGeom prst="line">
              <a:avLst/>
            </a:prstGeom>
            <a:noFill/>
            <a:ln w="9525">
              <a:solidFill>
                <a:schemeClr val="tx1"/>
              </a:solidFill>
              <a:round/>
              <a:headEnd/>
              <a:tailEnd/>
            </a:ln>
          </p:spPr>
          <p:txBody>
            <a:bodyPr/>
            <a:lstStyle/>
            <a:p>
              <a:endParaRPr lang="zh-CN" altLang="en-US"/>
            </a:p>
          </p:txBody>
        </p:sp>
        <p:sp>
          <p:nvSpPr>
            <p:cNvPr id="5128" name="Line 9"/>
            <p:cNvSpPr>
              <a:spLocks noChangeShapeType="1"/>
            </p:cNvSpPr>
            <p:nvPr/>
          </p:nvSpPr>
          <p:spPr bwMode="auto">
            <a:xfrm>
              <a:off x="2608" y="2068"/>
              <a:ext cx="1496"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激励表与激励函数</a:t>
            </a:r>
          </a:p>
        </p:txBody>
      </p:sp>
      <p:sp>
        <p:nvSpPr>
          <p:cNvPr id="50179" name="Rectangle 3"/>
          <p:cNvSpPr>
            <a:spLocks noGrp="1" noChangeArrowheads="1"/>
          </p:cNvSpPr>
          <p:nvPr>
            <p:ph type="body" idx="1"/>
          </p:nvPr>
        </p:nvSpPr>
        <p:spPr>
          <a:xfrm>
            <a:off x="785813" y="1643063"/>
            <a:ext cx="7277100" cy="4114800"/>
          </a:xfrm>
        </p:spPr>
        <p:txBody>
          <a:bodyPr/>
          <a:lstStyle/>
          <a:p>
            <a:pPr eaLnBrk="1" hangingPunct="1">
              <a:lnSpc>
                <a:spcPct val="135000"/>
              </a:lnSpc>
            </a:pPr>
            <a:r>
              <a:rPr lang="zh-CN" altLang="en-US" smtClean="0"/>
              <a:t>激励表反应了</a:t>
            </a:r>
            <a:r>
              <a:rPr lang="zh-CN" altLang="en-US" smtClean="0">
                <a:solidFill>
                  <a:srgbClr val="0000FF"/>
                </a:solidFill>
              </a:rPr>
              <a:t>用何种类型触发器来实现状态机</a:t>
            </a:r>
            <a:endParaRPr lang="en-US" altLang="zh-CN" smtClean="0"/>
          </a:p>
          <a:p>
            <a:pPr eaLnBrk="1" hangingPunct="1">
              <a:lnSpc>
                <a:spcPct val="135000"/>
              </a:lnSpc>
            </a:pPr>
            <a:r>
              <a:rPr lang="zh-CN" altLang="en-US" smtClean="0"/>
              <a:t>使用</a:t>
            </a:r>
            <a:r>
              <a:rPr lang="zh-CN" altLang="en-US" smtClean="0">
                <a:solidFill>
                  <a:srgbClr val="FF0000"/>
                </a:solidFill>
              </a:rPr>
              <a:t>激励表</a:t>
            </a:r>
            <a:r>
              <a:rPr lang="zh-CN" altLang="en-US" smtClean="0"/>
              <a:t>来</a:t>
            </a:r>
            <a:r>
              <a:rPr lang="zh-CN" altLang="en-US" smtClean="0">
                <a:solidFill>
                  <a:srgbClr val="0000FF"/>
                </a:solidFill>
              </a:rPr>
              <a:t>确定激励输入与现态和输入的关系</a:t>
            </a:r>
            <a:r>
              <a:rPr lang="zh-CN" altLang="en-US" smtClean="0"/>
              <a:t>，从而得到</a:t>
            </a:r>
            <a:r>
              <a:rPr lang="zh-CN" altLang="en-US" smtClean="0">
                <a:solidFill>
                  <a:srgbClr val="FF0000"/>
                </a:solidFill>
              </a:rPr>
              <a:t>激励方程</a:t>
            </a:r>
            <a:r>
              <a:rPr lang="zh-CN" altLang="en-US" smtClean="0"/>
              <a:t>。</a:t>
            </a:r>
            <a:endParaRPr lang="en-US" altLang="zh-CN" smtClean="0"/>
          </a:p>
          <a:p>
            <a:pPr eaLnBrk="1" hangingPunct="1">
              <a:lnSpc>
                <a:spcPct val="135000"/>
              </a:lnSpc>
            </a:pPr>
            <a:r>
              <a:rPr lang="zh-CN" altLang="en-US" smtClean="0">
                <a:solidFill>
                  <a:srgbClr val="FF0000"/>
                </a:solidFill>
              </a:rPr>
              <a:t>激励表</a:t>
            </a:r>
            <a:r>
              <a:rPr lang="zh-CN" altLang="en-US" smtClean="0"/>
              <a:t>可以由</a:t>
            </a:r>
            <a:r>
              <a:rPr lang="zh-CN" altLang="en-US" smtClean="0">
                <a:solidFill>
                  <a:srgbClr val="0000FF"/>
                </a:solidFill>
              </a:rPr>
              <a:t>转换表</a:t>
            </a:r>
            <a:r>
              <a:rPr lang="zh-CN" altLang="en-US" smtClean="0"/>
              <a:t>和</a:t>
            </a:r>
            <a:r>
              <a:rPr lang="zh-CN" altLang="en-US" smtClean="0">
                <a:solidFill>
                  <a:srgbClr val="0000FF"/>
                </a:solidFill>
              </a:rPr>
              <a:t>触发器的特征表</a:t>
            </a:r>
            <a:r>
              <a:rPr lang="zh-CN" altLang="en-US" smtClean="0"/>
              <a:t>来进行推导。</a:t>
            </a:r>
          </a:p>
          <a:p>
            <a:pPr eaLnBrk="1" hangingPunct="1">
              <a:lnSpc>
                <a:spcPct val="135000"/>
              </a:lnSpc>
            </a:pP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62"/>
          <p:cNvGrpSpPr>
            <a:grpSpLocks/>
          </p:cNvGrpSpPr>
          <p:nvPr/>
        </p:nvGrpSpPr>
        <p:grpSpPr bwMode="auto">
          <a:xfrm>
            <a:off x="3348038" y="1508125"/>
            <a:ext cx="5580062" cy="2352675"/>
            <a:chOff x="2245" y="1177"/>
            <a:chExt cx="3515" cy="1482"/>
          </a:xfrm>
        </p:grpSpPr>
        <p:pic>
          <p:nvPicPr>
            <p:cNvPr id="6206" name="Picture 63"/>
            <p:cNvPicPr>
              <a:picLocks noChangeAspect="1" noChangeArrowheads="1"/>
            </p:cNvPicPr>
            <p:nvPr/>
          </p:nvPicPr>
          <p:blipFill>
            <a:blip r:embed="rId3">
              <a:lum contrast="6000"/>
              <a:grayscl/>
            </a:blip>
            <a:srcRect/>
            <a:stretch>
              <a:fillRect/>
            </a:stretch>
          </p:blipFill>
          <p:spPr bwMode="auto">
            <a:xfrm>
              <a:off x="2245" y="1298"/>
              <a:ext cx="3515" cy="1361"/>
            </a:xfrm>
            <a:prstGeom prst="rect">
              <a:avLst/>
            </a:prstGeom>
            <a:noFill/>
            <a:ln w="9525">
              <a:noFill/>
              <a:miter lim="800000"/>
              <a:headEnd/>
              <a:tailEnd/>
            </a:ln>
          </p:spPr>
        </p:pic>
        <p:sp>
          <p:nvSpPr>
            <p:cNvPr id="6207" name="Rectangle 64"/>
            <p:cNvSpPr>
              <a:spLocks noChangeArrowheads="1"/>
            </p:cNvSpPr>
            <p:nvPr/>
          </p:nvSpPr>
          <p:spPr bwMode="auto">
            <a:xfrm>
              <a:off x="3207" y="1177"/>
              <a:ext cx="1211" cy="212"/>
            </a:xfrm>
            <a:prstGeom prst="rect">
              <a:avLst/>
            </a:prstGeom>
            <a:noFill/>
            <a:ln w="9525">
              <a:noFill/>
              <a:miter lim="800000"/>
              <a:headEnd/>
              <a:tailEnd/>
            </a:ln>
          </p:spPr>
          <p:txBody>
            <a:bodyPr wrap="none">
              <a:spAutoFit/>
            </a:bodyPr>
            <a:lstStyle/>
            <a:p>
              <a:r>
                <a:rPr lang="zh-CN" altLang="en-US" sz="1600" b="1">
                  <a:ea typeface="宋体" pitchFamily="2" charset="-122"/>
                </a:rPr>
                <a:t>状态机 </a:t>
              </a:r>
              <a:r>
                <a:rPr lang="en-US" altLang="zh-CN" sz="1600" b="1">
                  <a:ea typeface="宋体" pitchFamily="2" charset="-122"/>
                </a:rPr>
                <a:t>M</a:t>
              </a:r>
              <a:r>
                <a:rPr lang="en-US" altLang="zh-CN" sz="1600" b="1" baseline="-25000">
                  <a:ea typeface="宋体" pitchFamily="2" charset="-122"/>
                </a:rPr>
                <a:t>1</a:t>
              </a:r>
              <a:r>
                <a:rPr lang="zh-CN" altLang="en-US" sz="1600" b="1">
                  <a:ea typeface="宋体" pitchFamily="2" charset="-122"/>
                </a:rPr>
                <a:t>的转换表</a:t>
              </a:r>
            </a:p>
          </p:txBody>
        </p:sp>
      </p:grpSp>
      <p:sp>
        <p:nvSpPr>
          <p:cNvPr id="6148" name="Rectangle 2"/>
          <p:cNvSpPr>
            <a:spLocks noGrp="1" noChangeArrowheads="1"/>
          </p:cNvSpPr>
          <p:nvPr>
            <p:ph type="title"/>
          </p:nvPr>
        </p:nvSpPr>
        <p:spPr/>
        <p:txBody>
          <a:bodyPr/>
          <a:lstStyle/>
          <a:p>
            <a:pPr eaLnBrk="1" hangingPunct="1"/>
            <a:r>
              <a:rPr lang="en-US" altLang="zh-CN" smtClean="0"/>
              <a:t>D </a:t>
            </a:r>
            <a:r>
              <a:rPr lang="zh-CN" altLang="en-US" smtClean="0"/>
              <a:t>触发器实现时序逻辑电路</a:t>
            </a:r>
          </a:p>
        </p:txBody>
      </p:sp>
      <p:pic>
        <p:nvPicPr>
          <p:cNvPr id="6149" name="Picture 4"/>
          <p:cNvPicPr>
            <a:picLocks noChangeAspect="1" noChangeArrowheads="1"/>
          </p:cNvPicPr>
          <p:nvPr/>
        </p:nvPicPr>
        <p:blipFill>
          <a:blip r:embed="rId4">
            <a:lum contrast="12000"/>
            <a:grayscl/>
          </a:blip>
          <a:srcRect/>
          <a:stretch>
            <a:fillRect/>
          </a:stretch>
        </p:blipFill>
        <p:spPr bwMode="auto">
          <a:xfrm>
            <a:off x="395288" y="1725613"/>
            <a:ext cx="2959100" cy="2393950"/>
          </a:xfrm>
          <a:prstGeom prst="rect">
            <a:avLst/>
          </a:prstGeom>
          <a:noFill/>
          <a:ln w="9525">
            <a:noFill/>
            <a:miter lim="800000"/>
            <a:headEnd/>
            <a:tailEnd/>
          </a:ln>
        </p:spPr>
      </p:pic>
      <p:graphicFrame>
        <p:nvGraphicFramePr>
          <p:cNvPr id="101381" name="Object 5"/>
          <p:cNvGraphicFramePr>
            <a:graphicFrameLocks noChangeAspect="1"/>
          </p:cNvGraphicFramePr>
          <p:nvPr/>
        </p:nvGraphicFramePr>
        <p:xfrm>
          <a:off x="679450" y="4330700"/>
          <a:ext cx="2376488" cy="1951038"/>
        </p:xfrm>
        <a:graphic>
          <a:graphicData uri="http://schemas.openxmlformats.org/presentationml/2006/ole">
            <p:oleObj spid="_x0000_s6146" name="Visio" r:id="rId5" imgW="2206942" imgH="1785223" progId="Visio.Drawing.11">
              <p:embed/>
            </p:oleObj>
          </a:graphicData>
        </a:graphic>
      </p:graphicFrame>
      <p:sp>
        <p:nvSpPr>
          <p:cNvPr id="6150" name="Rectangle 6"/>
          <p:cNvSpPr>
            <a:spLocks noChangeArrowheads="1"/>
          </p:cNvSpPr>
          <p:nvPr/>
        </p:nvSpPr>
        <p:spPr bwMode="auto">
          <a:xfrm>
            <a:off x="4208463" y="4033838"/>
            <a:ext cx="3473450" cy="336550"/>
          </a:xfrm>
          <a:prstGeom prst="rect">
            <a:avLst/>
          </a:prstGeom>
          <a:noFill/>
          <a:ln w="9525">
            <a:noFill/>
            <a:miter lim="800000"/>
            <a:headEnd/>
            <a:tailEnd/>
          </a:ln>
        </p:spPr>
        <p:txBody>
          <a:bodyPr>
            <a:spAutoFit/>
          </a:bodyPr>
          <a:lstStyle/>
          <a:p>
            <a:r>
              <a:rPr lang="zh-CN" altLang="en-US" sz="1600" b="1">
                <a:ea typeface="宋体" pitchFamily="2" charset="-122"/>
              </a:rPr>
              <a:t>使用</a:t>
            </a:r>
            <a:r>
              <a:rPr lang="en-US" altLang="zh-CN" sz="1600" b="1">
                <a:ea typeface="宋体" pitchFamily="2" charset="-122"/>
              </a:rPr>
              <a:t>D</a:t>
            </a:r>
            <a:r>
              <a:rPr lang="zh-CN" altLang="en-US" sz="1600" b="1">
                <a:ea typeface="宋体" pitchFamily="2" charset="-122"/>
              </a:rPr>
              <a:t>触发器的状态机</a:t>
            </a:r>
            <a:r>
              <a:rPr lang="en-US" altLang="zh-CN" sz="1600" b="1">
                <a:ea typeface="宋体" pitchFamily="2" charset="-122"/>
              </a:rPr>
              <a:t>M</a:t>
            </a:r>
            <a:r>
              <a:rPr lang="en-US" altLang="zh-CN" sz="1600" b="1" baseline="-25000">
                <a:ea typeface="宋体" pitchFamily="2" charset="-122"/>
              </a:rPr>
              <a:t>1 </a:t>
            </a:r>
            <a:r>
              <a:rPr lang="zh-CN" altLang="en-US" sz="1600" b="1">
                <a:ea typeface="宋体" pitchFamily="2" charset="-122"/>
              </a:rPr>
              <a:t>的激励表</a:t>
            </a:r>
          </a:p>
        </p:txBody>
      </p:sp>
      <p:sp>
        <p:nvSpPr>
          <p:cNvPr id="101383" name="Rectangle 7"/>
          <p:cNvSpPr>
            <a:spLocks noChangeArrowheads="1"/>
          </p:cNvSpPr>
          <p:nvPr/>
        </p:nvSpPr>
        <p:spPr bwMode="auto">
          <a:xfrm>
            <a:off x="679450" y="5064125"/>
            <a:ext cx="2376488" cy="225425"/>
          </a:xfrm>
          <a:prstGeom prst="rect">
            <a:avLst/>
          </a:prstGeom>
          <a:noFill/>
          <a:ln w="28575" algn="ctr">
            <a:solidFill>
              <a:schemeClr val="tx1"/>
            </a:solidFill>
            <a:miter lim="800000"/>
            <a:headEnd/>
            <a:tailEnd/>
          </a:ln>
        </p:spPr>
        <p:txBody>
          <a:bodyPr wrap="none" anchor="ctr"/>
          <a:lstStyle/>
          <a:p>
            <a:endParaRPr lang="zh-CN" altLang="en-US"/>
          </a:p>
        </p:txBody>
      </p:sp>
      <p:sp>
        <p:nvSpPr>
          <p:cNvPr id="101384" name="Oval 8"/>
          <p:cNvSpPr>
            <a:spLocks noChangeArrowheads="1"/>
          </p:cNvSpPr>
          <p:nvPr/>
        </p:nvSpPr>
        <p:spPr bwMode="auto">
          <a:xfrm>
            <a:off x="4087813" y="2757488"/>
            <a:ext cx="225425" cy="269875"/>
          </a:xfrm>
          <a:prstGeom prst="ellipse">
            <a:avLst/>
          </a:prstGeom>
          <a:noFill/>
          <a:ln w="28575" algn="ctr">
            <a:solidFill>
              <a:schemeClr val="tx1"/>
            </a:solidFill>
            <a:round/>
            <a:headEnd/>
            <a:tailEnd/>
          </a:ln>
        </p:spPr>
        <p:txBody>
          <a:bodyPr wrap="none" anchor="ctr"/>
          <a:lstStyle/>
          <a:p>
            <a:endParaRPr lang="zh-CN" altLang="en-US"/>
          </a:p>
        </p:txBody>
      </p:sp>
      <p:sp>
        <p:nvSpPr>
          <p:cNvPr id="101385" name="Oval 9"/>
          <p:cNvSpPr>
            <a:spLocks noChangeArrowheads="1"/>
          </p:cNvSpPr>
          <p:nvPr/>
        </p:nvSpPr>
        <p:spPr bwMode="auto">
          <a:xfrm>
            <a:off x="5108575" y="2782888"/>
            <a:ext cx="225425" cy="269875"/>
          </a:xfrm>
          <a:prstGeom prst="ellipse">
            <a:avLst/>
          </a:prstGeom>
          <a:noFill/>
          <a:ln w="28575" algn="ctr">
            <a:solidFill>
              <a:schemeClr val="tx1"/>
            </a:solidFill>
            <a:round/>
            <a:headEnd/>
            <a:tailEnd/>
          </a:ln>
        </p:spPr>
        <p:txBody>
          <a:bodyPr wrap="none" anchor="ctr"/>
          <a:lstStyle/>
          <a:p>
            <a:endParaRPr lang="zh-CN" altLang="en-US"/>
          </a:p>
        </p:txBody>
      </p:sp>
      <p:cxnSp>
        <p:nvCxnSpPr>
          <p:cNvPr id="101386" name="AutoShape 10"/>
          <p:cNvCxnSpPr>
            <a:cxnSpLocks noChangeShapeType="1"/>
            <a:stCxn id="101384" idx="1"/>
            <a:endCxn id="101385" idx="0"/>
          </p:cNvCxnSpPr>
          <p:nvPr/>
        </p:nvCxnSpPr>
        <p:spPr bwMode="auto">
          <a:xfrm rot="-5400000">
            <a:off x="4664075" y="2225675"/>
            <a:ext cx="14288" cy="1100138"/>
          </a:xfrm>
          <a:prstGeom prst="curvedConnector3">
            <a:avLst>
              <a:gd name="adj1" fmla="val 1777778"/>
            </a:avLst>
          </a:prstGeom>
          <a:noFill/>
          <a:ln w="28575">
            <a:solidFill>
              <a:schemeClr val="tx1"/>
            </a:solidFill>
            <a:round/>
            <a:headEnd/>
            <a:tailEnd type="triangle" w="med" len="med"/>
          </a:ln>
        </p:spPr>
      </p:cxnSp>
      <p:pic>
        <p:nvPicPr>
          <p:cNvPr id="6155" name="Picture 11"/>
          <p:cNvPicPr>
            <a:picLocks noChangeAspect="1" noChangeArrowheads="1"/>
          </p:cNvPicPr>
          <p:nvPr/>
        </p:nvPicPr>
        <p:blipFill>
          <a:blip r:embed="rId6"/>
          <a:srcRect/>
          <a:stretch>
            <a:fillRect/>
          </a:stretch>
        </p:blipFill>
        <p:spPr bwMode="auto">
          <a:xfrm>
            <a:off x="3721100" y="4343400"/>
            <a:ext cx="4486275" cy="2038350"/>
          </a:xfrm>
          <a:prstGeom prst="rect">
            <a:avLst/>
          </a:prstGeom>
          <a:noFill/>
          <a:ln w="9525">
            <a:noFill/>
            <a:miter lim="800000"/>
            <a:headEnd/>
            <a:tailEnd/>
          </a:ln>
        </p:spPr>
      </p:pic>
      <p:pic>
        <p:nvPicPr>
          <p:cNvPr id="101388" name="Picture 12"/>
          <p:cNvPicPr>
            <a:picLocks noChangeAspect="1" noChangeArrowheads="1"/>
          </p:cNvPicPr>
          <p:nvPr/>
        </p:nvPicPr>
        <p:blipFill>
          <a:blip r:embed="rId7"/>
          <a:srcRect/>
          <a:stretch>
            <a:fillRect/>
          </a:stretch>
        </p:blipFill>
        <p:spPr bwMode="auto">
          <a:xfrm>
            <a:off x="5156200" y="5424488"/>
            <a:ext cx="152400" cy="161925"/>
          </a:xfrm>
          <a:prstGeom prst="rect">
            <a:avLst/>
          </a:prstGeom>
          <a:noFill/>
          <a:ln w="19050">
            <a:solidFill>
              <a:srgbClr val="333333"/>
            </a:solidFill>
            <a:miter lim="800000"/>
            <a:headEnd/>
            <a:tailEnd/>
          </a:ln>
        </p:spPr>
      </p:pic>
      <p:pic>
        <p:nvPicPr>
          <p:cNvPr id="101389" name="Picture 13"/>
          <p:cNvPicPr>
            <a:picLocks noChangeAspect="1" noChangeArrowheads="1"/>
          </p:cNvPicPr>
          <p:nvPr/>
        </p:nvPicPr>
        <p:blipFill>
          <a:blip r:embed="rId7"/>
          <a:srcRect/>
          <a:stretch>
            <a:fillRect/>
          </a:stretch>
        </p:blipFill>
        <p:spPr bwMode="auto">
          <a:xfrm>
            <a:off x="5999163" y="5399088"/>
            <a:ext cx="152400" cy="161925"/>
          </a:xfrm>
          <a:prstGeom prst="rect">
            <a:avLst/>
          </a:prstGeom>
          <a:noFill/>
          <a:ln w="19050">
            <a:solidFill>
              <a:srgbClr val="333333"/>
            </a:solidFill>
            <a:miter lim="800000"/>
            <a:headEnd/>
            <a:tailEnd/>
          </a:ln>
        </p:spPr>
      </p:pic>
      <p:sp>
        <p:nvSpPr>
          <p:cNvPr id="101390" name="Oval 14"/>
          <p:cNvSpPr>
            <a:spLocks noChangeArrowheads="1"/>
          </p:cNvSpPr>
          <p:nvPr/>
        </p:nvSpPr>
        <p:spPr bwMode="auto">
          <a:xfrm>
            <a:off x="4081463" y="2755900"/>
            <a:ext cx="225425" cy="269875"/>
          </a:xfrm>
          <a:prstGeom prst="ellipse">
            <a:avLst/>
          </a:prstGeom>
          <a:noFill/>
          <a:ln w="28575" algn="ctr">
            <a:solidFill>
              <a:schemeClr val="tx1"/>
            </a:solidFill>
            <a:round/>
            <a:headEnd/>
            <a:tailEnd/>
          </a:ln>
        </p:spPr>
        <p:txBody>
          <a:bodyPr wrap="none" anchor="ctr"/>
          <a:lstStyle/>
          <a:p>
            <a:endParaRPr lang="zh-CN" altLang="en-US"/>
          </a:p>
        </p:txBody>
      </p:sp>
      <p:sp>
        <p:nvSpPr>
          <p:cNvPr id="101391" name="Oval 15"/>
          <p:cNvSpPr>
            <a:spLocks noChangeArrowheads="1"/>
          </p:cNvSpPr>
          <p:nvPr/>
        </p:nvSpPr>
        <p:spPr bwMode="auto">
          <a:xfrm>
            <a:off x="5991225" y="2768600"/>
            <a:ext cx="225425" cy="269875"/>
          </a:xfrm>
          <a:prstGeom prst="ellipse">
            <a:avLst/>
          </a:prstGeom>
          <a:noFill/>
          <a:ln w="28575" algn="ctr">
            <a:solidFill>
              <a:schemeClr val="tx1"/>
            </a:solidFill>
            <a:round/>
            <a:headEnd/>
            <a:tailEnd/>
          </a:ln>
        </p:spPr>
        <p:txBody>
          <a:bodyPr wrap="none" anchor="ctr"/>
          <a:lstStyle/>
          <a:p>
            <a:endParaRPr lang="zh-CN" altLang="en-US"/>
          </a:p>
        </p:txBody>
      </p:sp>
      <p:cxnSp>
        <p:nvCxnSpPr>
          <p:cNvPr id="101392" name="AutoShape 16"/>
          <p:cNvCxnSpPr>
            <a:cxnSpLocks noChangeShapeType="1"/>
            <a:stCxn id="101390" idx="1"/>
            <a:endCxn id="101391" idx="0"/>
          </p:cNvCxnSpPr>
          <p:nvPr/>
        </p:nvCxnSpPr>
        <p:spPr bwMode="auto">
          <a:xfrm rot="-5400000">
            <a:off x="5095875" y="1773238"/>
            <a:ext cx="26987" cy="1989138"/>
          </a:xfrm>
          <a:prstGeom prst="curvedConnector3">
            <a:avLst>
              <a:gd name="adj1" fmla="val 941176"/>
            </a:avLst>
          </a:prstGeom>
          <a:noFill/>
          <a:ln w="28575">
            <a:solidFill>
              <a:schemeClr val="tx1"/>
            </a:solidFill>
            <a:round/>
            <a:headEnd/>
            <a:tailEnd type="triangle" w="med" len="med"/>
          </a:ln>
        </p:spPr>
      </p:cxnSp>
      <p:sp>
        <p:nvSpPr>
          <p:cNvPr id="101393" name="Oval 17"/>
          <p:cNvSpPr>
            <a:spLocks noChangeArrowheads="1"/>
          </p:cNvSpPr>
          <p:nvPr/>
        </p:nvSpPr>
        <p:spPr bwMode="auto">
          <a:xfrm>
            <a:off x="4081463" y="2755900"/>
            <a:ext cx="225425" cy="269875"/>
          </a:xfrm>
          <a:prstGeom prst="ellipse">
            <a:avLst/>
          </a:prstGeom>
          <a:noFill/>
          <a:ln w="28575" algn="ctr">
            <a:solidFill>
              <a:schemeClr val="tx1"/>
            </a:solidFill>
            <a:round/>
            <a:headEnd/>
            <a:tailEnd/>
          </a:ln>
        </p:spPr>
        <p:txBody>
          <a:bodyPr wrap="none" anchor="ctr"/>
          <a:lstStyle/>
          <a:p>
            <a:endParaRPr lang="zh-CN" altLang="en-US"/>
          </a:p>
        </p:txBody>
      </p:sp>
      <p:sp>
        <p:nvSpPr>
          <p:cNvPr id="101394" name="Oval 18"/>
          <p:cNvSpPr>
            <a:spLocks noChangeArrowheads="1"/>
          </p:cNvSpPr>
          <p:nvPr/>
        </p:nvSpPr>
        <p:spPr bwMode="auto">
          <a:xfrm>
            <a:off x="6838950" y="2768600"/>
            <a:ext cx="225425" cy="269875"/>
          </a:xfrm>
          <a:prstGeom prst="ellipse">
            <a:avLst/>
          </a:prstGeom>
          <a:noFill/>
          <a:ln w="28575" algn="ctr">
            <a:solidFill>
              <a:schemeClr val="tx1"/>
            </a:solidFill>
            <a:round/>
            <a:headEnd/>
            <a:tailEnd/>
          </a:ln>
        </p:spPr>
        <p:txBody>
          <a:bodyPr wrap="none" anchor="ctr"/>
          <a:lstStyle/>
          <a:p>
            <a:endParaRPr lang="zh-CN" altLang="en-US"/>
          </a:p>
        </p:txBody>
      </p:sp>
      <p:cxnSp>
        <p:nvCxnSpPr>
          <p:cNvPr id="101395" name="AutoShape 19"/>
          <p:cNvCxnSpPr>
            <a:cxnSpLocks noChangeShapeType="1"/>
            <a:stCxn id="101393" idx="1"/>
            <a:endCxn id="101394" idx="0"/>
          </p:cNvCxnSpPr>
          <p:nvPr/>
        </p:nvCxnSpPr>
        <p:spPr bwMode="auto">
          <a:xfrm rot="-5400000">
            <a:off x="5519738" y="1349375"/>
            <a:ext cx="26987" cy="2836863"/>
          </a:xfrm>
          <a:prstGeom prst="curvedConnector3">
            <a:avLst>
              <a:gd name="adj1" fmla="val 941176"/>
            </a:avLst>
          </a:prstGeom>
          <a:noFill/>
          <a:ln w="28575">
            <a:solidFill>
              <a:schemeClr val="tx1"/>
            </a:solidFill>
            <a:round/>
            <a:headEnd/>
            <a:tailEnd type="triangle" w="med" len="med"/>
          </a:ln>
        </p:spPr>
      </p:cxnSp>
      <p:pic>
        <p:nvPicPr>
          <p:cNvPr id="101396" name="Picture 20"/>
          <p:cNvPicPr>
            <a:picLocks noChangeAspect="1" noChangeArrowheads="1"/>
          </p:cNvPicPr>
          <p:nvPr/>
        </p:nvPicPr>
        <p:blipFill>
          <a:blip r:embed="rId7"/>
          <a:srcRect/>
          <a:stretch>
            <a:fillRect/>
          </a:stretch>
        </p:blipFill>
        <p:spPr bwMode="auto">
          <a:xfrm>
            <a:off x="6854825" y="5399088"/>
            <a:ext cx="152400" cy="161925"/>
          </a:xfrm>
          <a:prstGeom prst="rect">
            <a:avLst/>
          </a:prstGeom>
          <a:noFill/>
          <a:ln w="19050">
            <a:solidFill>
              <a:srgbClr val="333333"/>
            </a:solidFill>
            <a:miter lim="800000"/>
            <a:headEnd/>
            <a:tailEnd/>
          </a:ln>
        </p:spPr>
      </p:pic>
      <p:pic>
        <p:nvPicPr>
          <p:cNvPr id="101397" name="Picture 21"/>
          <p:cNvPicPr>
            <a:picLocks noChangeAspect="1" noChangeArrowheads="1"/>
          </p:cNvPicPr>
          <p:nvPr/>
        </p:nvPicPr>
        <p:blipFill>
          <a:blip r:embed="rId7"/>
          <a:srcRect/>
          <a:stretch>
            <a:fillRect/>
          </a:stretch>
        </p:blipFill>
        <p:spPr bwMode="auto">
          <a:xfrm>
            <a:off x="7696200" y="5384800"/>
            <a:ext cx="152400" cy="161925"/>
          </a:xfrm>
          <a:prstGeom prst="rect">
            <a:avLst/>
          </a:prstGeom>
          <a:noFill/>
          <a:ln w="19050">
            <a:solidFill>
              <a:srgbClr val="333333"/>
            </a:solidFill>
            <a:miter lim="800000"/>
            <a:headEnd/>
            <a:tailEnd/>
          </a:ln>
        </p:spPr>
      </p:pic>
      <p:pic>
        <p:nvPicPr>
          <p:cNvPr id="101398" name="Picture 22"/>
          <p:cNvPicPr>
            <a:picLocks noChangeAspect="1" noChangeArrowheads="1"/>
          </p:cNvPicPr>
          <p:nvPr/>
        </p:nvPicPr>
        <p:blipFill>
          <a:blip r:embed="rId7"/>
          <a:srcRect/>
          <a:stretch>
            <a:fillRect/>
          </a:stretch>
        </p:blipFill>
        <p:spPr bwMode="auto">
          <a:xfrm>
            <a:off x="5999163" y="5411788"/>
            <a:ext cx="152400" cy="161925"/>
          </a:xfrm>
          <a:prstGeom prst="rect">
            <a:avLst/>
          </a:prstGeom>
          <a:noFill/>
          <a:ln w="19050">
            <a:solidFill>
              <a:srgbClr val="333333"/>
            </a:solidFill>
            <a:miter lim="800000"/>
            <a:headEnd/>
            <a:tailEnd/>
          </a:ln>
        </p:spPr>
      </p:pic>
      <p:sp>
        <p:nvSpPr>
          <p:cNvPr id="101399" name="Oval 23"/>
          <p:cNvSpPr>
            <a:spLocks noChangeArrowheads="1"/>
          </p:cNvSpPr>
          <p:nvPr/>
        </p:nvSpPr>
        <p:spPr bwMode="auto">
          <a:xfrm>
            <a:off x="5121275" y="3013075"/>
            <a:ext cx="225425" cy="269875"/>
          </a:xfrm>
          <a:prstGeom prst="ellipse">
            <a:avLst/>
          </a:prstGeom>
          <a:noFill/>
          <a:ln w="28575" algn="ctr">
            <a:solidFill>
              <a:schemeClr val="tx1"/>
            </a:solidFill>
            <a:round/>
            <a:headEnd/>
            <a:tailEnd/>
          </a:ln>
        </p:spPr>
        <p:txBody>
          <a:bodyPr wrap="none" anchor="ctr"/>
          <a:lstStyle/>
          <a:p>
            <a:endParaRPr lang="zh-CN" altLang="en-US"/>
          </a:p>
        </p:txBody>
      </p:sp>
      <p:cxnSp>
        <p:nvCxnSpPr>
          <p:cNvPr id="101400" name="AutoShape 24"/>
          <p:cNvCxnSpPr>
            <a:cxnSpLocks noChangeShapeType="1"/>
            <a:stCxn id="101401" idx="5"/>
            <a:endCxn id="101399" idx="3"/>
          </p:cNvCxnSpPr>
          <p:nvPr/>
        </p:nvCxnSpPr>
        <p:spPr bwMode="auto">
          <a:xfrm rot="16200000" flipH="1">
            <a:off x="4704557" y="2807493"/>
            <a:ext cx="25400" cy="874713"/>
          </a:xfrm>
          <a:prstGeom prst="curvedConnector3">
            <a:avLst>
              <a:gd name="adj1" fmla="val 1100000"/>
            </a:avLst>
          </a:prstGeom>
          <a:noFill/>
          <a:ln w="28575">
            <a:solidFill>
              <a:schemeClr val="tx1"/>
            </a:solidFill>
            <a:round/>
            <a:headEnd/>
            <a:tailEnd type="triangle" w="med" len="med"/>
          </a:ln>
        </p:spPr>
      </p:cxnSp>
      <p:sp>
        <p:nvSpPr>
          <p:cNvPr id="101401" name="Oval 25"/>
          <p:cNvSpPr>
            <a:spLocks noChangeArrowheads="1"/>
          </p:cNvSpPr>
          <p:nvPr/>
        </p:nvSpPr>
        <p:spPr bwMode="auto">
          <a:xfrm>
            <a:off x="4087813" y="2987675"/>
            <a:ext cx="225425" cy="269875"/>
          </a:xfrm>
          <a:prstGeom prst="ellipse">
            <a:avLst/>
          </a:prstGeom>
          <a:noFill/>
          <a:ln w="28575" algn="ctr">
            <a:solidFill>
              <a:schemeClr val="tx1"/>
            </a:solidFill>
            <a:round/>
            <a:headEnd/>
            <a:tailEnd/>
          </a:ln>
        </p:spPr>
        <p:txBody>
          <a:bodyPr wrap="none" anchor="ctr"/>
          <a:lstStyle/>
          <a:p>
            <a:endParaRPr lang="zh-CN" altLang="en-US"/>
          </a:p>
        </p:txBody>
      </p:sp>
      <p:pic>
        <p:nvPicPr>
          <p:cNvPr id="101402" name="Picture 26"/>
          <p:cNvPicPr>
            <a:picLocks noChangeAspect="1" noChangeArrowheads="1"/>
          </p:cNvPicPr>
          <p:nvPr/>
        </p:nvPicPr>
        <p:blipFill>
          <a:blip r:embed="rId7"/>
          <a:srcRect/>
          <a:stretch>
            <a:fillRect/>
          </a:stretch>
        </p:blipFill>
        <p:spPr bwMode="auto">
          <a:xfrm>
            <a:off x="5148263" y="5616575"/>
            <a:ext cx="152400" cy="161925"/>
          </a:xfrm>
          <a:prstGeom prst="rect">
            <a:avLst/>
          </a:prstGeom>
          <a:noFill/>
          <a:ln w="19050">
            <a:solidFill>
              <a:srgbClr val="333333"/>
            </a:solidFill>
            <a:miter lim="800000"/>
            <a:headEnd/>
            <a:tailEnd/>
          </a:ln>
        </p:spPr>
      </p:pic>
      <p:pic>
        <p:nvPicPr>
          <p:cNvPr id="101403" name="Picture 27"/>
          <p:cNvPicPr>
            <a:picLocks noChangeAspect="1" noChangeArrowheads="1"/>
          </p:cNvPicPr>
          <p:nvPr/>
        </p:nvPicPr>
        <p:blipFill>
          <a:blip r:embed="rId7"/>
          <a:srcRect/>
          <a:stretch>
            <a:fillRect/>
          </a:stretch>
        </p:blipFill>
        <p:spPr bwMode="auto">
          <a:xfrm>
            <a:off x="7696200" y="5597525"/>
            <a:ext cx="152400" cy="161925"/>
          </a:xfrm>
          <a:prstGeom prst="rect">
            <a:avLst/>
          </a:prstGeom>
          <a:noFill/>
          <a:ln w="19050">
            <a:solidFill>
              <a:srgbClr val="333333"/>
            </a:solidFill>
            <a:miter lim="800000"/>
            <a:headEnd/>
            <a:tailEnd/>
          </a:ln>
        </p:spPr>
      </p:pic>
      <p:pic>
        <p:nvPicPr>
          <p:cNvPr id="101404" name="Picture 28"/>
          <p:cNvPicPr>
            <a:picLocks noChangeAspect="1" noChangeArrowheads="1"/>
          </p:cNvPicPr>
          <p:nvPr/>
        </p:nvPicPr>
        <p:blipFill>
          <a:blip r:embed="rId7"/>
          <a:srcRect/>
          <a:stretch>
            <a:fillRect/>
          </a:stretch>
        </p:blipFill>
        <p:spPr bwMode="auto">
          <a:xfrm>
            <a:off x="5349875" y="5418138"/>
            <a:ext cx="152400" cy="161925"/>
          </a:xfrm>
          <a:prstGeom prst="rect">
            <a:avLst/>
          </a:prstGeom>
          <a:noFill/>
          <a:ln w="19050">
            <a:solidFill>
              <a:srgbClr val="333333"/>
            </a:solidFill>
            <a:miter lim="800000"/>
            <a:headEnd/>
            <a:tailEnd/>
          </a:ln>
        </p:spPr>
      </p:pic>
      <p:pic>
        <p:nvPicPr>
          <p:cNvPr id="101405" name="Picture 29"/>
          <p:cNvPicPr>
            <a:picLocks noChangeAspect="1" noChangeArrowheads="1"/>
          </p:cNvPicPr>
          <p:nvPr/>
        </p:nvPicPr>
        <p:blipFill>
          <a:blip r:embed="rId7"/>
          <a:srcRect/>
          <a:stretch>
            <a:fillRect/>
          </a:stretch>
        </p:blipFill>
        <p:spPr bwMode="auto">
          <a:xfrm>
            <a:off x="6192838" y="5392738"/>
            <a:ext cx="152400" cy="161925"/>
          </a:xfrm>
          <a:prstGeom prst="rect">
            <a:avLst/>
          </a:prstGeom>
          <a:noFill/>
          <a:ln w="19050">
            <a:solidFill>
              <a:srgbClr val="333333"/>
            </a:solidFill>
            <a:miter lim="800000"/>
            <a:headEnd/>
            <a:tailEnd/>
          </a:ln>
        </p:spPr>
      </p:pic>
      <p:pic>
        <p:nvPicPr>
          <p:cNvPr id="101406" name="Picture 30"/>
          <p:cNvPicPr>
            <a:picLocks noChangeAspect="1" noChangeArrowheads="1"/>
          </p:cNvPicPr>
          <p:nvPr/>
        </p:nvPicPr>
        <p:blipFill>
          <a:blip r:embed="rId7"/>
          <a:srcRect/>
          <a:stretch>
            <a:fillRect/>
          </a:stretch>
        </p:blipFill>
        <p:spPr bwMode="auto">
          <a:xfrm>
            <a:off x="6192838" y="5405438"/>
            <a:ext cx="152400" cy="161925"/>
          </a:xfrm>
          <a:prstGeom prst="rect">
            <a:avLst/>
          </a:prstGeom>
          <a:noFill/>
          <a:ln w="19050">
            <a:solidFill>
              <a:srgbClr val="333333"/>
            </a:solidFill>
            <a:miter lim="800000"/>
            <a:headEnd/>
            <a:tailEnd/>
          </a:ln>
        </p:spPr>
      </p:pic>
      <p:pic>
        <p:nvPicPr>
          <p:cNvPr id="101407" name="Picture 31"/>
          <p:cNvPicPr>
            <a:picLocks noChangeAspect="1" noChangeArrowheads="1"/>
          </p:cNvPicPr>
          <p:nvPr/>
        </p:nvPicPr>
        <p:blipFill>
          <a:blip r:embed="rId7"/>
          <a:srcRect/>
          <a:stretch>
            <a:fillRect/>
          </a:stretch>
        </p:blipFill>
        <p:spPr bwMode="auto">
          <a:xfrm>
            <a:off x="5373688" y="6097588"/>
            <a:ext cx="152400" cy="161925"/>
          </a:xfrm>
          <a:prstGeom prst="rect">
            <a:avLst/>
          </a:prstGeom>
          <a:noFill/>
          <a:ln w="19050">
            <a:solidFill>
              <a:srgbClr val="333333"/>
            </a:solidFill>
            <a:miter lim="800000"/>
            <a:headEnd/>
            <a:tailEnd/>
          </a:ln>
        </p:spPr>
      </p:pic>
      <p:pic>
        <p:nvPicPr>
          <p:cNvPr id="101408" name="Picture 32"/>
          <p:cNvPicPr>
            <a:picLocks noChangeAspect="1" noChangeArrowheads="1"/>
          </p:cNvPicPr>
          <p:nvPr/>
        </p:nvPicPr>
        <p:blipFill>
          <a:blip r:embed="rId7"/>
          <a:srcRect/>
          <a:stretch>
            <a:fillRect/>
          </a:stretch>
        </p:blipFill>
        <p:spPr bwMode="auto">
          <a:xfrm>
            <a:off x="6216650" y="6072188"/>
            <a:ext cx="152400" cy="161925"/>
          </a:xfrm>
          <a:prstGeom prst="rect">
            <a:avLst/>
          </a:prstGeom>
          <a:noFill/>
          <a:ln w="19050">
            <a:solidFill>
              <a:srgbClr val="333333"/>
            </a:solidFill>
            <a:miter lim="800000"/>
            <a:headEnd/>
            <a:tailEnd/>
          </a:ln>
        </p:spPr>
      </p:pic>
      <p:pic>
        <p:nvPicPr>
          <p:cNvPr id="101409" name="Picture 33"/>
          <p:cNvPicPr>
            <a:picLocks noChangeAspect="1" noChangeArrowheads="1"/>
          </p:cNvPicPr>
          <p:nvPr/>
        </p:nvPicPr>
        <p:blipFill>
          <a:blip r:embed="rId7"/>
          <a:srcRect/>
          <a:stretch>
            <a:fillRect/>
          </a:stretch>
        </p:blipFill>
        <p:spPr bwMode="auto">
          <a:xfrm>
            <a:off x="7072313" y="6072188"/>
            <a:ext cx="152400" cy="161925"/>
          </a:xfrm>
          <a:prstGeom prst="rect">
            <a:avLst/>
          </a:prstGeom>
          <a:noFill/>
          <a:ln w="19050">
            <a:solidFill>
              <a:srgbClr val="333333"/>
            </a:solidFill>
            <a:miter lim="800000"/>
            <a:headEnd/>
            <a:tailEnd/>
          </a:ln>
        </p:spPr>
      </p:pic>
      <p:pic>
        <p:nvPicPr>
          <p:cNvPr id="101410" name="Picture 34"/>
          <p:cNvPicPr>
            <a:picLocks noChangeAspect="1" noChangeArrowheads="1"/>
          </p:cNvPicPr>
          <p:nvPr/>
        </p:nvPicPr>
        <p:blipFill>
          <a:blip r:embed="rId7"/>
          <a:srcRect/>
          <a:stretch>
            <a:fillRect/>
          </a:stretch>
        </p:blipFill>
        <p:spPr bwMode="auto">
          <a:xfrm>
            <a:off x="7913688" y="6057900"/>
            <a:ext cx="152400" cy="161925"/>
          </a:xfrm>
          <a:prstGeom prst="rect">
            <a:avLst/>
          </a:prstGeom>
          <a:noFill/>
          <a:ln w="19050">
            <a:solidFill>
              <a:srgbClr val="333333"/>
            </a:solidFill>
            <a:miter lim="800000"/>
            <a:headEnd/>
            <a:tailEnd/>
          </a:ln>
        </p:spPr>
      </p:pic>
      <p:pic>
        <p:nvPicPr>
          <p:cNvPr id="101411" name="Picture 35"/>
          <p:cNvPicPr>
            <a:picLocks noChangeAspect="1" noChangeArrowheads="1"/>
          </p:cNvPicPr>
          <p:nvPr/>
        </p:nvPicPr>
        <p:blipFill>
          <a:blip r:embed="rId7"/>
          <a:srcRect/>
          <a:stretch>
            <a:fillRect/>
          </a:stretch>
        </p:blipFill>
        <p:spPr bwMode="auto">
          <a:xfrm>
            <a:off x="6216650" y="6084888"/>
            <a:ext cx="152400" cy="161925"/>
          </a:xfrm>
          <a:prstGeom prst="rect">
            <a:avLst/>
          </a:prstGeom>
          <a:noFill/>
          <a:ln w="19050">
            <a:solidFill>
              <a:srgbClr val="333333"/>
            </a:solidFill>
            <a:miter lim="800000"/>
            <a:headEnd/>
            <a:tailEnd/>
          </a:ln>
        </p:spPr>
      </p:pic>
      <p:sp>
        <p:nvSpPr>
          <p:cNvPr id="101412" name="Rectangle 36"/>
          <p:cNvSpPr>
            <a:spLocks noChangeArrowheads="1"/>
          </p:cNvSpPr>
          <p:nvPr/>
        </p:nvSpPr>
        <p:spPr bwMode="auto">
          <a:xfrm>
            <a:off x="673100" y="5378450"/>
            <a:ext cx="2376488" cy="225425"/>
          </a:xfrm>
          <a:prstGeom prst="rect">
            <a:avLst/>
          </a:prstGeom>
          <a:noFill/>
          <a:ln w="28575" algn="ctr">
            <a:solidFill>
              <a:srgbClr val="0000FF"/>
            </a:solidFill>
            <a:miter lim="800000"/>
            <a:headEnd/>
            <a:tailEnd/>
          </a:ln>
        </p:spPr>
        <p:txBody>
          <a:bodyPr wrap="none" anchor="ctr"/>
          <a:lstStyle/>
          <a:p>
            <a:endParaRPr lang="zh-CN" altLang="en-US"/>
          </a:p>
        </p:txBody>
      </p:sp>
      <p:sp>
        <p:nvSpPr>
          <p:cNvPr id="101413" name="Oval 37"/>
          <p:cNvSpPr>
            <a:spLocks noChangeArrowheads="1"/>
          </p:cNvSpPr>
          <p:nvPr/>
        </p:nvSpPr>
        <p:spPr bwMode="auto">
          <a:xfrm>
            <a:off x="5967413" y="3013075"/>
            <a:ext cx="225425" cy="269875"/>
          </a:xfrm>
          <a:prstGeom prst="ellipse">
            <a:avLst/>
          </a:prstGeom>
          <a:noFill/>
          <a:ln w="28575" algn="ctr">
            <a:solidFill>
              <a:srgbClr val="0000FF"/>
            </a:solidFill>
            <a:round/>
            <a:headEnd/>
            <a:tailEnd/>
          </a:ln>
        </p:spPr>
        <p:txBody>
          <a:bodyPr wrap="none" anchor="ctr"/>
          <a:lstStyle/>
          <a:p>
            <a:endParaRPr lang="zh-CN" altLang="en-US"/>
          </a:p>
        </p:txBody>
      </p:sp>
      <p:cxnSp>
        <p:nvCxnSpPr>
          <p:cNvPr id="101414" name="AutoShape 38"/>
          <p:cNvCxnSpPr>
            <a:cxnSpLocks noChangeShapeType="1"/>
            <a:stCxn id="101415" idx="5"/>
            <a:endCxn id="101413" idx="3"/>
          </p:cNvCxnSpPr>
          <p:nvPr/>
        </p:nvCxnSpPr>
        <p:spPr bwMode="auto">
          <a:xfrm rot="16200000" flipH="1">
            <a:off x="5143500" y="2401888"/>
            <a:ext cx="1588" cy="1712912"/>
          </a:xfrm>
          <a:prstGeom prst="curvedConnector3">
            <a:avLst>
              <a:gd name="adj1" fmla="val 16000005"/>
            </a:avLst>
          </a:prstGeom>
          <a:noFill/>
          <a:ln w="28575">
            <a:solidFill>
              <a:srgbClr val="0000FF"/>
            </a:solidFill>
            <a:round/>
            <a:headEnd/>
            <a:tailEnd type="triangle" w="med" len="med"/>
          </a:ln>
        </p:spPr>
      </p:cxnSp>
      <p:sp>
        <p:nvSpPr>
          <p:cNvPr id="101415" name="Oval 39"/>
          <p:cNvSpPr>
            <a:spLocks noChangeArrowheads="1"/>
          </p:cNvSpPr>
          <p:nvPr/>
        </p:nvSpPr>
        <p:spPr bwMode="auto">
          <a:xfrm>
            <a:off x="4095750" y="3013075"/>
            <a:ext cx="225425" cy="269875"/>
          </a:xfrm>
          <a:prstGeom prst="ellipse">
            <a:avLst/>
          </a:prstGeom>
          <a:noFill/>
          <a:ln w="28575" algn="ctr">
            <a:solidFill>
              <a:srgbClr val="0000FF"/>
            </a:solidFill>
            <a:round/>
            <a:headEnd/>
            <a:tailEnd/>
          </a:ln>
        </p:spPr>
        <p:txBody>
          <a:bodyPr wrap="none" anchor="ctr"/>
          <a:lstStyle/>
          <a:p>
            <a:endParaRPr lang="zh-CN" altLang="en-US"/>
          </a:p>
        </p:txBody>
      </p:sp>
      <p:pic>
        <p:nvPicPr>
          <p:cNvPr id="101416" name="Picture 40"/>
          <p:cNvPicPr>
            <a:picLocks noChangeAspect="1" noChangeArrowheads="1"/>
          </p:cNvPicPr>
          <p:nvPr/>
        </p:nvPicPr>
        <p:blipFill>
          <a:blip r:embed="rId8"/>
          <a:srcRect/>
          <a:stretch>
            <a:fillRect/>
          </a:stretch>
        </p:blipFill>
        <p:spPr bwMode="auto">
          <a:xfrm>
            <a:off x="5972175" y="5635625"/>
            <a:ext cx="161925" cy="161925"/>
          </a:xfrm>
          <a:prstGeom prst="rect">
            <a:avLst/>
          </a:prstGeom>
          <a:noFill/>
          <a:ln w="19050">
            <a:solidFill>
              <a:srgbClr val="0000FF"/>
            </a:solidFill>
            <a:miter lim="800000"/>
            <a:headEnd/>
            <a:tailEnd/>
          </a:ln>
        </p:spPr>
      </p:pic>
      <p:pic>
        <p:nvPicPr>
          <p:cNvPr id="101417" name="Picture 41"/>
          <p:cNvPicPr>
            <a:picLocks noChangeAspect="1" noChangeArrowheads="1"/>
          </p:cNvPicPr>
          <p:nvPr/>
        </p:nvPicPr>
        <p:blipFill>
          <a:blip r:embed="rId8"/>
          <a:srcRect/>
          <a:stretch>
            <a:fillRect/>
          </a:stretch>
        </p:blipFill>
        <p:spPr bwMode="auto">
          <a:xfrm>
            <a:off x="6845300" y="5618163"/>
            <a:ext cx="161925" cy="161925"/>
          </a:xfrm>
          <a:prstGeom prst="rect">
            <a:avLst/>
          </a:prstGeom>
          <a:noFill/>
          <a:ln w="19050">
            <a:solidFill>
              <a:srgbClr val="0000FF"/>
            </a:solidFill>
            <a:miter lim="800000"/>
            <a:headEnd/>
            <a:tailEnd/>
          </a:ln>
        </p:spPr>
      </p:pic>
      <p:sp>
        <p:nvSpPr>
          <p:cNvPr id="101418" name="Rectangle 42"/>
          <p:cNvSpPr>
            <a:spLocks noChangeArrowheads="1"/>
          </p:cNvSpPr>
          <p:nvPr/>
        </p:nvSpPr>
        <p:spPr bwMode="auto">
          <a:xfrm>
            <a:off x="692150" y="5662613"/>
            <a:ext cx="2376488" cy="225425"/>
          </a:xfrm>
          <a:prstGeom prst="rect">
            <a:avLst/>
          </a:prstGeom>
          <a:noFill/>
          <a:ln w="28575" algn="ctr">
            <a:solidFill>
              <a:srgbClr val="FF6600"/>
            </a:solidFill>
            <a:miter lim="800000"/>
            <a:headEnd/>
            <a:tailEnd/>
          </a:ln>
        </p:spPr>
        <p:txBody>
          <a:bodyPr wrap="none" anchor="ctr"/>
          <a:lstStyle/>
          <a:p>
            <a:endParaRPr lang="zh-CN" altLang="en-US"/>
          </a:p>
        </p:txBody>
      </p:sp>
      <p:pic>
        <p:nvPicPr>
          <p:cNvPr id="101419" name="Picture 43"/>
          <p:cNvPicPr>
            <a:picLocks noChangeAspect="1" noChangeArrowheads="1"/>
          </p:cNvPicPr>
          <p:nvPr/>
        </p:nvPicPr>
        <p:blipFill>
          <a:blip r:embed="rId7"/>
          <a:srcRect/>
          <a:stretch>
            <a:fillRect/>
          </a:stretch>
        </p:blipFill>
        <p:spPr bwMode="auto">
          <a:xfrm>
            <a:off x="5146675" y="5859463"/>
            <a:ext cx="152400" cy="161925"/>
          </a:xfrm>
          <a:prstGeom prst="rect">
            <a:avLst/>
          </a:prstGeom>
          <a:noFill/>
          <a:ln w="19050">
            <a:solidFill>
              <a:srgbClr val="FF9900"/>
            </a:solidFill>
            <a:miter lim="800000"/>
            <a:headEnd/>
            <a:tailEnd/>
          </a:ln>
        </p:spPr>
      </p:pic>
      <p:pic>
        <p:nvPicPr>
          <p:cNvPr id="101420" name="Picture 44"/>
          <p:cNvPicPr>
            <a:picLocks noChangeAspect="1" noChangeArrowheads="1"/>
          </p:cNvPicPr>
          <p:nvPr/>
        </p:nvPicPr>
        <p:blipFill>
          <a:blip r:embed="rId7"/>
          <a:srcRect/>
          <a:stretch>
            <a:fillRect/>
          </a:stretch>
        </p:blipFill>
        <p:spPr bwMode="auto">
          <a:xfrm>
            <a:off x="5357813" y="5846763"/>
            <a:ext cx="152400" cy="161925"/>
          </a:xfrm>
          <a:prstGeom prst="rect">
            <a:avLst/>
          </a:prstGeom>
          <a:noFill/>
          <a:ln w="19050">
            <a:solidFill>
              <a:srgbClr val="FF9900"/>
            </a:solidFill>
            <a:miter lim="800000"/>
            <a:headEnd/>
            <a:tailEnd/>
          </a:ln>
        </p:spPr>
      </p:pic>
      <p:pic>
        <p:nvPicPr>
          <p:cNvPr id="101421" name="Picture 45"/>
          <p:cNvPicPr>
            <a:picLocks noChangeAspect="1" noChangeArrowheads="1"/>
          </p:cNvPicPr>
          <p:nvPr/>
        </p:nvPicPr>
        <p:blipFill>
          <a:blip r:embed="rId7"/>
          <a:srcRect/>
          <a:stretch>
            <a:fillRect/>
          </a:stretch>
        </p:blipFill>
        <p:spPr bwMode="auto">
          <a:xfrm>
            <a:off x="6196013" y="5829300"/>
            <a:ext cx="152400" cy="161925"/>
          </a:xfrm>
          <a:prstGeom prst="rect">
            <a:avLst/>
          </a:prstGeom>
          <a:noFill/>
          <a:ln w="19050">
            <a:solidFill>
              <a:srgbClr val="FF9900"/>
            </a:solidFill>
            <a:miter lim="800000"/>
            <a:headEnd/>
            <a:tailEnd/>
          </a:ln>
        </p:spPr>
      </p:pic>
      <p:pic>
        <p:nvPicPr>
          <p:cNvPr id="101422" name="Picture 46"/>
          <p:cNvPicPr>
            <a:picLocks noChangeAspect="1" noChangeArrowheads="1"/>
          </p:cNvPicPr>
          <p:nvPr/>
        </p:nvPicPr>
        <p:blipFill>
          <a:blip r:embed="rId7"/>
          <a:srcRect/>
          <a:stretch>
            <a:fillRect/>
          </a:stretch>
        </p:blipFill>
        <p:spPr bwMode="auto">
          <a:xfrm>
            <a:off x="7694613" y="5859463"/>
            <a:ext cx="152400" cy="161925"/>
          </a:xfrm>
          <a:prstGeom prst="rect">
            <a:avLst/>
          </a:prstGeom>
          <a:noFill/>
          <a:ln w="19050">
            <a:solidFill>
              <a:srgbClr val="FF9900"/>
            </a:solidFill>
            <a:miter lim="800000"/>
            <a:headEnd/>
            <a:tailEnd/>
          </a:ln>
        </p:spPr>
      </p:pic>
      <p:pic>
        <p:nvPicPr>
          <p:cNvPr id="101423" name="Picture 47"/>
          <p:cNvPicPr>
            <a:picLocks noChangeAspect="1" noChangeArrowheads="1"/>
          </p:cNvPicPr>
          <p:nvPr/>
        </p:nvPicPr>
        <p:blipFill>
          <a:blip r:embed="rId7"/>
          <a:srcRect/>
          <a:stretch>
            <a:fillRect/>
          </a:stretch>
        </p:blipFill>
        <p:spPr bwMode="auto">
          <a:xfrm>
            <a:off x="6869113" y="6072188"/>
            <a:ext cx="152400" cy="161925"/>
          </a:xfrm>
          <a:prstGeom prst="rect">
            <a:avLst/>
          </a:prstGeom>
          <a:noFill/>
          <a:ln w="19050">
            <a:solidFill>
              <a:srgbClr val="FF9900"/>
            </a:solidFill>
            <a:miter lim="800000"/>
            <a:headEnd/>
            <a:tailEnd/>
          </a:ln>
        </p:spPr>
      </p:pic>
      <p:pic>
        <p:nvPicPr>
          <p:cNvPr id="101424" name="Picture 48"/>
          <p:cNvPicPr>
            <a:picLocks noChangeAspect="1" noChangeArrowheads="1"/>
          </p:cNvPicPr>
          <p:nvPr/>
        </p:nvPicPr>
        <p:blipFill>
          <a:blip r:embed="rId7"/>
          <a:srcRect/>
          <a:stretch>
            <a:fillRect/>
          </a:stretch>
        </p:blipFill>
        <p:spPr bwMode="auto">
          <a:xfrm>
            <a:off x="5143500" y="6081713"/>
            <a:ext cx="152400" cy="161925"/>
          </a:xfrm>
          <a:prstGeom prst="rect">
            <a:avLst/>
          </a:prstGeom>
          <a:noFill/>
          <a:ln w="19050">
            <a:solidFill>
              <a:srgbClr val="FF9900"/>
            </a:solidFill>
            <a:miter lim="800000"/>
            <a:headEnd/>
            <a:tailEnd/>
          </a:ln>
        </p:spPr>
      </p:pic>
      <p:sp>
        <p:nvSpPr>
          <p:cNvPr id="101425" name="Rectangle 49"/>
          <p:cNvSpPr>
            <a:spLocks noChangeArrowheads="1"/>
          </p:cNvSpPr>
          <p:nvPr/>
        </p:nvSpPr>
        <p:spPr bwMode="auto">
          <a:xfrm>
            <a:off x="674688" y="5946775"/>
            <a:ext cx="2376487" cy="225425"/>
          </a:xfrm>
          <a:prstGeom prst="rect">
            <a:avLst/>
          </a:prstGeom>
          <a:noFill/>
          <a:ln w="28575" algn="ctr">
            <a:solidFill>
              <a:srgbClr val="00FF00"/>
            </a:solidFill>
            <a:miter lim="800000"/>
            <a:headEnd/>
            <a:tailEnd/>
          </a:ln>
        </p:spPr>
        <p:txBody>
          <a:bodyPr wrap="none" anchor="ctr"/>
          <a:lstStyle/>
          <a:p>
            <a:endParaRPr lang="zh-CN" altLang="en-US"/>
          </a:p>
        </p:txBody>
      </p:sp>
      <p:pic>
        <p:nvPicPr>
          <p:cNvPr id="101426" name="Picture 50"/>
          <p:cNvPicPr>
            <a:picLocks noChangeAspect="1" noChangeArrowheads="1"/>
          </p:cNvPicPr>
          <p:nvPr/>
        </p:nvPicPr>
        <p:blipFill>
          <a:blip r:embed="rId8"/>
          <a:srcRect/>
          <a:stretch>
            <a:fillRect/>
          </a:stretch>
        </p:blipFill>
        <p:spPr bwMode="auto">
          <a:xfrm>
            <a:off x="5372100" y="5618163"/>
            <a:ext cx="161925" cy="161925"/>
          </a:xfrm>
          <a:prstGeom prst="rect">
            <a:avLst/>
          </a:prstGeom>
          <a:noFill/>
          <a:ln w="19050">
            <a:solidFill>
              <a:srgbClr val="00FF00"/>
            </a:solidFill>
            <a:miter lim="800000"/>
            <a:headEnd/>
            <a:tailEnd/>
          </a:ln>
        </p:spPr>
      </p:pic>
      <p:pic>
        <p:nvPicPr>
          <p:cNvPr id="101427" name="Picture 51"/>
          <p:cNvPicPr>
            <a:picLocks noChangeAspect="1" noChangeArrowheads="1"/>
          </p:cNvPicPr>
          <p:nvPr/>
        </p:nvPicPr>
        <p:blipFill>
          <a:blip r:embed="rId8"/>
          <a:srcRect/>
          <a:stretch>
            <a:fillRect/>
          </a:stretch>
        </p:blipFill>
        <p:spPr bwMode="auto">
          <a:xfrm>
            <a:off x="6200775" y="5634038"/>
            <a:ext cx="161925" cy="161925"/>
          </a:xfrm>
          <a:prstGeom prst="rect">
            <a:avLst/>
          </a:prstGeom>
          <a:noFill/>
          <a:ln w="19050">
            <a:solidFill>
              <a:srgbClr val="00FF00"/>
            </a:solidFill>
            <a:miter lim="800000"/>
            <a:headEnd/>
            <a:tailEnd/>
          </a:ln>
        </p:spPr>
      </p:pic>
      <p:pic>
        <p:nvPicPr>
          <p:cNvPr id="101428" name="Picture 52"/>
          <p:cNvPicPr>
            <a:picLocks noChangeAspect="1" noChangeArrowheads="1"/>
          </p:cNvPicPr>
          <p:nvPr/>
        </p:nvPicPr>
        <p:blipFill>
          <a:blip r:embed="rId8"/>
          <a:srcRect/>
          <a:stretch>
            <a:fillRect/>
          </a:stretch>
        </p:blipFill>
        <p:spPr bwMode="auto">
          <a:xfrm>
            <a:off x="7069138" y="5634038"/>
            <a:ext cx="161925" cy="161925"/>
          </a:xfrm>
          <a:prstGeom prst="rect">
            <a:avLst/>
          </a:prstGeom>
          <a:noFill/>
          <a:ln w="19050">
            <a:solidFill>
              <a:srgbClr val="00FF00"/>
            </a:solidFill>
            <a:miter lim="800000"/>
            <a:headEnd/>
            <a:tailEnd/>
          </a:ln>
        </p:spPr>
      </p:pic>
      <p:pic>
        <p:nvPicPr>
          <p:cNvPr id="101429" name="Picture 53"/>
          <p:cNvPicPr>
            <a:picLocks noChangeAspect="1" noChangeArrowheads="1"/>
          </p:cNvPicPr>
          <p:nvPr/>
        </p:nvPicPr>
        <p:blipFill>
          <a:blip r:embed="rId8"/>
          <a:srcRect/>
          <a:stretch>
            <a:fillRect/>
          </a:stretch>
        </p:blipFill>
        <p:spPr bwMode="auto">
          <a:xfrm>
            <a:off x="5988050" y="5829300"/>
            <a:ext cx="161925" cy="161925"/>
          </a:xfrm>
          <a:prstGeom prst="rect">
            <a:avLst/>
          </a:prstGeom>
          <a:noFill/>
          <a:ln w="19050">
            <a:solidFill>
              <a:srgbClr val="00FF00"/>
            </a:solidFill>
            <a:miter lim="800000"/>
            <a:headEnd/>
            <a:tailEnd/>
          </a:ln>
        </p:spPr>
      </p:pic>
      <p:pic>
        <p:nvPicPr>
          <p:cNvPr id="101430" name="Picture 54"/>
          <p:cNvPicPr>
            <a:picLocks noChangeAspect="1" noChangeArrowheads="1"/>
          </p:cNvPicPr>
          <p:nvPr/>
        </p:nvPicPr>
        <p:blipFill>
          <a:blip r:embed="rId8"/>
          <a:srcRect/>
          <a:stretch>
            <a:fillRect/>
          </a:stretch>
        </p:blipFill>
        <p:spPr bwMode="auto">
          <a:xfrm>
            <a:off x="6000750" y="6056313"/>
            <a:ext cx="161925" cy="161925"/>
          </a:xfrm>
          <a:prstGeom prst="rect">
            <a:avLst/>
          </a:prstGeom>
          <a:noFill/>
          <a:ln w="19050">
            <a:solidFill>
              <a:srgbClr val="00FF00"/>
            </a:solidFill>
            <a:miter lim="800000"/>
            <a:headEnd/>
            <a:tailEnd/>
          </a:ln>
        </p:spPr>
      </p:pic>
      <p:pic>
        <p:nvPicPr>
          <p:cNvPr id="101431" name="Picture 55"/>
          <p:cNvPicPr>
            <a:picLocks noChangeAspect="1" noChangeArrowheads="1"/>
          </p:cNvPicPr>
          <p:nvPr/>
        </p:nvPicPr>
        <p:blipFill>
          <a:blip r:embed="rId8"/>
          <a:srcRect/>
          <a:stretch>
            <a:fillRect/>
          </a:stretch>
        </p:blipFill>
        <p:spPr bwMode="auto">
          <a:xfrm>
            <a:off x="6834188" y="5832475"/>
            <a:ext cx="161925" cy="161925"/>
          </a:xfrm>
          <a:prstGeom prst="rect">
            <a:avLst/>
          </a:prstGeom>
          <a:noFill/>
          <a:ln w="19050">
            <a:solidFill>
              <a:srgbClr val="00FF00"/>
            </a:solidFill>
            <a:miter lim="800000"/>
            <a:headEnd/>
            <a:tailEnd/>
          </a:ln>
        </p:spPr>
      </p:pic>
      <p:pic>
        <p:nvPicPr>
          <p:cNvPr id="101432" name="Picture 56"/>
          <p:cNvPicPr>
            <a:picLocks noChangeAspect="1" noChangeArrowheads="1"/>
          </p:cNvPicPr>
          <p:nvPr/>
        </p:nvPicPr>
        <p:blipFill>
          <a:blip r:embed="rId8"/>
          <a:srcRect/>
          <a:stretch>
            <a:fillRect/>
          </a:stretch>
        </p:blipFill>
        <p:spPr bwMode="auto">
          <a:xfrm>
            <a:off x="7065963" y="5826125"/>
            <a:ext cx="161925" cy="161925"/>
          </a:xfrm>
          <a:prstGeom prst="rect">
            <a:avLst/>
          </a:prstGeom>
          <a:noFill/>
          <a:ln w="19050">
            <a:solidFill>
              <a:srgbClr val="00FF00"/>
            </a:solidFill>
            <a:miter lim="800000"/>
            <a:headEnd/>
            <a:tailEnd/>
          </a:ln>
        </p:spPr>
      </p:pic>
      <p:pic>
        <p:nvPicPr>
          <p:cNvPr id="101433" name="Picture 57"/>
          <p:cNvPicPr>
            <a:picLocks noChangeAspect="1" noChangeArrowheads="1"/>
          </p:cNvPicPr>
          <p:nvPr/>
        </p:nvPicPr>
        <p:blipFill>
          <a:blip r:embed="rId8"/>
          <a:srcRect/>
          <a:stretch>
            <a:fillRect/>
          </a:stretch>
        </p:blipFill>
        <p:spPr bwMode="auto">
          <a:xfrm>
            <a:off x="7929563" y="5826125"/>
            <a:ext cx="161925" cy="161925"/>
          </a:xfrm>
          <a:prstGeom prst="rect">
            <a:avLst/>
          </a:prstGeom>
          <a:noFill/>
          <a:ln w="19050">
            <a:solidFill>
              <a:srgbClr val="00FF00"/>
            </a:solidFill>
            <a:miter lim="800000"/>
            <a:headEnd/>
            <a:tailEnd/>
          </a:ln>
        </p:spPr>
      </p:pic>
      <p:pic>
        <p:nvPicPr>
          <p:cNvPr id="101434" name="Picture 58"/>
          <p:cNvPicPr>
            <a:picLocks noChangeAspect="1" noChangeArrowheads="1"/>
          </p:cNvPicPr>
          <p:nvPr/>
        </p:nvPicPr>
        <p:blipFill>
          <a:blip r:embed="rId8"/>
          <a:srcRect/>
          <a:stretch>
            <a:fillRect/>
          </a:stretch>
        </p:blipFill>
        <p:spPr bwMode="auto">
          <a:xfrm>
            <a:off x="7900988" y="5603875"/>
            <a:ext cx="161925" cy="161925"/>
          </a:xfrm>
          <a:prstGeom prst="rect">
            <a:avLst/>
          </a:prstGeom>
          <a:noFill/>
          <a:ln w="19050">
            <a:solidFill>
              <a:srgbClr val="00FF00"/>
            </a:solidFill>
            <a:miter lim="800000"/>
            <a:headEnd/>
            <a:tailEnd/>
          </a:ln>
        </p:spPr>
      </p:pic>
      <p:pic>
        <p:nvPicPr>
          <p:cNvPr id="101435" name="Picture 59"/>
          <p:cNvPicPr>
            <a:picLocks noChangeAspect="1" noChangeArrowheads="1"/>
          </p:cNvPicPr>
          <p:nvPr/>
        </p:nvPicPr>
        <p:blipFill>
          <a:blip r:embed="rId8"/>
          <a:srcRect/>
          <a:stretch>
            <a:fillRect/>
          </a:stretch>
        </p:blipFill>
        <p:spPr bwMode="auto">
          <a:xfrm>
            <a:off x="7685088" y="6072188"/>
            <a:ext cx="161925" cy="161925"/>
          </a:xfrm>
          <a:prstGeom prst="rect">
            <a:avLst/>
          </a:prstGeom>
          <a:noFill/>
          <a:ln w="19050">
            <a:solidFill>
              <a:srgbClr val="00FF00"/>
            </a:solidFill>
            <a:miter lim="800000"/>
            <a:headEnd/>
            <a:tailEnd/>
          </a:ln>
        </p:spPr>
      </p:pic>
      <p:pic>
        <p:nvPicPr>
          <p:cNvPr id="101436" name="Picture 60"/>
          <p:cNvPicPr>
            <a:picLocks noChangeAspect="1" noChangeArrowheads="1"/>
          </p:cNvPicPr>
          <p:nvPr/>
        </p:nvPicPr>
        <p:blipFill>
          <a:blip r:embed="rId8"/>
          <a:srcRect/>
          <a:stretch>
            <a:fillRect/>
          </a:stretch>
        </p:blipFill>
        <p:spPr bwMode="auto">
          <a:xfrm>
            <a:off x="7051675" y="5397500"/>
            <a:ext cx="161925" cy="161925"/>
          </a:xfrm>
          <a:prstGeom prst="rect">
            <a:avLst/>
          </a:prstGeom>
          <a:noFill/>
          <a:ln w="19050">
            <a:solidFill>
              <a:srgbClr val="0000FF"/>
            </a:solidFill>
            <a:miter lim="800000"/>
            <a:headEnd/>
            <a:tailEnd/>
          </a:ln>
        </p:spPr>
      </p:pic>
      <p:pic>
        <p:nvPicPr>
          <p:cNvPr id="101437" name="Picture 61"/>
          <p:cNvPicPr>
            <a:picLocks noChangeAspect="1" noChangeArrowheads="1"/>
          </p:cNvPicPr>
          <p:nvPr/>
        </p:nvPicPr>
        <p:blipFill>
          <a:blip r:embed="rId8"/>
          <a:srcRect/>
          <a:stretch>
            <a:fillRect/>
          </a:stretch>
        </p:blipFill>
        <p:spPr bwMode="auto">
          <a:xfrm>
            <a:off x="7907338" y="5380038"/>
            <a:ext cx="161925" cy="161925"/>
          </a:xfrm>
          <a:prstGeom prst="rect">
            <a:avLst/>
          </a:prstGeom>
          <a:noFill/>
          <a:ln w="19050">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arn(inHorizontal)">
                                      <p:cBhvr>
                                        <p:cTn id="7" dur="500"/>
                                        <p:tgtEl>
                                          <p:spTgt spid="10138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01383"/>
                                        </p:tgtEl>
                                        <p:attrNameLst>
                                          <p:attrName>style.visibility</p:attrName>
                                        </p:attrNameLst>
                                      </p:cBhvr>
                                      <p:to>
                                        <p:strVal val="visible"/>
                                      </p:to>
                                    </p:set>
                                    <p:anim calcmode="lin" valueType="num">
                                      <p:cBhvr>
                                        <p:cTn id="12" dur="1000" fill="hold"/>
                                        <p:tgtEl>
                                          <p:spTgt spid="101383"/>
                                        </p:tgtEl>
                                        <p:attrNameLst>
                                          <p:attrName>ppt_w</p:attrName>
                                        </p:attrNameLst>
                                      </p:cBhvr>
                                      <p:tavLst>
                                        <p:tav tm="0">
                                          <p:val>
                                            <p:strVal val="#ppt_w*0.70"/>
                                          </p:val>
                                        </p:tav>
                                        <p:tav tm="100000">
                                          <p:val>
                                            <p:strVal val="#ppt_w"/>
                                          </p:val>
                                        </p:tav>
                                      </p:tavLst>
                                    </p:anim>
                                    <p:anim calcmode="lin" valueType="num">
                                      <p:cBhvr>
                                        <p:cTn id="13" dur="1000" fill="hold"/>
                                        <p:tgtEl>
                                          <p:spTgt spid="101383"/>
                                        </p:tgtEl>
                                        <p:attrNameLst>
                                          <p:attrName>ppt_h</p:attrName>
                                        </p:attrNameLst>
                                      </p:cBhvr>
                                      <p:tavLst>
                                        <p:tav tm="0">
                                          <p:val>
                                            <p:strVal val="#ppt_h"/>
                                          </p:val>
                                        </p:tav>
                                        <p:tav tm="100000">
                                          <p:val>
                                            <p:strVal val="#ppt_h"/>
                                          </p:val>
                                        </p:tav>
                                      </p:tavLst>
                                    </p:anim>
                                    <p:animEffect transition="in" filter="fade">
                                      <p:cBhvr>
                                        <p:cTn id="14" dur="1000"/>
                                        <p:tgtEl>
                                          <p:spTgt spid="101383"/>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1384"/>
                                        </p:tgtEl>
                                        <p:attrNameLst>
                                          <p:attrName>style.visibility</p:attrName>
                                        </p:attrNameLst>
                                      </p:cBhvr>
                                      <p:to>
                                        <p:strVal val="visible"/>
                                      </p:to>
                                    </p:set>
                                    <p:anim calcmode="lin" valueType="num">
                                      <p:cBhvr>
                                        <p:cTn id="19" dur="1000" fill="hold"/>
                                        <p:tgtEl>
                                          <p:spTgt spid="101384"/>
                                        </p:tgtEl>
                                        <p:attrNameLst>
                                          <p:attrName>ppt_w</p:attrName>
                                        </p:attrNameLst>
                                      </p:cBhvr>
                                      <p:tavLst>
                                        <p:tav tm="0">
                                          <p:val>
                                            <p:strVal val="#ppt_w*0.70"/>
                                          </p:val>
                                        </p:tav>
                                        <p:tav tm="100000">
                                          <p:val>
                                            <p:strVal val="#ppt_w"/>
                                          </p:val>
                                        </p:tav>
                                      </p:tavLst>
                                    </p:anim>
                                    <p:anim calcmode="lin" valueType="num">
                                      <p:cBhvr>
                                        <p:cTn id="20" dur="1000" fill="hold"/>
                                        <p:tgtEl>
                                          <p:spTgt spid="101384"/>
                                        </p:tgtEl>
                                        <p:attrNameLst>
                                          <p:attrName>ppt_h</p:attrName>
                                        </p:attrNameLst>
                                      </p:cBhvr>
                                      <p:tavLst>
                                        <p:tav tm="0">
                                          <p:val>
                                            <p:strVal val="#ppt_h"/>
                                          </p:val>
                                        </p:tav>
                                        <p:tav tm="100000">
                                          <p:val>
                                            <p:strVal val="#ppt_h"/>
                                          </p:val>
                                        </p:tav>
                                      </p:tavLst>
                                    </p:anim>
                                    <p:animEffect transition="in" filter="fade">
                                      <p:cBhvr>
                                        <p:cTn id="21" dur="1000"/>
                                        <p:tgtEl>
                                          <p:spTgt spid="10138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01385"/>
                                        </p:tgtEl>
                                        <p:attrNameLst>
                                          <p:attrName>style.visibility</p:attrName>
                                        </p:attrNameLst>
                                      </p:cBhvr>
                                      <p:to>
                                        <p:strVal val="visible"/>
                                      </p:to>
                                    </p:set>
                                    <p:anim calcmode="lin" valueType="num">
                                      <p:cBhvr>
                                        <p:cTn id="24" dur="1000" fill="hold"/>
                                        <p:tgtEl>
                                          <p:spTgt spid="101385"/>
                                        </p:tgtEl>
                                        <p:attrNameLst>
                                          <p:attrName>ppt_w</p:attrName>
                                        </p:attrNameLst>
                                      </p:cBhvr>
                                      <p:tavLst>
                                        <p:tav tm="0">
                                          <p:val>
                                            <p:strVal val="#ppt_w*0.70"/>
                                          </p:val>
                                        </p:tav>
                                        <p:tav tm="100000">
                                          <p:val>
                                            <p:strVal val="#ppt_w"/>
                                          </p:val>
                                        </p:tav>
                                      </p:tavLst>
                                    </p:anim>
                                    <p:anim calcmode="lin" valueType="num">
                                      <p:cBhvr>
                                        <p:cTn id="25" dur="1000" fill="hold"/>
                                        <p:tgtEl>
                                          <p:spTgt spid="101385"/>
                                        </p:tgtEl>
                                        <p:attrNameLst>
                                          <p:attrName>ppt_h</p:attrName>
                                        </p:attrNameLst>
                                      </p:cBhvr>
                                      <p:tavLst>
                                        <p:tav tm="0">
                                          <p:val>
                                            <p:strVal val="#ppt_h"/>
                                          </p:val>
                                        </p:tav>
                                        <p:tav tm="100000">
                                          <p:val>
                                            <p:strVal val="#ppt_h"/>
                                          </p:val>
                                        </p:tav>
                                      </p:tavLst>
                                    </p:anim>
                                    <p:animEffect transition="in" filter="fade">
                                      <p:cBhvr>
                                        <p:cTn id="26" dur="1000"/>
                                        <p:tgtEl>
                                          <p:spTgt spid="101385"/>
                                        </p:tgtEl>
                                      </p:cBhvr>
                                    </p:animEffect>
                                  </p:childTnLst>
                                </p:cTn>
                              </p:par>
                              <p:par>
                                <p:cTn id="27" presetID="55" presetClass="entr" presetSubtype="0" fill="hold" nodeType="withEffect">
                                  <p:stCondLst>
                                    <p:cond delay="0"/>
                                  </p:stCondLst>
                                  <p:childTnLst>
                                    <p:set>
                                      <p:cBhvr>
                                        <p:cTn id="28" dur="1" fill="hold">
                                          <p:stCondLst>
                                            <p:cond delay="0"/>
                                          </p:stCondLst>
                                        </p:cTn>
                                        <p:tgtEl>
                                          <p:spTgt spid="101386"/>
                                        </p:tgtEl>
                                        <p:attrNameLst>
                                          <p:attrName>style.visibility</p:attrName>
                                        </p:attrNameLst>
                                      </p:cBhvr>
                                      <p:to>
                                        <p:strVal val="visible"/>
                                      </p:to>
                                    </p:set>
                                    <p:anim calcmode="lin" valueType="num">
                                      <p:cBhvr>
                                        <p:cTn id="29" dur="1000" fill="hold"/>
                                        <p:tgtEl>
                                          <p:spTgt spid="101386"/>
                                        </p:tgtEl>
                                        <p:attrNameLst>
                                          <p:attrName>ppt_w</p:attrName>
                                        </p:attrNameLst>
                                      </p:cBhvr>
                                      <p:tavLst>
                                        <p:tav tm="0">
                                          <p:val>
                                            <p:strVal val="#ppt_w*0.70"/>
                                          </p:val>
                                        </p:tav>
                                        <p:tav tm="100000">
                                          <p:val>
                                            <p:strVal val="#ppt_w"/>
                                          </p:val>
                                        </p:tav>
                                      </p:tavLst>
                                    </p:anim>
                                    <p:anim calcmode="lin" valueType="num">
                                      <p:cBhvr>
                                        <p:cTn id="30" dur="1000" fill="hold"/>
                                        <p:tgtEl>
                                          <p:spTgt spid="101386"/>
                                        </p:tgtEl>
                                        <p:attrNameLst>
                                          <p:attrName>ppt_h</p:attrName>
                                        </p:attrNameLst>
                                      </p:cBhvr>
                                      <p:tavLst>
                                        <p:tav tm="0">
                                          <p:val>
                                            <p:strVal val="#ppt_h"/>
                                          </p:val>
                                        </p:tav>
                                        <p:tav tm="100000">
                                          <p:val>
                                            <p:strVal val="#ppt_h"/>
                                          </p:val>
                                        </p:tav>
                                      </p:tavLst>
                                    </p:anim>
                                    <p:animEffect transition="in" filter="fade">
                                      <p:cBhvr>
                                        <p:cTn id="31" dur="1000"/>
                                        <p:tgtEl>
                                          <p:spTgt spid="10138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01390"/>
                                        </p:tgtEl>
                                        <p:attrNameLst>
                                          <p:attrName>style.visibility</p:attrName>
                                        </p:attrNameLst>
                                      </p:cBhvr>
                                      <p:to>
                                        <p:strVal val="visible"/>
                                      </p:to>
                                    </p:set>
                                    <p:anim calcmode="lin" valueType="num">
                                      <p:cBhvr>
                                        <p:cTn id="36" dur="1000" fill="hold"/>
                                        <p:tgtEl>
                                          <p:spTgt spid="101390"/>
                                        </p:tgtEl>
                                        <p:attrNameLst>
                                          <p:attrName>ppt_w</p:attrName>
                                        </p:attrNameLst>
                                      </p:cBhvr>
                                      <p:tavLst>
                                        <p:tav tm="0">
                                          <p:val>
                                            <p:strVal val="#ppt_w*0.70"/>
                                          </p:val>
                                        </p:tav>
                                        <p:tav tm="100000">
                                          <p:val>
                                            <p:strVal val="#ppt_w"/>
                                          </p:val>
                                        </p:tav>
                                      </p:tavLst>
                                    </p:anim>
                                    <p:anim calcmode="lin" valueType="num">
                                      <p:cBhvr>
                                        <p:cTn id="37" dur="1000" fill="hold"/>
                                        <p:tgtEl>
                                          <p:spTgt spid="101390"/>
                                        </p:tgtEl>
                                        <p:attrNameLst>
                                          <p:attrName>ppt_h</p:attrName>
                                        </p:attrNameLst>
                                      </p:cBhvr>
                                      <p:tavLst>
                                        <p:tav tm="0">
                                          <p:val>
                                            <p:strVal val="#ppt_h"/>
                                          </p:val>
                                        </p:tav>
                                        <p:tav tm="100000">
                                          <p:val>
                                            <p:strVal val="#ppt_h"/>
                                          </p:val>
                                        </p:tav>
                                      </p:tavLst>
                                    </p:anim>
                                    <p:animEffect transition="in" filter="fade">
                                      <p:cBhvr>
                                        <p:cTn id="38" dur="1000"/>
                                        <p:tgtEl>
                                          <p:spTgt spid="101390"/>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01391"/>
                                        </p:tgtEl>
                                        <p:attrNameLst>
                                          <p:attrName>style.visibility</p:attrName>
                                        </p:attrNameLst>
                                      </p:cBhvr>
                                      <p:to>
                                        <p:strVal val="visible"/>
                                      </p:to>
                                    </p:set>
                                    <p:anim calcmode="lin" valueType="num">
                                      <p:cBhvr>
                                        <p:cTn id="41" dur="1000" fill="hold"/>
                                        <p:tgtEl>
                                          <p:spTgt spid="101391"/>
                                        </p:tgtEl>
                                        <p:attrNameLst>
                                          <p:attrName>ppt_w</p:attrName>
                                        </p:attrNameLst>
                                      </p:cBhvr>
                                      <p:tavLst>
                                        <p:tav tm="0">
                                          <p:val>
                                            <p:strVal val="#ppt_w*0.70"/>
                                          </p:val>
                                        </p:tav>
                                        <p:tav tm="100000">
                                          <p:val>
                                            <p:strVal val="#ppt_w"/>
                                          </p:val>
                                        </p:tav>
                                      </p:tavLst>
                                    </p:anim>
                                    <p:anim calcmode="lin" valueType="num">
                                      <p:cBhvr>
                                        <p:cTn id="42" dur="1000" fill="hold"/>
                                        <p:tgtEl>
                                          <p:spTgt spid="101391"/>
                                        </p:tgtEl>
                                        <p:attrNameLst>
                                          <p:attrName>ppt_h</p:attrName>
                                        </p:attrNameLst>
                                      </p:cBhvr>
                                      <p:tavLst>
                                        <p:tav tm="0">
                                          <p:val>
                                            <p:strVal val="#ppt_h"/>
                                          </p:val>
                                        </p:tav>
                                        <p:tav tm="100000">
                                          <p:val>
                                            <p:strVal val="#ppt_h"/>
                                          </p:val>
                                        </p:tav>
                                      </p:tavLst>
                                    </p:anim>
                                    <p:animEffect transition="in" filter="fade">
                                      <p:cBhvr>
                                        <p:cTn id="43" dur="1000"/>
                                        <p:tgtEl>
                                          <p:spTgt spid="101391"/>
                                        </p:tgtEl>
                                      </p:cBhvr>
                                    </p:animEffect>
                                  </p:childTnLst>
                                </p:cTn>
                              </p:par>
                              <p:par>
                                <p:cTn id="44" presetID="55" presetClass="entr" presetSubtype="0" fill="hold" nodeType="withEffect">
                                  <p:stCondLst>
                                    <p:cond delay="0"/>
                                  </p:stCondLst>
                                  <p:childTnLst>
                                    <p:set>
                                      <p:cBhvr>
                                        <p:cTn id="45" dur="1" fill="hold">
                                          <p:stCondLst>
                                            <p:cond delay="0"/>
                                          </p:stCondLst>
                                        </p:cTn>
                                        <p:tgtEl>
                                          <p:spTgt spid="101392"/>
                                        </p:tgtEl>
                                        <p:attrNameLst>
                                          <p:attrName>style.visibility</p:attrName>
                                        </p:attrNameLst>
                                      </p:cBhvr>
                                      <p:to>
                                        <p:strVal val="visible"/>
                                      </p:to>
                                    </p:set>
                                    <p:anim calcmode="lin" valueType="num">
                                      <p:cBhvr>
                                        <p:cTn id="46" dur="1000" fill="hold"/>
                                        <p:tgtEl>
                                          <p:spTgt spid="101392"/>
                                        </p:tgtEl>
                                        <p:attrNameLst>
                                          <p:attrName>ppt_w</p:attrName>
                                        </p:attrNameLst>
                                      </p:cBhvr>
                                      <p:tavLst>
                                        <p:tav tm="0">
                                          <p:val>
                                            <p:strVal val="#ppt_w*0.70"/>
                                          </p:val>
                                        </p:tav>
                                        <p:tav tm="100000">
                                          <p:val>
                                            <p:strVal val="#ppt_w"/>
                                          </p:val>
                                        </p:tav>
                                      </p:tavLst>
                                    </p:anim>
                                    <p:anim calcmode="lin" valueType="num">
                                      <p:cBhvr>
                                        <p:cTn id="47" dur="1000" fill="hold"/>
                                        <p:tgtEl>
                                          <p:spTgt spid="101392"/>
                                        </p:tgtEl>
                                        <p:attrNameLst>
                                          <p:attrName>ppt_h</p:attrName>
                                        </p:attrNameLst>
                                      </p:cBhvr>
                                      <p:tavLst>
                                        <p:tav tm="0">
                                          <p:val>
                                            <p:strVal val="#ppt_h"/>
                                          </p:val>
                                        </p:tav>
                                        <p:tav tm="100000">
                                          <p:val>
                                            <p:strVal val="#ppt_h"/>
                                          </p:val>
                                        </p:tav>
                                      </p:tavLst>
                                    </p:anim>
                                    <p:animEffect transition="in" filter="fade">
                                      <p:cBhvr>
                                        <p:cTn id="48" dur="1000"/>
                                        <p:tgtEl>
                                          <p:spTgt spid="101392"/>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101393"/>
                                        </p:tgtEl>
                                        <p:attrNameLst>
                                          <p:attrName>style.visibility</p:attrName>
                                        </p:attrNameLst>
                                      </p:cBhvr>
                                      <p:to>
                                        <p:strVal val="visible"/>
                                      </p:to>
                                    </p:set>
                                    <p:anim calcmode="lin" valueType="num">
                                      <p:cBhvr>
                                        <p:cTn id="53" dur="1000" fill="hold"/>
                                        <p:tgtEl>
                                          <p:spTgt spid="101393"/>
                                        </p:tgtEl>
                                        <p:attrNameLst>
                                          <p:attrName>ppt_w</p:attrName>
                                        </p:attrNameLst>
                                      </p:cBhvr>
                                      <p:tavLst>
                                        <p:tav tm="0">
                                          <p:val>
                                            <p:strVal val="#ppt_w*0.70"/>
                                          </p:val>
                                        </p:tav>
                                        <p:tav tm="100000">
                                          <p:val>
                                            <p:strVal val="#ppt_w"/>
                                          </p:val>
                                        </p:tav>
                                      </p:tavLst>
                                    </p:anim>
                                    <p:anim calcmode="lin" valueType="num">
                                      <p:cBhvr>
                                        <p:cTn id="54" dur="1000" fill="hold"/>
                                        <p:tgtEl>
                                          <p:spTgt spid="101393"/>
                                        </p:tgtEl>
                                        <p:attrNameLst>
                                          <p:attrName>ppt_h</p:attrName>
                                        </p:attrNameLst>
                                      </p:cBhvr>
                                      <p:tavLst>
                                        <p:tav tm="0">
                                          <p:val>
                                            <p:strVal val="#ppt_h"/>
                                          </p:val>
                                        </p:tav>
                                        <p:tav tm="100000">
                                          <p:val>
                                            <p:strVal val="#ppt_h"/>
                                          </p:val>
                                        </p:tav>
                                      </p:tavLst>
                                    </p:anim>
                                    <p:animEffect transition="in" filter="fade">
                                      <p:cBhvr>
                                        <p:cTn id="55" dur="1000"/>
                                        <p:tgtEl>
                                          <p:spTgt spid="101393"/>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101394"/>
                                        </p:tgtEl>
                                        <p:attrNameLst>
                                          <p:attrName>style.visibility</p:attrName>
                                        </p:attrNameLst>
                                      </p:cBhvr>
                                      <p:to>
                                        <p:strVal val="visible"/>
                                      </p:to>
                                    </p:set>
                                    <p:anim calcmode="lin" valueType="num">
                                      <p:cBhvr>
                                        <p:cTn id="58" dur="1000" fill="hold"/>
                                        <p:tgtEl>
                                          <p:spTgt spid="101394"/>
                                        </p:tgtEl>
                                        <p:attrNameLst>
                                          <p:attrName>ppt_w</p:attrName>
                                        </p:attrNameLst>
                                      </p:cBhvr>
                                      <p:tavLst>
                                        <p:tav tm="0">
                                          <p:val>
                                            <p:strVal val="#ppt_w*0.70"/>
                                          </p:val>
                                        </p:tav>
                                        <p:tav tm="100000">
                                          <p:val>
                                            <p:strVal val="#ppt_w"/>
                                          </p:val>
                                        </p:tav>
                                      </p:tavLst>
                                    </p:anim>
                                    <p:anim calcmode="lin" valueType="num">
                                      <p:cBhvr>
                                        <p:cTn id="59" dur="1000" fill="hold"/>
                                        <p:tgtEl>
                                          <p:spTgt spid="101394"/>
                                        </p:tgtEl>
                                        <p:attrNameLst>
                                          <p:attrName>ppt_h</p:attrName>
                                        </p:attrNameLst>
                                      </p:cBhvr>
                                      <p:tavLst>
                                        <p:tav tm="0">
                                          <p:val>
                                            <p:strVal val="#ppt_h"/>
                                          </p:val>
                                        </p:tav>
                                        <p:tav tm="100000">
                                          <p:val>
                                            <p:strVal val="#ppt_h"/>
                                          </p:val>
                                        </p:tav>
                                      </p:tavLst>
                                    </p:anim>
                                    <p:animEffect transition="in" filter="fade">
                                      <p:cBhvr>
                                        <p:cTn id="60" dur="1000"/>
                                        <p:tgtEl>
                                          <p:spTgt spid="101394"/>
                                        </p:tgtEl>
                                      </p:cBhvr>
                                    </p:animEffect>
                                  </p:childTnLst>
                                </p:cTn>
                              </p:par>
                              <p:par>
                                <p:cTn id="61" presetID="55" presetClass="entr" presetSubtype="0" fill="hold" nodeType="withEffect">
                                  <p:stCondLst>
                                    <p:cond delay="0"/>
                                  </p:stCondLst>
                                  <p:childTnLst>
                                    <p:set>
                                      <p:cBhvr>
                                        <p:cTn id="62" dur="1" fill="hold">
                                          <p:stCondLst>
                                            <p:cond delay="0"/>
                                          </p:stCondLst>
                                        </p:cTn>
                                        <p:tgtEl>
                                          <p:spTgt spid="101395"/>
                                        </p:tgtEl>
                                        <p:attrNameLst>
                                          <p:attrName>style.visibility</p:attrName>
                                        </p:attrNameLst>
                                      </p:cBhvr>
                                      <p:to>
                                        <p:strVal val="visible"/>
                                      </p:to>
                                    </p:set>
                                    <p:anim calcmode="lin" valueType="num">
                                      <p:cBhvr>
                                        <p:cTn id="63" dur="1000" fill="hold"/>
                                        <p:tgtEl>
                                          <p:spTgt spid="101395"/>
                                        </p:tgtEl>
                                        <p:attrNameLst>
                                          <p:attrName>ppt_w</p:attrName>
                                        </p:attrNameLst>
                                      </p:cBhvr>
                                      <p:tavLst>
                                        <p:tav tm="0">
                                          <p:val>
                                            <p:strVal val="#ppt_w*0.70"/>
                                          </p:val>
                                        </p:tav>
                                        <p:tav tm="100000">
                                          <p:val>
                                            <p:strVal val="#ppt_w"/>
                                          </p:val>
                                        </p:tav>
                                      </p:tavLst>
                                    </p:anim>
                                    <p:anim calcmode="lin" valueType="num">
                                      <p:cBhvr>
                                        <p:cTn id="64" dur="1000" fill="hold"/>
                                        <p:tgtEl>
                                          <p:spTgt spid="101395"/>
                                        </p:tgtEl>
                                        <p:attrNameLst>
                                          <p:attrName>ppt_h</p:attrName>
                                        </p:attrNameLst>
                                      </p:cBhvr>
                                      <p:tavLst>
                                        <p:tav tm="0">
                                          <p:val>
                                            <p:strVal val="#ppt_h"/>
                                          </p:val>
                                        </p:tav>
                                        <p:tav tm="100000">
                                          <p:val>
                                            <p:strVal val="#ppt_h"/>
                                          </p:val>
                                        </p:tav>
                                      </p:tavLst>
                                    </p:anim>
                                    <p:animEffect transition="in" filter="fade">
                                      <p:cBhvr>
                                        <p:cTn id="65" dur="1000"/>
                                        <p:tgtEl>
                                          <p:spTgt spid="101395"/>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01401"/>
                                        </p:tgtEl>
                                        <p:attrNameLst>
                                          <p:attrName>style.visibility</p:attrName>
                                        </p:attrNameLst>
                                      </p:cBhvr>
                                      <p:to>
                                        <p:strVal val="visible"/>
                                      </p:to>
                                    </p:set>
                                    <p:anim calcmode="lin" valueType="num">
                                      <p:cBhvr>
                                        <p:cTn id="70" dur="1000" fill="hold"/>
                                        <p:tgtEl>
                                          <p:spTgt spid="101401"/>
                                        </p:tgtEl>
                                        <p:attrNameLst>
                                          <p:attrName>ppt_w</p:attrName>
                                        </p:attrNameLst>
                                      </p:cBhvr>
                                      <p:tavLst>
                                        <p:tav tm="0">
                                          <p:val>
                                            <p:strVal val="#ppt_w*0.70"/>
                                          </p:val>
                                        </p:tav>
                                        <p:tav tm="100000">
                                          <p:val>
                                            <p:strVal val="#ppt_w"/>
                                          </p:val>
                                        </p:tav>
                                      </p:tavLst>
                                    </p:anim>
                                    <p:anim calcmode="lin" valueType="num">
                                      <p:cBhvr>
                                        <p:cTn id="71" dur="1000" fill="hold"/>
                                        <p:tgtEl>
                                          <p:spTgt spid="101401"/>
                                        </p:tgtEl>
                                        <p:attrNameLst>
                                          <p:attrName>ppt_h</p:attrName>
                                        </p:attrNameLst>
                                      </p:cBhvr>
                                      <p:tavLst>
                                        <p:tav tm="0">
                                          <p:val>
                                            <p:strVal val="#ppt_h"/>
                                          </p:val>
                                        </p:tav>
                                        <p:tav tm="100000">
                                          <p:val>
                                            <p:strVal val="#ppt_h"/>
                                          </p:val>
                                        </p:tav>
                                      </p:tavLst>
                                    </p:anim>
                                    <p:animEffect transition="in" filter="fade">
                                      <p:cBhvr>
                                        <p:cTn id="72" dur="1000"/>
                                        <p:tgtEl>
                                          <p:spTgt spid="101401"/>
                                        </p:tgtEl>
                                      </p:cBhvr>
                                    </p:animEffect>
                                  </p:childTnLst>
                                </p:cTn>
                              </p:par>
                              <p:par>
                                <p:cTn id="73" presetID="55" presetClass="entr" presetSubtype="0" fill="hold" grpId="0" nodeType="withEffect">
                                  <p:stCondLst>
                                    <p:cond delay="0"/>
                                  </p:stCondLst>
                                  <p:childTnLst>
                                    <p:set>
                                      <p:cBhvr>
                                        <p:cTn id="74" dur="1" fill="hold">
                                          <p:stCondLst>
                                            <p:cond delay="0"/>
                                          </p:stCondLst>
                                        </p:cTn>
                                        <p:tgtEl>
                                          <p:spTgt spid="101399"/>
                                        </p:tgtEl>
                                        <p:attrNameLst>
                                          <p:attrName>style.visibility</p:attrName>
                                        </p:attrNameLst>
                                      </p:cBhvr>
                                      <p:to>
                                        <p:strVal val="visible"/>
                                      </p:to>
                                    </p:set>
                                    <p:anim calcmode="lin" valueType="num">
                                      <p:cBhvr>
                                        <p:cTn id="75" dur="1000" fill="hold"/>
                                        <p:tgtEl>
                                          <p:spTgt spid="101399"/>
                                        </p:tgtEl>
                                        <p:attrNameLst>
                                          <p:attrName>ppt_w</p:attrName>
                                        </p:attrNameLst>
                                      </p:cBhvr>
                                      <p:tavLst>
                                        <p:tav tm="0">
                                          <p:val>
                                            <p:strVal val="#ppt_w*0.70"/>
                                          </p:val>
                                        </p:tav>
                                        <p:tav tm="100000">
                                          <p:val>
                                            <p:strVal val="#ppt_w"/>
                                          </p:val>
                                        </p:tav>
                                      </p:tavLst>
                                    </p:anim>
                                    <p:anim calcmode="lin" valueType="num">
                                      <p:cBhvr>
                                        <p:cTn id="76" dur="1000" fill="hold"/>
                                        <p:tgtEl>
                                          <p:spTgt spid="101399"/>
                                        </p:tgtEl>
                                        <p:attrNameLst>
                                          <p:attrName>ppt_h</p:attrName>
                                        </p:attrNameLst>
                                      </p:cBhvr>
                                      <p:tavLst>
                                        <p:tav tm="0">
                                          <p:val>
                                            <p:strVal val="#ppt_h"/>
                                          </p:val>
                                        </p:tav>
                                        <p:tav tm="100000">
                                          <p:val>
                                            <p:strVal val="#ppt_h"/>
                                          </p:val>
                                        </p:tav>
                                      </p:tavLst>
                                    </p:anim>
                                    <p:animEffect transition="in" filter="fade">
                                      <p:cBhvr>
                                        <p:cTn id="77" dur="1000"/>
                                        <p:tgtEl>
                                          <p:spTgt spid="101399"/>
                                        </p:tgtEl>
                                      </p:cBhvr>
                                    </p:animEffect>
                                  </p:childTnLst>
                                </p:cTn>
                              </p:par>
                              <p:par>
                                <p:cTn id="78" presetID="55" presetClass="entr" presetSubtype="0" fill="hold" nodeType="withEffect">
                                  <p:stCondLst>
                                    <p:cond delay="0"/>
                                  </p:stCondLst>
                                  <p:childTnLst>
                                    <p:set>
                                      <p:cBhvr>
                                        <p:cTn id="79" dur="1" fill="hold">
                                          <p:stCondLst>
                                            <p:cond delay="0"/>
                                          </p:stCondLst>
                                        </p:cTn>
                                        <p:tgtEl>
                                          <p:spTgt spid="101400"/>
                                        </p:tgtEl>
                                        <p:attrNameLst>
                                          <p:attrName>style.visibility</p:attrName>
                                        </p:attrNameLst>
                                      </p:cBhvr>
                                      <p:to>
                                        <p:strVal val="visible"/>
                                      </p:to>
                                    </p:set>
                                    <p:anim calcmode="lin" valueType="num">
                                      <p:cBhvr>
                                        <p:cTn id="80" dur="1000" fill="hold"/>
                                        <p:tgtEl>
                                          <p:spTgt spid="101400"/>
                                        </p:tgtEl>
                                        <p:attrNameLst>
                                          <p:attrName>ppt_w</p:attrName>
                                        </p:attrNameLst>
                                      </p:cBhvr>
                                      <p:tavLst>
                                        <p:tav tm="0">
                                          <p:val>
                                            <p:strVal val="#ppt_w*0.70"/>
                                          </p:val>
                                        </p:tav>
                                        <p:tav tm="100000">
                                          <p:val>
                                            <p:strVal val="#ppt_w"/>
                                          </p:val>
                                        </p:tav>
                                      </p:tavLst>
                                    </p:anim>
                                    <p:anim calcmode="lin" valueType="num">
                                      <p:cBhvr>
                                        <p:cTn id="81" dur="1000" fill="hold"/>
                                        <p:tgtEl>
                                          <p:spTgt spid="101400"/>
                                        </p:tgtEl>
                                        <p:attrNameLst>
                                          <p:attrName>ppt_h</p:attrName>
                                        </p:attrNameLst>
                                      </p:cBhvr>
                                      <p:tavLst>
                                        <p:tav tm="0">
                                          <p:val>
                                            <p:strVal val="#ppt_h"/>
                                          </p:val>
                                        </p:tav>
                                        <p:tav tm="100000">
                                          <p:val>
                                            <p:strVal val="#ppt_h"/>
                                          </p:val>
                                        </p:tav>
                                      </p:tavLst>
                                    </p:anim>
                                    <p:animEffect transition="in" filter="fade">
                                      <p:cBhvr>
                                        <p:cTn id="82" dur="1000"/>
                                        <p:tgtEl>
                                          <p:spTgt spid="10140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138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13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139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139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139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140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0140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140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140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140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140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0140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14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141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141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55" presetClass="entr" presetSubtype="0" fill="hold" grpId="0" nodeType="clickEffect">
                                  <p:stCondLst>
                                    <p:cond delay="0"/>
                                  </p:stCondLst>
                                  <p:childTnLst>
                                    <p:set>
                                      <p:cBhvr>
                                        <p:cTn id="134" dur="1" fill="hold">
                                          <p:stCondLst>
                                            <p:cond delay="0"/>
                                          </p:stCondLst>
                                        </p:cTn>
                                        <p:tgtEl>
                                          <p:spTgt spid="101412"/>
                                        </p:tgtEl>
                                        <p:attrNameLst>
                                          <p:attrName>style.visibility</p:attrName>
                                        </p:attrNameLst>
                                      </p:cBhvr>
                                      <p:to>
                                        <p:strVal val="visible"/>
                                      </p:to>
                                    </p:set>
                                    <p:anim calcmode="lin" valueType="num">
                                      <p:cBhvr>
                                        <p:cTn id="135" dur="1000" fill="hold"/>
                                        <p:tgtEl>
                                          <p:spTgt spid="101412"/>
                                        </p:tgtEl>
                                        <p:attrNameLst>
                                          <p:attrName>ppt_w</p:attrName>
                                        </p:attrNameLst>
                                      </p:cBhvr>
                                      <p:tavLst>
                                        <p:tav tm="0">
                                          <p:val>
                                            <p:strVal val="#ppt_w*0.70"/>
                                          </p:val>
                                        </p:tav>
                                        <p:tav tm="100000">
                                          <p:val>
                                            <p:strVal val="#ppt_w"/>
                                          </p:val>
                                        </p:tav>
                                      </p:tavLst>
                                    </p:anim>
                                    <p:anim calcmode="lin" valueType="num">
                                      <p:cBhvr>
                                        <p:cTn id="136" dur="1000" fill="hold"/>
                                        <p:tgtEl>
                                          <p:spTgt spid="101412"/>
                                        </p:tgtEl>
                                        <p:attrNameLst>
                                          <p:attrName>ppt_h</p:attrName>
                                        </p:attrNameLst>
                                      </p:cBhvr>
                                      <p:tavLst>
                                        <p:tav tm="0">
                                          <p:val>
                                            <p:strVal val="#ppt_h"/>
                                          </p:val>
                                        </p:tav>
                                        <p:tav tm="100000">
                                          <p:val>
                                            <p:strVal val="#ppt_h"/>
                                          </p:val>
                                        </p:tav>
                                      </p:tavLst>
                                    </p:anim>
                                    <p:animEffect transition="in" filter="fade">
                                      <p:cBhvr>
                                        <p:cTn id="137" dur="1000"/>
                                        <p:tgtEl>
                                          <p:spTgt spid="101412"/>
                                        </p:tgtEl>
                                      </p:cBhvr>
                                    </p:animEffect>
                                  </p:childTnLst>
                                </p:cTn>
                              </p:par>
                            </p:childTnLst>
                          </p:cTn>
                        </p:par>
                      </p:childTnLst>
                    </p:cTn>
                  </p:par>
                  <p:par>
                    <p:cTn id="138" fill="hold">
                      <p:stCondLst>
                        <p:cond delay="indefinite"/>
                      </p:stCondLst>
                      <p:childTnLst>
                        <p:par>
                          <p:cTn id="139" fill="hold">
                            <p:stCondLst>
                              <p:cond delay="0"/>
                            </p:stCondLst>
                            <p:childTnLst>
                              <p:par>
                                <p:cTn id="140" presetID="55" presetClass="entr" presetSubtype="0" fill="hold" grpId="0" nodeType="clickEffect">
                                  <p:stCondLst>
                                    <p:cond delay="0"/>
                                  </p:stCondLst>
                                  <p:childTnLst>
                                    <p:set>
                                      <p:cBhvr>
                                        <p:cTn id="141" dur="1" fill="hold">
                                          <p:stCondLst>
                                            <p:cond delay="0"/>
                                          </p:stCondLst>
                                        </p:cTn>
                                        <p:tgtEl>
                                          <p:spTgt spid="101415"/>
                                        </p:tgtEl>
                                        <p:attrNameLst>
                                          <p:attrName>style.visibility</p:attrName>
                                        </p:attrNameLst>
                                      </p:cBhvr>
                                      <p:to>
                                        <p:strVal val="visible"/>
                                      </p:to>
                                    </p:set>
                                    <p:anim calcmode="lin" valueType="num">
                                      <p:cBhvr>
                                        <p:cTn id="142" dur="1000" fill="hold"/>
                                        <p:tgtEl>
                                          <p:spTgt spid="101415"/>
                                        </p:tgtEl>
                                        <p:attrNameLst>
                                          <p:attrName>ppt_w</p:attrName>
                                        </p:attrNameLst>
                                      </p:cBhvr>
                                      <p:tavLst>
                                        <p:tav tm="0">
                                          <p:val>
                                            <p:strVal val="#ppt_w*0.70"/>
                                          </p:val>
                                        </p:tav>
                                        <p:tav tm="100000">
                                          <p:val>
                                            <p:strVal val="#ppt_w"/>
                                          </p:val>
                                        </p:tav>
                                      </p:tavLst>
                                    </p:anim>
                                    <p:anim calcmode="lin" valueType="num">
                                      <p:cBhvr>
                                        <p:cTn id="143" dur="1000" fill="hold"/>
                                        <p:tgtEl>
                                          <p:spTgt spid="101415"/>
                                        </p:tgtEl>
                                        <p:attrNameLst>
                                          <p:attrName>ppt_h</p:attrName>
                                        </p:attrNameLst>
                                      </p:cBhvr>
                                      <p:tavLst>
                                        <p:tav tm="0">
                                          <p:val>
                                            <p:strVal val="#ppt_h"/>
                                          </p:val>
                                        </p:tav>
                                        <p:tav tm="100000">
                                          <p:val>
                                            <p:strVal val="#ppt_h"/>
                                          </p:val>
                                        </p:tav>
                                      </p:tavLst>
                                    </p:anim>
                                    <p:animEffect transition="in" filter="fade">
                                      <p:cBhvr>
                                        <p:cTn id="144" dur="1000"/>
                                        <p:tgtEl>
                                          <p:spTgt spid="101415"/>
                                        </p:tgtEl>
                                      </p:cBhvr>
                                    </p:animEffect>
                                  </p:childTnLst>
                                </p:cTn>
                              </p:par>
                              <p:par>
                                <p:cTn id="145" presetID="55" presetClass="entr" presetSubtype="0" fill="hold" grpId="0" nodeType="withEffect">
                                  <p:stCondLst>
                                    <p:cond delay="0"/>
                                  </p:stCondLst>
                                  <p:childTnLst>
                                    <p:set>
                                      <p:cBhvr>
                                        <p:cTn id="146" dur="1" fill="hold">
                                          <p:stCondLst>
                                            <p:cond delay="0"/>
                                          </p:stCondLst>
                                        </p:cTn>
                                        <p:tgtEl>
                                          <p:spTgt spid="101413"/>
                                        </p:tgtEl>
                                        <p:attrNameLst>
                                          <p:attrName>style.visibility</p:attrName>
                                        </p:attrNameLst>
                                      </p:cBhvr>
                                      <p:to>
                                        <p:strVal val="visible"/>
                                      </p:to>
                                    </p:set>
                                    <p:anim calcmode="lin" valueType="num">
                                      <p:cBhvr>
                                        <p:cTn id="147" dur="1000" fill="hold"/>
                                        <p:tgtEl>
                                          <p:spTgt spid="101413"/>
                                        </p:tgtEl>
                                        <p:attrNameLst>
                                          <p:attrName>ppt_w</p:attrName>
                                        </p:attrNameLst>
                                      </p:cBhvr>
                                      <p:tavLst>
                                        <p:tav tm="0">
                                          <p:val>
                                            <p:strVal val="#ppt_w*0.70"/>
                                          </p:val>
                                        </p:tav>
                                        <p:tav tm="100000">
                                          <p:val>
                                            <p:strVal val="#ppt_w"/>
                                          </p:val>
                                        </p:tav>
                                      </p:tavLst>
                                    </p:anim>
                                    <p:anim calcmode="lin" valueType="num">
                                      <p:cBhvr>
                                        <p:cTn id="148" dur="1000" fill="hold"/>
                                        <p:tgtEl>
                                          <p:spTgt spid="101413"/>
                                        </p:tgtEl>
                                        <p:attrNameLst>
                                          <p:attrName>ppt_h</p:attrName>
                                        </p:attrNameLst>
                                      </p:cBhvr>
                                      <p:tavLst>
                                        <p:tav tm="0">
                                          <p:val>
                                            <p:strVal val="#ppt_h"/>
                                          </p:val>
                                        </p:tav>
                                        <p:tav tm="100000">
                                          <p:val>
                                            <p:strVal val="#ppt_h"/>
                                          </p:val>
                                        </p:tav>
                                      </p:tavLst>
                                    </p:anim>
                                    <p:animEffect transition="in" filter="fade">
                                      <p:cBhvr>
                                        <p:cTn id="149" dur="1000"/>
                                        <p:tgtEl>
                                          <p:spTgt spid="101413"/>
                                        </p:tgtEl>
                                      </p:cBhvr>
                                    </p:animEffect>
                                  </p:childTnLst>
                                </p:cTn>
                              </p:par>
                              <p:par>
                                <p:cTn id="150" presetID="55" presetClass="entr" presetSubtype="0" fill="hold" nodeType="withEffect">
                                  <p:stCondLst>
                                    <p:cond delay="0"/>
                                  </p:stCondLst>
                                  <p:childTnLst>
                                    <p:set>
                                      <p:cBhvr>
                                        <p:cTn id="151" dur="1" fill="hold">
                                          <p:stCondLst>
                                            <p:cond delay="0"/>
                                          </p:stCondLst>
                                        </p:cTn>
                                        <p:tgtEl>
                                          <p:spTgt spid="101414"/>
                                        </p:tgtEl>
                                        <p:attrNameLst>
                                          <p:attrName>style.visibility</p:attrName>
                                        </p:attrNameLst>
                                      </p:cBhvr>
                                      <p:to>
                                        <p:strVal val="visible"/>
                                      </p:to>
                                    </p:set>
                                    <p:anim calcmode="lin" valueType="num">
                                      <p:cBhvr>
                                        <p:cTn id="152" dur="1000" fill="hold"/>
                                        <p:tgtEl>
                                          <p:spTgt spid="101414"/>
                                        </p:tgtEl>
                                        <p:attrNameLst>
                                          <p:attrName>ppt_w</p:attrName>
                                        </p:attrNameLst>
                                      </p:cBhvr>
                                      <p:tavLst>
                                        <p:tav tm="0">
                                          <p:val>
                                            <p:strVal val="#ppt_w*0.70"/>
                                          </p:val>
                                        </p:tav>
                                        <p:tav tm="100000">
                                          <p:val>
                                            <p:strVal val="#ppt_w"/>
                                          </p:val>
                                        </p:tav>
                                      </p:tavLst>
                                    </p:anim>
                                    <p:anim calcmode="lin" valueType="num">
                                      <p:cBhvr>
                                        <p:cTn id="153" dur="1000" fill="hold"/>
                                        <p:tgtEl>
                                          <p:spTgt spid="101414"/>
                                        </p:tgtEl>
                                        <p:attrNameLst>
                                          <p:attrName>ppt_h</p:attrName>
                                        </p:attrNameLst>
                                      </p:cBhvr>
                                      <p:tavLst>
                                        <p:tav tm="0">
                                          <p:val>
                                            <p:strVal val="#ppt_h"/>
                                          </p:val>
                                        </p:tav>
                                        <p:tav tm="100000">
                                          <p:val>
                                            <p:strVal val="#ppt_h"/>
                                          </p:val>
                                        </p:tav>
                                      </p:tavLst>
                                    </p:anim>
                                    <p:animEffect transition="in" filter="fade">
                                      <p:cBhvr>
                                        <p:cTn id="154" dur="1000"/>
                                        <p:tgtEl>
                                          <p:spTgt spid="101414"/>
                                        </p:tgtEl>
                                      </p:cBhvr>
                                    </p:animEffect>
                                  </p:childTnLst>
                                </p:cTn>
                              </p:par>
                            </p:childTnLst>
                          </p:cTn>
                        </p:par>
                      </p:childTnLst>
                    </p:cTn>
                  </p:par>
                  <p:par>
                    <p:cTn id="155" fill="hold">
                      <p:stCondLst>
                        <p:cond delay="indefinite"/>
                      </p:stCondLst>
                      <p:childTnLst>
                        <p:par>
                          <p:cTn id="156" fill="hold">
                            <p:stCondLst>
                              <p:cond delay="0"/>
                            </p:stCondLst>
                            <p:childTnLst>
                              <p:par>
                                <p:cTn id="157" presetID="55" presetClass="entr" presetSubtype="0" fill="hold" nodeType="clickEffect">
                                  <p:stCondLst>
                                    <p:cond delay="0"/>
                                  </p:stCondLst>
                                  <p:childTnLst>
                                    <p:set>
                                      <p:cBhvr>
                                        <p:cTn id="158" dur="1" fill="hold">
                                          <p:stCondLst>
                                            <p:cond delay="0"/>
                                          </p:stCondLst>
                                        </p:cTn>
                                        <p:tgtEl>
                                          <p:spTgt spid="101416"/>
                                        </p:tgtEl>
                                        <p:attrNameLst>
                                          <p:attrName>style.visibility</p:attrName>
                                        </p:attrNameLst>
                                      </p:cBhvr>
                                      <p:to>
                                        <p:strVal val="visible"/>
                                      </p:to>
                                    </p:set>
                                    <p:anim calcmode="lin" valueType="num">
                                      <p:cBhvr>
                                        <p:cTn id="159" dur="1000" fill="hold"/>
                                        <p:tgtEl>
                                          <p:spTgt spid="101416"/>
                                        </p:tgtEl>
                                        <p:attrNameLst>
                                          <p:attrName>ppt_w</p:attrName>
                                        </p:attrNameLst>
                                      </p:cBhvr>
                                      <p:tavLst>
                                        <p:tav tm="0">
                                          <p:val>
                                            <p:strVal val="#ppt_w*0.70"/>
                                          </p:val>
                                        </p:tav>
                                        <p:tav tm="100000">
                                          <p:val>
                                            <p:strVal val="#ppt_w"/>
                                          </p:val>
                                        </p:tav>
                                      </p:tavLst>
                                    </p:anim>
                                    <p:anim calcmode="lin" valueType="num">
                                      <p:cBhvr>
                                        <p:cTn id="160" dur="1000" fill="hold"/>
                                        <p:tgtEl>
                                          <p:spTgt spid="101416"/>
                                        </p:tgtEl>
                                        <p:attrNameLst>
                                          <p:attrName>ppt_h</p:attrName>
                                        </p:attrNameLst>
                                      </p:cBhvr>
                                      <p:tavLst>
                                        <p:tav tm="0">
                                          <p:val>
                                            <p:strVal val="#ppt_h"/>
                                          </p:val>
                                        </p:tav>
                                        <p:tav tm="100000">
                                          <p:val>
                                            <p:strVal val="#ppt_h"/>
                                          </p:val>
                                        </p:tav>
                                      </p:tavLst>
                                    </p:anim>
                                    <p:animEffect transition="in" filter="fade">
                                      <p:cBhvr>
                                        <p:cTn id="161" dur="1000"/>
                                        <p:tgtEl>
                                          <p:spTgt spid="101416"/>
                                        </p:tgtEl>
                                      </p:cBhvr>
                                    </p:animEffect>
                                  </p:childTnLst>
                                </p:cTn>
                              </p:par>
                            </p:childTnLst>
                          </p:cTn>
                        </p:par>
                      </p:childTnLst>
                    </p:cTn>
                  </p:par>
                  <p:par>
                    <p:cTn id="162" fill="hold">
                      <p:stCondLst>
                        <p:cond delay="indefinite"/>
                      </p:stCondLst>
                      <p:childTnLst>
                        <p:par>
                          <p:cTn id="163" fill="hold">
                            <p:stCondLst>
                              <p:cond delay="0"/>
                            </p:stCondLst>
                            <p:childTnLst>
                              <p:par>
                                <p:cTn id="164" presetID="55" presetClass="entr" presetSubtype="0" fill="hold" nodeType="clickEffect">
                                  <p:stCondLst>
                                    <p:cond delay="0"/>
                                  </p:stCondLst>
                                  <p:childTnLst>
                                    <p:set>
                                      <p:cBhvr>
                                        <p:cTn id="165" dur="1" fill="hold">
                                          <p:stCondLst>
                                            <p:cond delay="0"/>
                                          </p:stCondLst>
                                        </p:cTn>
                                        <p:tgtEl>
                                          <p:spTgt spid="101417"/>
                                        </p:tgtEl>
                                        <p:attrNameLst>
                                          <p:attrName>style.visibility</p:attrName>
                                        </p:attrNameLst>
                                      </p:cBhvr>
                                      <p:to>
                                        <p:strVal val="visible"/>
                                      </p:to>
                                    </p:set>
                                    <p:anim calcmode="lin" valueType="num">
                                      <p:cBhvr>
                                        <p:cTn id="166" dur="1000" fill="hold"/>
                                        <p:tgtEl>
                                          <p:spTgt spid="101417"/>
                                        </p:tgtEl>
                                        <p:attrNameLst>
                                          <p:attrName>ppt_w</p:attrName>
                                        </p:attrNameLst>
                                      </p:cBhvr>
                                      <p:tavLst>
                                        <p:tav tm="0">
                                          <p:val>
                                            <p:strVal val="#ppt_w*0.70"/>
                                          </p:val>
                                        </p:tav>
                                        <p:tav tm="100000">
                                          <p:val>
                                            <p:strVal val="#ppt_w"/>
                                          </p:val>
                                        </p:tav>
                                      </p:tavLst>
                                    </p:anim>
                                    <p:anim calcmode="lin" valueType="num">
                                      <p:cBhvr>
                                        <p:cTn id="167" dur="1000" fill="hold"/>
                                        <p:tgtEl>
                                          <p:spTgt spid="101417"/>
                                        </p:tgtEl>
                                        <p:attrNameLst>
                                          <p:attrName>ppt_h</p:attrName>
                                        </p:attrNameLst>
                                      </p:cBhvr>
                                      <p:tavLst>
                                        <p:tav tm="0">
                                          <p:val>
                                            <p:strVal val="#ppt_h"/>
                                          </p:val>
                                        </p:tav>
                                        <p:tav tm="100000">
                                          <p:val>
                                            <p:strVal val="#ppt_h"/>
                                          </p:val>
                                        </p:tav>
                                      </p:tavLst>
                                    </p:anim>
                                    <p:animEffect transition="in" filter="fade">
                                      <p:cBhvr>
                                        <p:cTn id="168" dur="1000"/>
                                        <p:tgtEl>
                                          <p:spTgt spid="101417"/>
                                        </p:tgtEl>
                                      </p:cBhvr>
                                    </p:animEffect>
                                  </p:childTnLst>
                                </p:cTn>
                              </p:par>
                            </p:childTnLst>
                          </p:cTn>
                        </p:par>
                      </p:childTnLst>
                    </p:cTn>
                  </p:par>
                  <p:par>
                    <p:cTn id="169" fill="hold">
                      <p:stCondLst>
                        <p:cond delay="indefinite"/>
                      </p:stCondLst>
                      <p:childTnLst>
                        <p:par>
                          <p:cTn id="170" fill="hold">
                            <p:stCondLst>
                              <p:cond delay="0"/>
                            </p:stCondLst>
                            <p:childTnLst>
                              <p:par>
                                <p:cTn id="171" presetID="55" presetClass="entr" presetSubtype="0" fill="hold" nodeType="clickEffect">
                                  <p:stCondLst>
                                    <p:cond delay="0"/>
                                  </p:stCondLst>
                                  <p:childTnLst>
                                    <p:set>
                                      <p:cBhvr>
                                        <p:cTn id="172" dur="1" fill="hold">
                                          <p:stCondLst>
                                            <p:cond delay="0"/>
                                          </p:stCondLst>
                                        </p:cTn>
                                        <p:tgtEl>
                                          <p:spTgt spid="101436"/>
                                        </p:tgtEl>
                                        <p:attrNameLst>
                                          <p:attrName>style.visibility</p:attrName>
                                        </p:attrNameLst>
                                      </p:cBhvr>
                                      <p:to>
                                        <p:strVal val="visible"/>
                                      </p:to>
                                    </p:set>
                                    <p:anim calcmode="lin" valueType="num">
                                      <p:cBhvr>
                                        <p:cTn id="173" dur="1000" fill="hold"/>
                                        <p:tgtEl>
                                          <p:spTgt spid="101436"/>
                                        </p:tgtEl>
                                        <p:attrNameLst>
                                          <p:attrName>ppt_w</p:attrName>
                                        </p:attrNameLst>
                                      </p:cBhvr>
                                      <p:tavLst>
                                        <p:tav tm="0">
                                          <p:val>
                                            <p:strVal val="#ppt_w*0.70"/>
                                          </p:val>
                                        </p:tav>
                                        <p:tav tm="100000">
                                          <p:val>
                                            <p:strVal val="#ppt_w"/>
                                          </p:val>
                                        </p:tav>
                                      </p:tavLst>
                                    </p:anim>
                                    <p:anim calcmode="lin" valueType="num">
                                      <p:cBhvr>
                                        <p:cTn id="174" dur="1000" fill="hold"/>
                                        <p:tgtEl>
                                          <p:spTgt spid="101436"/>
                                        </p:tgtEl>
                                        <p:attrNameLst>
                                          <p:attrName>ppt_h</p:attrName>
                                        </p:attrNameLst>
                                      </p:cBhvr>
                                      <p:tavLst>
                                        <p:tav tm="0">
                                          <p:val>
                                            <p:strVal val="#ppt_h"/>
                                          </p:val>
                                        </p:tav>
                                        <p:tav tm="100000">
                                          <p:val>
                                            <p:strVal val="#ppt_h"/>
                                          </p:val>
                                        </p:tav>
                                      </p:tavLst>
                                    </p:anim>
                                    <p:animEffect transition="in" filter="fade">
                                      <p:cBhvr>
                                        <p:cTn id="175" dur="1000"/>
                                        <p:tgtEl>
                                          <p:spTgt spid="101436"/>
                                        </p:tgtEl>
                                      </p:cBhvr>
                                    </p:animEffect>
                                  </p:childTnLst>
                                </p:cTn>
                              </p:par>
                            </p:childTnLst>
                          </p:cTn>
                        </p:par>
                      </p:childTnLst>
                    </p:cTn>
                  </p:par>
                  <p:par>
                    <p:cTn id="176" fill="hold">
                      <p:stCondLst>
                        <p:cond delay="indefinite"/>
                      </p:stCondLst>
                      <p:childTnLst>
                        <p:par>
                          <p:cTn id="177" fill="hold">
                            <p:stCondLst>
                              <p:cond delay="0"/>
                            </p:stCondLst>
                            <p:childTnLst>
                              <p:par>
                                <p:cTn id="178" presetID="55" presetClass="entr" presetSubtype="0" fill="hold" nodeType="clickEffect">
                                  <p:stCondLst>
                                    <p:cond delay="0"/>
                                  </p:stCondLst>
                                  <p:childTnLst>
                                    <p:set>
                                      <p:cBhvr>
                                        <p:cTn id="179" dur="1" fill="hold">
                                          <p:stCondLst>
                                            <p:cond delay="0"/>
                                          </p:stCondLst>
                                        </p:cTn>
                                        <p:tgtEl>
                                          <p:spTgt spid="101437"/>
                                        </p:tgtEl>
                                        <p:attrNameLst>
                                          <p:attrName>style.visibility</p:attrName>
                                        </p:attrNameLst>
                                      </p:cBhvr>
                                      <p:to>
                                        <p:strVal val="visible"/>
                                      </p:to>
                                    </p:set>
                                    <p:anim calcmode="lin" valueType="num">
                                      <p:cBhvr>
                                        <p:cTn id="180" dur="1000" fill="hold"/>
                                        <p:tgtEl>
                                          <p:spTgt spid="101437"/>
                                        </p:tgtEl>
                                        <p:attrNameLst>
                                          <p:attrName>ppt_w</p:attrName>
                                        </p:attrNameLst>
                                      </p:cBhvr>
                                      <p:tavLst>
                                        <p:tav tm="0">
                                          <p:val>
                                            <p:strVal val="#ppt_w*0.70"/>
                                          </p:val>
                                        </p:tav>
                                        <p:tav tm="100000">
                                          <p:val>
                                            <p:strVal val="#ppt_w"/>
                                          </p:val>
                                        </p:tav>
                                      </p:tavLst>
                                    </p:anim>
                                    <p:anim calcmode="lin" valueType="num">
                                      <p:cBhvr>
                                        <p:cTn id="181" dur="1000" fill="hold"/>
                                        <p:tgtEl>
                                          <p:spTgt spid="101437"/>
                                        </p:tgtEl>
                                        <p:attrNameLst>
                                          <p:attrName>ppt_h</p:attrName>
                                        </p:attrNameLst>
                                      </p:cBhvr>
                                      <p:tavLst>
                                        <p:tav tm="0">
                                          <p:val>
                                            <p:strVal val="#ppt_h"/>
                                          </p:val>
                                        </p:tav>
                                        <p:tav tm="100000">
                                          <p:val>
                                            <p:strVal val="#ppt_h"/>
                                          </p:val>
                                        </p:tav>
                                      </p:tavLst>
                                    </p:anim>
                                    <p:animEffect transition="in" filter="fade">
                                      <p:cBhvr>
                                        <p:cTn id="182" dur="1000"/>
                                        <p:tgtEl>
                                          <p:spTgt spid="101437"/>
                                        </p:tgtEl>
                                      </p:cBhvr>
                                    </p:animEffect>
                                  </p:childTnLst>
                                </p:cTn>
                              </p:par>
                            </p:childTnLst>
                          </p:cTn>
                        </p:par>
                      </p:childTnLst>
                    </p:cTn>
                  </p:par>
                  <p:par>
                    <p:cTn id="183" fill="hold">
                      <p:stCondLst>
                        <p:cond delay="indefinite"/>
                      </p:stCondLst>
                      <p:childTnLst>
                        <p:par>
                          <p:cTn id="184" fill="hold">
                            <p:stCondLst>
                              <p:cond delay="0"/>
                            </p:stCondLst>
                            <p:childTnLst>
                              <p:par>
                                <p:cTn id="185" presetID="55" presetClass="entr" presetSubtype="0" fill="hold" grpId="0" nodeType="clickEffect">
                                  <p:stCondLst>
                                    <p:cond delay="0"/>
                                  </p:stCondLst>
                                  <p:childTnLst>
                                    <p:set>
                                      <p:cBhvr>
                                        <p:cTn id="186" dur="1" fill="hold">
                                          <p:stCondLst>
                                            <p:cond delay="0"/>
                                          </p:stCondLst>
                                        </p:cTn>
                                        <p:tgtEl>
                                          <p:spTgt spid="101418"/>
                                        </p:tgtEl>
                                        <p:attrNameLst>
                                          <p:attrName>style.visibility</p:attrName>
                                        </p:attrNameLst>
                                      </p:cBhvr>
                                      <p:to>
                                        <p:strVal val="visible"/>
                                      </p:to>
                                    </p:set>
                                    <p:anim calcmode="lin" valueType="num">
                                      <p:cBhvr>
                                        <p:cTn id="187" dur="1000" fill="hold"/>
                                        <p:tgtEl>
                                          <p:spTgt spid="101418"/>
                                        </p:tgtEl>
                                        <p:attrNameLst>
                                          <p:attrName>ppt_w</p:attrName>
                                        </p:attrNameLst>
                                      </p:cBhvr>
                                      <p:tavLst>
                                        <p:tav tm="0">
                                          <p:val>
                                            <p:strVal val="#ppt_w*0.70"/>
                                          </p:val>
                                        </p:tav>
                                        <p:tav tm="100000">
                                          <p:val>
                                            <p:strVal val="#ppt_w"/>
                                          </p:val>
                                        </p:tav>
                                      </p:tavLst>
                                    </p:anim>
                                    <p:anim calcmode="lin" valueType="num">
                                      <p:cBhvr>
                                        <p:cTn id="188" dur="1000" fill="hold"/>
                                        <p:tgtEl>
                                          <p:spTgt spid="101418"/>
                                        </p:tgtEl>
                                        <p:attrNameLst>
                                          <p:attrName>ppt_h</p:attrName>
                                        </p:attrNameLst>
                                      </p:cBhvr>
                                      <p:tavLst>
                                        <p:tav tm="0">
                                          <p:val>
                                            <p:strVal val="#ppt_h"/>
                                          </p:val>
                                        </p:tav>
                                        <p:tav tm="100000">
                                          <p:val>
                                            <p:strVal val="#ppt_h"/>
                                          </p:val>
                                        </p:tav>
                                      </p:tavLst>
                                    </p:anim>
                                    <p:animEffect transition="in" filter="fade">
                                      <p:cBhvr>
                                        <p:cTn id="189" dur="1000"/>
                                        <p:tgtEl>
                                          <p:spTgt spid="101418"/>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101419"/>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101420"/>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nodeType="clickEffect">
                                  <p:stCondLst>
                                    <p:cond delay="0"/>
                                  </p:stCondLst>
                                  <p:childTnLst>
                                    <p:set>
                                      <p:cBhvr>
                                        <p:cTn id="201" dur="1" fill="hold">
                                          <p:stCondLst>
                                            <p:cond delay="0"/>
                                          </p:stCondLst>
                                        </p:cTn>
                                        <p:tgtEl>
                                          <p:spTgt spid="101421"/>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101422"/>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101423"/>
                                        </p:tgtEl>
                                        <p:attrNameLst>
                                          <p:attrName>style.visibility</p:attrName>
                                        </p:attrNameLst>
                                      </p:cBhvr>
                                      <p:to>
                                        <p:strVal val="visible"/>
                                      </p:to>
                                    </p:set>
                                  </p:childTnLst>
                                </p:cTn>
                              </p:par>
                              <p:par>
                                <p:cTn id="208" presetID="1" presetClass="entr" presetSubtype="0" fill="hold" nodeType="withEffect">
                                  <p:stCondLst>
                                    <p:cond delay="0"/>
                                  </p:stCondLst>
                                  <p:childTnLst>
                                    <p:set>
                                      <p:cBhvr>
                                        <p:cTn id="209" dur="1" fill="hold">
                                          <p:stCondLst>
                                            <p:cond delay="0"/>
                                          </p:stCondLst>
                                        </p:cTn>
                                        <p:tgtEl>
                                          <p:spTgt spid="101424"/>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55" presetClass="entr" presetSubtype="0" fill="hold" grpId="0" nodeType="clickEffect">
                                  <p:stCondLst>
                                    <p:cond delay="0"/>
                                  </p:stCondLst>
                                  <p:childTnLst>
                                    <p:set>
                                      <p:cBhvr>
                                        <p:cTn id="213" dur="1" fill="hold">
                                          <p:stCondLst>
                                            <p:cond delay="0"/>
                                          </p:stCondLst>
                                        </p:cTn>
                                        <p:tgtEl>
                                          <p:spTgt spid="101425"/>
                                        </p:tgtEl>
                                        <p:attrNameLst>
                                          <p:attrName>style.visibility</p:attrName>
                                        </p:attrNameLst>
                                      </p:cBhvr>
                                      <p:to>
                                        <p:strVal val="visible"/>
                                      </p:to>
                                    </p:set>
                                    <p:anim calcmode="lin" valueType="num">
                                      <p:cBhvr>
                                        <p:cTn id="214" dur="1000" fill="hold"/>
                                        <p:tgtEl>
                                          <p:spTgt spid="101425"/>
                                        </p:tgtEl>
                                        <p:attrNameLst>
                                          <p:attrName>ppt_w</p:attrName>
                                        </p:attrNameLst>
                                      </p:cBhvr>
                                      <p:tavLst>
                                        <p:tav tm="0">
                                          <p:val>
                                            <p:strVal val="#ppt_w*0.70"/>
                                          </p:val>
                                        </p:tav>
                                        <p:tav tm="100000">
                                          <p:val>
                                            <p:strVal val="#ppt_w"/>
                                          </p:val>
                                        </p:tav>
                                      </p:tavLst>
                                    </p:anim>
                                    <p:anim calcmode="lin" valueType="num">
                                      <p:cBhvr>
                                        <p:cTn id="215" dur="1000" fill="hold"/>
                                        <p:tgtEl>
                                          <p:spTgt spid="101425"/>
                                        </p:tgtEl>
                                        <p:attrNameLst>
                                          <p:attrName>ppt_h</p:attrName>
                                        </p:attrNameLst>
                                      </p:cBhvr>
                                      <p:tavLst>
                                        <p:tav tm="0">
                                          <p:val>
                                            <p:strVal val="#ppt_h"/>
                                          </p:val>
                                        </p:tav>
                                        <p:tav tm="100000">
                                          <p:val>
                                            <p:strVal val="#ppt_h"/>
                                          </p:val>
                                        </p:tav>
                                      </p:tavLst>
                                    </p:anim>
                                    <p:animEffect transition="in" filter="fade">
                                      <p:cBhvr>
                                        <p:cTn id="216" dur="1000"/>
                                        <p:tgtEl>
                                          <p:spTgt spid="101425"/>
                                        </p:tgtEl>
                                      </p:cBhvr>
                                    </p:animEffect>
                                  </p:childTnLst>
                                </p:cTn>
                              </p:par>
                            </p:childTnLst>
                          </p:cTn>
                        </p:par>
                      </p:childTnLst>
                    </p:cTn>
                  </p:par>
                  <p:par>
                    <p:cTn id="217" fill="hold">
                      <p:stCondLst>
                        <p:cond delay="indefinite"/>
                      </p:stCondLst>
                      <p:childTnLst>
                        <p:par>
                          <p:cTn id="218" fill="hold">
                            <p:stCondLst>
                              <p:cond delay="0"/>
                            </p:stCondLst>
                            <p:childTnLst>
                              <p:par>
                                <p:cTn id="219" presetID="55" presetClass="entr" presetSubtype="0" fill="hold" nodeType="clickEffect">
                                  <p:stCondLst>
                                    <p:cond delay="0"/>
                                  </p:stCondLst>
                                  <p:childTnLst>
                                    <p:set>
                                      <p:cBhvr>
                                        <p:cTn id="220" dur="1" fill="hold">
                                          <p:stCondLst>
                                            <p:cond delay="0"/>
                                          </p:stCondLst>
                                        </p:cTn>
                                        <p:tgtEl>
                                          <p:spTgt spid="101426"/>
                                        </p:tgtEl>
                                        <p:attrNameLst>
                                          <p:attrName>style.visibility</p:attrName>
                                        </p:attrNameLst>
                                      </p:cBhvr>
                                      <p:to>
                                        <p:strVal val="visible"/>
                                      </p:to>
                                    </p:set>
                                    <p:anim calcmode="lin" valueType="num">
                                      <p:cBhvr>
                                        <p:cTn id="221" dur="1000" fill="hold"/>
                                        <p:tgtEl>
                                          <p:spTgt spid="101426"/>
                                        </p:tgtEl>
                                        <p:attrNameLst>
                                          <p:attrName>ppt_w</p:attrName>
                                        </p:attrNameLst>
                                      </p:cBhvr>
                                      <p:tavLst>
                                        <p:tav tm="0">
                                          <p:val>
                                            <p:strVal val="#ppt_w*0.70"/>
                                          </p:val>
                                        </p:tav>
                                        <p:tav tm="100000">
                                          <p:val>
                                            <p:strVal val="#ppt_w"/>
                                          </p:val>
                                        </p:tav>
                                      </p:tavLst>
                                    </p:anim>
                                    <p:anim calcmode="lin" valueType="num">
                                      <p:cBhvr>
                                        <p:cTn id="222" dur="1000" fill="hold"/>
                                        <p:tgtEl>
                                          <p:spTgt spid="101426"/>
                                        </p:tgtEl>
                                        <p:attrNameLst>
                                          <p:attrName>ppt_h</p:attrName>
                                        </p:attrNameLst>
                                      </p:cBhvr>
                                      <p:tavLst>
                                        <p:tav tm="0">
                                          <p:val>
                                            <p:strVal val="#ppt_h"/>
                                          </p:val>
                                        </p:tav>
                                        <p:tav tm="100000">
                                          <p:val>
                                            <p:strVal val="#ppt_h"/>
                                          </p:val>
                                        </p:tav>
                                      </p:tavLst>
                                    </p:anim>
                                    <p:animEffect transition="in" filter="fade">
                                      <p:cBhvr>
                                        <p:cTn id="223" dur="1000"/>
                                        <p:tgtEl>
                                          <p:spTgt spid="101426"/>
                                        </p:tgtEl>
                                      </p:cBhvr>
                                    </p:animEffect>
                                  </p:childTnLst>
                                </p:cTn>
                              </p:par>
                            </p:childTnLst>
                          </p:cTn>
                        </p:par>
                      </p:childTnLst>
                    </p:cTn>
                  </p:par>
                  <p:par>
                    <p:cTn id="224" fill="hold">
                      <p:stCondLst>
                        <p:cond delay="indefinite"/>
                      </p:stCondLst>
                      <p:childTnLst>
                        <p:par>
                          <p:cTn id="225" fill="hold">
                            <p:stCondLst>
                              <p:cond delay="0"/>
                            </p:stCondLst>
                            <p:childTnLst>
                              <p:par>
                                <p:cTn id="226" presetID="55" presetClass="entr" presetSubtype="0" fill="hold" nodeType="clickEffect">
                                  <p:stCondLst>
                                    <p:cond delay="0"/>
                                  </p:stCondLst>
                                  <p:childTnLst>
                                    <p:set>
                                      <p:cBhvr>
                                        <p:cTn id="227" dur="1" fill="hold">
                                          <p:stCondLst>
                                            <p:cond delay="0"/>
                                          </p:stCondLst>
                                        </p:cTn>
                                        <p:tgtEl>
                                          <p:spTgt spid="101427"/>
                                        </p:tgtEl>
                                        <p:attrNameLst>
                                          <p:attrName>style.visibility</p:attrName>
                                        </p:attrNameLst>
                                      </p:cBhvr>
                                      <p:to>
                                        <p:strVal val="visible"/>
                                      </p:to>
                                    </p:set>
                                    <p:anim calcmode="lin" valueType="num">
                                      <p:cBhvr>
                                        <p:cTn id="228" dur="1000" fill="hold"/>
                                        <p:tgtEl>
                                          <p:spTgt spid="101427"/>
                                        </p:tgtEl>
                                        <p:attrNameLst>
                                          <p:attrName>ppt_w</p:attrName>
                                        </p:attrNameLst>
                                      </p:cBhvr>
                                      <p:tavLst>
                                        <p:tav tm="0">
                                          <p:val>
                                            <p:strVal val="#ppt_w*0.70"/>
                                          </p:val>
                                        </p:tav>
                                        <p:tav tm="100000">
                                          <p:val>
                                            <p:strVal val="#ppt_w"/>
                                          </p:val>
                                        </p:tav>
                                      </p:tavLst>
                                    </p:anim>
                                    <p:anim calcmode="lin" valueType="num">
                                      <p:cBhvr>
                                        <p:cTn id="229" dur="1000" fill="hold"/>
                                        <p:tgtEl>
                                          <p:spTgt spid="101427"/>
                                        </p:tgtEl>
                                        <p:attrNameLst>
                                          <p:attrName>ppt_h</p:attrName>
                                        </p:attrNameLst>
                                      </p:cBhvr>
                                      <p:tavLst>
                                        <p:tav tm="0">
                                          <p:val>
                                            <p:strVal val="#ppt_h"/>
                                          </p:val>
                                        </p:tav>
                                        <p:tav tm="100000">
                                          <p:val>
                                            <p:strVal val="#ppt_h"/>
                                          </p:val>
                                        </p:tav>
                                      </p:tavLst>
                                    </p:anim>
                                    <p:animEffect transition="in" filter="fade">
                                      <p:cBhvr>
                                        <p:cTn id="230" dur="1000"/>
                                        <p:tgtEl>
                                          <p:spTgt spid="101427"/>
                                        </p:tgtEl>
                                      </p:cBhvr>
                                    </p:animEffect>
                                  </p:childTnLst>
                                </p:cTn>
                              </p:par>
                            </p:childTnLst>
                          </p:cTn>
                        </p:par>
                      </p:childTnLst>
                    </p:cTn>
                  </p:par>
                  <p:par>
                    <p:cTn id="231" fill="hold">
                      <p:stCondLst>
                        <p:cond delay="indefinite"/>
                      </p:stCondLst>
                      <p:childTnLst>
                        <p:par>
                          <p:cTn id="232" fill="hold">
                            <p:stCondLst>
                              <p:cond delay="0"/>
                            </p:stCondLst>
                            <p:childTnLst>
                              <p:par>
                                <p:cTn id="233" presetID="55" presetClass="entr" presetSubtype="0" fill="hold" nodeType="clickEffect">
                                  <p:stCondLst>
                                    <p:cond delay="0"/>
                                  </p:stCondLst>
                                  <p:childTnLst>
                                    <p:set>
                                      <p:cBhvr>
                                        <p:cTn id="234" dur="1" fill="hold">
                                          <p:stCondLst>
                                            <p:cond delay="0"/>
                                          </p:stCondLst>
                                        </p:cTn>
                                        <p:tgtEl>
                                          <p:spTgt spid="101428"/>
                                        </p:tgtEl>
                                        <p:attrNameLst>
                                          <p:attrName>style.visibility</p:attrName>
                                        </p:attrNameLst>
                                      </p:cBhvr>
                                      <p:to>
                                        <p:strVal val="visible"/>
                                      </p:to>
                                    </p:set>
                                    <p:anim calcmode="lin" valueType="num">
                                      <p:cBhvr>
                                        <p:cTn id="235" dur="1000" fill="hold"/>
                                        <p:tgtEl>
                                          <p:spTgt spid="101428"/>
                                        </p:tgtEl>
                                        <p:attrNameLst>
                                          <p:attrName>ppt_w</p:attrName>
                                        </p:attrNameLst>
                                      </p:cBhvr>
                                      <p:tavLst>
                                        <p:tav tm="0">
                                          <p:val>
                                            <p:strVal val="#ppt_w*0.70"/>
                                          </p:val>
                                        </p:tav>
                                        <p:tav tm="100000">
                                          <p:val>
                                            <p:strVal val="#ppt_w"/>
                                          </p:val>
                                        </p:tav>
                                      </p:tavLst>
                                    </p:anim>
                                    <p:anim calcmode="lin" valueType="num">
                                      <p:cBhvr>
                                        <p:cTn id="236" dur="1000" fill="hold"/>
                                        <p:tgtEl>
                                          <p:spTgt spid="101428"/>
                                        </p:tgtEl>
                                        <p:attrNameLst>
                                          <p:attrName>ppt_h</p:attrName>
                                        </p:attrNameLst>
                                      </p:cBhvr>
                                      <p:tavLst>
                                        <p:tav tm="0">
                                          <p:val>
                                            <p:strVal val="#ppt_h"/>
                                          </p:val>
                                        </p:tav>
                                        <p:tav tm="100000">
                                          <p:val>
                                            <p:strVal val="#ppt_h"/>
                                          </p:val>
                                        </p:tav>
                                      </p:tavLst>
                                    </p:anim>
                                    <p:animEffect transition="in" filter="fade">
                                      <p:cBhvr>
                                        <p:cTn id="237" dur="1000"/>
                                        <p:tgtEl>
                                          <p:spTgt spid="101428"/>
                                        </p:tgtEl>
                                      </p:cBhvr>
                                    </p:animEffect>
                                  </p:childTnLst>
                                </p:cTn>
                              </p:par>
                            </p:childTnLst>
                          </p:cTn>
                        </p:par>
                      </p:childTnLst>
                    </p:cTn>
                  </p:par>
                  <p:par>
                    <p:cTn id="238" fill="hold">
                      <p:stCondLst>
                        <p:cond delay="indefinite"/>
                      </p:stCondLst>
                      <p:childTnLst>
                        <p:par>
                          <p:cTn id="239" fill="hold">
                            <p:stCondLst>
                              <p:cond delay="0"/>
                            </p:stCondLst>
                            <p:childTnLst>
                              <p:par>
                                <p:cTn id="240" presetID="55" presetClass="entr" presetSubtype="0" fill="hold" nodeType="clickEffect">
                                  <p:stCondLst>
                                    <p:cond delay="0"/>
                                  </p:stCondLst>
                                  <p:childTnLst>
                                    <p:set>
                                      <p:cBhvr>
                                        <p:cTn id="241" dur="1" fill="hold">
                                          <p:stCondLst>
                                            <p:cond delay="0"/>
                                          </p:stCondLst>
                                        </p:cTn>
                                        <p:tgtEl>
                                          <p:spTgt spid="101429"/>
                                        </p:tgtEl>
                                        <p:attrNameLst>
                                          <p:attrName>style.visibility</p:attrName>
                                        </p:attrNameLst>
                                      </p:cBhvr>
                                      <p:to>
                                        <p:strVal val="visible"/>
                                      </p:to>
                                    </p:set>
                                    <p:anim calcmode="lin" valueType="num">
                                      <p:cBhvr>
                                        <p:cTn id="242" dur="1000" fill="hold"/>
                                        <p:tgtEl>
                                          <p:spTgt spid="101429"/>
                                        </p:tgtEl>
                                        <p:attrNameLst>
                                          <p:attrName>ppt_w</p:attrName>
                                        </p:attrNameLst>
                                      </p:cBhvr>
                                      <p:tavLst>
                                        <p:tav tm="0">
                                          <p:val>
                                            <p:strVal val="#ppt_w*0.70"/>
                                          </p:val>
                                        </p:tav>
                                        <p:tav tm="100000">
                                          <p:val>
                                            <p:strVal val="#ppt_w"/>
                                          </p:val>
                                        </p:tav>
                                      </p:tavLst>
                                    </p:anim>
                                    <p:anim calcmode="lin" valueType="num">
                                      <p:cBhvr>
                                        <p:cTn id="243" dur="1000" fill="hold"/>
                                        <p:tgtEl>
                                          <p:spTgt spid="101429"/>
                                        </p:tgtEl>
                                        <p:attrNameLst>
                                          <p:attrName>ppt_h</p:attrName>
                                        </p:attrNameLst>
                                      </p:cBhvr>
                                      <p:tavLst>
                                        <p:tav tm="0">
                                          <p:val>
                                            <p:strVal val="#ppt_h"/>
                                          </p:val>
                                        </p:tav>
                                        <p:tav tm="100000">
                                          <p:val>
                                            <p:strVal val="#ppt_h"/>
                                          </p:val>
                                        </p:tav>
                                      </p:tavLst>
                                    </p:anim>
                                    <p:animEffect transition="in" filter="fade">
                                      <p:cBhvr>
                                        <p:cTn id="244" dur="1000"/>
                                        <p:tgtEl>
                                          <p:spTgt spid="101429"/>
                                        </p:tgtEl>
                                      </p:cBhvr>
                                    </p:animEffect>
                                  </p:childTnLst>
                                </p:cTn>
                              </p:par>
                            </p:childTnLst>
                          </p:cTn>
                        </p:par>
                      </p:childTnLst>
                    </p:cTn>
                  </p:par>
                  <p:par>
                    <p:cTn id="245" fill="hold">
                      <p:stCondLst>
                        <p:cond delay="indefinite"/>
                      </p:stCondLst>
                      <p:childTnLst>
                        <p:par>
                          <p:cTn id="246" fill="hold">
                            <p:stCondLst>
                              <p:cond delay="0"/>
                            </p:stCondLst>
                            <p:childTnLst>
                              <p:par>
                                <p:cTn id="247" presetID="55" presetClass="entr" presetSubtype="0" fill="hold" nodeType="clickEffect">
                                  <p:stCondLst>
                                    <p:cond delay="0"/>
                                  </p:stCondLst>
                                  <p:childTnLst>
                                    <p:set>
                                      <p:cBhvr>
                                        <p:cTn id="248" dur="1" fill="hold">
                                          <p:stCondLst>
                                            <p:cond delay="0"/>
                                          </p:stCondLst>
                                        </p:cTn>
                                        <p:tgtEl>
                                          <p:spTgt spid="101430"/>
                                        </p:tgtEl>
                                        <p:attrNameLst>
                                          <p:attrName>style.visibility</p:attrName>
                                        </p:attrNameLst>
                                      </p:cBhvr>
                                      <p:to>
                                        <p:strVal val="visible"/>
                                      </p:to>
                                    </p:set>
                                    <p:anim calcmode="lin" valueType="num">
                                      <p:cBhvr>
                                        <p:cTn id="249" dur="1000" fill="hold"/>
                                        <p:tgtEl>
                                          <p:spTgt spid="101430"/>
                                        </p:tgtEl>
                                        <p:attrNameLst>
                                          <p:attrName>ppt_w</p:attrName>
                                        </p:attrNameLst>
                                      </p:cBhvr>
                                      <p:tavLst>
                                        <p:tav tm="0">
                                          <p:val>
                                            <p:strVal val="#ppt_w*0.70"/>
                                          </p:val>
                                        </p:tav>
                                        <p:tav tm="100000">
                                          <p:val>
                                            <p:strVal val="#ppt_w"/>
                                          </p:val>
                                        </p:tav>
                                      </p:tavLst>
                                    </p:anim>
                                    <p:anim calcmode="lin" valueType="num">
                                      <p:cBhvr>
                                        <p:cTn id="250" dur="1000" fill="hold"/>
                                        <p:tgtEl>
                                          <p:spTgt spid="101430"/>
                                        </p:tgtEl>
                                        <p:attrNameLst>
                                          <p:attrName>ppt_h</p:attrName>
                                        </p:attrNameLst>
                                      </p:cBhvr>
                                      <p:tavLst>
                                        <p:tav tm="0">
                                          <p:val>
                                            <p:strVal val="#ppt_h"/>
                                          </p:val>
                                        </p:tav>
                                        <p:tav tm="100000">
                                          <p:val>
                                            <p:strVal val="#ppt_h"/>
                                          </p:val>
                                        </p:tav>
                                      </p:tavLst>
                                    </p:anim>
                                    <p:animEffect transition="in" filter="fade">
                                      <p:cBhvr>
                                        <p:cTn id="251" dur="1000"/>
                                        <p:tgtEl>
                                          <p:spTgt spid="101430"/>
                                        </p:tgtEl>
                                      </p:cBhvr>
                                    </p:animEffect>
                                  </p:childTnLst>
                                </p:cTn>
                              </p:par>
                              <p:par>
                                <p:cTn id="252" presetID="55" presetClass="entr" presetSubtype="0" fill="hold" nodeType="withEffect">
                                  <p:stCondLst>
                                    <p:cond delay="0"/>
                                  </p:stCondLst>
                                  <p:childTnLst>
                                    <p:set>
                                      <p:cBhvr>
                                        <p:cTn id="253" dur="1" fill="hold">
                                          <p:stCondLst>
                                            <p:cond delay="0"/>
                                          </p:stCondLst>
                                        </p:cTn>
                                        <p:tgtEl>
                                          <p:spTgt spid="101431"/>
                                        </p:tgtEl>
                                        <p:attrNameLst>
                                          <p:attrName>style.visibility</p:attrName>
                                        </p:attrNameLst>
                                      </p:cBhvr>
                                      <p:to>
                                        <p:strVal val="visible"/>
                                      </p:to>
                                    </p:set>
                                    <p:anim calcmode="lin" valueType="num">
                                      <p:cBhvr>
                                        <p:cTn id="254" dur="1000" fill="hold"/>
                                        <p:tgtEl>
                                          <p:spTgt spid="101431"/>
                                        </p:tgtEl>
                                        <p:attrNameLst>
                                          <p:attrName>ppt_w</p:attrName>
                                        </p:attrNameLst>
                                      </p:cBhvr>
                                      <p:tavLst>
                                        <p:tav tm="0">
                                          <p:val>
                                            <p:strVal val="#ppt_w*0.70"/>
                                          </p:val>
                                        </p:tav>
                                        <p:tav tm="100000">
                                          <p:val>
                                            <p:strVal val="#ppt_w"/>
                                          </p:val>
                                        </p:tav>
                                      </p:tavLst>
                                    </p:anim>
                                    <p:anim calcmode="lin" valueType="num">
                                      <p:cBhvr>
                                        <p:cTn id="255" dur="1000" fill="hold"/>
                                        <p:tgtEl>
                                          <p:spTgt spid="101431"/>
                                        </p:tgtEl>
                                        <p:attrNameLst>
                                          <p:attrName>ppt_h</p:attrName>
                                        </p:attrNameLst>
                                      </p:cBhvr>
                                      <p:tavLst>
                                        <p:tav tm="0">
                                          <p:val>
                                            <p:strVal val="#ppt_h"/>
                                          </p:val>
                                        </p:tav>
                                        <p:tav tm="100000">
                                          <p:val>
                                            <p:strVal val="#ppt_h"/>
                                          </p:val>
                                        </p:tav>
                                      </p:tavLst>
                                    </p:anim>
                                    <p:animEffect transition="in" filter="fade">
                                      <p:cBhvr>
                                        <p:cTn id="256" dur="1000"/>
                                        <p:tgtEl>
                                          <p:spTgt spid="101431"/>
                                        </p:tgtEl>
                                      </p:cBhvr>
                                    </p:animEffect>
                                  </p:childTnLst>
                                </p:cTn>
                              </p:par>
                              <p:par>
                                <p:cTn id="257" presetID="55" presetClass="entr" presetSubtype="0" fill="hold" nodeType="withEffect">
                                  <p:stCondLst>
                                    <p:cond delay="0"/>
                                  </p:stCondLst>
                                  <p:childTnLst>
                                    <p:set>
                                      <p:cBhvr>
                                        <p:cTn id="258" dur="1" fill="hold">
                                          <p:stCondLst>
                                            <p:cond delay="0"/>
                                          </p:stCondLst>
                                        </p:cTn>
                                        <p:tgtEl>
                                          <p:spTgt spid="101432"/>
                                        </p:tgtEl>
                                        <p:attrNameLst>
                                          <p:attrName>style.visibility</p:attrName>
                                        </p:attrNameLst>
                                      </p:cBhvr>
                                      <p:to>
                                        <p:strVal val="visible"/>
                                      </p:to>
                                    </p:set>
                                    <p:anim calcmode="lin" valueType="num">
                                      <p:cBhvr>
                                        <p:cTn id="259" dur="1000" fill="hold"/>
                                        <p:tgtEl>
                                          <p:spTgt spid="101432"/>
                                        </p:tgtEl>
                                        <p:attrNameLst>
                                          <p:attrName>ppt_w</p:attrName>
                                        </p:attrNameLst>
                                      </p:cBhvr>
                                      <p:tavLst>
                                        <p:tav tm="0">
                                          <p:val>
                                            <p:strVal val="#ppt_w*0.70"/>
                                          </p:val>
                                        </p:tav>
                                        <p:tav tm="100000">
                                          <p:val>
                                            <p:strVal val="#ppt_w"/>
                                          </p:val>
                                        </p:tav>
                                      </p:tavLst>
                                    </p:anim>
                                    <p:anim calcmode="lin" valueType="num">
                                      <p:cBhvr>
                                        <p:cTn id="260" dur="1000" fill="hold"/>
                                        <p:tgtEl>
                                          <p:spTgt spid="101432"/>
                                        </p:tgtEl>
                                        <p:attrNameLst>
                                          <p:attrName>ppt_h</p:attrName>
                                        </p:attrNameLst>
                                      </p:cBhvr>
                                      <p:tavLst>
                                        <p:tav tm="0">
                                          <p:val>
                                            <p:strVal val="#ppt_h"/>
                                          </p:val>
                                        </p:tav>
                                        <p:tav tm="100000">
                                          <p:val>
                                            <p:strVal val="#ppt_h"/>
                                          </p:val>
                                        </p:tav>
                                      </p:tavLst>
                                    </p:anim>
                                    <p:animEffect transition="in" filter="fade">
                                      <p:cBhvr>
                                        <p:cTn id="261" dur="1000"/>
                                        <p:tgtEl>
                                          <p:spTgt spid="101432"/>
                                        </p:tgtEl>
                                      </p:cBhvr>
                                    </p:animEffect>
                                  </p:childTnLst>
                                </p:cTn>
                              </p:par>
                              <p:par>
                                <p:cTn id="262" presetID="55" presetClass="entr" presetSubtype="0" fill="hold" nodeType="withEffect">
                                  <p:stCondLst>
                                    <p:cond delay="0"/>
                                  </p:stCondLst>
                                  <p:childTnLst>
                                    <p:set>
                                      <p:cBhvr>
                                        <p:cTn id="263" dur="1" fill="hold">
                                          <p:stCondLst>
                                            <p:cond delay="0"/>
                                          </p:stCondLst>
                                        </p:cTn>
                                        <p:tgtEl>
                                          <p:spTgt spid="101433"/>
                                        </p:tgtEl>
                                        <p:attrNameLst>
                                          <p:attrName>style.visibility</p:attrName>
                                        </p:attrNameLst>
                                      </p:cBhvr>
                                      <p:to>
                                        <p:strVal val="visible"/>
                                      </p:to>
                                    </p:set>
                                    <p:anim calcmode="lin" valueType="num">
                                      <p:cBhvr>
                                        <p:cTn id="264" dur="1000" fill="hold"/>
                                        <p:tgtEl>
                                          <p:spTgt spid="101433"/>
                                        </p:tgtEl>
                                        <p:attrNameLst>
                                          <p:attrName>ppt_w</p:attrName>
                                        </p:attrNameLst>
                                      </p:cBhvr>
                                      <p:tavLst>
                                        <p:tav tm="0">
                                          <p:val>
                                            <p:strVal val="#ppt_w*0.70"/>
                                          </p:val>
                                        </p:tav>
                                        <p:tav tm="100000">
                                          <p:val>
                                            <p:strVal val="#ppt_w"/>
                                          </p:val>
                                        </p:tav>
                                      </p:tavLst>
                                    </p:anim>
                                    <p:anim calcmode="lin" valueType="num">
                                      <p:cBhvr>
                                        <p:cTn id="265" dur="1000" fill="hold"/>
                                        <p:tgtEl>
                                          <p:spTgt spid="101433"/>
                                        </p:tgtEl>
                                        <p:attrNameLst>
                                          <p:attrName>ppt_h</p:attrName>
                                        </p:attrNameLst>
                                      </p:cBhvr>
                                      <p:tavLst>
                                        <p:tav tm="0">
                                          <p:val>
                                            <p:strVal val="#ppt_h"/>
                                          </p:val>
                                        </p:tav>
                                        <p:tav tm="100000">
                                          <p:val>
                                            <p:strVal val="#ppt_h"/>
                                          </p:val>
                                        </p:tav>
                                      </p:tavLst>
                                    </p:anim>
                                    <p:animEffect transition="in" filter="fade">
                                      <p:cBhvr>
                                        <p:cTn id="266" dur="1000"/>
                                        <p:tgtEl>
                                          <p:spTgt spid="101433"/>
                                        </p:tgtEl>
                                      </p:cBhvr>
                                    </p:animEffect>
                                  </p:childTnLst>
                                </p:cTn>
                              </p:par>
                              <p:par>
                                <p:cTn id="267" presetID="55" presetClass="entr" presetSubtype="0" fill="hold" nodeType="withEffect">
                                  <p:stCondLst>
                                    <p:cond delay="0"/>
                                  </p:stCondLst>
                                  <p:childTnLst>
                                    <p:set>
                                      <p:cBhvr>
                                        <p:cTn id="268" dur="1" fill="hold">
                                          <p:stCondLst>
                                            <p:cond delay="0"/>
                                          </p:stCondLst>
                                        </p:cTn>
                                        <p:tgtEl>
                                          <p:spTgt spid="101434"/>
                                        </p:tgtEl>
                                        <p:attrNameLst>
                                          <p:attrName>style.visibility</p:attrName>
                                        </p:attrNameLst>
                                      </p:cBhvr>
                                      <p:to>
                                        <p:strVal val="visible"/>
                                      </p:to>
                                    </p:set>
                                    <p:anim calcmode="lin" valueType="num">
                                      <p:cBhvr>
                                        <p:cTn id="269" dur="1000" fill="hold"/>
                                        <p:tgtEl>
                                          <p:spTgt spid="101434"/>
                                        </p:tgtEl>
                                        <p:attrNameLst>
                                          <p:attrName>ppt_w</p:attrName>
                                        </p:attrNameLst>
                                      </p:cBhvr>
                                      <p:tavLst>
                                        <p:tav tm="0">
                                          <p:val>
                                            <p:strVal val="#ppt_w*0.70"/>
                                          </p:val>
                                        </p:tav>
                                        <p:tav tm="100000">
                                          <p:val>
                                            <p:strVal val="#ppt_w"/>
                                          </p:val>
                                        </p:tav>
                                      </p:tavLst>
                                    </p:anim>
                                    <p:anim calcmode="lin" valueType="num">
                                      <p:cBhvr>
                                        <p:cTn id="270" dur="1000" fill="hold"/>
                                        <p:tgtEl>
                                          <p:spTgt spid="101434"/>
                                        </p:tgtEl>
                                        <p:attrNameLst>
                                          <p:attrName>ppt_h</p:attrName>
                                        </p:attrNameLst>
                                      </p:cBhvr>
                                      <p:tavLst>
                                        <p:tav tm="0">
                                          <p:val>
                                            <p:strVal val="#ppt_h"/>
                                          </p:val>
                                        </p:tav>
                                        <p:tav tm="100000">
                                          <p:val>
                                            <p:strVal val="#ppt_h"/>
                                          </p:val>
                                        </p:tav>
                                      </p:tavLst>
                                    </p:anim>
                                    <p:animEffect transition="in" filter="fade">
                                      <p:cBhvr>
                                        <p:cTn id="271" dur="1000"/>
                                        <p:tgtEl>
                                          <p:spTgt spid="101434"/>
                                        </p:tgtEl>
                                      </p:cBhvr>
                                    </p:animEffect>
                                  </p:childTnLst>
                                </p:cTn>
                              </p:par>
                              <p:par>
                                <p:cTn id="272" presetID="55" presetClass="entr" presetSubtype="0" fill="hold" nodeType="withEffect">
                                  <p:stCondLst>
                                    <p:cond delay="0"/>
                                  </p:stCondLst>
                                  <p:childTnLst>
                                    <p:set>
                                      <p:cBhvr>
                                        <p:cTn id="273" dur="1" fill="hold">
                                          <p:stCondLst>
                                            <p:cond delay="0"/>
                                          </p:stCondLst>
                                        </p:cTn>
                                        <p:tgtEl>
                                          <p:spTgt spid="101435"/>
                                        </p:tgtEl>
                                        <p:attrNameLst>
                                          <p:attrName>style.visibility</p:attrName>
                                        </p:attrNameLst>
                                      </p:cBhvr>
                                      <p:to>
                                        <p:strVal val="visible"/>
                                      </p:to>
                                    </p:set>
                                    <p:anim calcmode="lin" valueType="num">
                                      <p:cBhvr>
                                        <p:cTn id="274" dur="1000" fill="hold"/>
                                        <p:tgtEl>
                                          <p:spTgt spid="101435"/>
                                        </p:tgtEl>
                                        <p:attrNameLst>
                                          <p:attrName>ppt_w</p:attrName>
                                        </p:attrNameLst>
                                      </p:cBhvr>
                                      <p:tavLst>
                                        <p:tav tm="0">
                                          <p:val>
                                            <p:strVal val="#ppt_w*0.70"/>
                                          </p:val>
                                        </p:tav>
                                        <p:tav tm="100000">
                                          <p:val>
                                            <p:strVal val="#ppt_w"/>
                                          </p:val>
                                        </p:tav>
                                      </p:tavLst>
                                    </p:anim>
                                    <p:anim calcmode="lin" valueType="num">
                                      <p:cBhvr>
                                        <p:cTn id="275" dur="1000" fill="hold"/>
                                        <p:tgtEl>
                                          <p:spTgt spid="101435"/>
                                        </p:tgtEl>
                                        <p:attrNameLst>
                                          <p:attrName>ppt_h</p:attrName>
                                        </p:attrNameLst>
                                      </p:cBhvr>
                                      <p:tavLst>
                                        <p:tav tm="0">
                                          <p:val>
                                            <p:strVal val="#ppt_h"/>
                                          </p:val>
                                        </p:tav>
                                        <p:tav tm="100000">
                                          <p:val>
                                            <p:strVal val="#ppt_h"/>
                                          </p:val>
                                        </p:tav>
                                      </p:tavLst>
                                    </p:anim>
                                    <p:animEffect transition="in" filter="fade">
                                      <p:cBhvr>
                                        <p:cTn id="276" dur="1000"/>
                                        <p:tgtEl>
                                          <p:spTgt spid="101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animBg="1"/>
      <p:bldP spid="101384" grpId="0" animBg="1"/>
      <p:bldP spid="101385" grpId="0" animBg="1"/>
      <p:bldP spid="101390" grpId="0" animBg="1"/>
      <p:bldP spid="101391" grpId="0" animBg="1"/>
      <p:bldP spid="101393" grpId="0" animBg="1"/>
      <p:bldP spid="101394" grpId="0" animBg="1"/>
      <p:bldP spid="101399" grpId="0" animBg="1"/>
      <p:bldP spid="101401" grpId="0" animBg="1"/>
      <p:bldP spid="101412" grpId="0" animBg="1"/>
      <p:bldP spid="101413" grpId="0" animBg="1"/>
      <p:bldP spid="101415" grpId="0" animBg="1"/>
      <p:bldP spid="101418" grpId="0" animBg="1"/>
      <p:bldP spid="1014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mtClean="0"/>
              <a:t>D </a:t>
            </a:r>
            <a:r>
              <a:rPr lang="zh-CN" altLang="en-US" smtClean="0"/>
              <a:t>触发器实现时序逻辑电路</a:t>
            </a:r>
            <a:endParaRPr lang="zh-CN" altLang="zh-CN" smtClean="0"/>
          </a:p>
        </p:txBody>
      </p:sp>
      <p:pic>
        <p:nvPicPr>
          <p:cNvPr id="7172" name="Picture 4"/>
          <p:cNvPicPr>
            <a:picLocks noChangeAspect="1" noChangeArrowheads="1"/>
          </p:cNvPicPr>
          <p:nvPr/>
        </p:nvPicPr>
        <p:blipFill>
          <a:blip r:embed="rId3">
            <a:lum contrast="12000"/>
            <a:grayscl/>
          </a:blip>
          <a:srcRect/>
          <a:stretch>
            <a:fillRect/>
          </a:stretch>
        </p:blipFill>
        <p:spPr bwMode="auto">
          <a:xfrm>
            <a:off x="395288" y="1558925"/>
            <a:ext cx="2959100" cy="2393950"/>
          </a:xfrm>
          <a:prstGeom prst="rect">
            <a:avLst/>
          </a:prstGeom>
          <a:noFill/>
          <a:ln w="9525">
            <a:noFill/>
            <a:miter lim="800000"/>
            <a:headEnd/>
            <a:tailEnd/>
          </a:ln>
        </p:spPr>
      </p:pic>
      <p:graphicFrame>
        <p:nvGraphicFramePr>
          <p:cNvPr id="7170" name="Object 5"/>
          <p:cNvGraphicFramePr>
            <a:graphicFrameLocks noChangeAspect="1"/>
          </p:cNvGraphicFramePr>
          <p:nvPr/>
        </p:nvGraphicFramePr>
        <p:xfrm>
          <a:off x="679450" y="4164013"/>
          <a:ext cx="2376488" cy="1951037"/>
        </p:xfrm>
        <a:graphic>
          <a:graphicData uri="http://schemas.openxmlformats.org/presentationml/2006/ole">
            <p:oleObj spid="_x0000_s7170" name="Visio" r:id="rId4" imgW="2206942" imgH="1785223" progId="Visio.Drawing.11">
              <p:embed/>
            </p:oleObj>
          </a:graphicData>
        </a:graphic>
      </p:graphicFrame>
      <p:grpSp>
        <p:nvGrpSpPr>
          <p:cNvPr id="7173" name="Group 6"/>
          <p:cNvGrpSpPr>
            <a:grpSpLocks/>
          </p:cNvGrpSpPr>
          <p:nvPr/>
        </p:nvGrpSpPr>
        <p:grpSpPr bwMode="auto">
          <a:xfrm>
            <a:off x="3343275" y="1341438"/>
            <a:ext cx="5580063" cy="2352675"/>
            <a:chOff x="2245" y="1177"/>
            <a:chExt cx="3515" cy="1482"/>
          </a:xfrm>
        </p:grpSpPr>
        <p:pic>
          <p:nvPicPr>
            <p:cNvPr id="7195" name="Picture 7"/>
            <p:cNvPicPr>
              <a:picLocks noChangeAspect="1" noChangeArrowheads="1"/>
            </p:cNvPicPr>
            <p:nvPr/>
          </p:nvPicPr>
          <p:blipFill>
            <a:blip r:embed="rId5">
              <a:lum contrast="6000"/>
              <a:grayscl/>
            </a:blip>
            <a:srcRect/>
            <a:stretch>
              <a:fillRect/>
            </a:stretch>
          </p:blipFill>
          <p:spPr bwMode="auto">
            <a:xfrm>
              <a:off x="2245" y="1298"/>
              <a:ext cx="3515" cy="1361"/>
            </a:xfrm>
            <a:prstGeom prst="rect">
              <a:avLst/>
            </a:prstGeom>
            <a:noFill/>
            <a:ln w="9525">
              <a:noFill/>
              <a:miter lim="800000"/>
              <a:headEnd/>
              <a:tailEnd/>
            </a:ln>
          </p:spPr>
        </p:pic>
        <p:sp>
          <p:nvSpPr>
            <p:cNvPr id="7196" name="Rectangle 8"/>
            <p:cNvSpPr>
              <a:spLocks noChangeArrowheads="1"/>
            </p:cNvSpPr>
            <p:nvPr/>
          </p:nvSpPr>
          <p:spPr bwMode="auto">
            <a:xfrm>
              <a:off x="3207" y="1177"/>
              <a:ext cx="1211" cy="212"/>
            </a:xfrm>
            <a:prstGeom prst="rect">
              <a:avLst/>
            </a:prstGeom>
            <a:noFill/>
            <a:ln w="9525">
              <a:noFill/>
              <a:miter lim="800000"/>
              <a:headEnd/>
              <a:tailEnd/>
            </a:ln>
          </p:spPr>
          <p:txBody>
            <a:bodyPr wrap="none">
              <a:spAutoFit/>
            </a:bodyPr>
            <a:lstStyle/>
            <a:p>
              <a:r>
                <a:rPr lang="zh-CN" altLang="en-US" sz="1600" b="1">
                  <a:ea typeface="宋体" pitchFamily="2" charset="-122"/>
                </a:rPr>
                <a:t>状态机 </a:t>
              </a:r>
              <a:r>
                <a:rPr lang="en-US" altLang="zh-CN" sz="1600" b="1">
                  <a:ea typeface="宋体" pitchFamily="2" charset="-122"/>
                </a:rPr>
                <a:t>M</a:t>
              </a:r>
              <a:r>
                <a:rPr lang="en-US" altLang="zh-CN" sz="1600" b="1" baseline="-25000">
                  <a:ea typeface="宋体" pitchFamily="2" charset="-122"/>
                </a:rPr>
                <a:t>1</a:t>
              </a:r>
              <a:r>
                <a:rPr lang="zh-CN" altLang="en-US" sz="1600" b="1">
                  <a:ea typeface="宋体" pitchFamily="2" charset="-122"/>
                </a:rPr>
                <a:t>的转换表</a:t>
              </a:r>
            </a:p>
          </p:txBody>
        </p:sp>
      </p:grpSp>
      <p:grpSp>
        <p:nvGrpSpPr>
          <p:cNvPr id="7174" name="Group 9"/>
          <p:cNvGrpSpPr>
            <a:grpSpLocks/>
          </p:cNvGrpSpPr>
          <p:nvPr/>
        </p:nvGrpSpPr>
        <p:grpSpPr bwMode="auto">
          <a:xfrm>
            <a:off x="3414713" y="3867150"/>
            <a:ext cx="5113337" cy="2352675"/>
            <a:chOff x="2290" y="2674"/>
            <a:chExt cx="3221" cy="1482"/>
          </a:xfrm>
        </p:grpSpPr>
        <p:pic>
          <p:nvPicPr>
            <p:cNvPr id="7193" name="Picture 10"/>
            <p:cNvPicPr>
              <a:picLocks noChangeAspect="1" noChangeArrowheads="1"/>
            </p:cNvPicPr>
            <p:nvPr/>
          </p:nvPicPr>
          <p:blipFill>
            <a:blip r:embed="rId6">
              <a:lum contrast="12000"/>
              <a:grayscl/>
            </a:blip>
            <a:srcRect/>
            <a:stretch>
              <a:fillRect/>
            </a:stretch>
          </p:blipFill>
          <p:spPr bwMode="auto">
            <a:xfrm>
              <a:off x="2290" y="2800"/>
              <a:ext cx="3221" cy="1356"/>
            </a:xfrm>
            <a:prstGeom prst="rect">
              <a:avLst/>
            </a:prstGeom>
            <a:noFill/>
            <a:ln w="9525">
              <a:noFill/>
              <a:miter lim="800000"/>
              <a:headEnd/>
              <a:tailEnd/>
            </a:ln>
          </p:spPr>
        </p:pic>
        <p:sp>
          <p:nvSpPr>
            <p:cNvPr id="7194" name="Rectangle 11"/>
            <p:cNvSpPr>
              <a:spLocks noChangeArrowheads="1"/>
            </p:cNvSpPr>
            <p:nvPr/>
          </p:nvSpPr>
          <p:spPr bwMode="auto">
            <a:xfrm>
              <a:off x="2790" y="2674"/>
              <a:ext cx="2188" cy="212"/>
            </a:xfrm>
            <a:prstGeom prst="rect">
              <a:avLst/>
            </a:prstGeom>
            <a:noFill/>
            <a:ln w="9525">
              <a:noFill/>
              <a:miter lim="800000"/>
              <a:headEnd/>
              <a:tailEnd/>
            </a:ln>
          </p:spPr>
          <p:txBody>
            <a:bodyPr>
              <a:spAutoFit/>
            </a:bodyPr>
            <a:lstStyle/>
            <a:p>
              <a:r>
                <a:rPr lang="zh-CN" altLang="en-US" sz="1600" b="1">
                  <a:ea typeface="宋体" pitchFamily="2" charset="-122"/>
                </a:rPr>
                <a:t>使用</a:t>
              </a:r>
              <a:r>
                <a:rPr lang="en-US" altLang="zh-CN" sz="1600" b="1">
                  <a:ea typeface="宋体" pitchFamily="2" charset="-122"/>
                </a:rPr>
                <a:t>D</a:t>
              </a:r>
              <a:r>
                <a:rPr lang="zh-CN" altLang="en-US" sz="1600" b="1">
                  <a:ea typeface="宋体" pitchFamily="2" charset="-122"/>
                </a:rPr>
                <a:t>触发器的状态机</a:t>
              </a:r>
              <a:r>
                <a:rPr lang="en-US" altLang="zh-CN" sz="1600" b="1">
                  <a:ea typeface="宋体" pitchFamily="2" charset="-122"/>
                </a:rPr>
                <a:t>M</a:t>
              </a:r>
              <a:r>
                <a:rPr lang="en-US" altLang="zh-CN" sz="1600" b="1" baseline="-25000">
                  <a:ea typeface="宋体" pitchFamily="2" charset="-122"/>
                </a:rPr>
                <a:t>1 </a:t>
              </a:r>
              <a:r>
                <a:rPr lang="zh-CN" altLang="en-US" sz="1600" b="1">
                  <a:ea typeface="宋体" pitchFamily="2" charset="-122"/>
                </a:rPr>
                <a:t>的激励表</a:t>
              </a:r>
            </a:p>
          </p:txBody>
        </p:sp>
      </p:grpSp>
      <p:grpSp>
        <p:nvGrpSpPr>
          <p:cNvPr id="4" name="Group 12"/>
          <p:cNvGrpSpPr>
            <a:grpSpLocks/>
          </p:cNvGrpSpPr>
          <p:nvPr/>
        </p:nvGrpSpPr>
        <p:grpSpPr bwMode="auto">
          <a:xfrm>
            <a:off x="5940425" y="5407025"/>
            <a:ext cx="1876425" cy="674688"/>
            <a:chOff x="3881" y="3530"/>
            <a:chExt cx="1182" cy="425"/>
          </a:xfrm>
        </p:grpSpPr>
        <p:sp>
          <p:nvSpPr>
            <p:cNvPr id="7187" name="Oval 13"/>
            <p:cNvSpPr>
              <a:spLocks noChangeArrowheads="1"/>
            </p:cNvSpPr>
            <p:nvPr/>
          </p:nvSpPr>
          <p:spPr bwMode="auto">
            <a:xfrm>
              <a:off x="3881" y="3530"/>
              <a:ext cx="113" cy="142"/>
            </a:xfrm>
            <a:prstGeom prst="ellipse">
              <a:avLst/>
            </a:prstGeom>
            <a:noFill/>
            <a:ln w="28575" algn="ctr">
              <a:solidFill>
                <a:srgbClr val="FF0000"/>
              </a:solidFill>
              <a:round/>
              <a:headEnd/>
              <a:tailEnd/>
            </a:ln>
          </p:spPr>
          <p:txBody>
            <a:bodyPr wrap="none" anchor="ctr"/>
            <a:lstStyle/>
            <a:p>
              <a:endParaRPr lang="zh-CN" altLang="en-US"/>
            </a:p>
          </p:txBody>
        </p:sp>
        <p:sp>
          <p:nvSpPr>
            <p:cNvPr id="7188" name="Oval 14"/>
            <p:cNvSpPr>
              <a:spLocks noChangeArrowheads="1"/>
            </p:cNvSpPr>
            <p:nvPr/>
          </p:nvSpPr>
          <p:spPr bwMode="auto">
            <a:xfrm>
              <a:off x="3890" y="3662"/>
              <a:ext cx="113" cy="142"/>
            </a:xfrm>
            <a:prstGeom prst="ellipse">
              <a:avLst/>
            </a:prstGeom>
            <a:noFill/>
            <a:ln w="28575" algn="ctr">
              <a:solidFill>
                <a:srgbClr val="FF0000"/>
              </a:solidFill>
              <a:round/>
              <a:headEnd/>
              <a:tailEnd/>
            </a:ln>
          </p:spPr>
          <p:txBody>
            <a:bodyPr wrap="none" anchor="ctr"/>
            <a:lstStyle/>
            <a:p>
              <a:endParaRPr lang="zh-CN" altLang="en-US"/>
            </a:p>
          </p:txBody>
        </p:sp>
        <p:sp>
          <p:nvSpPr>
            <p:cNvPr id="7189" name="Oval 15"/>
            <p:cNvSpPr>
              <a:spLocks noChangeArrowheads="1"/>
            </p:cNvSpPr>
            <p:nvPr/>
          </p:nvSpPr>
          <p:spPr bwMode="auto">
            <a:xfrm>
              <a:off x="3892" y="3813"/>
              <a:ext cx="113" cy="142"/>
            </a:xfrm>
            <a:prstGeom prst="ellipse">
              <a:avLst/>
            </a:prstGeom>
            <a:noFill/>
            <a:ln w="28575" algn="ctr">
              <a:solidFill>
                <a:srgbClr val="FF0000"/>
              </a:solidFill>
              <a:round/>
              <a:headEnd/>
              <a:tailEnd/>
            </a:ln>
          </p:spPr>
          <p:txBody>
            <a:bodyPr wrap="none" anchor="ctr"/>
            <a:lstStyle/>
            <a:p>
              <a:endParaRPr lang="zh-CN" altLang="en-US"/>
            </a:p>
          </p:txBody>
        </p:sp>
        <p:sp>
          <p:nvSpPr>
            <p:cNvPr id="7190" name="Oval 16"/>
            <p:cNvSpPr>
              <a:spLocks noChangeArrowheads="1"/>
            </p:cNvSpPr>
            <p:nvPr/>
          </p:nvSpPr>
          <p:spPr bwMode="auto">
            <a:xfrm>
              <a:off x="4420" y="3531"/>
              <a:ext cx="113" cy="142"/>
            </a:xfrm>
            <a:prstGeom prst="ellipse">
              <a:avLst/>
            </a:prstGeom>
            <a:noFill/>
            <a:ln w="28575" algn="ctr">
              <a:solidFill>
                <a:srgbClr val="FF0000"/>
              </a:solidFill>
              <a:round/>
              <a:headEnd/>
              <a:tailEnd/>
            </a:ln>
          </p:spPr>
          <p:txBody>
            <a:bodyPr wrap="none" anchor="ctr"/>
            <a:lstStyle/>
            <a:p>
              <a:endParaRPr lang="zh-CN" altLang="en-US"/>
            </a:p>
          </p:txBody>
        </p:sp>
        <p:sp>
          <p:nvSpPr>
            <p:cNvPr id="7191" name="Oval 17"/>
            <p:cNvSpPr>
              <a:spLocks noChangeArrowheads="1"/>
            </p:cNvSpPr>
            <p:nvPr/>
          </p:nvSpPr>
          <p:spPr bwMode="auto">
            <a:xfrm>
              <a:off x="4422" y="3662"/>
              <a:ext cx="113" cy="142"/>
            </a:xfrm>
            <a:prstGeom prst="ellipse">
              <a:avLst/>
            </a:prstGeom>
            <a:noFill/>
            <a:ln w="28575" algn="ctr">
              <a:solidFill>
                <a:srgbClr val="FF0000"/>
              </a:solidFill>
              <a:round/>
              <a:headEnd/>
              <a:tailEnd/>
            </a:ln>
          </p:spPr>
          <p:txBody>
            <a:bodyPr wrap="none" anchor="ctr"/>
            <a:lstStyle/>
            <a:p>
              <a:endParaRPr lang="zh-CN" altLang="en-US"/>
            </a:p>
          </p:txBody>
        </p:sp>
        <p:sp>
          <p:nvSpPr>
            <p:cNvPr id="7192" name="Oval 18"/>
            <p:cNvSpPr>
              <a:spLocks noChangeArrowheads="1"/>
            </p:cNvSpPr>
            <p:nvPr/>
          </p:nvSpPr>
          <p:spPr bwMode="auto">
            <a:xfrm>
              <a:off x="4950" y="3804"/>
              <a:ext cx="113" cy="142"/>
            </a:xfrm>
            <a:prstGeom prst="ellipse">
              <a:avLst/>
            </a:prstGeom>
            <a:noFill/>
            <a:ln w="28575" algn="ctr">
              <a:solidFill>
                <a:srgbClr val="FF0000"/>
              </a:solidFill>
              <a:round/>
              <a:headEnd/>
              <a:tailEnd/>
            </a:ln>
          </p:spPr>
          <p:txBody>
            <a:bodyPr wrap="none" anchor="ctr"/>
            <a:lstStyle/>
            <a:p>
              <a:endParaRPr lang="zh-CN" altLang="en-US"/>
            </a:p>
          </p:txBody>
        </p:sp>
      </p:grpSp>
      <p:grpSp>
        <p:nvGrpSpPr>
          <p:cNvPr id="5" name="Group 19"/>
          <p:cNvGrpSpPr>
            <a:grpSpLocks/>
          </p:cNvGrpSpPr>
          <p:nvPr/>
        </p:nvGrpSpPr>
        <p:grpSpPr bwMode="auto">
          <a:xfrm>
            <a:off x="5265738" y="5151438"/>
            <a:ext cx="2714625" cy="692150"/>
            <a:chOff x="3456" y="3369"/>
            <a:chExt cx="1710" cy="436"/>
          </a:xfrm>
        </p:grpSpPr>
        <p:sp>
          <p:nvSpPr>
            <p:cNvPr id="7179" name="Oval 20"/>
            <p:cNvSpPr>
              <a:spLocks noChangeArrowheads="1"/>
            </p:cNvSpPr>
            <p:nvPr/>
          </p:nvSpPr>
          <p:spPr bwMode="auto">
            <a:xfrm>
              <a:off x="3994" y="3530"/>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0" name="Oval 21"/>
            <p:cNvSpPr>
              <a:spLocks noChangeArrowheads="1"/>
            </p:cNvSpPr>
            <p:nvPr/>
          </p:nvSpPr>
          <p:spPr bwMode="auto">
            <a:xfrm>
              <a:off x="4525" y="3663"/>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1" name="Oval 22"/>
            <p:cNvSpPr>
              <a:spLocks noChangeArrowheads="1"/>
            </p:cNvSpPr>
            <p:nvPr/>
          </p:nvSpPr>
          <p:spPr bwMode="auto">
            <a:xfrm>
              <a:off x="5053" y="3643"/>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2" name="Oval 23"/>
            <p:cNvSpPr>
              <a:spLocks noChangeArrowheads="1"/>
            </p:cNvSpPr>
            <p:nvPr/>
          </p:nvSpPr>
          <p:spPr bwMode="auto">
            <a:xfrm>
              <a:off x="5045" y="3512"/>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3" name="Oval 24"/>
            <p:cNvSpPr>
              <a:spLocks noChangeArrowheads="1"/>
            </p:cNvSpPr>
            <p:nvPr/>
          </p:nvSpPr>
          <p:spPr bwMode="auto">
            <a:xfrm>
              <a:off x="5045" y="3369"/>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4" name="Oval 25"/>
            <p:cNvSpPr>
              <a:spLocks noChangeArrowheads="1"/>
            </p:cNvSpPr>
            <p:nvPr/>
          </p:nvSpPr>
          <p:spPr bwMode="auto">
            <a:xfrm>
              <a:off x="3456" y="3530"/>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5" name="Oval 26"/>
            <p:cNvSpPr>
              <a:spLocks noChangeArrowheads="1"/>
            </p:cNvSpPr>
            <p:nvPr/>
          </p:nvSpPr>
          <p:spPr bwMode="auto">
            <a:xfrm>
              <a:off x="4524" y="3530"/>
              <a:ext cx="113" cy="142"/>
            </a:xfrm>
            <a:prstGeom prst="ellipse">
              <a:avLst/>
            </a:prstGeom>
            <a:noFill/>
            <a:ln w="28575" algn="ctr">
              <a:solidFill>
                <a:srgbClr val="0000FF"/>
              </a:solidFill>
              <a:round/>
              <a:headEnd/>
              <a:tailEnd/>
            </a:ln>
          </p:spPr>
          <p:txBody>
            <a:bodyPr wrap="none" anchor="ctr"/>
            <a:lstStyle/>
            <a:p>
              <a:endParaRPr lang="zh-CN" altLang="en-US"/>
            </a:p>
          </p:txBody>
        </p:sp>
        <p:sp>
          <p:nvSpPr>
            <p:cNvPr id="7186" name="Oval 27"/>
            <p:cNvSpPr>
              <a:spLocks noChangeArrowheads="1"/>
            </p:cNvSpPr>
            <p:nvPr/>
          </p:nvSpPr>
          <p:spPr bwMode="auto">
            <a:xfrm>
              <a:off x="4524" y="3379"/>
              <a:ext cx="113" cy="142"/>
            </a:xfrm>
            <a:prstGeom prst="ellipse">
              <a:avLst/>
            </a:prstGeom>
            <a:noFill/>
            <a:ln w="28575" algn="ctr">
              <a:solidFill>
                <a:srgbClr val="0000FF"/>
              </a:solidFill>
              <a:round/>
              <a:headEnd/>
              <a:tailEnd/>
            </a:ln>
          </p:spPr>
          <p:txBody>
            <a:bodyPr wrap="none" anchor="ctr"/>
            <a:lstStyle/>
            <a:p>
              <a:endParaRPr lang="zh-CN" altLang="en-US"/>
            </a:p>
          </p:txBody>
        </p:sp>
      </p:grpSp>
      <p:sp>
        <p:nvSpPr>
          <p:cNvPr id="102428" name="Oval 28"/>
          <p:cNvSpPr>
            <a:spLocks noChangeArrowheads="1"/>
          </p:cNvSpPr>
          <p:nvPr/>
        </p:nvSpPr>
        <p:spPr bwMode="auto">
          <a:xfrm>
            <a:off x="7142163" y="5842000"/>
            <a:ext cx="314325" cy="238125"/>
          </a:xfrm>
          <a:prstGeom prst="ellipse">
            <a:avLst/>
          </a:prstGeom>
          <a:noFill/>
          <a:ln w="28575" algn="ctr">
            <a:solidFill>
              <a:schemeClr val="tx1"/>
            </a:solidFill>
            <a:round/>
            <a:headEnd/>
            <a:tailEnd/>
          </a:ln>
        </p:spPr>
        <p:txBody>
          <a:bodyPr wrap="none" anchor="ctr"/>
          <a:lstStyle/>
          <a:p>
            <a:endParaRPr lang="zh-CN" altLang="en-US"/>
          </a:p>
        </p:txBody>
      </p:sp>
      <p:sp>
        <p:nvSpPr>
          <p:cNvPr id="102429" name="Text Box 29"/>
          <p:cNvSpPr txBox="1">
            <a:spLocks noChangeArrowheads="1"/>
          </p:cNvSpPr>
          <p:nvPr/>
        </p:nvSpPr>
        <p:spPr bwMode="auto">
          <a:xfrm>
            <a:off x="1912938" y="6219825"/>
            <a:ext cx="3352800" cy="457200"/>
          </a:xfrm>
          <a:prstGeom prst="rect">
            <a:avLst/>
          </a:prstGeom>
          <a:noFill/>
          <a:ln w="9525">
            <a:noFill/>
            <a:miter lim="800000"/>
            <a:headEnd/>
            <a:tailEnd/>
          </a:ln>
        </p:spPr>
        <p:txBody>
          <a:bodyPr>
            <a:spAutoFit/>
          </a:bodyPr>
          <a:lstStyle/>
          <a:p>
            <a:pPr>
              <a:spcBef>
                <a:spcPct val="50000"/>
              </a:spcBef>
              <a:buClr>
                <a:srgbClr val="669900"/>
              </a:buClr>
              <a:buFont typeface="Wingdings" pitchFamily="2" charset="2"/>
              <a:buNone/>
            </a:pPr>
            <a:r>
              <a:rPr lang="zh-CN" altLang="en-US" sz="2400" b="1">
                <a:solidFill>
                  <a:srgbClr val="0000FF"/>
                </a:solidFill>
                <a:ea typeface="宋体" pitchFamily="2" charset="-122"/>
              </a:rPr>
              <a:t>激励方程与输出方程？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9"/>
                                        </p:tgtEl>
                                        <p:attrNameLst>
                                          <p:attrName>style.visibility</p:attrName>
                                        </p:attrNameLst>
                                      </p:cBhvr>
                                      <p:to>
                                        <p:strVal val="visible"/>
                                      </p:to>
                                    </p:set>
                                    <p:animEffect transition="in" filter="wipe(left)">
                                      <p:cBhvr>
                                        <p:cTn id="7" dur="500"/>
                                        <p:tgtEl>
                                          <p:spTgt spid="1024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02428"/>
                                        </p:tgtEl>
                                        <p:attrNameLst>
                                          <p:attrName>style.visibility</p:attrName>
                                        </p:attrNameLst>
                                      </p:cBhvr>
                                      <p:to>
                                        <p:strVal val="visible"/>
                                      </p:to>
                                    </p:set>
                                    <p:anim calcmode="lin" valueType="num">
                                      <p:cBhvr>
                                        <p:cTn id="21" dur="1000" fill="hold"/>
                                        <p:tgtEl>
                                          <p:spTgt spid="102428"/>
                                        </p:tgtEl>
                                        <p:attrNameLst>
                                          <p:attrName>ppt_x</p:attrName>
                                        </p:attrNameLst>
                                      </p:cBhvr>
                                      <p:tavLst>
                                        <p:tav tm="0">
                                          <p:val>
                                            <p:strVal val="#ppt_x-.2"/>
                                          </p:val>
                                        </p:tav>
                                        <p:tav tm="100000">
                                          <p:val>
                                            <p:strVal val="#ppt_x"/>
                                          </p:val>
                                        </p:tav>
                                      </p:tavLst>
                                    </p:anim>
                                    <p:anim calcmode="lin" valueType="num">
                                      <p:cBhvr>
                                        <p:cTn id="22" dur="1000" fill="hold"/>
                                        <p:tgtEl>
                                          <p:spTgt spid="10242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2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8" grpId="0" animBg="1"/>
      <p:bldP spid="1024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zh-CN" smtClean="0"/>
          </a:p>
        </p:txBody>
      </p:sp>
      <p:sp>
        <p:nvSpPr>
          <p:cNvPr id="103428" name="Text Box 4"/>
          <p:cNvSpPr txBox="1">
            <a:spLocks noChangeArrowheads="1"/>
          </p:cNvSpPr>
          <p:nvPr/>
        </p:nvSpPr>
        <p:spPr bwMode="auto">
          <a:xfrm>
            <a:off x="1476375" y="5445125"/>
            <a:ext cx="7129463" cy="1311275"/>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D</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cs typeface="Arial" charset="0"/>
              </a:rPr>
              <a:t>Σ</a:t>
            </a:r>
            <a:r>
              <a:rPr lang="en-US" altLang="zh-CN" sz="2000" b="1">
                <a:ea typeface="宋体" pitchFamily="2" charset="-122"/>
                <a:cs typeface="Arial" charset="0"/>
              </a:rPr>
              <a:t>(5,7,10,13,15)=F</a:t>
            </a:r>
            <a:r>
              <a:rPr lang="en-US" altLang="zh-CN" sz="2000" b="1" baseline="-25000">
                <a:ea typeface="宋体" pitchFamily="2" charset="-122"/>
                <a:cs typeface="Arial" charset="0"/>
              </a:rPr>
              <a:t>A</a:t>
            </a:r>
            <a:r>
              <a:rPr lang="en-US" altLang="zh-CN" sz="2000" b="1">
                <a:ea typeface="宋体" pitchFamily="2" charset="-122"/>
                <a:cs typeface="Arial" charset="0"/>
              </a:rPr>
              <a:t>F</a:t>
            </a:r>
            <a:r>
              <a:rPr lang="en-US" altLang="zh-CN" sz="2000" b="1" baseline="-25000">
                <a:ea typeface="宋体" pitchFamily="2" charset="-122"/>
                <a:cs typeface="Arial" charset="0"/>
              </a:rPr>
              <a:t>B</a:t>
            </a:r>
            <a:r>
              <a:rPr lang="en-US" altLang="zh-CN" sz="2000" b="1">
                <a:ea typeface="宋体" pitchFamily="2" charset="-122"/>
                <a:cs typeface="Arial" charset="0"/>
              </a:rPr>
              <a:t>’xy’+F</a:t>
            </a:r>
            <a:r>
              <a:rPr lang="en-US" altLang="zh-CN" sz="2000" b="1" baseline="-25000">
                <a:ea typeface="宋体" pitchFamily="2" charset="-122"/>
                <a:cs typeface="Arial" charset="0"/>
              </a:rPr>
              <a:t>A</a:t>
            </a:r>
            <a:r>
              <a:rPr lang="en-US" altLang="zh-CN" sz="2000" b="1">
                <a:ea typeface="宋体" pitchFamily="2" charset="-122"/>
                <a:cs typeface="Arial" charset="0"/>
              </a:rPr>
              <a:t>x’y+F</a:t>
            </a:r>
            <a:r>
              <a:rPr lang="en-US" altLang="zh-CN" sz="2000" b="1" baseline="-25000">
                <a:ea typeface="宋体" pitchFamily="2" charset="-122"/>
                <a:cs typeface="Arial" charset="0"/>
              </a:rPr>
              <a:t>B</a:t>
            </a:r>
            <a:r>
              <a:rPr lang="en-US" altLang="zh-CN" sz="2000" b="1">
                <a:ea typeface="宋体" pitchFamily="2" charset="-122"/>
                <a:cs typeface="Arial" charset="0"/>
              </a:rPr>
              <a:t>y</a:t>
            </a:r>
          </a:p>
          <a:p>
            <a:pPr>
              <a:spcBef>
                <a:spcPct val="50000"/>
              </a:spcBef>
            </a:pPr>
            <a:r>
              <a:rPr lang="en-US" altLang="zh-CN" sz="2000" b="1">
                <a:ea typeface="宋体" pitchFamily="2" charset="-122"/>
              </a:rPr>
              <a:t>D</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(2,3,4,5,6,7,14,15)=F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+F</a:t>
            </a:r>
            <a:r>
              <a:rPr lang="en-US" altLang="zh-CN" sz="2000" b="1" baseline="-25000">
                <a:ea typeface="宋体" pitchFamily="2" charset="-122"/>
              </a:rPr>
              <a:t>A</a:t>
            </a:r>
            <a:r>
              <a:rPr lang="en-US" altLang="zh-CN" sz="2000" b="1">
                <a:ea typeface="宋体" pitchFamily="2" charset="-122"/>
              </a:rPr>
              <a:t>’x+F</a:t>
            </a:r>
            <a:r>
              <a:rPr lang="en-US" altLang="zh-CN" sz="2000" b="1" baseline="-25000">
                <a:ea typeface="宋体" pitchFamily="2" charset="-122"/>
              </a:rPr>
              <a:t>B</a:t>
            </a:r>
            <a:r>
              <a:rPr lang="en-US" altLang="zh-CN" sz="2000" b="1">
                <a:ea typeface="宋体" pitchFamily="2" charset="-122"/>
              </a:rPr>
              <a:t>x</a:t>
            </a:r>
            <a:endParaRPr lang="el-GR" altLang="zh-CN" sz="2000" b="1">
              <a:ea typeface="宋体" pitchFamily="2" charset="-122"/>
            </a:endParaRPr>
          </a:p>
          <a:p>
            <a:pPr>
              <a:spcBef>
                <a:spcPct val="50000"/>
              </a:spcBef>
            </a:pPr>
            <a:r>
              <a:rPr lang="el-GR" altLang="zh-CN" sz="2000" b="1">
                <a:ea typeface="宋体" pitchFamily="2" charset="-122"/>
              </a:rPr>
              <a:t>Z</a:t>
            </a:r>
            <a:r>
              <a:rPr lang="en-US" altLang="zh-CN" sz="2000" b="1">
                <a:ea typeface="宋体" pitchFamily="2" charset="-122"/>
              </a:rPr>
              <a:t>= 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(11)=F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endParaRPr lang="el-GR" altLang="zh-CN" sz="2000" b="1">
              <a:ea typeface="宋体" pitchFamily="2" charset="-122"/>
            </a:endParaRPr>
          </a:p>
        </p:txBody>
      </p:sp>
      <p:pic>
        <p:nvPicPr>
          <p:cNvPr id="103429" name="Picture 5"/>
          <p:cNvPicPr>
            <a:picLocks noChangeAspect="1" noChangeArrowheads="1"/>
          </p:cNvPicPr>
          <p:nvPr/>
        </p:nvPicPr>
        <p:blipFill>
          <a:blip r:embed="rId2">
            <a:lum contrast="18000"/>
            <a:grayscl/>
          </a:blip>
          <a:srcRect/>
          <a:stretch>
            <a:fillRect/>
          </a:stretch>
        </p:blipFill>
        <p:spPr bwMode="auto">
          <a:xfrm>
            <a:off x="3276600" y="2630488"/>
            <a:ext cx="2736850" cy="2335212"/>
          </a:xfrm>
          <a:prstGeom prst="rect">
            <a:avLst/>
          </a:prstGeom>
          <a:noFill/>
          <a:ln w="9525">
            <a:noFill/>
            <a:miter lim="800000"/>
            <a:headEnd/>
            <a:tailEnd/>
          </a:ln>
        </p:spPr>
      </p:pic>
      <p:pic>
        <p:nvPicPr>
          <p:cNvPr id="103430" name="Picture 6"/>
          <p:cNvPicPr>
            <a:picLocks noChangeAspect="1" noChangeArrowheads="1"/>
          </p:cNvPicPr>
          <p:nvPr/>
        </p:nvPicPr>
        <p:blipFill>
          <a:blip r:embed="rId3">
            <a:lum contrast="12000"/>
            <a:grayscl/>
          </a:blip>
          <a:srcRect/>
          <a:stretch>
            <a:fillRect/>
          </a:stretch>
        </p:blipFill>
        <p:spPr bwMode="auto">
          <a:xfrm>
            <a:off x="468313" y="2609850"/>
            <a:ext cx="2736850" cy="2413000"/>
          </a:xfrm>
          <a:prstGeom prst="rect">
            <a:avLst/>
          </a:prstGeom>
          <a:noFill/>
          <a:ln w="9525">
            <a:noFill/>
            <a:miter lim="800000"/>
            <a:headEnd/>
            <a:tailEnd/>
          </a:ln>
        </p:spPr>
      </p:pic>
      <p:pic>
        <p:nvPicPr>
          <p:cNvPr id="103431" name="Picture 7"/>
          <p:cNvPicPr>
            <a:picLocks noChangeAspect="1" noChangeArrowheads="1"/>
          </p:cNvPicPr>
          <p:nvPr/>
        </p:nvPicPr>
        <p:blipFill>
          <a:blip r:embed="rId4">
            <a:lum contrast="12000"/>
            <a:grayscl/>
          </a:blip>
          <a:srcRect/>
          <a:stretch>
            <a:fillRect/>
          </a:stretch>
        </p:blipFill>
        <p:spPr bwMode="auto">
          <a:xfrm>
            <a:off x="6157913" y="2589213"/>
            <a:ext cx="2843212" cy="2498725"/>
          </a:xfrm>
          <a:prstGeom prst="rect">
            <a:avLst/>
          </a:prstGeom>
          <a:noFill/>
          <a:ln w="9525">
            <a:noFill/>
            <a:miter lim="800000"/>
            <a:headEnd/>
            <a:tailEnd/>
          </a:ln>
        </p:spPr>
      </p:pic>
      <p:sp>
        <p:nvSpPr>
          <p:cNvPr id="51207" name="Text Box 8"/>
          <p:cNvSpPr txBox="1">
            <a:spLocks noChangeArrowheads="1"/>
          </p:cNvSpPr>
          <p:nvPr/>
        </p:nvSpPr>
        <p:spPr bwMode="auto">
          <a:xfrm>
            <a:off x="900113" y="5037138"/>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D</a:t>
            </a:r>
            <a:r>
              <a:rPr lang="en-US" altLang="zh-CN" sz="1600" b="1" baseline="-25000">
                <a:ea typeface="宋体" pitchFamily="2" charset="-122"/>
              </a:rPr>
              <a:t>A</a:t>
            </a:r>
            <a:r>
              <a:rPr lang="en-US" altLang="zh-CN" sz="1600" b="1">
                <a:ea typeface="宋体" pitchFamily="2" charset="-122"/>
              </a:rPr>
              <a:t>  K-Map</a:t>
            </a:r>
          </a:p>
        </p:txBody>
      </p:sp>
      <p:sp>
        <p:nvSpPr>
          <p:cNvPr id="51208" name="Text Box 9"/>
          <p:cNvSpPr txBox="1">
            <a:spLocks noChangeArrowheads="1"/>
          </p:cNvSpPr>
          <p:nvPr/>
        </p:nvSpPr>
        <p:spPr bwMode="auto">
          <a:xfrm>
            <a:off x="3924300" y="5037138"/>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D</a:t>
            </a:r>
            <a:r>
              <a:rPr lang="en-US" altLang="zh-CN" sz="1600" b="1" baseline="-25000">
                <a:ea typeface="宋体" pitchFamily="2" charset="-122"/>
              </a:rPr>
              <a:t>B</a:t>
            </a:r>
            <a:r>
              <a:rPr lang="en-US" altLang="zh-CN" sz="1600" b="1">
                <a:ea typeface="宋体" pitchFamily="2" charset="-122"/>
              </a:rPr>
              <a:t>  K-Map</a:t>
            </a:r>
          </a:p>
        </p:txBody>
      </p:sp>
      <p:sp>
        <p:nvSpPr>
          <p:cNvPr id="51209" name="Text Box 10"/>
          <p:cNvSpPr txBox="1">
            <a:spLocks noChangeArrowheads="1"/>
          </p:cNvSpPr>
          <p:nvPr/>
        </p:nvSpPr>
        <p:spPr bwMode="auto">
          <a:xfrm>
            <a:off x="6589713" y="5037138"/>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Z  K-Map</a:t>
            </a:r>
          </a:p>
        </p:txBody>
      </p:sp>
      <p:grpSp>
        <p:nvGrpSpPr>
          <p:cNvPr id="51210" name="Group 11"/>
          <p:cNvGrpSpPr>
            <a:grpSpLocks/>
          </p:cNvGrpSpPr>
          <p:nvPr/>
        </p:nvGrpSpPr>
        <p:grpSpPr bwMode="auto">
          <a:xfrm>
            <a:off x="2555875" y="0"/>
            <a:ext cx="5113338" cy="2352675"/>
            <a:chOff x="2290" y="2674"/>
            <a:chExt cx="3221" cy="1482"/>
          </a:xfrm>
        </p:grpSpPr>
        <p:pic>
          <p:nvPicPr>
            <p:cNvPr id="51215" name="Picture 12"/>
            <p:cNvPicPr>
              <a:picLocks noChangeAspect="1" noChangeArrowheads="1"/>
            </p:cNvPicPr>
            <p:nvPr/>
          </p:nvPicPr>
          <p:blipFill>
            <a:blip r:embed="rId5">
              <a:lum contrast="12000"/>
              <a:grayscl/>
            </a:blip>
            <a:srcRect/>
            <a:stretch>
              <a:fillRect/>
            </a:stretch>
          </p:blipFill>
          <p:spPr bwMode="auto">
            <a:xfrm>
              <a:off x="2290" y="2800"/>
              <a:ext cx="3221" cy="1356"/>
            </a:xfrm>
            <a:prstGeom prst="rect">
              <a:avLst/>
            </a:prstGeom>
            <a:noFill/>
            <a:ln w="9525">
              <a:noFill/>
              <a:miter lim="800000"/>
              <a:headEnd/>
              <a:tailEnd/>
            </a:ln>
          </p:spPr>
        </p:pic>
        <p:sp>
          <p:nvSpPr>
            <p:cNvPr id="51216" name="Rectangle 13"/>
            <p:cNvSpPr>
              <a:spLocks noChangeArrowheads="1"/>
            </p:cNvSpPr>
            <p:nvPr/>
          </p:nvSpPr>
          <p:spPr bwMode="auto">
            <a:xfrm>
              <a:off x="2790" y="2674"/>
              <a:ext cx="2188" cy="212"/>
            </a:xfrm>
            <a:prstGeom prst="rect">
              <a:avLst/>
            </a:prstGeom>
            <a:noFill/>
            <a:ln w="9525">
              <a:noFill/>
              <a:miter lim="800000"/>
              <a:headEnd/>
              <a:tailEnd/>
            </a:ln>
          </p:spPr>
          <p:txBody>
            <a:bodyPr>
              <a:spAutoFit/>
            </a:bodyPr>
            <a:lstStyle/>
            <a:p>
              <a:r>
                <a:rPr lang="zh-CN" altLang="en-US" sz="1600" b="1">
                  <a:ea typeface="宋体" pitchFamily="2" charset="-122"/>
                </a:rPr>
                <a:t>使用</a:t>
              </a:r>
              <a:r>
                <a:rPr lang="en-US" altLang="zh-CN" sz="1600" b="1">
                  <a:ea typeface="宋体" pitchFamily="2" charset="-122"/>
                </a:rPr>
                <a:t>D</a:t>
              </a:r>
              <a:r>
                <a:rPr lang="zh-CN" altLang="en-US" sz="1600" b="1">
                  <a:ea typeface="宋体" pitchFamily="2" charset="-122"/>
                </a:rPr>
                <a:t>触发器的状态机</a:t>
              </a:r>
              <a:r>
                <a:rPr lang="en-US" altLang="zh-CN" sz="1600" b="1">
                  <a:ea typeface="宋体" pitchFamily="2" charset="-122"/>
                </a:rPr>
                <a:t>M</a:t>
              </a:r>
              <a:r>
                <a:rPr lang="en-US" altLang="zh-CN" sz="1600" b="1" baseline="-25000">
                  <a:ea typeface="宋体" pitchFamily="2" charset="-122"/>
                </a:rPr>
                <a:t>1 </a:t>
              </a:r>
              <a:r>
                <a:rPr lang="zh-CN" altLang="en-US" sz="1600" b="1">
                  <a:ea typeface="宋体" pitchFamily="2" charset="-122"/>
                </a:rPr>
                <a:t>的激励表</a:t>
              </a:r>
            </a:p>
          </p:txBody>
        </p:sp>
      </p:grpSp>
      <p:sp>
        <p:nvSpPr>
          <p:cNvPr id="103438" name="Oval 14"/>
          <p:cNvSpPr>
            <a:spLocks noChangeArrowheads="1"/>
          </p:cNvSpPr>
          <p:nvPr/>
        </p:nvSpPr>
        <p:spPr bwMode="auto">
          <a:xfrm>
            <a:off x="4211638" y="1268413"/>
            <a:ext cx="288925" cy="1008062"/>
          </a:xfrm>
          <a:prstGeom prst="ellipse">
            <a:avLst/>
          </a:prstGeom>
          <a:noFill/>
          <a:ln w="28575">
            <a:solidFill>
              <a:srgbClr val="FF0000"/>
            </a:solidFill>
            <a:round/>
            <a:headEnd/>
            <a:tailEnd/>
          </a:ln>
        </p:spPr>
        <p:txBody>
          <a:bodyPr wrap="none" anchor="ctr"/>
          <a:lstStyle/>
          <a:p>
            <a:endParaRPr lang="zh-CN" altLang="en-US"/>
          </a:p>
        </p:txBody>
      </p:sp>
      <p:sp>
        <p:nvSpPr>
          <p:cNvPr id="103439" name="Oval 15"/>
          <p:cNvSpPr>
            <a:spLocks noChangeArrowheads="1"/>
          </p:cNvSpPr>
          <p:nvPr/>
        </p:nvSpPr>
        <p:spPr bwMode="auto">
          <a:xfrm>
            <a:off x="5075238" y="1268413"/>
            <a:ext cx="288925" cy="1008062"/>
          </a:xfrm>
          <a:prstGeom prst="ellipse">
            <a:avLst/>
          </a:prstGeom>
          <a:noFill/>
          <a:ln w="28575">
            <a:solidFill>
              <a:srgbClr val="FF0000"/>
            </a:solidFill>
            <a:round/>
            <a:headEnd/>
            <a:tailEnd/>
          </a:ln>
        </p:spPr>
        <p:txBody>
          <a:bodyPr wrap="none" anchor="ctr"/>
          <a:lstStyle/>
          <a:p>
            <a:endParaRPr lang="zh-CN" altLang="en-US"/>
          </a:p>
        </p:txBody>
      </p:sp>
      <p:sp>
        <p:nvSpPr>
          <p:cNvPr id="103440" name="Oval 16"/>
          <p:cNvSpPr>
            <a:spLocks noChangeArrowheads="1"/>
          </p:cNvSpPr>
          <p:nvPr/>
        </p:nvSpPr>
        <p:spPr bwMode="auto">
          <a:xfrm>
            <a:off x="5867400" y="1268413"/>
            <a:ext cx="288925" cy="1008062"/>
          </a:xfrm>
          <a:prstGeom prst="ellipse">
            <a:avLst/>
          </a:prstGeom>
          <a:noFill/>
          <a:ln w="28575">
            <a:solidFill>
              <a:srgbClr val="FF0000"/>
            </a:solidFill>
            <a:round/>
            <a:headEnd/>
            <a:tailEnd/>
          </a:ln>
        </p:spPr>
        <p:txBody>
          <a:bodyPr wrap="none" anchor="ctr"/>
          <a:lstStyle/>
          <a:p>
            <a:endParaRPr lang="zh-CN" altLang="en-US"/>
          </a:p>
        </p:txBody>
      </p:sp>
      <p:sp>
        <p:nvSpPr>
          <p:cNvPr id="103441" name="Oval 17"/>
          <p:cNvSpPr>
            <a:spLocks noChangeArrowheads="1"/>
          </p:cNvSpPr>
          <p:nvPr/>
        </p:nvSpPr>
        <p:spPr bwMode="auto">
          <a:xfrm>
            <a:off x="6732588" y="1268413"/>
            <a:ext cx="288925" cy="1008062"/>
          </a:xfrm>
          <a:prstGeom prst="ellipse">
            <a:avLst/>
          </a:prstGeom>
          <a:noFill/>
          <a:ln w="28575">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430"/>
                                        </p:tgtEl>
                                        <p:attrNameLst>
                                          <p:attrName>style.visibility</p:attrName>
                                        </p:attrNameLst>
                                      </p:cBhvr>
                                      <p:to>
                                        <p:strVal val="visible"/>
                                      </p:to>
                                    </p:set>
                                    <p:animEffect transition="in" filter="blinds(horizontal)">
                                      <p:cBhvr>
                                        <p:cTn id="17" dur="500"/>
                                        <p:tgtEl>
                                          <p:spTgt spid="10343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03441"/>
                                        </p:tgtEl>
                                        <p:attrNameLst>
                                          <p:attrName>ppt_x</p:attrName>
                                        </p:attrNameLst>
                                      </p:cBhvr>
                                      <p:tavLst>
                                        <p:tav tm="0">
                                          <p:val>
                                            <p:strVal val="ppt_x"/>
                                          </p:val>
                                        </p:tav>
                                        <p:tav tm="100000">
                                          <p:val>
                                            <p:strVal val="ppt_x"/>
                                          </p:val>
                                        </p:tav>
                                      </p:tavLst>
                                    </p:anim>
                                    <p:anim calcmode="lin" valueType="num">
                                      <p:cBhvr additive="base">
                                        <p:cTn id="22" dur="500"/>
                                        <p:tgtEl>
                                          <p:spTgt spid="103441"/>
                                        </p:tgtEl>
                                        <p:attrNameLst>
                                          <p:attrName>ppt_y</p:attrName>
                                        </p:attrNameLst>
                                      </p:cBhvr>
                                      <p:tavLst>
                                        <p:tav tm="0">
                                          <p:val>
                                            <p:strVal val="ppt_y"/>
                                          </p:val>
                                        </p:tav>
                                        <p:tav tm="100000">
                                          <p:val>
                                            <p:strVal val="1+ppt_h/2"/>
                                          </p:val>
                                        </p:tav>
                                      </p:tavLst>
                                    </p:anim>
                                    <p:set>
                                      <p:cBhvr>
                                        <p:cTn id="23" dur="1" fill="hold">
                                          <p:stCondLst>
                                            <p:cond delay="499"/>
                                          </p:stCondLst>
                                        </p:cTn>
                                        <p:tgtEl>
                                          <p:spTgt spid="103441"/>
                                        </p:tgtEl>
                                        <p:attrNameLst>
                                          <p:attrName>style.visibility</p:attrName>
                                        </p:attrNameLst>
                                      </p:cBhvr>
                                      <p:to>
                                        <p:strVal val="hidden"/>
                                      </p:to>
                                    </p:set>
                                  </p:childTnLst>
                                </p:cTn>
                              </p:par>
                              <p:par>
                                <p:cTn id="24" presetID="2" presetClass="exit" presetSubtype="4" fill="hold" grpId="1" nodeType="withEffect">
                                  <p:stCondLst>
                                    <p:cond delay="0"/>
                                  </p:stCondLst>
                                  <p:childTnLst>
                                    <p:anim calcmode="lin" valueType="num">
                                      <p:cBhvr additive="base">
                                        <p:cTn id="25" dur="500"/>
                                        <p:tgtEl>
                                          <p:spTgt spid="103440"/>
                                        </p:tgtEl>
                                        <p:attrNameLst>
                                          <p:attrName>ppt_x</p:attrName>
                                        </p:attrNameLst>
                                      </p:cBhvr>
                                      <p:tavLst>
                                        <p:tav tm="0">
                                          <p:val>
                                            <p:strVal val="ppt_x"/>
                                          </p:val>
                                        </p:tav>
                                        <p:tav tm="100000">
                                          <p:val>
                                            <p:strVal val="ppt_x"/>
                                          </p:val>
                                        </p:tav>
                                      </p:tavLst>
                                    </p:anim>
                                    <p:anim calcmode="lin" valueType="num">
                                      <p:cBhvr additive="base">
                                        <p:cTn id="26" dur="500"/>
                                        <p:tgtEl>
                                          <p:spTgt spid="103440"/>
                                        </p:tgtEl>
                                        <p:attrNameLst>
                                          <p:attrName>ppt_y</p:attrName>
                                        </p:attrNameLst>
                                      </p:cBhvr>
                                      <p:tavLst>
                                        <p:tav tm="0">
                                          <p:val>
                                            <p:strVal val="ppt_y"/>
                                          </p:val>
                                        </p:tav>
                                        <p:tav tm="100000">
                                          <p:val>
                                            <p:strVal val="1+ppt_h/2"/>
                                          </p:val>
                                        </p:tav>
                                      </p:tavLst>
                                    </p:anim>
                                    <p:set>
                                      <p:cBhvr>
                                        <p:cTn id="27" dur="1" fill="hold">
                                          <p:stCondLst>
                                            <p:cond delay="499"/>
                                          </p:stCondLst>
                                        </p:cTn>
                                        <p:tgtEl>
                                          <p:spTgt spid="103440"/>
                                        </p:tgtEl>
                                        <p:attrNameLst>
                                          <p:attrName>style.visibility</p:attrName>
                                        </p:attrNameLst>
                                      </p:cBhvr>
                                      <p:to>
                                        <p:strVal val="hidden"/>
                                      </p:to>
                                    </p:set>
                                  </p:childTnLst>
                                </p:cTn>
                              </p:par>
                              <p:par>
                                <p:cTn id="28" presetID="2" presetClass="exit" presetSubtype="4" fill="hold" grpId="1" nodeType="withEffect">
                                  <p:stCondLst>
                                    <p:cond delay="0"/>
                                  </p:stCondLst>
                                  <p:childTnLst>
                                    <p:anim calcmode="lin" valueType="num">
                                      <p:cBhvr additive="base">
                                        <p:cTn id="29" dur="500"/>
                                        <p:tgtEl>
                                          <p:spTgt spid="103439"/>
                                        </p:tgtEl>
                                        <p:attrNameLst>
                                          <p:attrName>ppt_x</p:attrName>
                                        </p:attrNameLst>
                                      </p:cBhvr>
                                      <p:tavLst>
                                        <p:tav tm="0">
                                          <p:val>
                                            <p:strVal val="ppt_x"/>
                                          </p:val>
                                        </p:tav>
                                        <p:tav tm="100000">
                                          <p:val>
                                            <p:strVal val="ppt_x"/>
                                          </p:val>
                                        </p:tav>
                                      </p:tavLst>
                                    </p:anim>
                                    <p:anim calcmode="lin" valueType="num">
                                      <p:cBhvr additive="base">
                                        <p:cTn id="30" dur="500"/>
                                        <p:tgtEl>
                                          <p:spTgt spid="103439"/>
                                        </p:tgtEl>
                                        <p:attrNameLst>
                                          <p:attrName>ppt_y</p:attrName>
                                        </p:attrNameLst>
                                      </p:cBhvr>
                                      <p:tavLst>
                                        <p:tav tm="0">
                                          <p:val>
                                            <p:strVal val="ppt_y"/>
                                          </p:val>
                                        </p:tav>
                                        <p:tav tm="100000">
                                          <p:val>
                                            <p:strVal val="1+ppt_h/2"/>
                                          </p:val>
                                        </p:tav>
                                      </p:tavLst>
                                    </p:anim>
                                    <p:set>
                                      <p:cBhvr>
                                        <p:cTn id="31" dur="1" fill="hold">
                                          <p:stCondLst>
                                            <p:cond delay="499"/>
                                          </p:stCondLst>
                                        </p:cTn>
                                        <p:tgtEl>
                                          <p:spTgt spid="103439"/>
                                        </p:tgtEl>
                                        <p:attrNameLst>
                                          <p:attrName>style.visibility</p:attrName>
                                        </p:attrNameLst>
                                      </p:cBhvr>
                                      <p:to>
                                        <p:strVal val="hidden"/>
                                      </p:to>
                                    </p:set>
                                  </p:childTnLst>
                                </p:cTn>
                              </p:par>
                              <p:par>
                                <p:cTn id="32" presetID="2" presetClass="exit" presetSubtype="4" fill="hold" grpId="1" nodeType="withEffect">
                                  <p:stCondLst>
                                    <p:cond delay="0"/>
                                  </p:stCondLst>
                                  <p:childTnLst>
                                    <p:anim calcmode="lin" valueType="num">
                                      <p:cBhvr additive="base">
                                        <p:cTn id="33" dur="500"/>
                                        <p:tgtEl>
                                          <p:spTgt spid="103438"/>
                                        </p:tgtEl>
                                        <p:attrNameLst>
                                          <p:attrName>ppt_x</p:attrName>
                                        </p:attrNameLst>
                                      </p:cBhvr>
                                      <p:tavLst>
                                        <p:tav tm="0">
                                          <p:val>
                                            <p:strVal val="ppt_x"/>
                                          </p:val>
                                        </p:tav>
                                        <p:tav tm="100000">
                                          <p:val>
                                            <p:strVal val="ppt_x"/>
                                          </p:val>
                                        </p:tav>
                                      </p:tavLst>
                                    </p:anim>
                                    <p:anim calcmode="lin" valueType="num">
                                      <p:cBhvr additive="base">
                                        <p:cTn id="34" dur="500"/>
                                        <p:tgtEl>
                                          <p:spTgt spid="103438"/>
                                        </p:tgtEl>
                                        <p:attrNameLst>
                                          <p:attrName>ppt_y</p:attrName>
                                        </p:attrNameLst>
                                      </p:cBhvr>
                                      <p:tavLst>
                                        <p:tav tm="0">
                                          <p:val>
                                            <p:strVal val="ppt_y"/>
                                          </p:val>
                                        </p:tav>
                                        <p:tav tm="100000">
                                          <p:val>
                                            <p:strVal val="1+ppt_h/2"/>
                                          </p:val>
                                        </p:tav>
                                      </p:tavLst>
                                    </p:anim>
                                    <p:set>
                                      <p:cBhvr>
                                        <p:cTn id="35" dur="1" fill="hold">
                                          <p:stCondLst>
                                            <p:cond delay="499"/>
                                          </p:stCondLst>
                                        </p:cTn>
                                        <p:tgtEl>
                                          <p:spTgt spid="10343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3429"/>
                                        </p:tgtEl>
                                        <p:attrNameLst>
                                          <p:attrName>style.visibility</p:attrName>
                                        </p:attrNameLst>
                                      </p:cBhvr>
                                      <p:to>
                                        <p:strVal val="visible"/>
                                      </p:to>
                                    </p:set>
                                    <p:animEffect transition="in" filter="blinds(horizontal)">
                                      <p:cBhvr>
                                        <p:cTn id="40" dur="500"/>
                                        <p:tgtEl>
                                          <p:spTgt spid="10342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03431"/>
                                        </p:tgtEl>
                                        <p:attrNameLst>
                                          <p:attrName>style.visibility</p:attrName>
                                        </p:attrNameLst>
                                      </p:cBhvr>
                                      <p:to>
                                        <p:strVal val="visible"/>
                                      </p:to>
                                    </p:set>
                                    <p:animEffect transition="in" filter="blinds(horizontal)">
                                      <p:cBhvr>
                                        <p:cTn id="45" dur="500"/>
                                        <p:tgtEl>
                                          <p:spTgt spid="10343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nimBg="1"/>
      <p:bldP spid="103438" grpId="1" animBg="1"/>
      <p:bldP spid="103439" grpId="0" animBg="1"/>
      <p:bldP spid="103439" grpId="1" animBg="1"/>
      <p:bldP spid="103440" grpId="0" animBg="1"/>
      <p:bldP spid="103440" grpId="1" animBg="1"/>
      <p:bldP spid="103441" grpId="0" animBg="1"/>
      <p:bldP spid="10344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t>D </a:t>
            </a:r>
            <a:r>
              <a:rPr lang="zh-CN" altLang="en-US" smtClean="0"/>
              <a:t>触发器实现时序逻辑电路</a:t>
            </a:r>
            <a:endParaRPr lang="zh-CN" altLang="zh-CN" smtClean="0"/>
          </a:p>
        </p:txBody>
      </p:sp>
      <p:sp>
        <p:nvSpPr>
          <p:cNvPr id="52227" name="Text Box 4"/>
          <p:cNvSpPr txBox="1">
            <a:spLocks noChangeArrowheads="1"/>
          </p:cNvSpPr>
          <p:nvPr/>
        </p:nvSpPr>
        <p:spPr bwMode="auto">
          <a:xfrm>
            <a:off x="2124075" y="5157788"/>
            <a:ext cx="3781425" cy="1004887"/>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rPr>
              <a:t>D</a:t>
            </a:r>
            <a:r>
              <a:rPr lang="en-US" altLang="zh-CN" sz="2400" b="1" baseline="-25000">
                <a:ea typeface="宋体" pitchFamily="2" charset="-122"/>
              </a:rPr>
              <a:t>A</a:t>
            </a:r>
            <a:r>
              <a:rPr lang="en-US" altLang="zh-CN" sz="2400" b="1">
                <a:ea typeface="宋体" pitchFamily="2" charset="-122"/>
              </a:rPr>
              <a:t>=</a:t>
            </a:r>
            <a:r>
              <a:rPr lang="en-US" altLang="zh-CN" sz="2400" b="1">
                <a:ea typeface="宋体" pitchFamily="2" charset="-122"/>
                <a:cs typeface="Arial" charset="0"/>
              </a:rPr>
              <a:t>F</a:t>
            </a:r>
            <a:r>
              <a:rPr lang="en-US" altLang="zh-CN" sz="2400" b="1" baseline="-25000">
                <a:ea typeface="宋体" pitchFamily="2" charset="-122"/>
                <a:cs typeface="Arial" charset="0"/>
              </a:rPr>
              <a:t>A</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’xy’+F</a:t>
            </a:r>
            <a:r>
              <a:rPr lang="en-US" altLang="zh-CN" sz="2400" b="1" baseline="-25000">
                <a:ea typeface="宋体" pitchFamily="2" charset="-122"/>
                <a:cs typeface="Arial" charset="0"/>
              </a:rPr>
              <a:t>A</a:t>
            </a:r>
            <a:r>
              <a:rPr lang="en-US" altLang="zh-CN" sz="2400" b="1">
                <a:ea typeface="宋体" pitchFamily="2" charset="-122"/>
                <a:cs typeface="Arial" charset="0"/>
              </a:rPr>
              <a:t>x’y+F</a:t>
            </a:r>
            <a:r>
              <a:rPr lang="en-US" altLang="zh-CN" sz="2400" b="1" baseline="-25000">
                <a:ea typeface="宋体" pitchFamily="2" charset="-122"/>
                <a:cs typeface="Arial" charset="0"/>
              </a:rPr>
              <a:t>B</a:t>
            </a:r>
            <a:r>
              <a:rPr lang="en-US" altLang="zh-CN" sz="2400" b="1">
                <a:ea typeface="宋体" pitchFamily="2" charset="-122"/>
                <a:cs typeface="Arial" charset="0"/>
              </a:rPr>
              <a:t>y</a:t>
            </a:r>
          </a:p>
          <a:p>
            <a:pPr>
              <a:spcBef>
                <a:spcPct val="50000"/>
              </a:spcBef>
            </a:pPr>
            <a:r>
              <a:rPr lang="en-US" altLang="zh-CN" sz="2400" b="1">
                <a:ea typeface="宋体" pitchFamily="2" charset="-122"/>
              </a:rPr>
              <a:t>D</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’F</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’x+F</a:t>
            </a:r>
            <a:r>
              <a:rPr lang="en-US" altLang="zh-CN" sz="2400" b="1" baseline="-25000">
                <a:ea typeface="宋体" pitchFamily="2" charset="-122"/>
              </a:rPr>
              <a:t>B</a:t>
            </a:r>
            <a:r>
              <a:rPr lang="en-US" altLang="zh-CN" sz="2400" b="1">
                <a:ea typeface="宋体" pitchFamily="2" charset="-122"/>
              </a:rPr>
              <a:t>x</a:t>
            </a:r>
            <a:endParaRPr lang="el-GR" altLang="zh-CN" sz="2400" b="1">
              <a:ea typeface="宋体" pitchFamily="2" charset="-122"/>
            </a:endParaRPr>
          </a:p>
        </p:txBody>
      </p:sp>
      <p:pic>
        <p:nvPicPr>
          <p:cNvPr id="52228" name="Picture 5"/>
          <p:cNvPicPr>
            <a:picLocks noChangeAspect="1" noChangeArrowheads="1"/>
          </p:cNvPicPr>
          <p:nvPr/>
        </p:nvPicPr>
        <p:blipFill>
          <a:blip r:embed="rId2">
            <a:lum contrast="12000"/>
          </a:blip>
          <a:srcRect/>
          <a:stretch>
            <a:fillRect/>
          </a:stretch>
        </p:blipFill>
        <p:spPr bwMode="auto">
          <a:xfrm>
            <a:off x="971550" y="1341438"/>
            <a:ext cx="7620000" cy="3376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t> T </a:t>
            </a:r>
            <a:r>
              <a:rPr lang="zh-CN" altLang="en-US" smtClean="0"/>
              <a:t>触发器实现时序逻辑电路</a:t>
            </a:r>
          </a:p>
        </p:txBody>
      </p:sp>
      <p:pic>
        <p:nvPicPr>
          <p:cNvPr id="8196" name="Picture 4"/>
          <p:cNvPicPr>
            <a:picLocks noChangeAspect="1" noChangeArrowheads="1"/>
          </p:cNvPicPr>
          <p:nvPr/>
        </p:nvPicPr>
        <p:blipFill>
          <a:blip r:embed="rId3">
            <a:lum contrast="12000"/>
            <a:grayscl/>
          </a:blip>
          <a:srcRect/>
          <a:stretch>
            <a:fillRect/>
          </a:stretch>
        </p:blipFill>
        <p:spPr bwMode="auto">
          <a:xfrm>
            <a:off x="611188" y="1379538"/>
            <a:ext cx="2317750" cy="2736850"/>
          </a:xfrm>
          <a:prstGeom prst="rect">
            <a:avLst/>
          </a:prstGeom>
          <a:noFill/>
          <a:ln w="9525">
            <a:noFill/>
            <a:miter lim="800000"/>
            <a:headEnd/>
            <a:tailEnd/>
          </a:ln>
        </p:spPr>
      </p:pic>
      <p:graphicFrame>
        <p:nvGraphicFramePr>
          <p:cNvPr id="104453" name="Object 5"/>
          <p:cNvGraphicFramePr>
            <a:graphicFrameLocks noChangeAspect="1"/>
          </p:cNvGraphicFramePr>
          <p:nvPr/>
        </p:nvGraphicFramePr>
        <p:xfrm>
          <a:off x="682625" y="4386263"/>
          <a:ext cx="2520950" cy="2138362"/>
        </p:xfrm>
        <a:graphic>
          <a:graphicData uri="http://schemas.openxmlformats.org/presentationml/2006/ole">
            <p:oleObj spid="_x0000_s8194" name="Visio" r:id="rId4" imgW="2206942" imgH="1785223" progId="Visio.Drawing.11">
              <p:embed/>
            </p:oleObj>
          </a:graphicData>
        </a:graphic>
      </p:graphicFrame>
      <p:grpSp>
        <p:nvGrpSpPr>
          <p:cNvPr id="2" name="Group 6"/>
          <p:cNvGrpSpPr>
            <a:grpSpLocks/>
          </p:cNvGrpSpPr>
          <p:nvPr/>
        </p:nvGrpSpPr>
        <p:grpSpPr bwMode="auto">
          <a:xfrm>
            <a:off x="3275013" y="1349375"/>
            <a:ext cx="5580062" cy="2452688"/>
            <a:chOff x="2245" y="984"/>
            <a:chExt cx="3515" cy="1545"/>
          </a:xfrm>
        </p:grpSpPr>
        <p:pic>
          <p:nvPicPr>
            <p:cNvPr id="8215" name="Picture 7"/>
            <p:cNvPicPr>
              <a:picLocks noChangeAspect="1" noChangeArrowheads="1"/>
            </p:cNvPicPr>
            <p:nvPr/>
          </p:nvPicPr>
          <p:blipFill>
            <a:blip r:embed="rId5">
              <a:lum contrast="6000"/>
              <a:grayscl/>
            </a:blip>
            <a:srcRect/>
            <a:stretch>
              <a:fillRect/>
            </a:stretch>
          </p:blipFill>
          <p:spPr bwMode="auto">
            <a:xfrm>
              <a:off x="2245" y="1168"/>
              <a:ext cx="3515" cy="1361"/>
            </a:xfrm>
            <a:prstGeom prst="rect">
              <a:avLst/>
            </a:prstGeom>
            <a:noFill/>
            <a:ln w="9525">
              <a:noFill/>
              <a:miter lim="800000"/>
              <a:headEnd/>
              <a:tailEnd/>
            </a:ln>
          </p:spPr>
        </p:pic>
        <p:sp>
          <p:nvSpPr>
            <p:cNvPr id="8216" name="Rectangle 8"/>
            <p:cNvSpPr>
              <a:spLocks noChangeArrowheads="1"/>
            </p:cNvSpPr>
            <p:nvPr/>
          </p:nvSpPr>
          <p:spPr bwMode="auto">
            <a:xfrm>
              <a:off x="2744" y="984"/>
              <a:ext cx="2394" cy="212"/>
            </a:xfrm>
            <a:prstGeom prst="rect">
              <a:avLst/>
            </a:prstGeom>
            <a:noFill/>
            <a:ln w="9525">
              <a:noFill/>
              <a:miter lim="800000"/>
              <a:headEnd/>
              <a:tailEnd/>
            </a:ln>
          </p:spPr>
          <p:txBody>
            <a:bodyPr wrap="none">
              <a:spAutoFit/>
            </a:bodyPr>
            <a:lstStyle/>
            <a:p>
              <a:r>
                <a:rPr lang="en-US" altLang="zh-CN" sz="1600" b="1">
                  <a:ea typeface="宋体" pitchFamily="2" charset="-122"/>
                </a:rPr>
                <a:t>Transition Table for state machine M</a:t>
              </a:r>
              <a:r>
                <a:rPr lang="en-US" altLang="zh-CN" sz="1600" b="1" baseline="-25000">
                  <a:ea typeface="宋体" pitchFamily="2" charset="-122"/>
                </a:rPr>
                <a:t>1</a:t>
              </a:r>
            </a:p>
          </p:txBody>
        </p:sp>
      </p:grpSp>
      <p:pic>
        <p:nvPicPr>
          <p:cNvPr id="104457" name="Picture 9"/>
          <p:cNvPicPr>
            <a:picLocks noChangeAspect="1" noChangeArrowheads="1"/>
          </p:cNvPicPr>
          <p:nvPr/>
        </p:nvPicPr>
        <p:blipFill>
          <a:blip r:embed="rId6"/>
          <a:srcRect/>
          <a:stretch>
            <a:fillRect/>
          </a:stretch>
        </p:blipFill>
        <p:spPr bwMode="auto">
          <a:xfrm>
            <a:off x="3697288" y="4114800"/>
            <a:ext cx="4838700" cy="2409825"/>
          </a:xfrm>
          <a:prstGeom prst="rect">
            <a:avLst/>
          </a:prstGeom>
          <a:noFill/>
          <a:ln w="9525">
            <a:noFill/>
            <a:miter lim="800000"/>
            <a:headEnd/>
            <a:tailEnd/>
          </a:ln>
        </p:spPr>
      </p:pic>
      <p:pic>
        <p:nvPicPr>
          <p:cNvPr id="104458" name="Picture 10"/>
          <p:cNvPicPr>
            <a:picLocks noChangeAspect="1" noChangeArrowheads="1"/>
          </p:cNvPicPr>
          <p:nvPr/>
        </p:nvPicPr>
        <p:blipFill>
          <a:blip r:embed="rId7"/>
          <a:srcRect/>
          <a:stretch>
            <a:fillRect/>
          </a:stretch>
        </p:blipFill>
        <p:spPr bwMode="auto">
          <a:xfrm>
            <a:off x="5138738" y="5434013"/>
            <a:ext cx="3095625" cy="238125"/>
          </a:xfrm>
          <a:prstGeom prst="rect">
            <a:avLst/>
          </a:prstGeom>
          <a:noFill/>
          <a:ln w="9525">
            <a:noFill/>
            <a:miter lim="800000"/>
            <a:headEnd/>
            <a:tailEnd/>
          </a:ln>
        </p:spPr>
      </p:pic>
      <p:pic>
        <p:nvPicPr>
          <p:cNvPr id="104459" name="Picture 11"/>
          <p:cNvPicPr>
            <a:picLocks noChangeAspect="1" noChangeArrowheads="1"/>
          </p:cNvPicPr>
          <p:nvPr/>
        </p:nvPicPr>
        <p:blipFill>
          <a:blip r:embed="rId8"/>
          <a:srcRect/>
          <a:stretch>
            <a:fillRect/>
          </a:stretch>
        </p:blipFill>
        <p:spPr bwMode="auto">
          <a:xfrm>
            <a:off x="5186363" y="5705475"/>
            <a:ext cx="3057525" cy="180975"/>
          </a:xfrm>
          <a:prstGeom prst="rect">
            <a:avLst/>
          </a:prstGeom>
          <a:noFill/>
          <a:ln w="9525">
            <a:noFill/>
            <a:miter lim="800000"/>
            <a:headEnd/>
            <a:tailEnd/>
          </a:ln>
        </p:spPr>
      </p:pic>
      <p:pic>
        <p:nvPicPr>
          <p:cNvPr id="104460" name="Picture 12"/>
          <p:cNvPicPr>
            <a:picLocks noChangeAspect="1" noChangeArrowheads="1"/>
          </p:cNvPicPr>
          <p:nvPr/>
        </p:nvPicPr>
        <p:blipFill>
          <a:blip r:embed="rId9"/>
          <a:srcRect/>
          <a:stretch>
            <a:fillRect/>
          </a:stretch>
        </p:blipFill>
        <p:spPr bwMode="auto">
          <a:xfrm>
            <a:off x="5195888" y="5884863"/>
            <a:ext cx="3048000" cy="219075"/>
          </a:xfrm>
          <a:prstGeom prst="rect">
            <a:avLst/>
          </a:prstGeom>
          <a:noFill/>
          <a:ln w="9525">
            <a:noFill/>
            <a:miter lim="800000"/>
            <a:headEnd/>
            <a:tailEnd/>
          </a:ln>
        </p:spPr>
      </p:pic>
      <p:pic>
        <p:nvPicPr>
          <p:cNvPr id="104461" name="Picture 13"/>
          <p:cNvPicPr>
            <a:picLocks noChangeAspect="1" noChangeArrowheads="1"/>
          </p:cNvPicPr>
          <p:nvPr/>
        </p:nvPicPr>
        <p:blipFill>
          <a:blip r:embed="rId10"/>
          <a:srcRect/>
          <a:stretch>
            <a:fillRect/>
          </a:stretch>
        </p:blipFill>
        <p:spPr bwMode="auto">
          <a:xfrm>
            <a:off x="5227638" y="6172200"/>
            <a:ext cx="2962275" cy="161925"/>
          </a:xfrm>
          <a:prstGeom prst="rect">
            <a:avLst/>
          </a:prstGeom>
          <a:noFill/>
          <a:ln w="9525">
            <a:noFill/>
            <a:miter lim="800000"/>
            <a:headEnd/>
            <a:tailEnd/>
          </a:ln>
        </p:spPr>
      </p:pic>
      <p:sp>
        <p:nvSpPr>
          <p:cNvPr id="104468" name="Oval 20"/>
          <p:cNvSpPr>
            <a:spLocks noChangeArrowheads="1"/>
          </p:cNvSpPr>
          <p:nvPr/>
        </p:nvSpPr>
        <p:spPr bwMode="auto">
          <a:xfrm>
            <a:off x="4067175" y="27082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4469" name="Oval 21"/>
          <p:cNvSpPr>
            <a:spLocks noChangeArrowheads="1"/>
          </p:cNvSpPr>
          <p:nvPr/>
        </p:nvSpPr>
        <p:spPr bwMode="auto">
          <a:xfrm>
            <a:off x="5076825" y="27082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4470" name="Oval 22"/>
          <p:cNvSpPr>
            <a:spLocks noChangeArrowheads="1"/>
          </p:cNvSpPr>
          <p:nvPr/>
        </p:nvSpPr>
        <p:spPr bwMode="auto">
          <a:xfrm>
            <a:off x="5148263" y="544512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4471" name="Oval 23"/>
          <p:cNvSpPr>
            <a:spLocks noChangeArrowheads="1"/>
          </p:cNvSpPr>
          <p:nvPr/>
        </p:nvSpPr>
        <p:spPr bwMode="auto">
          <a:xfrm>
            <a:off x="4067175"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2" name="Oval 24"/>
          <p:cNvSpPr>
            <a:spLocks noChangeArrowheads="1"/>
          </p:cNvSpPr>
          <p:nvPr/>
        </p:nvSpPr>
        <p:spPr bwMode="auto">
          <a:xfrm>
            <a:off x="5940425"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3" name="Oval 25"/>
          <p:cNvSpPr>
            <a:spLocks noChangeArrowheads="1"/>
          </p:cNvSpPr>
          <p:nvPr/>
        </p:nvSpPr>
        <p:spPr bwMode="auto">
          <a:xfrm>
            <a:off x="6011863" y="566102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4" name="Oval 26"/>
          <p:cNvSpPr>
            <a:spLocks noChangeArrowheads="1"/>
          </p:cNvSpPr>
          <p:nvPr/>
        </p:nvSpPr>
        <p:spPr bwMode="auto">
          <a:xfrm>
            <a:off x="5219700" y="3141663"/>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5" name="Oval 27"/>
          <p:cNvSpPr>
            <a:spLocks noChangeArrowheads="1"/>
          </p:cNvSpPr>
          <p:nvPr/>
        </p:nvSpPr>
        <p:spPr bwMode="auto">
          <a:xfrm>
            <a:off x="4356100" y="3141663"/>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6" name="Oval 28"/>
          <p:cNvSpPr>
            <a:spLocks noChangeArrowheads="1"/>
          </p:cNvSpPr>
          <p:nvPr/>
        </p:nvSpPr>
        <p:spPr bwMode="auto">
          <a:xfrm>
            <a:off x="5292725" y="5876925"/>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7" name="Oval 29"/>
          <p:cNvSpPr>
            <a:spLocks noChangeArrowheads="1"/>
          </p:cNvSpPr>
          <p:nvPr/>
        </p:nvSpPr>
        <p:spPr bwMode="auto">
          <a:xfrm>
            <a:off x="4067175" y="3429000"/>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8" name="Oval 30"/>
          <p:cNvSpPr>
            <a:spLocks noChangeArrowheads="1"/>
          </p:cNvSpPr>
          <p:nvPr/>
        </p:nvSpPr>
        <p:spPr bwMode="auto">
          <a:xfrm>
            <a:off x="5940425" y="3429000"/>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4479" name="Oval 31"/>
          <p:cNvSpPr>
            <a:spLocks noChangeArrowheads="1"/>
          </p:cNvSpPr>
          <p:nvPr/>
        </p:nvSpPr>
        <p:spPr bwMode="auto">
          <a:xfrm>
            <a:off x="6011863" y="6165850"/>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44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445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445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44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446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4468"/>
                                        </p:tgtEl>
                                        <p:attrNameLst>
                                          <p:attrName>style.visibility</p:attrName>
                                        </p:attrNameLst>
                                      </p:cBhvr>
                                      <p:to>
                                        <p:strVal val="visible"/>
                                      </p:to>
                                    </p:set>
                                    <p:anim calcmode="lin" valueType="num">
                                      <p:cBhvr additive="base">
                                        <p:cTn id="36" dur="500" fill="hold"/>
                                        <p:tgtEl>
                                          <p:spTgt spid="104468"/>
                                        </p:tgtEl>
                                        <p:attrNameLst>
                                          <p:attrName>ppt_x</p:attrName>
                                        </p:attrNameLst>
                                      </p:cBhvr>
                                      <p:tavLst>
                                        <p:tav tm="0">
                                          <p:val>
                                            <p:strVal val="#ppt_x"/>
                                          </p:val>
                                        </p:tav>
                                        <p:tav tm="100000">
                                          <p:val>
                                            <p:strVal val="#ppt_x"/>
                                          </p:val>
                                        </p:tav>
                                      </p:tavLst>
                                    </p:anim>
                                    <p:anim calcmode="lin" valueType="num">
                                      <p:cBhvr additive="base">
                                        <p:cTn id="37" dur="500" fill="hold"/>
                                        <p:tgtEl>
                                          <p:spTgt spid="10446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4469"/>
                                        </p:tgtEl>
                                        <p:attrNameLst>
                                          <p:attrName>style.visibility</p:attrName>
                                        </p:attrNameLst>
                                      </p:cBhvr>
                                      <p:to>
                                        <p:strVal val="visible"/>
                                      </p:to>
                                    </p:set>
                                    <p:anim calcmode="lin" valueType="num">
                                      <p:cBhvr additive="base">
                                        <p:cTn id="40" dur="500" fill="hold"/>
                                        <p:tgtEl>
                                          <p:spTgt spid="104469"/>
                                        </p:tgtEl>
                                        <p:attrNameLst>
                                          <p:attrName>ppt_x</p:attrName>
                                        </p:attrNameLst>
                                      </p:cBhvr>
                                      <p:tavLst>
                                        <p:tav tm="0">
                                          <p:val>
                                            <p:strVal val="#ppt_x"/>
                                          </p:val>
                                        </p:tav>
                                        <p:tav tm="100000">
                                          <p:val>
                                            <p:strVal val="#ppt_x"/>
                                          </p:val>
                                        </p:tav>
                                      </p:tavLst>
                                    </p:anim>
                                    <p:anim calcmode="lin" valueType="num">
                                      <p:cBhvr additive="base">
                                        <p:cTn id="41" dur="500" fill="hold"/>
                                        <p:tgtEl>
                                          <p:spTgt spid="10446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4470"/>
                                        </p:tgtEl>
                                        <p:attrNameLst>
                                          <p:attrName>style.visibility</p:attrName>
                                        </p:attrNameLst>
                                      </p:cBhvr>
                                      <p:to>
                                        <p:strVal val="visible"/>
                                      </p:to>
                                    </p:set>
                                    <p:anim calcmode="lin" valueType="num">
                                      <p:cBhvr additive="base">
                                        <p:cTn id="44" dur="500" fill="hold"/>
                                        <p:tgtEl>
                                          <p:spTgt spid="104470"/>
                                        </p:tgtEl>
                                        <p:attrNameLst>
                                          <p:attrName>ppt_x</p:attrName>
                                        </p:attrNameLst>
                                      </p:cBhvr>
                                      <p:tavLst>
                                        <p:tav tm="0">
                                          <p:val>
                                            <p:strVal val="#ppt_x"/>
                                          </p:val>
                                        </p:tav>
                                        <p:tav tm="100000">
                                          <p:val>
                                            <p:strVal val="#ppt_x"/>
                                          </p:val>
                                        </p:tav>
                                      </p:tavLst>
                                    </p:anim>
                                    <p:anim calcmode="lin" valueType="num">
                                      <p:cBhvr additive="base">
                                        <p:cTn id="45" dur="500" fill="hold"/>
                                        <p:tgtEl>
                                          <p:spTgt spid="10447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4471"/>
                                        </p:tgtEl>
                                        <p:attrNameLst>
                                          <p:attrName>style.visibility</p:attrName>
                                        </p:attrNameLst>
                                      </p:cBhvr>
                                      <p:to>
                                        <p:strVal val="visible"/>
                                      </p:to>
                                    </p:set>
                                    <p:anim calcmode="lin" valueType="num">
                                      <p:cBhvr additive="base">
                                        <p:cTn id="50" dur="500" fill="hold"/>
                                        <p:tgtEl>
                                          <p:spTgt spid="104471"/>
                                        </p:tgtEl>
                                        <p:attrNameLst>
                                          <p:attrName>ppt_x</p:attrName>
                                        </p:attrNameLst>
                                      </p:cBhvr>
                                      <p:tavLst>
                                        <p:tav tm="0">
                                          <p:val>
                                            <p:strVal val="#ppt_x"/>
                                          </p:val>
                                        </p:tav>
                                        <p:tav tm="100000">
                                          <p:val>
                                            <p:strVal val="#ppt_x"/>
                                          </p:val>
                                        </p:tav>
                                      </p:tavLst>
                                    </p:anim>
                                    <p:anim calcmode="lin" valueType="num">
                                      <p:cBhvr additive="base">
                                        <p:cTn id="51" dur="500" fill="hold"/>
                                        <p:tgtEl>
                                          <p:spTgt spid="10447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4472"/>
                                        </p:tgtEl>
                                        <p:attrNameLst>
                                          <p:attrName>style.visibility</p:attrName>
                                        </p:attrNameLst>
                                      </p:cBhvr>
                                      <p:to>
                                        <p:strVal val="visible"/>
                                      </p:to>
                                    </p:set>
                                    <p:anim calcmode="lin" valueType="num">
                                      <p:cBhvr additive="base">
                                        <p:cTn id="54" dur="500" fill="hold"/>
                                        <p:tgtEl>
                                          <p:spTgt spid="104472"/>
                                        </p:tgtEl>
                                        <p:attrNameLst>
                                          <p:attrName>ppt_x</p:attrName>
                                        </p:attrNameLst>
                                      </p:cBhvr>
                                      <p:tavLst>
                                        <p:tav tm="0">
                                          <p:val>
                                            <p:strVal val="#ppt_x"/>
                                          </p:val>
                                        </p:tav>
                                        <p:tav tm="100000">
                                          <p:val>
                                            <p:strVal val="#ppt_x"/>
                                          </p:val>
                                        </p:tav>
                                      </p:tavLst>
                                    </p:anim>
                                    <p:anim calcmode="lin" valueType="num">
                                      <p:cBhvr additive="base">
                                        <p:cTn id="55" dur="500" fill="hold"/>
                                        <p:tgtEl>
                                          <p:spTgt spid="10447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4473"/>
                                        </p:tgtEl>
                                        <p:attrNameLst>
                                          <p:attrName>style.visibility</p:attrName>
                                        </p:attrNameLst>
                                      </p:cBhvr>
                                      <p:to>
                                        <p:strVal val="visible"/>
                                      </p:to>
                                    </p:set>
                                    <p:anim calcmode="lin" valueType="num">
                                      <p:cBhvr additive="base">
                                        <p:cTn id="58" dur="500" fill="hold"/>
                                        <p:tgtEl>
                                          <p:spTgt spid="104473"/>
                                        </p:tgtEl>
                                        <p:attrNameLst>
                                          <p:attrName>ppt_x</p:attrName>
                                        </p:attrNameLst>
                                      </p:cBhvr>
                                      <p:tavLst>
                                        <p:tav tm="0">
                                          <p:val>
                                            <p:strVal val="#ppt_x"/>
                                          </p:val>
                                        </p:tav>
                                        <p:tav tm="100000">
                                          <p:val>
                                            <p:strVal val="#ppt_x"/>
                                          </p:val>
                                        </p:tav>
                                      </p:tavLst>
                                    </p:anim>
                                    <p:anim calcmode="lin" valueType="num">
                                      <p:cBhvr additive="base">
                                        <p:cTn id="59" dur="500" fill="hold"/>
                                        <p:tgtEl>
                                          <p:spTgt spid="10447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04475"/>
                                        </p:tgtEl>
                                        <p:attrNameLst>
                                          <p:attrName>style.visibility</p:attrName>
                                        </p:attrNameLst>
                                      </p:cBhvr>
                                      <p:to>
                                        <p:strVal val="visible"/>
                                      </p:to>
                                    </p:set>
                                    <p:anim calcmode="lin" valueType="num">
                                      <p:cBhvr additive="base">
                                        <p:cTn id="64" dur="500" fill="hold"/>
                                        <p:tgtEl>
                                          <p:spTgt spid="104475"/>
                                        </p:tgtEl>
                                        <p:attrNameLst>
                                          <p:attrName>ppt_x</p:attrName>
                                        </p:attrNameLst>
                                      </p:cBhvr>
                                      <p:tavLst>
                                        <p:tav tm="0">
                                          <p:val>
                                            <p:strVal val="#ppt_x"/>
                                          </p:val>
                                        </p:tav>
                                        <p:tav tm="100000">
                                          <p:val>
                                            <p:strVal val="#ppt_x"/>
                                          </p:val>
                                        </p:tav>
                                      </p:tavLst>
                                    </p:anim>
                                    <p:anim calcmode="lin" valueType="num">
                                      <p:cBhvr additive="base">
                                        <p:cTn id="65" dur="500" fill="hold"/>
                                        <p:tgtEl>
                                          <p:spTgt spid="10447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4474"/>
                                        </p:tgtEl>
                                        <p:attrNameLst>
                                          <p:attrName>style.visibility</p:attrName>
                                        </p:attrNameLst>
                                      </p:cBhvr>
                                      <p:to>
                                        <p:strVal val="visible"/>
                                      </p:to>
                                    </p:set>
                                    <p:anim calcmode="lin" valueType="num">
                                      <p:cBhvr additive="base">
                                        <p:cTn id="68" dur="500" fill="hold"/>
                                        <p:tgtEl>
                                          <p:spTgt spid="104474"/>
                                        </p:tgtEl>
                                        <p:attrNameLst>
                                          <p:attrName>ppt_x</p:attrName>
                                        </p:attrNameLst>
                                      </p:cBhvr>
                                      <p:tavLst>
                                        <p:tav tm="0">
                                          <p:val>
                                            <p:strVal val="#ppt_x"/>
                                          </p:val>
                                        </p:tav>
                                        <p:tav tm="100000">
                                          <p:val>
                                            <p:strVal val="#ppt_x"/>
                                          </p:val>
                                        </p:tav>
                                      </p:tavLst>
                                    </p:anim>
                                    <p:anim calcmode="lin" valueType="num">
                                      <p:cBhvr additive="base">
                                        <p:cTn id="69" dur="500" fill="hold"/>
                                        <p:tgtEl>
                                          <p:spTgt spid="10447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04476"/>
                                        </p:tgtEl>
                                        <p:attrNameLst>
                                          <p:attrName>style.visibility</p:attrName>
                                        </p:attrNameLst>
                                      </p:cBhvr>
                                      <p:to>
                                        <p:strVal val="visible"/>
                                      </p:to>
                                    </p:set>
                                    <p:anim calcmode="lin" valueType="num">
                                      <p:cBhvr additive="base">
                                        <p:cTn id="72" dur="500" fill="hold"/>
                                        <p:tgtEl>
                                          <p:spTgt spid="104476"/>
                                        </p:tgtEl>
                                        <p:attrNameLst>
                                          <p:attrName>ppt_x</p:attrName>
                                        </p:attrNameLst>
                                      </p:cBhvr>
                                      <p:tavLst>
                                        <p:tav tm="0">
                                          <p:val>
                                            <p:strVal val="#ppt_x"/>
                                          </p:val>
                                        </p:tav>
                                        <p:tav tm="100000">
                                          <p:val>
                                            <p:strVal val="#ppt_x"/>
                                          </p:val>
                                        </p:tav>
                                      </p:tavLst>
                                    </p:anim>
                                    <p:anim calcmode="lin" valueType="num">
                                      <p:cBhvr additive="base">
                                        <p:cTn id="73" dur="500" fill="hold"/>
                                        <p:tgtEl>
                                          <p:spTgt spid="10447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04477"/>
                                        </p:tgtEl>
                                        <p:attrNameLst>
                                          <p:attrName>style.visibility</p:attrName>
                                        </p:attrNameLst>
                                      </p:cBhvr>
                                      <p:to>
                                        <p:strVal val="visible"/>
                                      </p:to>
                                    </p:set>
                                    <p:anim calcmode="lin" valueType="num">
                                      <p:cBhvr additive="base">
                                        <p:cTn id="78" dur="500" fill="hold"/>
                                        <p:tgtEl>
                                          <p:spTgt spid="104477"/>
                                        </p:tgtEl>
                                        <p:attrNameLst>
                                          <p:attrName>ppt_x</p:attrName>
                                        </p:attrNameLst>
                                      </p:cBhvr>
                                      <p:tavLst>
                                        <p:tav tm="0">
                                          <p:val>
                                            <p:strVal val="#ppt_x"/>
                                          </p:val>
                                        </p:tav>
                                        <p:tav tm="100000">
                                          <p:val>
                                            <p:strVal val="#ppt_x"/>
                                          </p:val>
                                        </p:tav>
                                      </p:tavLst>
                                    </p:anim>
                                    <p:anim calcmode="lin" valueType="num">
                                      <p:cBhvr additive="base">
                                        <p:cTn id="79" dur="500" fill="hold"/>
                                        <p:tgtEl>
                                          <p:spTgt spid="10447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4478"/>
                                        </p:tgtEl>
                                        <p:attrNameLst>
                                          <p:attrName>style.visibility</p:attrName>
                                        </p:attrNameLst>
                                      </p:cBhvr>
                                      <p:to>
                                        <p:strVal val="visible"/>
                                      </p:to>
                                    </p:set>
                                    <p:anim calcmode="lin" valueType="num">
                                      <p:cBhvr additive="base">
                                        <p:cTn id="82" dur="500" fill="hold"/>
                                        <p:tgtEl>
                                          <p:spTgt spid="104478"/>
                                        </p:tgtEl>
                                        <p:attrNameLst>
                                          <p:attrName>ppt_x</p:attrName>
                                        </p:attrNameLst>
                                      </p:cBhvr>
                                      <p:tavLst>
                                        <p:tav tm="0">
                                          <p:val>
                                            <p:strVal val="#ppt_x"/>
                                          </p:val>
                                        </p:tav>
                                        <p:tav tm="100000">
                                          <p:val>
                                            <p:strVal val="#ppt_x"/>
                                          </p:val>
                                        </p:tav>
                                      </p:tavLst>
                                    </p:anim>
                                    <p:anim calcmode="lin" valueType="num">
                                      <p:cBhvr additive="base">
                                        <p:cTn id="83" dur="500" fill="hold"/>
                                        <p:tgtEl>
                                          <p:spTgt spid="10447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4479"/>
                                        </p:tgtEl>
                                        <p:attrNameLst>
                                          <p:attrName>style.visibility</p:attrName>
                                        </p:attrNameLst>
                                      </p:cBhvr>
                                      <p:to>
                                        <p:strVal val="visible"/>
                                      </p:to>
                                    </p:set>
                                    <p:anim calcmode="lin" valueType="num">
                                      <p:cBhvr additive="base">
                                        <p:cTn id="86" dur="500" fill="hold"/>
                                        <p:tgtEl>
                                          <p:spTgt spid="104479"/>
                                        </p:tgtEl>
                                        <p:attrNameLst>
                                          <p:attrName>ppt_x</p:attrName>
                                        </p:attrNameLst>
                                      </p:cBhvr>
                                      <p:tavLst>
                                        <p:tav tm="0">
                                          <p:val>
                                            <p:strVal val="#ppt_x"/>
                                          </p:val>
                                        </p:tav>
                                        <p:tav tm="100000">
                                          <p:val>
                                            <p:strVal val="#ppt_x"/>
                                          </p:val>
                                        </p:tav>
                                      </p:tavLst>
                                    </p:anim>
                                    <p:anim calcmode="lin" valueType="num">
                                      <p:cBhvr additive="base">
                                        <p:cTn id="87" dur="500" fill="hold"/>
                                        <p:tgtEl>
                                          <p:spTgt spid="104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8" grpId="0" animBg="1"/>
      <p:bldP spid="104469" grpId="0" animBg="1"/>
      <p:bldP spid="104470" grpId="0" animBg="1"/>
      <p:bldP spid="104471" grpId="0" animBg="1"/>
      <p:bldP spid="104472" grpId="0" animBg="1"/>
      <p:bldP spid="104473" grpId="0" animBg="1"/>
      <p:bldP spid="104474" grpId="0" animBg="1"/>
      <p:bldP spid="104475" grpId="0" animBg="1"/>
      <p:bldP spid="104476" grpId="0" animBg="1"/>
      <p:bldP spid="104477" grpId="0" animBg="1"/>
      <p:bldP spid="104478" grpId="0" animBg="1"/>
      <p:bldP spid="1044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主要内容</a:t>
            </a:r>
          </a:p>
        </p:txBody>
      </p:sp>
      <p:sp>
        <p:nvSpPr>
          <p:cNvPr id="33795" name="Rectangle 3"/>
          <p:cNvSpPr>
            <a:spLocks noGrp="1" noChangeArrowheads="1"/>
          </p:cNvSpPr>
          <p:nvPr>
            <p:ph type="body" idx="1"/>
          </p:nvPr>
        </p:nvSpPr>
        <p:spPr>
          <a:xfrm>
            <a:off x="1835150" y="1700213"/>
            <a:ext cx="6257925" cy="4318000"/>
          </a:xfrm>
        </p:spPr>
        <p:txBody>
          <a:bodyPr/>
          <a:lstStyle/>
          <a:p>
            <a:pPr eaLnBrk="1" hangingPunct="1">
              <a:buClr>
                <a:schemeClr val="tx2"/>
              </a:buClr>
            </a:pPr>
            <a:r>
              <a:rPr lang="en-US" altLang="zh-CN" smtClean="0"/>
              <a:t>Mealy</a:t>
            </a:r>
            <a:r>
              <a:rPr lang="zh-CN" altLang="en-US" smtClean="0"/>
              <a:t>与</a:t>
            </a:r>
            <a:r>
              <a:rPr lang="en-US" altLang="zh-CN" smtClean="0"/>
              <a:t>Moore</a:t>
            </a:r>
            <a:r>
              <a:rPr lang="zh-CN" altLang="en-US" smtClean="0"/>
              <a:t>模型</a:t>
            </a:r>
          </a:p>
          <a:p>
            <a:pPr eaLnBrk="1" hangingPunct="1"/>
            <a:r>
              <a:rPr lang="zh-CN" altLang="en-US" smtClean="0"/>
              <a:t>状态机表示法</a:t>
            </a:r>
          </a:p>
          <a:p>
            <a:pPr eaLnBrk="1" hangingPunct="1"/>
            <a:r>
              <a:rPr lang="zh-CN" altLang="en-US" smtClean="0"/>
              <a:t>同步时序电路分析</a:t>
            </a:r>
          </a:p>
          <a:p>
            <a:pPr eaLnBrk="1" hangingPunct="1"/>
            <a:r>
              <a:rPr lang="zh-CN" altLang="en-US" smtClean="0"/>
              <a:t>构造状态图</a:t>
            </a:r>
          </a:p>
          <a:p>
            <a:pPr eaLnBrk="1" hangingPunct="1"/>
            <a:r>
              <a:rPr lang="zh-CN" altLang="en-US" smtClean="0"/>
              <a:t>计数器设计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T </a:t>
            </a:r>
            <a:r>
              <a:rPr lang="zh-CN" altLang="en-US" smtClean="0"/>
              <a:t>触发器实现时序逻辑电路</a:t>
            </a:r>
            <a:endParaRPr lang="zh-CN" altLang="zh-CN" smtClean="0"/>
          </a:p>
        </p:txBody>
      </p:sp>
      <p:sp>
        <p:nvSpPr>
          <p:cNvPr id="105476" name="Text Box 4"/>
          <p:cNvSpPr txBox="1">
            <a:spLocks noChangeArrowheads="1"/>
          </p:cNvSpPr>
          <p:nvPr/>
        </p:nvSpPr>
        <p:spPr bwMode="auto">
          <a:xfrm>
            <a:off x="468313" y="5157788"/>
            <a:ext cx="8208962" cy="854075"/>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T</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cs typeface="Arial" charset="0"/>
              </a:rPr>
              <a:t>Σ</a:t>
            </a:r>
            <a:r>
              <a:rPr lang="en-US" altLang="zh-CN" sz="2000" b="1">
                <a:ea typeface="宋体" pitchFamily="2" charset="-122"/>
                <a:cs typeface="Arial" charset="0"/>
              </a:rPr>
              <a:t>(5,7,8,11,12,14)=F</a:t>
            </a:r>
            <a:r>
              <a:rPr lang="en-US" altLang="zh-CN" sz="2000" b="1" baseline="-25000">
                <a:ea typeface="宋体" pitchFamily="2" charset="-122"/>
                <a:cs typeface="Arial" charset="0"/>
              </a:rPr>
              <a:t>A</a:t>
            </a:r>
            <a:r>
              <a:rPr lang="en-US" altLang="zh-CN" sz="2000" b="1">
                <a:ea typeface="宋体" pitchFamily="2" charset="-122"/>
                <a:cs typeface="Arial" charset="0"/>
              </a:rPr>
              <a:t>F</a:t>
            </a:r>
            <a:r>
              <a:rPr lang="en-US" altLang="zh-CN" sz="2000" b="1" baseline="-25000">
                <a:ea typeface="宋体" pitchFamily="2" charset="-122"/>
                <a:cs typeface="Arial" charset="0"/>
              </a:rPr>
              <a:t>B</a:t>
            </a:r>
            <a:r>
              <a:rPr lang="en-US" altLang="zh-CN" sz="2000" b="1">
                <a:ea typeface="宋体" pitchFamily="2" charset="-122"/>
                <a:cs typeface="Arial" charset="0"/>
              </a:rPr>
              <a:t>’xy+F</a:t>
            </a:r>
            <a:r>
              <a:rPr lang="en-US" altLang="zh-CN" sz="2000" b="1" baseline="-25000">
                <a:ea typeface="宋体" pitchFamily="2" charset="-122"/>
                <a:cs typeface="Arial" charset="0"/>
              </a:rPr>
              <a:t>A</a:t>
            </a:r>
            <a:r>
              <a:rPr lang="en-US" altLang="zh-CN" sz="2000" b="1">
                <a:ea typeface="宋体" pitchFamily="2" charset="-122"/>
                <a:cs typeface="Arial" charset="0"/>
              </a:rPr>
              <a:t>x’y’+F</a:t>
            </a:r>
            <a:r>
              <a:rPr lang="en-US" altLang="zh-CN" sz="2000" b="1" baseline="-25000">
                <a:ea typeface="宋体" pitchFamily="2" charset="-122"/>
                <a:cs typeface="Arial" charset="0"/>
              </a:rPr>
              <a:t>A</a:t>
            </a:r>
            <a:r>
              <a:rPr lang="en-US" altLang="zh-CN" sz="2000" b="1">
                <a:ea typeface="宋体" pitchFamily="2" charset="-122"/>
                <a:cs typeface="Arial" charset="0"/>
              </a:rPr>
              <a:t>F</a:t>
            </a:r>
            <a:r>
              <a:rPr lang="en-US" altLang="zh-CN" sz="2000" b="1" baseline="-25000">
                <a:ea typeface="宋体" pitchFamily="2" charset="-122"/>
                <a:cs typeface="Arial" charset="0"/>
              </a:rPr>
              <a:t>B</a:t>
            </a:r>
            <a:r>
              <a:rPr lang="en-US" altLang="zh-CN" sz="2000" b="1">
                <a:ea typeface="宋体" pitchFamily="2" charset="-122"/>
                <a:cs typeface="Arial" charset="0"/>
              </a:rPr>
              <a:t>y’+F</a:t>
            </a:r>
            <a:r>
              <a:rPr lang="en-US" altLang="zh-CN" sz="2000" b="1" baseline="-25000">
                <a:ea typeface="宋体" pitchFamily="2" charset="-122"/>
                <a:cs typeface="Arial" charset="0"/>
              </a:rPr>
              <a:t>A</a:t>
            </a:r>
            <a:r>
              <a:rPr lang="en-US" altLang="zh-CN" sz="2000" b="1">
                <a:ea typeface="宋体" pitchFamily="2" charset="-122"/>
                <a:cs typeface="Arial" charset="0"/>
              </a:rPr>
              <a:t>’F</a:t>
            </a:r>
            <a:r>
              <a:rPr lang="en-US" altLang="zh-CN" sz="2000" b="1" baseline="-25000">
                <a:ea typeface="宋体" pitchFamily="2" charset="-122"/>
                <a:cs typeface="Arial" charset="0"/>
              </a:rPr>
              <a:t>B</a:t>
            </a:r>
            <a:r>
              <a:rPr lang="en-US" altLang="zh-CN" sz="2000" b="1">
                <a:ea typeface="宋体" pitchFamily="2" charset="-122"/>
                <a:cs typeface="Arial" charset="0"/>
              </a:rPr>
              <a:t>y</a:t>
            </a:r>
          </a:p>
          <a:p>
            <a:pPr>
              <a:spcBef>
                <a:spcPct val="50000"/>
              </a:spcBef>
            </a:pPr>
            <a:r>
              <a:rPr lang="en-US" altLang="zh-CN" sz="2000" b="1">
                <a:ea typeface="宋体" pitchFamily="2" charset="-122"/>
              </a:rPr>
              <a:t>T</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(2,3,12,13)=F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a:t>
            </a:r>
            <a:endParaRPr lang="el-GR" altLang="zh-CN" sz="2400" b="1">
              <a:ea typeface="宋体" pitchFamily="2" charset="-122"/>
            </a:endParaRPr>
          </a:p>
        </p:txBody>
      </p:sp>
      <p:pic>
        <p:nvPicPr>
          <p:cNvPr id="53252" name="Picture 5"/>
          <p:cNvPicPr>
            <a:picLocks noChangeAspect="1" noChangeArrowheads="1"/>
          </p:cNvPicPr>
          <p:nvPr/>
        </p:nvPicPr>
        <p:blipFill>
          <a:blip r:embed="rId2">
            <a:lum contrast="12000"/>
            <a:grayscl/>
          </a:blip>
          <a:srcRect/>
          <a:stretch>
            <a:fillRect/>
          </a:stretch>
        </p:blipFill>
        <p:spPr bwMode="auto">
          <a:xfrm>
            <a:off x="1258888" y="1557338"/>
            <a:ext cx="3057525" cy="2667000"/>
          </a:xfrm>
          <a:prstGeom prst="rect">
            <a:avLst/>
          </a:prstGeom>
          <a:noFill/>
          <a:ln w="9525">
            <a:noFill/>
            <a:miter lim="800000"/>
            <a:headEnd/>
            <a:tailEnd/>
          </a:ln>
        </p:spPr>
      </p:pic>
      <p:pic>
        <p:nvPicPr>
          <p:cNvPr id="53253" name="Picture 6"/>
          <p:cNvPicPr>
            <a:picLocks noChangeAspect="1" noChangeArrowheads="1"/>
          </p:cNvPicPr>
          <p:nvPr/>
        </p:nvPicPr>
        <p:blipFill>
          <a:blip r:embed="rId3">
            <a:lum contrast="12000"/>
            <a:grayscl/>
          </a:blip>
          <a:srcRect/>
          <a:stretch>
            <a:fillRect/>
          </a:stretch>
        </p:blipFill>
        <p:spPr bwMode="auto">
          <a:xfrm>
            <a:off x="5003800" y="1628775"/>
            <a:ext cx="3024188" cy="2601913"/>
          </a:xfrm>
          <a:prstGeom prst="rect">
            <a:avLst/>
          </a:prstGeom>
          <a:noFill/>
          <a:ln w="9525">
            <a:noFill/>
            <a:miter lim="800000"/>
            <a:headEnd/>
            <a:tailEnd/>
          </a:ln>
        </p:spPr>
      </p:pic>
      <p:sp>
        <p:nvSpPr>
          <p:cNvPr id="53254" name="Text Box 7"/>
          <p:cNvSpPr txBox="1">
            <a:spLocks noChangeArrowheads="1"/>
          </p:cNvSpPr>
          <p:nvPr/>
        </p:nvSpPr>
        <p:spPr bwMode="auto">
          <a:xfrm>
            <a:off x="1906588" y="4508500"/>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T</a:t>
            </a:r>
            <a:r>
              <a:rPr lang="en-US" altLang="zh-CN" sz="1600" b="1" baseline="-25000">
                <a:ea typeface="宋体" pitchFamily="2" charset="-122"/>
              </a:rPr>
              <a:t>A</a:t>
            </a:r>
            <a:r>
              <a:rPr lang="en-US" altLang="zh-CN" sz="1600" b="1">
                <a:ea typeface="宋体" pitchFamily="2" charset="-122"/>
              </a:rPr>
              <a:t>  K-Map</a:t>
            </a:r>
          </a:p>
        </p:txBody>
      </p:sp>
      <p:sp>
        <p:nvSpPr>
          <p:cNvPr id="53255" name="Text Box 8"/>
          <p:cNvSpPr txBox="1">
            <a:spLocks noChangeArrowheads="1"/>
          </p:cNvSpPr>
          <p:nvPr/>
        </p:nvSpPr>
        <p:spPr bwMode="auto">
          <a:xfrm>
            <a:off x="5507038" y="4532313"/>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T</a:t>
            </a:r>
            <a:r>
              <a:rPr lang="en-US" altLang="zh-CN" sz="1600" b="1" baseline="-25000">
                <a:ea typeface="宋体" pitchFamily="2" charset="-122"/>
              </a:rPr>
              <a:t>B</a:t>
            </a:r>
            <a:r>
              <a:rPr lang="en-US" altLang="zh-CN" sz="1600" b="1">
                <a:ea typeface="宋体" pitchFamily="2" charset="-122"/>
              </a:rPr>
              <a:t>  K-Map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T </a:t>
            </a:r>
            <a:r>
              <a:rPr lang="zh-CN" altLang="en-US" smtClean="0"/>
              <a:t>触发器实现时序逻辑电路</a:t>
            </a:r>
            <a:endParaRPr lang="zh-CN" altLang="zh-CN" smtClean="0"/>
          </a:p>
        </p:txBody>
      </p:sp>
      <p:sp>
        <p:nvSpPr>
          <p:cNvPr id="54275" name="Text Box 4"/>
          <p:cNvSpPr txBox="1">
            <a:spLocks noChangeArrowheads="1"/>
          </p:cNvSpPr>
          <p:nvPr/>
        </p:nvSpPr>
        <p:spPr bwMode="auto">
          <a:xfrm>
            <a:off x="1835150" y="5516563"/>
            <a:ext cx="5040313" cy="1004887"/>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rPr>
              <a:t>T</a:t>
            </a:r>
            <a:r>
              <a:rPr lang="en-US" altLang="zh-CN" sz="2400" b="1" baseline="-25000">
                <a:ea typeface="宋体" pitchFamily="2" charset="-122"/>
              </a:rPr>
              <a:t>A</a:t>
            </a:r>
            <a:r>
              <a:rPr lang="en-US" altLang="zh-CN" sz="2400" b="1">
                <a:ea typeface="宋体" pitchFamily="2" charset="-122"/>
              </a:rPr>
              <a:t>=</a:t>
            </a:r>
            <a:r>
              <a:rPr lang="en-US" altLang="zh-CN" sz="2400" b="1">
                <a:ea typeface="宋体" pitchFamily="2" charset="-122"/>
                <a:cs typeface="Arial" charset="0"/>
              </a:rPr>
              <a:t>F</a:t>
            </a:r>
            <a:r>
              <a:rPr lang="en-US" altLang="zh-CN" sz="2400" b="1" baseline="-25000">
                <a:ea typeface="宋体" pitchFamily="2" charset="-122"/>
                <a:cs typeface="Arial" charset="0"/>
              </a:rPr>
              <a:t>A</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’xy+F</a:t>
            </a:r>
            <a:r>
              <a:rPr lang="en-US" altLang="zh-CN" sz="2400" b="1" baseline="-25000">
                <a:ea typeface="宋体" pitchFamily="2" charset="-122"/>
                <a:cs typeface="Arial" charset="0"/>
              </a:rPr>
              <a:t>A</a:t>
            </a:r>
            <a:r>
              <a:rPr lang="en-US" altLang="zh-CN" sz="2400" b="1">
                <a:ea typeface="宋体" pitchFamily="2" charset="-122"/>
                <a:cs typeface="Arial" charset="0"/>
              </a:rPr>
              <a:t>x’y’+F</a:t>
            </a:r>
            <a:r>
              <a:rPr lang="en-US" altLang="zh-CN" sz="2400" b="1" baseline="-25000">
                <a:ea typeface="宋体" pitchFamily="2" charset="-122"/>
                <a:cs typeface="Arial" charset="0"/>
              </a:rPr>
              <a:t>A</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y’+F</a:t>
            </a:r>
            <a:r>
              <a:rPr lang="en-US" altLang="zh-CN" sz="2400" b="1" baseline="-25000">
                <a:ea typeface="宋体" pitchFamily="2" charset="-122"/>
                <a:cs typeface="Arial" charset="0"/>
              </a:rPr>
              <a:t>A</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y</a:t>
            </a:r>
          </a:p>
          <a:p>
            <a:pPr>
              <a:spcBef>
                <a:spcPct val="50000"/>
              </a:spcBef>
            </a:pPr>
            <a:r>
              <a:rPr lang="en-US" altLang="zh-CN" sz="2400" b="1">
                <a:ea typeface="宋体" pitchFamily="2" charset="-122"/>
              </a:rPr>
              <a:t>T</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’F</a:t>
            </a:r>
            <a:r>
              <a:rPr lang="en-US" altLang="zh-CN" sz="2400" b="1" baseline="-25000">
                <a:ea typeface="宋体" pitchFamily="2" charset="-122"/>
              </a:rPr>
              <a:t>B</a:t>
            </a:r>
            <a:r>
              <a:rPr lang="en-US" altLang="zh-CN" sz="2400" b="1">
                <a:ea typeface="宋体" pitchFamily="2" charset="-122"/>
              </a:rPr>
              <a:t>’x+F</a:t>
            </a:r>
            <a:r>
              <a:rPr lang="en-US" altLang="zh-CN" sz="2400" b="1" baseline="-25000">
                <a:ea typeface="宋体" pitchFamily="2" charset="-122"/>
              </a:rPr>
              <a:t>A</a:t>
            </a:r>
            <a:r>
              <a:rPr lang="en-US" altLang="zh-CN" sz="2400" b="1">
                <a:ea typeface="宋体" pitchFamily="2" charset="-122"/>
              </a:rPr>
              <a:t>F</a:t>
            </a:r>
            <a:r>
              <a:rPr lang="en-US" altLang="zh-CN" sz="2400" b="1" baseline="-25000">
                <a:ea typeface="宋体" pitchFamily="2" charset="-122"/>
              </a:rPr>
              <a:t>B</a:t>
            </a:r>
            <a:r>
              <a:rPr lang="en-US" altLang="zh-CN" sz="2400" b="1">
                <a:ea typeface="宋体" pitchFamily="2" charset="-122"/>
              </a:rPr>
              <a:t>x</a:t>
            </a:r>
            <a:r>
              <a:rPr lang="en-US" altLang="zh-CN" sz="2400">
                <a:ea typeface="宋体" pitchFamily="2" charset="-122"/>
              </a:rPr>
              <a:t>’</a:t>
            </a:r>
            <a:endParaRPr lang="el-GR" altLang="zh-CN" sz="2400">
              <a:ea typeface="宋体" pitchFamily="2" charset="-122"/>
            </a:endParaRPr>
          </a:p>
        </p:txBody>
      </p:sp>
      <p:pic>
        <p:nvPicPr>
          <p:cNvPr id="54276" name="Picture 5"/>
          <p:cNvPicPr>
            <a:picLocks noChangeAspect="1" noChangeArrowheads="1"/>
          </p:cNvPicPr>
          <p:nvPr/>
        </p:nvPicPr>
        <p:blipFill>
          <a:blip r:embed="rId2">
            <a:lum contrast="12000"/>
          </a:blip>
          <a:srcRect/>
          <a:stretch>
            <a:fillRect/>
          </a:stretch>
        </p:blipFill>
        <p:spPr bwMode="auto">
          <a:xfrm>
            <a:off x="971550" y="1484313"/>
            <a:ext cx="7400925" cy="3729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RS </a:t>
            </a:r>
            <a:r>
              <a:rPr lang="zh-CN" altLang="en-US" smtClean="0"/>
              <a:t>触发器实现时序逻辑电路</a:t>
            </a:r>
          </a:p>
        </p:txBody>
      </p:sp>
      <p:pic>
        <p:nvPicPr>
          <p:cNvPr id="9220" name="Picture 4"/>
          <p:cNvPicPr>
            <a:picLocks noChangeAspect="1" noChangeArrowheads="1"/>
          </p:cNvPicPr>
          <p:nvPr/>
        </p:nvPicPr>
        <p:blipFill>
          <a:blip r:embed="rId3"/>
          <a:srcRect/>
          <a:stretch>
            <a:fillRect/>
          </a:stretch>
        </p:blipFill>
        <p:spPr bwMode="auto">
          <a:xfrm>
            <a:off x="663575" y="1484313"/>
            <a:ext cx="2030413" cy="2706687"/>
          </a:xfrm>
          <a:prstGeom prst="rect">
            <a:avLst/>
          </a:prstGeom>
          <a:noFill/>
          <a:ln w="9525">
            <a:noFill/>
            <a:miter lim="800000"/>
            <a:headEnd/>
            <a:tailEnd/>
          </a:ln>
        </p:spPr>
      </p:pic>
      <p:pic>
        <p:nvPicPr>
          <p:cNvPr id="106501" name="Picture 5"/>
          <p:cNvPicPr>
            <a:picLocks noChangeAspect="1" noChangeArrowheads="1"/>
          </p:cNvPicPr>
          <p:nvPr/>
        </p:nvPicPr>
        <p:blipFill>
          <a:blip r:embed="rId4">
            <a:lum contrast="6000"/>
            <a:grayscl/>
          </a:blip>
          <a:srcRect/>
          <a:stretch>
            <a:fillRect/>
          </a:stretch>
        </p:blipFill>
        <p:spPr bwMode="auto">
          <a:xfrm>
            <a:off x="2916238" y="1882775"/>
            <a:ext cx="6011862" cy="2087563"/>
          </a:xfrm>
          <a:prstGeom prst="rect">
            <a:avLst/>
          </a:prstGeom>
          <a:noFill/>
          <a:ln w="9525">
            <a:noFill/>
            <a:miter lim="800000"/>
            <a:headEnd/>
            <a:tailEnd/>
          </a:ln>
        </p:spPr>
      </p:pic>
      <p:sp>
        <p:nvSpPr>
          <p:cNvPr id="106502" name="Rectangle 6"/>
          <p:cNvSpPr>
            <a:spLocks noChangeArrowheads="1"/>
          </p:cNvSpPr>
          <p:nvPr/>
        </p:nvSpPr>
        <p:spPr bwMode="auto">
          <a:xfrm>
            <a:off x="4068763" y="1666875"/>
            <a:ext cx="3800475" cy="336550"/>
          </a:xfrm>
          <a:prstGeom prst="rect">
            <a:avLst/>
          </a:prstGeom>
          <a:noFill/>
          <a:ln w="9525">
            <a:noFill/>
            <a:miter lim="800000"/>
            <a:headEnd/>
            <a:tailEnd/>
          </a:ln>
        </p:spPr>
        <p:txBody>
          <a:bodyPr wrap="none">
            <a:spAutoFit/>
          </a:bodyPr>
          <a:lstStyle/>
          <a:p>
            <a:r>
              <a:rPr lang="en-US" altLang="zh-CN" sz="1600" b="1">
                <a:ea typeface="宋体" pitchFamily="2" charset="-122"/>
              </a:rPr>
              <a:t>Transition Table for state machine M</a:t>
            </a:r>
            <a:r>
              <a:rPr lang="en-US" altLang="zh-CN" sz="1600" b="1" baseline="-25000">
                <a:ea typeface="宋体" pitchFamily="2" charset="-122"/>
              </a:rPr>
              <a:t>1</a:t>
            </a:r>
          </a:p>
        </p:txBody>
      </p:sp>
      <p:sp>
        <p:nvSpPr>
          <p:cNvPr id="106503" name="Rectangle 7"/>
          <p:cNvSpPr>
            <a:spLocks noChangeArrowheads="1"/>
          </p:cNvSpPr>
          <p:nvPr/>
        </p:nvSpPr>
        <p:spPr bwMode="auto">
          <a:xfrm>
            <a:off x="3276600" y="4186238"/>
            <a:ext cx="5327650" cy="336550"/>
          </a:xfrm>
          <a:prstGeom prst="rect">
            <a:avLst/>
          </a:prstGeom>
          <a:noFill/>
          <a:ln w="9525">
            <a:noFill/>
            <a:miter lim="800000"/>
            <a:headEnd/>
            <a:tailEnd/>
          </a:ln>
        </p:spPr>
        <p:txBody>
          <a:bodyPr>
            <a:spAutoFit/>
          </a:bodyPr>
          <a:lstStyle/>
          <a:p>
            <a:r>
              <a:rPr lang="en-US" altLang="zh-CN" sz="1600" b="1">
                <a:ea typeface="宋体" pitchFamily="2" charset="-122"/>
              </a:rPr>
              <a:t>state machine M</a:t>
            </a:r>
            <a:r>
              <a:rPr lang="en-US" altLang="zh-CN" sz="1600" b="1" baseline="-25000">
                <a:ea typeface="宋体" pitchFamily="2" charset="-122"/>
              </a:rPr>
              <a:t>1 </a:t>
            </a:r>
            <a:r>
              <a:rPr lang="en-US" altLang="zh-CN" sz="1600" b="1">
                <a:ea typeface="宋体" pitchFamily="2" charset="-122"/>
              </a:rPr>
              <a:t>excitation table using S-R flip-flops</a:t>
            </a:r>
          </a:p>
        </p:txBody>
      </p:sp>
      <p:graphicFrame>
        <p:nvGraphicFramePr>
          <p:cNvPr id="106504" name="Object 8"/>
          <p:cNvGraphicFramePr>
            <a:graphicFrameLocks noChangeAspect="1"/>
          </p:cNvGraphicFramePr>
          <p:nvPr/>
        </p:nvGraphicFramePr>
        <p:xfrm>
          <a:off x="323850" y="4460875"/>
          <a:ext cx="2447925" cy="1979613"/>
        </p:xfrm>
        <a:graphic>
          <a:graphicData uri="http://schemas.openxmlformats.org/presentationml/2006/ole">
            <p:oleObj spid="_x0000_s9218" name="Visio" r:id="rId5" imgW="2206752" imgH="1785116" progId="Visio.Drawing.11">
              <p:embed/>
            </p:oleObj>
          </a:graphicData>
        </a:graphic>
      </p:graphicFrame>
      <p:pic>
        <p:nvPicPr>
          <p:cNvPr id="106505" name="Picture 9"/>
          <p:cNvPicPr>
            <a:picLocks noChangeAspect="1" noChangeArrowheads="1"/>
          </p:cNvPicPr>
          <p:nvPr/>
        </p:nvPicPr>
        <p:blipFill>
          <a:blip r:embed="rId6"/>
          <a:srcRect/>
          <a:stretch>
            <a:fillRect/>
          </a:stretch>
        </p:blipFill>
        <p:spPr bwMode="auto">
          <a:xfrm>
            <a:off x="3276600" y="4522788"/>
            <a:ext cx="5118100" cy="1808162"/>
          </a:xfrm>
          <a:prstGeom prst="rect">
            <a:avLst/>
          </a:prstGeom>
          <a:noFill/>
          <a:ln w="9525">
            <a:noFill/>
            <a:miter lim="800000"/>
            <a:headEnd/>
            <a:tailEnd/>
          </a:ln>
        </p:spPr>
      </p:pic>
      <p:pic>
        <p:nvPicPr>
          <p:cNvPr id="106506" name="Picture 10"/>
          <p:cNvPicPr>
            <a:picLocks noChangeAspect="1" noChangeArrowheads="1"/>
          </p:cNvPicPr>
          <p:nvPr/>
        </p:nvPicPr>
        <p:blipFill>
          <a:blip r:embed="rId7"/>
          <a:srcRect/>
          <a:stretch>
            <a:fillRect/>
          </a:stretch>
        </p:blipFill>
        <p:spPr bwMode="auto">
          <a:xfrm>
            <a:off x="4221163" y="5424488"/>
            <a:ext cx="4143375" cy="787400"/>
          </a:xfrm>
          <a:prstGeom prst="rect">
            <a:avLst/>
          </a:prstGeom>
          <a:noFill/>
          <a:ln w="9525">
            <a:noFill/>
            <a:miter lim="800000"/>
            <a:headEnd/>
            <a:tailEnd/>
          </a:ln>
        </p:spPr>
      </p:pic>
      <p:sp>
        <p:nvSpPr>
          <p:cNvPr id="106507" name="Oval 11"/>
          <p:cNvSpPr>
            <a:spLocks noChangeArrowheads="1"/>
          </p:cNvSpPr>
          <p:nvPr/>
        </p:nvSpPr>
        <p:spPr bwMode="auto">
          <a:xfrm>
            <a:off x="3779838" y="29241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6508" name="Oval 12"/>
          <p:cNvSpPr>
            <a:spLocks noChangeArrowheads="1"/>
          </p:cNvSpPr>
          <p:nvPr/>
        </p:nvSpPr>
        <p:spPr bwMode="auto">
          <a:xfrm>
            <a:off x="4859338" y="29241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6509" name="Oval 13"/>
          <p:cNvSpPr>
            <a:spLocks noChangeArrowheads="1"/>
          </p:cNvSpPr>
          <p:nvPr/>
        </p:nvSpPr>
        <p:spPr bwMode="auto">
          <a:xfrm>
            <a:off x="4284663" y="544512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6510" name="Oval 14"/>
          <p:cNvSpPr>
            <a:spLocks noChangeArrowheads="1"/>
          </p:cNvSpPr>
          <p:nvPr/>
        </p:nvSpPr>
        <p:spPr bwMode="auto">
          <a:xfrm>
            <a:off x="4067175"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1" name="Oval 15"/>
          <p:cNvSpPr>
            <a:spLocks noChangeArrowheads="1"/>
          </p:cNvSpPr>
          <p:nvPr/>
        </p:nvSpPr>
        <p:spPr bwMode="auto">
          <a:xfrm>
            <a:off x="6877050"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2" name="Oval 16"/>
          <p:cNvSpPr>
            <a:spLocks noChangeArrowheads="1"/>
          </p:cNvSpPr>
          <p:nvPr/>
        </p:nvSpPr>
        <p:spPr bwMode="auto">
          <a:xfrm>
            <a:off x="6804025" y="544512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3" name="Oval 17"/>
          <p:cNvSpPr>
            <a:spLocks noChangeArrowheads="1"/>
          </p:cNvSpPr>
          <p:nvPr/>
        </p:nvSpPr>
        <p:spPr bwMode="auto">
          <a:xfrm>
            <a:off x="4859338" y="3357563"/>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4" name="Oval 18"/>
          <p:cNvSpPr>
            <a:spLocks noChangeArrowheads="1"/>
          </p:cNvSpPr>
          <p:nvPr/>
        </p:nvSpPr>
        <p:spPr bwMode="auto">
          <a:xfrm>
            <a:off x="3779838" y="3357563"/>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5" name="Oval 19"/>
          <p:cNvSpPr>
            <a:spLocks noChangeArrowheads="1"/>
          </p:cNvSpPr>
          <p:nvPr/>
        </p:nvSpPr>
        <p:spPr bwMode="auto">
          <a:xfrm>
            <a:off x="4284663" y="5805488"/>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6" name="Oval 20"/>
          <p:cNvSpPr>
            <a:spLocks noChangeArrowheads="1"/>
          </p:cNvSpPr>
          <p:nvPr/>
        </p:nvSpPr>
        <p:spPr bwMode="auto">
          <a:xfrm>
            <a:off x="4067175" y="3357563"/>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7" name="Oval 21"/>
          <p:cNvSpPr>
            <a:spLocks noChangeArrowheads="1"/>
          </p:cNvSpPr>
          <p:nvPr/>
        </p:nvSpPr>
        <p:spPr bwMode="auto">
          <a:xfrm>
            <a:off x="6877050" y="3357563"/>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6518" name="Oval 22"/>
          <p:cNvSpPr>
            <a:spLocks noChangeArrowheads="1"/>
          </p:cNvSpPr>
          <p:nvPr/>
        </p:nvSpPr>
        <p:spPr bwMode="auto">
          <a:xfrm>
            <a:off x="6804025" y="5805488"/>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6504"/>
                                        </p:tgtEl>
                                        <p:attrNameLst>
                                          <p:attrName>style.visibility</p:attrName>
                                        </p:attrNameLst>
                                      </p:cBhvr>
                                      <p:to>
                                        <p:strVal val="visible"/>
                                      </p:to>
                                    </p:set>
                                    <p:animEffect transition="in" filter="checkerboard(across)">
                                      <p:cBhvr>
                                        <p:cTn id="7" dur="500"/>
                                        <p:tgtEl>
                                          <p:spTgt spid="1065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checkerboard(across)">
                                      <p:cBhvr>
                                        <p:cTn id="12" dur="500"/>
                                        <p:tgtEl>
                                          <p:spTgt spid="10650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06502"/>
                                        </p:tgtEl>
                                        <p:attrNameLst>
                                          <p:attrName>style.visibility</p:attrName>
                                        </p:attrNameLst>
                                      </p:cBhvr>
                                      <p:to>
                                        <p:strVal val="visible"/>
                                      </p:to>
                                    </p:set>
                                    <p:animEffect transition="in" filter="checkerboard(across)">
                                      <p:cBhvr>
                                        <p:cTn id="15" dur="500"/>
                                        <p:tgtEl>
                                          <p:spTgt spid="10650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6503"/>
                                        </p:tgtEl>
                                        <p:attrNameLst>
                                          <p:attrName>style.visibility</p:attrName>
                                        </p:attrNameLst>
                                      </p:cBhvr>
                                      <p:to>
                                        <p:strVal val="visible"/>
                                      </p:to>
                                    </p:set>
                                    <p:animEffect transition="in" filter="checkerboard(across)">
                                      <p:cBhvr>
                                        <p:cTn id="18" dur="500"/>
                                        <p:tgtEl>
                                          <p:spTgt spid="10650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5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507"/>
                                        </p:tgtEl>
                                        <p:attrNameLst>
                                          <p:attrName>style.visibility</p:attrName>
                                        </p:attrNameLst>
                                      </p:cBhvr>
                                      <p:to>
                                        <p:strVal val="visible"/>
                                      </p:to>
                                    </p:set>
                                    <p:anim calcmode="lin" valueType="num">
                                      <p:cBhvr additive="base">
                                        <p:cTn id="31" dur="500" fill="hold"/>
                                        <p:tgtEl>
                                          <p:spTgt spid="106507"/>
                                        </p:tgtEl>
                                        <p:attrNameLst>
                                          <p:attrName>ppt_x</p:attrName>
                                        </p:attrNameLst>
                                      </p:cBhvr>
                                      <p:tavLst>
                                        <p:tav tm="0">
                                          <p:val>
                                            <p:strVal val="#ppt_x"/>
                                          </p:val>
                                        </p:tav>
                                        <p:tav tm="100000">
                                          <p:val>
                                            <p:strVal val="#ppt_x"/>
                                          </p:val>
                                        </p:tav>
                                      </p:tavLst>
                                    </p:anim>
                                    <p:anim calcmode="lin" valueType="num">
                                      <p:cBhvr additive="base">
                                        <p:cTn id="32" dur="500" fill="hold"/>
                                        <p:tgtEl>
                                          <p:spTgt spid="10650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6508"/>
                                        </p:tgtEl>
                                        <p:attrNameLst>
                                          <p:attrName>style.visibility</p:attrName>
                                        </p:attrNameLst>
                                      </p:cBhvr>
                                      <p:to>
                                        <p:strVal val="visible"/>
                                      </p:to>
                                    </p:set>
                                    <p:anim calcmode="lin" valueType="num">
                                      <p:cBhvr additive="base">
                                        <p:cTn id="35" dur="500" fill="hold"/>
                                        <p:tgtEl>
                                          <p:spTgt spid="106508"/>
                                        </p:tgtEl>
                                        <p:attrNameLst>
                                          <p:attrName>ppt_x</p:attrName>
                                        </p:attrNameLst>
                                      </p:cBhvr>
                                      <p:tavLst>
                                        <p:tav tm="0">
                                          <p:val>
                                            <p:strVal val="#ppt_x"/>
                                          </p:val>
                                        </p:tav>
                                        <p:tav tm="100000">
                                          <p:val>
                                            <p:strVal val="#ppt_x"/>
                                          </p:val>
                                        </p:tav>
                                      </p:tavLst>
                                    </p:anim>
                                    <p:anim calcmode="lin" valueType="num">
                                      <p:cBhvr additive="base">
                                        <p:cTn id="36" dur="500" fill="hold"/>
                                        <p:tgtEl>
                                          <p:spTgt spid="10650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6509"/>
                                        </p:tgtEl>
                                        <p:attrNameLst>
                                          <p:attrName>style.visibility</p:attrName>
                                        </p:attrNameLst>
                                      </p:cBhvr>
                                      <p:to>
                                        <p:strVal val="visible"/>
                                      </p:to>
                                    </p:set>
                                    <p:anim calcmode="lin" valueType="num">
                                      <p:cBhvr additive="base">
                                        <p:cTn id="39" dur="500" fill="hold"/>
                                        <p:tgtEl>
                                          <p:spTgt spid="106509"/>
                                        </p:tgtEl>
                                        <p:attrNameLst>
                                          <p:attrName>ppt_x</p:attrName>
                                        </p:attrNameLst>
                                      </p:cBhvr>
                                      <p:tavLst>
                                        <p:tav tm="0">
                                          <p:val>
                                            <p:strVal val="#ppt_x"/>
                                          </p:val>
                                        </p:tav>
                                        <p:tav tm="100000">
                                          <p:val>
                                            <p:strVal val="#ppt_x"/>
                                          </p:val>
                                        </p:tav>
                                      </p:tavLst>
                                    </p:anim>
                                    <p:anim calcmode="lin" valueType="num">
                                      <p:cBhvr additive="base">
                                        <p:cTn id="40" dur="500" fill="hold"/>
                                        <p:tgtEl>
                                          <p:spTgt spid="10650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6510"/>
                                        </p:tgtEl>
                                        <p:attrNameLst>
                                          <p:attrName>style.visibility</p:attrName>
                                        </p:attrNameLst>
                                      </p:cBhvr>
                                      <p:to>
                                        <p:strVal val="visible"/>
                                      </p:to>
                                    </p:set>
                                    <p:anim calcmode="lin" valueType="num">
                                      <p:cBhvr additive="base">
                                        <p:cTn id="45" dur="500" fill="hold"/>
                                        <p:tgtEl>
                                          <p:spTgt spid="106510"/>
                                        </p:tgtEl>
                                        <p:attrNameLst>
                                          <p:attrName>ppt_x</p:attrName>
                                        </p:attrNameLst>
                                      </p:cBhvr>
                                      <p:tavLst>
                                        <p:tav tm="0">
                                          <p:val>
                                            <p:strVal val="#ppt_x"/>
                                          </p:val>
                                        </p:tav>
                                        <p:tav tm="100000">
                                          <p:val>
                                            <p:strVal val="#ppt_x"/>
                                          </p:val>
                                        </p:tav>
                                      </p:tavLst>
                                    </p:anim>
                                    <p:anim calcmode="lin" valueType="num">
                                      <p:cBhvr additive="base">
                                        <p:cTn id="46" dur="500" fill="hold"/>
                                        <p:tgtEl>
                                          <p:spTgt spid="1065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6511"/>
                                        </p:tgtEl>
                                        <p:attrNameLst>
                                          <p:attrName>style.visibility</p:attrName>
                                        </p:attrNameLst>
                                      </p:cBhvr>
                                      <p:to>
                                        <p:strVal val="visible"/>
                                      </p:to>
                                    </p:set>
                                    <p:anim calcmode="lin" valueType="num">
                                      <p:cBhvr additive="base">
                                        <p:cTn id="49" dur="500" fill="hold"/>
                                        <p:tgtEl>
                                          <p:spTgt spid="106511"/>
                                        </p:tgtEl>
                                        <p:attrNameLst>
                                          <p:attrName>ppt_x</p:attrName>
                                        </p:attrNameLst>
                                      </p:cBhvr>
                                      <p:tavLst>
                                        <p:tav tm="0">
                                          <p:val>
                                            <p:strVal val="#ppt_x"/>
                                          </p:val>
                                        </p:tav>
                                        <p:tav tm="100000">
                                          <p:val>
                                            <p:strVal val="#ppt_x"/>
                                          </p:val>
                                        </p:tav>
                                      </p:tavLst>
                                    </p:anim>
                                    <p:anim calcmode="lin" valueType="num">
                                      <p:cBhvr additive="base">
                                        <p:cTn id="50" dur="500" fill="hold"/>
                                        <p:tgtEl>
                                          <p:spTgt spid="1065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6512"/>
                                        </p:tgtEl>
                                        <p:attrNameLst>
                                          <p:attrName>style.visibility</p:attrName>
                                        </p:attrNameLst>
                                      </p:cBhvr>
                                      <p:to>
                                        <p:strVal val="visible"/>
                                      </p:to>
                                    </p:set>
                                    <p:anim calcmode="lin" valueType="num">
                                      <p:cBhvr additive="base">
                                        <p:cTn id="53" dur="500" fill="hold"/>
                                        <p:tgtEl>
                                          <p:spTgt spid="106512"/>
                                        </p:tgtEl>
                                        <p:attrNameLst>
                                          <p:attrName>ppt_x</p:attrName>
                                        </p:attrNameLst>
                                      </p:cBhvr>
                                      <p:tavLst>
                                        <p:tav tm="0">
                                          <p:val>
                                            <p:strVal val="#ppt_x"/>
                                          </p:val>
                                        </p:tav>
                                        <p:tav tm="100000">
                                          <p:val>
                                            <p:strVal val="#ppt_x"/>
                                          </p:val>
                                        </p:tav>
                                      </p:tavLst>
                                    </p:anim>
                                    <p:anim calcmode="lin" valueType="num">
                                      <p:cBhvr additive="base">
                                        <p:cTn id="54" dur="500" fill="hold"/>
                                        <p:tgtEl>
                                          <p:spTgt spid="1065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6514"/>
                                        </p:tgtEl>
                                        <p:attrNameLst>
                                          <p:attrName>style.visibility</p:attrName>
                                        </p:attrNameLst>
                                      </p:cBhvr>
                                      <p:to>
                                        <p:strVal val="visible"/>
                                      </p:to>
                                    </p:set>
                                    <p:anim calcmode="lin" valueType="num">
                                      <p:cBhvr additive="base">
                                        <p:cTn id="59" dur="500" fill="hold"/>
                                        <p:tgtEl>
                                          <p:spTgt spid="106514"/>
                                        </p:tgtEl>
                                        <p:attrNameLst>
                                          <p:attrName>ppt_x</p:attrName>
                                        </p:attrNameLst>
                                      </p:cBhvr>
                                      <p:tavLst>
                                        <p:tav tm="0">
                                          <p:val>
                                            <p:strVal val="#ppt_x"/>
                                          </p:val>
                                        </p:tav>
                                        <p:tav tm="100000">
                                          <p:val>
                                            <p:strVal val="#ppt_x"/>
                                          </p:val>
                                        </p:tav>
                                      </p:tavLst>
                                    </p:anim>
                                    <p:anim calcmode="lin" valueType="num">
                                      <p:cBhvr additive="base">
                                        <p:cTn id="60" dur="500" fill="hold"/>
                                        <p:tgtEl>
                                          <p:spTgt spid="1065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6513"/>
                                        </p:tgtEl>
                                        <p:attrNameLst>
                                          <p:attrName>style.visibility</p:attrName>
                                        </p:attrNameLst>
                                      </p:cBhvr>
                                      <p:to>
                                        <p:strVal val="visible"/>
                                      </p:to>
                                    </p:set>
                                    <p:anim calcmode="lin" valueType="num">
                                      <p:cBhvr additive="base">
                                        <p:cTn id="63" dur="500" fill="hold"/>
                                        <p:tgtEl>
                                          <p:spTgt spid="106513"/>
                                        </p:tgtEl>
                                        <p:attrNameLst>
                                          <p:attrName>ppt_x</p:attrName>
                                        </p:attrNameLst>
                                      </p:cBhvr>
                                      <p:tavLst>
                                        <p:tav tm="0">
                                          <p:val>
                                            <p:strVal val="#ppt_x"/>
                                          </p:val>
                                        </p:tav>
                                        <p:tav tm="100000">
                                          <p:val>
                                            <p:strVal val="#ppt_x"/>
                                          </p:val>
                                        </p:tav>
                                      </p:tavLst>
                                    </p:anim>
                                    <p:anim calcmode="lin" valueType="num">
                                      <p:cBhvr additive="base">
                                        <p:cTn id="64" dur="500" fill="hold"/>
                                        <p:tgtEl>
                                          <p:spTgt spid="1065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6515"/>
                                        </p:tgtEl>
                                        <p:attrNameLst>
                                          <p:attrName>style.visibility</p:attrName>
                                        </p:attrNameLst>
                                      </p:cBhvr>
                                      <p:to>
                                        <p:strVal val="visible"/>
                                      </p:to>
                                    </p:set>
                                    <p:anim calcmode="lin" valueType="num">
                                      <p:cBhvr additive="base">
                                        <p:cTn id="67" dur="500" fill="hold"/>
                                        <p:tgtEl>
                                          <p:spTgt spid="106515"/>
                                        </p:tgtEl>
                                        <p:attrNameLst>
                                          <p:attrName>ppt_x</p:attrName>
                                        </p:attrNameLst>
                                      </p:cBhvr>
                                      <p:tavLst>
                                        <p:tav tm="0">
                                          <p:val>
                                            <p:strVal val="#ppt_x"/>
                                          </p:val>
                                        </p:tav>
                                        <p:tav tm="100000">
                                          <p:val>
                                            <p:strVal val="#ppt_x"/>
                                          </p:val>
                                        </p:tav>
                                      </p:tavLst>
                                    </p:anim>
                                    <p:anim calcmode="lin" valueType="num">
                                      <p:cBhvr additive="base">
                                        <p:cTn id="68" dur="500" fill="hold"/>
                                        <p:tgtEl>
                                          <p:spTgt spid="1065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6516"/>
                                        </p:tgtEl>
                                        <p:attrNameLst>
                                          <p:attrName>style.visibility</p:attrName>
                                        </p:attrNameLst>
                                      </p:cBhvr>
                                      <p:to>
                                        <p:strVal val="visible"/>
                                      </p:to>
                                    </p:set>
                                    <p:anim calcmode="lin" valueType="num">
                                      <p:cBhvr additive="base">
                                        <p:cTn id="73" dur="500" fill="hold"/>
                                        <p:tgtEl>
                                          <p:spTgt spid="106516"/>
                                        </p:tgtEl>
                                        <p:attrNameLst>
                                          <p:attrName>ppt_x</p:attrName>
                                        </p:attrNameLst>
                                      </p:cBhvr>
                                      <p:tavLst>
                                        <p:tav tm="0">
                                          <p:val>
                                            <p:strVal val="#ppt_x"/>
                                          </p:val>
                                        </p:tav>
                                        <p:tav tm="100000">
                                          <p:val>
                                            <p:strVal val="#ppt_x"/>
                                          </p:val>
                                        </p:tav>
                                      </p:tavLst>
                                    </p:anim>
                                    <p:anim calcmode="lin" valueType="num">
                                      <p:cBhvr additive="base">
                                        <p:cTn id="74" dur="500" fill="hold"/>
                                        <p:tgtEl>
                                          <p:spTgt spid="1065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06517"/>
                                        </p:tgtEl>
                                        <p:attrNameLst>
                                          <p:attrName>style.visibility</p:attrName>
                                        </p:attrNameLst>
                                      </p:cBhvr>
                                      <p:to>
                                        <p:strVal val="visible"/>
                                      </p:to>
                                    </p:set>
                                    <p:anim calcmode="lin" valueType="num">
                                      <p:cBhvr additive="base">
                                        <p:cTn id="77" dur="500" fill="hold"/>
                                        <p:tgtEl>
                                          <p:spTgt spid="106517"/>
                                        </p:tgtEl>
                                        <p:attrNameLst>
                                          <p:attrName>ppt_x</p:attrName>
                                        </p:attrNameLst>
                                      </p:cBhvr>
                                      <p:tavLst>
                                        <p:tav tm="0">
                                          <p:val>
                                            <p:strVal val="#ppt_x"/>
                                          </p:val>
                                        </p:tav>
                                        <p:tav tm="100000">
                                          <p:val>
                                            <p:strVal val="#ppt_x"/>
                                          </p:val>
                                        </p:tav>
                                      </p:tavLst>
                                    </p:anim>
                                    <p:anim calcmode="lin" valueType="num">
                                      <p:cBhvr additive="base">
                                        <p:cTn id="78" dur="500" fill="hold"/>
                                        <p:tgtEl>
                                          <p:spTgt spid="10651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6518"/>
                                        </p:tgtEl>
                                        <p:attrNameLst>
                                          <p:attrName>style.visibility</p:attrName>
                                        </p:attrNameLst>
                                      </p:cBhvr>
                                      <p:to>
                                        <p:strVal val="visible"/>
                                      </p:to>
                                    </p:set>
                                    <p:anim calcmode="lin" valueType="num">
                                      <p:cBhvr additive="base">
                                        <p:cTn id="81" dur="500" fill="hold"/>
                                        <p:tgtEl>
                                          <p:spTgt spid="106518"/>
                                        </p:tgtEl>
                                        <p:attrNameLst>
                                          <p:attrName>ppt_x</p:attrName>
                                        </p:attrNameLst>
                                      </p:cBhvr>
                                      <p:tavLst>
                                        <p:tav tm="0">
                                          <p:val>
                                            <p:strVal val="#ppt_x"/>
                                          </p:val>
                                        </p:tav>
                                        <p:tav tm="100000">
                                          <p:val>
                                            <p:strVal val="#ppt_x"/>
                                          </p:val>
                                        </p:tav>
                                      </p:tavLst>
                                    </p:anim>
                                    <p:anim calcmode="lin" valueType="num">
                                      <p:cBhvr additive="base">
                                        <p:cTn id="82" dur="500" fill="hold"/>
                                        <p:tgtEl>
                                          <p:spTgt spid="106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P spid="106503" grpId="0"/>
      <p:bldP spid="106507" grpId="0" animBg="1"/>
      <p:bldP spid="106508" grpId="0" animBg="1"/>
      <p:bldP spid="106509" grpId="0" animBg="1"/>
      <p:bldP spid="106510" grpId="0" animBg="1"/>
      <p:bldP spid="106511" grpId="0" animBg="1"/>
      <p:bldP spid="106512" grpId="0" animBg="1"/>
      <p:bldP spid="106513" grpId="0" animBg="1"/>
      <p:bldP spid="106514" grpId="0" animBg="1"/>
      <p:bldP spid="106515" grpId="0" animBg="1"/>
      <p:bldP spid="106516" grpId="0" animBg="1"/>
      <p:bldP spid="106517" grpId="0" animBg="1"/>
      <p:bldP spid="1065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mtClean="0"/>
              <a:t>RS </a:t>
            </a:r>
            <a:r>
              <a:rPr lang="zh-CN" altLang="en-US" smtClean="0"/>
              <a:t>触发器实现时序逻辑电路</a:t>
            </a:r>
            <a:endParaRPr lang="zh-CN" altLang="zh-CN" smtClean="0"/>
          </a:p>
        </p:txBody>
      </p:sp>
      <p:sp>
        <p:nvSpPr>
          <p:cNvPr id="107524" name="Rectangle 4"/>
          <p:cNvSpPr>
            <a:spLocks noChangeArrowheads="1"/>
          </p:cNvSpPr>
          <p:nvPr/>
        </p:nvSpPr>
        <p:spPr bwMode="auto">
          <a:xfrm>
            <a:off x="466725" y="4756150"/>
            <a:ext cx="8532813" cy="1768475"/>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S</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cs typeface="Arial" charset="0"/>
              </a:rPr>
              <a:t>Σ</a:t>
            </a:r>
            <a:r>
              <a:rPr lang="en-US" altLang="zh-CN" sz="2000" b="1">
                <a:ea typeface="宋体" pitchFamily="2" charset="-122"/>
                <a:cs typeface="Arial" charset="0"/>
              </a:rPr>
              <a:t>(5,7) +</a:t>
            </a:r>
            <a:r>
              <a:rPr lang="el-GR" altLang="zh-CN" sz="2000" b="1">
                <a:ea typeface="宋体" pitchFamily="2" charset="-122"/>
              </a:rPr>
              <a:t>Σd</a:t>
            </a:r>
            <a:r>
              <a:rPr lang="en-US" altLang="zh-CN" sz="2000" b="1">
                <a:ea typeface="宋体" pitchFamily="2" charset="-122"/>
              </a:rPr>
              <a:t>(9,10,13,15) =F</a:t>
            </a:r>
            <a:r>
              <a:rPr lang="en-US" altLang="zh-CN" sz="2000" b="1" baseline="-25000">
                <a:ea typeface="宋体" pitchFamily="2" charset="-122"/>
              </a:rPr>
              <a:t>B</a:t>
            </a:r>
            <a:r>
              <a:rPr lang="en-US" altLang="zh-CN" sz="2000" b="1">
                <a:ea typeface="宋体" pitchFamily="2" charset="-122"/>
              </a:rPr>
              <a:t>y</a:t>
            </a:r>
          </a:p>
          <a:p>
            <a:pPr>
              <a:spcBef>
                <a:spcPct val="50000"/>
              </a:spcBef>
            </a:pPr>
            <a:r>
              <a:rPr lang="en-US" altLang="zh-CN" sz="2000" b="1">
                <a:ea typeface="宋体" pitchFamily="2" charset="-122"/>
              </a:rPr>
              <a:t>R</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(8,11,12,14) +</a:t>
            </a:r>
            <a:r>
              <a:rPr lang="el-GR" altLang="zh-CN" sz="2000" b="1">
                <a:ea typeface="宋体" pitchFamily="2" charset="-122"/>
              </a:rPr>
              <a:t>Σd</a:t>
            </a:r>
            <a:r>
              <a:rPr lang="en-US" altLang="zh-CN" sz="2000" b="1">
                <a:ea typeface="宋体" pitchFamily="2" charset="-122"/>
              </a:rPr>
              <a:t>(0,1,2,3,4,6) =F</a:t>
            </a:r>
            <a:r>
              <a:rPr lang="en-US" altLang="zh-CN" sz="2000" b="1" baseline="-25000">
                <a:ea typeface="宋体" pitchFamily="2" charset="-122"/>
              </a:rPr>
              <a:t>B</a:t>
            </a:r>
            <a:r>
              <a:rPr lang="en-US" altLang="zh-CN" sz="2000" b="1">
                <a:ea typeface="宋体" pitchFamily="2" charset="-122"/>
              </a:rPr>
              <a:t>’xy+x’y’+F</a:t>
            </a:r>
            <a:r>
              <a:rPr lang="en-US" altLang="zh-CN" sz="2000" b="1" baseline="-25000">
                <a:ea typeface="宋体" pitchFamily="2" charset="-122"/>
              </a:rPr>
              <a:t>B</a:t>
            </a:r>
            <a:r>
              <a:rPr lang="en-US" altLang="zh-CN" sz="2000" b="1">
                <a:ea typeface="宋体" pitchFamily="2" charset="-122"/>
              </a:rPr>
              <a:t>y’</a:t>
            </a:r>
          </a:p>
          <a:p>
            <a:pPr>
              <a:spcBef>
                <a:spcPct val="50000"/>
              </a:spcBef>
            </a:pPr>
            <a:r>
              <a:rPr lang="en-US" altLang="zh-CN" sz="2000" b="1">
                <a:ea typeface="宋体" pitchFamily="2" charset="-122"/>
              </a:rPr>
              <a:t>S</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(2,3) +</a:t>
            </a:r>
            <a:r>
              <a:rPr lang="el-GR" altLang="zh-CN" sz="2000" b="1">
                <a:ea typeface="宋体" pitchFamily="2" charset="-122"/>
              </a:rPr>
              <a:t>Σd</a:t>
            </a:r>
            <a:r>
              <a:rPr lang="en-US" altLang="zh-CN" sz="2000" b="1">
                <a:ea typeface="宋体" pitchFamily="2" charset="-122"/>
              </a:rPr>
              <a:t>(4,5,6,7,14,15) =F</a:t>
            </a:r>
            <a:r>
              <a:rPr lang="en-US" altLang="zh-CN" sz="2000" b="1" baseline="-25000">
                <a:ea typeface="宋体" pitchFamily="2" charset="-122"/>
              </a:rPr>
              <a:t>A</a:t>
            </a:r>
            <a:r>
              <a:rPr lang="en-US" altLang="zh-CN" sz="2000" b="1">
                <a:ea typeface="宋体" pitchFamily="2" charset="-122"/>
              </a:rPr>
              <a:t>’x</a:t>
            </a:r>
          </a:p>
          <a:p>
            <a:pPr>
              <a:spcBef>
                <a:spcPct val="50000"/>
              </a:spcBef>
            </a:pPr>
            <a:r>
              <a:rPr lang="en-US" altLang="zh-CN" sz="2000" b="1">
                <a:ea typeface="宋体" pitchFamily="2" charset="-122"/>
              </a:rPr>
              <a:t>R</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(12,13) +</a:t>
            </a:r>
            <a:r>
              <a:rPr lang="el-GR" altLang="zh-CN" sz="2000" b="1">
                <a:ea typeface="宋体" pitchFamily="2" charset="-122"/>
              </a:rPr>
              <a:t>Σd</a:t>
            </a:r>
            <a:r>
              <a:rPr lang="en-US" altLang="zh-CN" sz="2000" b="1">
                <a:ea typeface="宋体" pitchFamily="2" charset="-122"/>
              </a:rPr>
              <a:t>(0,1,8,9,10,11) =F</a:t>
            </a:r>
            <a:r>
              <a:rPr lang="en-US" altLang="zh-CN" sz="2000" b="1" baseline="-25000">
                <a:ea typeface="宋体" pitchFamily="2" charset="-122"/>
              </a:rPr>
              <a:t>A</a:t>
            </a:r>
            <a:r>
              <a:rPr lang="en-US" altLang="zh-CN" sz="2000" b="1">
                <a:ea typeface="宋体" pitchFamily="2" charset="-122"/>
              </a:rPr>
              <a:t>x’</a:t>
            </a:r>
          </a:p>
        </p:txBody>
      </p:sp>
      <p:graphicFrame>
        <p:nvGraphicFramePr>
          <p:cNvPr id="10242" name="Object 5"/>
          <p:cNvGraphicFramePr>
            <a:graphicFrameLocks noChangeAspect="1"/>
          </p:cNvGraphicFramePr>
          <p:nvPr/>
        </p:nvGraphicFramePr>
        <p:xfrm>
          <a:off x="250825" y="1874838"/>
          <a:ext cx="2160588" cy="2122487"/>
        </p:xfrm>
        <a:graphic>
          <a:graphicData uri="http://schemas.openxmlformats.org/presentationml/2006/ole">
            <p:oleObj spid="_x0000_s10242" name="Visio" r:id="rId3" imgW="3147774" imgH="3091577" progId="Visio.Drawing.11">
              <p:embed/>
            </p:oleObj>
          </a:graphicData>
        </a:graphic>
      </p:graphicFrame>
      <p:graphicFrame>
        <p:nvGraphicFramePr>
          <p:cNvPr id="10243" name="Object 6"/>
          <p:cNvGraphicFramePr>
            <a:graphicFrameLocks noChangeAspect="1"/>
          </p:cNvGraphicFramePr>
          <p:nvPr/>
        </p:nvGraphicFramePr>
        <p:xfrm>
          <a:off x="2411413" y="1803400"/>
          <a:ext cx="2305050" cy="2198688"/>
        </p:xfrm>
        <a:graphic>
          <a:graphicData uri="http://schemas.openxmlformats.org/presentationml/2006/ole">
            <p:oleObj spid="_x0000_s10243" name="Visio" r:id="rId4" imgW="3512820" imgH="3351848" progId="Visio.Drawing.11">
              <p:embed/>
            </p:oleObj>
          </a:graphicData>
        </a:graphic>
      </p:graphicFrame>
      <p:pic>
        <p:nvPicPr>
          <p:cNvPr id="10246" name="Picture 7"/>
          <p:cNvPicPr>
            <a:picLocks noChangeAspect="1" noChangeArrowheads="1"/>
          </p:cNvPicPr>
          <p:nvPr/>
        </p:nvPicPr>
        <p:blipFill>
          <a:blip r:embed="rId5"/>
          <a:srcRect/>
          <a:stretch>
            <a:fillRect/>
          </a:stretch>
        </p:blipFill>
        <p:spPr bwMode="auto">
          <a:xfrm>
            <a:off x="4643438" y="1874838"/>
            <a:ext cx="2232025" cy="2160587"/>
          </a:xfrm>
          <a:prstGeom prst="rect">
            <a:avLst/>
          </a:prstGeom>
          <a:noFill/>
          <a:ln w="9525">
            <a:noFill/>
            <a:miter lim="800000"/>
            <a:headEnd/>
            <a:tailEnd/>
          </a:ln>
        </p:spPr>
      </p:pic>
      <p:pic>
        <p:nvPicPr>
          <p:cNvPr id="10247" name="Picture 8"/>
          <p:cNvPicPr>
            <a:picLocks noChangeAspect="1" noChangeArrowheads="1"/>
          </p:cNvPicPr>
          <p:nvPr/>
        </p:nvPicPr>
        <p:blipFill>
          <a:blip r:embed="rId6">
            <a:lum contrast="12000"/>
          </a:blip>
          <a:srcRect/>
          <a:stretch>
            <a:fillRect/>
          </a:stretch>
        </p:blipFill>
        <p:spPr bwMode="auto">
          <a:xfrm>
            <a:off x="6850063" y="1947863"/>
            <a:ext cx="2114550" cy="2087562"/>
          </a:xfrm>
          <a:prstGeom prst="rect">
            <a:avLst/>
          </a:prstGeom>
          <a:noFill/>
          <a:ln w="9525">
            <a:noFill/>
            <a:miter lim="800000"/>
            <a:headEnd/>
            <a:tailEnd/>
          </a:ln>
        </p:spPr>
      </p:pic>
      <p:sp>
        <p:nvSpPr>
          <p:cNvPr id="10248" name="Text Box 9"/>
          <p:cNvSpPr txBox="1">
            <a:spLocks noChangeArrowheads="1"/>
          </p:cNvSpPr>
          <p:nvPr/>
        </p:nvSpPr>
        <p:spPr bwMode="auto">
          <a:xfrm>
            <a:off x="539750" y="3963988"/>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S</a:t>
            </a:r>
            <a:r>
              <a:rPr lang="en-US" altLang="zh-CN" sz="1600" b="1" baseline="-25000">
                <a:ea typeface="宋体" pitchFamily="2" charset="-122"/>
              </a:rPr>
              <a:t>A</a:t>
            </a:r>
            <a:r>
              <a:rPr lang="en-US" altLang="zh-CN" sz="1600" b="1">
                <a:ea typeface="宋体" pitchFamily="2" charset="-122"/>
              </a:rPr>
              <a:t>  K-Map</a:t>
            </a:r>
          </a:p>
        </p:txBody>
      </p:sp>
      <p:sp>
        <p:nvSpPr>
          <p:cNvPr id="10249" name="Text Box 10"/>
          <p:cNvSpPr txBox="1">
            <a:spLocks noChangeArrowheads="1"/>
          </p:cNvSpPr>
          <p:nvPr/>
        </p:nvSpPr>
        <p:spPr bwMode="auto">
          <a:xfrm>
            <a:off x="2914650" y="3963988"/>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R</a:t>
            </a:r>
            <a:r>
              <a:rPr lang="en-US" altLang="zh-CN" sz="1600" b="1" baseline="-25000">
                <a:ea typeface="宋体" pitchFamily="2" charset="-122"/>
              </a:rPr>
              <a:t>A</a:t>
            </a:r>
            <a:r>
              <a:rPr lang="en-US" altLang="zh-CN" sz="1600" b="1">
                <a:ea typeface="宋体" pitchFamily="2" charset="-122"/>
              </a:rPr>
              <a:t>  K-Map</a:t>
            </a:r>
          </a:p>
        </p:txBody>
      </p:sp>
      <p:sp>
        <p:nvSpPr>
          <p:cNvPr id="10250" name="Text Box 11"/>
          <p:cNvSpPr txBox="1">
            <a:spLocks noChangeArrowheads="1"/>
          </p:cNvSpPr>
          <p:nvPr/>
        </p:nvSpPr>
        <p:spPr bwMode="auto">
          <a:xfrm>
            <a:off x="5075238" y="3963988"/>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S</a:t>
            </a:r>
            <a:r>
              <a:rPr lang="en-US" altLang="zh-CN" sz="1600" b="1" baseline="-25000">
                <a:ea typeface="宋体" pitchFamily="2" charset="-122"/>
              </a:rPr>
              <a:t>B</a:t>
            </a:r>
            <a:r>
              <a:rPr lang="en-US" altLang="zh-CN" sz="1600" b="1">
                <a:ea typeface="宋体" pitchFamily="2" charset="-122"/>
              </a:rPr>
              <a:t>  K-Map</a:t>
            </a:r>
          </a:p>
        </p:txBody>
      </p:sp>
      <p:sp>
        <p:nvSpPr>
          <p:cNvPr id="10251" name="Text Box 12"/>
          <p:cNvSpPr txBox="1">
            <a:spLocks noChangeArrowheads="1"/>
          </p:cNvSpPr>
          <p:nvPr/>
        </p:nvSpPr>
        <p:spPr bwMode="auto">
          <a:xfrm>
            <a:off x="7235825" y="3963988"/>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R</a:t>
            </a:r>
            <a:r>
              <a:rPr lang="en-US" altLang="zh-CN" sz="1600" b="1" baseline="-25000">
                <a:ea typeface="宋体" pitchFamily="2" charset="-122"/>
              </a:rPr>
              <a:t>B</a:t>
            </a:r>
            <a:r>
              <a:rPr lang="en-US" altLang="zh-CN" sz="1600" b="1">
                <a:ea typeface="宋体" pitchFamily="2" charset="-122"/>
              </a:rPr>
              <a:t>  K-Map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RS </a:t>
            </a:r>
            <a:r>
              <a:rPr lang="zh-CN" altLang="en-US" smtClean="0"/>
              <a:t>触发器实现时序逻辑电路</a:t>
            </a:r>
            <a:endParaRPr lang="zh-CN" altLang="zh-CN" smtClean="0"/>
          </a:p>
        </p:txBody>
      </p:sp>
      <p:sp>
        <p:nvSpPr>
          <p:cNvPr id="55299" name="Rectangle 4"/>
          <p:cNvSpPr>
            <a:spLocks noChangeArrowheads="1"/>
          </p:cNvSpPr>
          <p:nvPr/>
        </p:nvSpPr>
        <p:spPr bwMode="auto">
          <a:xfrm>
            <a:off x="5867400" y="2565400"/>
            <a:ext cx="3025775" cy="2100263"/>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rPr>
              <a:t>S</a:t>
            </a:r>
            <a:r>
              <a:rPr lang="en-US" altLang="zh-CN" sz="2400" b="1" baseline="-25000">
                <a:ea typeface="宋体" pitchFamily="2" charset="-122"/>
              </a:rPr>
              <a:t>A</a:t>
            </a:r>
            <a:r>
              <a:rPr lang="en-US" altLang="zh-CN" sz="2400" b="1">
                <a:ea typeface="宋体" pitchFamily="2" charset="-122"/>
              </a:rPr>
              <a:t>=</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y</a:t>
            </a:r>
          </a:p>
          <a:p>
            <a:pPr>
              <a:spcBef>
                <a:spcPct val="50000"/>
              </a:spcBef>
            </a:pPr>
            <a:r>
              <a:rPr lang="en-US" altLang="zh-CN" sz="2400" b="1">
                <a:ea typeface="宋体" pitchFamily="2" charset="-122"/>
              </a:rPr>
              <a:t>R</a:t>
            </a:r>
            <a:r>
              <a:rPr lang="en-US" altLang="zh-CN" sz="2400" b="1" baseline="-25000">
                <a:ea typeface="宋体" pitchFamily="2" charset="-122"/>
              </a:rPr>
              <a:t>A</a:t>
            </a:r>
            <a:r>
              <a:rPr lang="en-US" altLang="zh-CN" sz="2400" b="1">
                <a:ea typeface="宋体" pitchFamily="2" charset="-122"/>
              </a:rPr>
              <a:t>=F</a:t>
            </a:r>
            <a:r>
              <a:rPr lang="en-US" altLang="zh-CN" sz="2400" b="1" baseline="-25000">
                <a:ea typeface="宋体" pitchFamily="2" charset="-122"/>
              </a:rPr>
              <a:t>B</a:t>
            </a:r>
            <a:r>
              <a:rPr lang="en-US" altLang="zh-CN" sz="2400" b="1">
                <a:ea typeface="宋体" pitchFamily="2" charset="-122"/>
              </a:rPr>
              <a:t>’xy+x’y’+F</a:t>
            </a:r>
            <a:r>
              <a:rPr lang="en-US" altLang="zh-CN" sz="2400" b="1" baseline="-25000">
                <a:ea typeface="宋体" pitchFamily="2" charset="-122"/>
              </a:rPr>
              <a:t>B</a:t>
            </a:r>
            <a:r>
              <a:rPr lang="en-US" altLang="zh-CN" sz="2400" b="1">
                <a:ea typeface="宋体" pitchFamily="2" charset="-122"/>
              </a:rPr>
              <a:t>y’</a:t>
            </a:r>
          </a:p>
          <a:p>
            <a:pPr>
              <a:spcBef>
                <a:spcPct val="50000"/>
              </a:spcBef>
            </a:pPr>
            <a:r>
              <a:rPr lang="en-US" altLang="zh-CN" sz="2400" b="1">
                <a:ea typeface="宋体" pitchFamily="2" charset="-122"/>
              </a:rPr>
              <a:t>S</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’x</a:t>
            </a:r>
          </a:p>
          <a:p>
            <a:pPr>
              <a:spcBef>
                <a:spcPct val="50000"/>
              </a:spcBef>
            </a:pPr>
            <a:r>
              <a:rPr lang="en-US" altLang="zh-CN" sz="2400" b="1">
                <a:ea typeface="宋体" pitchFamily="2" charset="-122"/>
              </a:rPr>
              <a:t>R</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x’</a:t>
            </a:r>
          </a:p>
        </p:txBody>
      </p:sp>
      <p:pic>
        <p:nvPicPr>
          <p:cNvPr id="55300" name="Picture 5"/>
          <p:cNvPicPr>
            <a:picLocks noChangeAspect="1" noChangeArrowheads="1"/>
          </p:cNvPicPr>
          <p:nvPr/>
        </p:nvPicPr>
        <p:blipFill>
          <a:blip r:embed="rId2">
            <a:lum contrast="6000"/>
          </a:blip>
          <a:srcRect/>
          <a:stretch>
            <a:fillRect/>
          </a:stretch>
        </p:blipFill>
        <p:spPr bwMode="auto">
          <a:xfrm>
            <a:off x="179388" y="1628775"/>
            <a:ext cx="5545137" cy="3878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t>J-K </a:t>
            </a:r>
            <a:r>
              <a:rPr lang="zh-CN" altLang="en-US" smtClean="0"/>
              <a:t>触发器实现时序逻辑电路</a:t>
            </a:r>
          </a:p>
        </p:txBody>
      </p:sp>
      <p:pic>
        <p:nvPicPr>
          <p:cNvPr id="11268" name="Picture 4"/>
          <p:cNvPicPr>
            <a:picLocks noChangeAspect="1" noChangeArrowheads="1"/>
          </p:cNvPicPr>
          <p:nvPr/>
        </p:nvPicPr>
        <p:blipFill>
          <a:blip r:embed="rId3"/>
          <a:srcRect/>
          <a:stretch>
            <a:fillRect/>
          </a:stretch>
        </p:blipFill>
        <p:spPr bwMode="auto">
          <a:xfrm>
            <a:off x="539750" y="1630363"/>
            <a:ext cx="2411413" cy="2519362"/>
          </a:xfrm>
          <a:prstGeom prst="rect">
            <a:avLst/>
          </a:prstGeom>
          <a:noFill/>
          <a:ln w="9525">
            <a:noFill/>
            <a:miter lim="800000"/>
            <a:headEnd/>
            <a:tailEnd/>
          </a:ln>
        </p:spPr>
      </p:pic>
      <p:graphicFrame>
        <p:nvGraphicFramePr>
          <p:cNvPr id="108549" name="Object 5"/>
          <p:cNvGraphicFramePr>
            <a:graphicFrameLocks noChangeAspect="1"/>
          </p:cNvGraphicFramePr>
          <p:nvPr/>
        </p:nvGraphicFramePr>
        <p:xfrm>
          <a:off x="539750" y="4295775"/>
          <a:ext cx="2449513" cy="1982788"/>
        </p:xfrm>
        <a:graphic>
          <a:graphicData uri="http://schemas.openxmlformats.org/presentationml/2006/ole">
            <p:oleObj spid="_x0000_s11266" name="Visio" r:id="rId4" imgW="2206942" imgH="1785223" progId="Visio.Drawing.11">
              <p:embed/>
            </p:oleObj>
          </a:graphicData>
        </a:graphic>
      </p:graphicFrame>
      <p:grpSp>
        <p:nvGrpSpPr>
          <p:cNvPr id="11269" name="Group 6"/>
          <p:cNvGrpSpPr>
            <a:grpSpLocks/>
          </p:cNvGrpSpPr>
          <p:nvPr/>
        </p:nvGrpSpPr>
        <p:grpSpPr bwMode="auto">
          <a:xfrm>
            <a:off x="2844800" y="1412875"/>
            <a:ext cx="6011863" cy="2640013"/>
            <a:chOff x="1973" y="890"/>
            <a:chExt cx="3787" cy="1663"/>
          </a:xfrm>
        </p:grpSpPr>
        <p:pic>
          <p:nvPicPr>
            <p:cNvPr id="11285" name="Picture 7"/>
            <p:cNvPicPr>
              <a:picLocks noChangeAspect="1" noChangeArrowheads="1"/>
            </p:cNvPicPr>
            <p:nvPr/>
          </p:nvPicPr>
          <p:blipFill>
            <a:blip r:embed="rId5">
              <a:lum contrast="6000"/>
              <a:grayscl/>
            </a:blip>
            <a:srcRect/>
            <a:stretch>
              <a:fillRect/>
            </a:stretch>
          </p:blipFill>
          <p:spPr bwMode="auto">
            <a:xfrm>
              <a:off x="1973" y="1139"/>
              <a:ext cx="3787" cy="1414"/>
            </a:xfrm>
            <a:prstGeom prst="rect">
              <a:avLst/>
            </a:prstGeom>
            <a:noFill/>
            <a:ln w="9525">
              <a:noFill/>
              <a:miter lim="800000"/>
              <a:headEnd/>
              <a:tailEnd/>
            </a:ln>
          </p:spPr>
        </p:pic>
        <p:sp>
          <p:nvSpPr>
            <p:cNvPr id="11286" name="Rectangle 8"/>
            <p:cNvSpPr>
              <a:spLocks noChangeArrowheads="1"/>
            </p:cNvSpPr>
            <p:nvPr/>
          </p:nvSpPr>
          <p:spPr bwMode="auto">
            <a:xfrm>
              <a:off x="2744" y="890"/>
              <a:ext cx="2394" cy="212"/>
            </a:xfrm>
            <a:prstGeom prst="rect">
              <a:avLst/>
            </a:prstGeom>
            <a:noFill/>
            <a:ln w="9525">
              <a:noFill/>
              <a:miter lim="800000"/>
              <a:headEnd/>
              <a:tailEnd/>
            </a:ln>
          </p:spPr>
          <p:txBody>
            <a:bodyPr wrap="none">
              <a:spAutoFit/>
            </a:bodyPr>
            <a:lstStyle/>
            <a:p>
              <a:r>
                <a:rPr lang="en-US" altLang="zh-CN" sz="1600" b="1">
                  <a:ea typeface="宋体" pitchFamily="2" charset="-122"/>
                </a:rPr>
                <a:t>Transition Table for state machine M</a:t>
              </a:r>
              <a:r>
                <a:rPr lang="en-US" altLang="zh-CN" sz="1600" b="1" baseline="-25000">
                  <a:ea typeface="宋体" pitchFamily="2" charset="-122"/>
                </a:rPr>
                <a:t>1</a:t>
              </a:r>
            </a:p>
          </p:txBody>
        </p:sp>
      </p:grpSp>
      <p:grpSp>
        <p:nvGrpSpPr>
          <p:cNvPr id="3" name="Group 9"/>
          <p:cNvGrpSpPr>
            <a:grpSpLocks/>
          </p:cNvGrpSpPr>
          <p:nvPr/>
        </p:nvGrpSpPr>
        <p:grpSpPr bwMode="auto">
          <a:xfrm>
            <a:off x="3132138" y="4149725"/>
            <a:ext cx="5400675" cy="2374900"/>
            <a:chOff x="2154" y="2614"/>
            <a:chExt cx="3402" cy="1496"/>
          </a:xfrm>
        </p:grpSpPr>
        <p:pic>
          <p:nvPicPr>
            <p:cNvPr id="11283" name="Picture 10"/>
            <p:cNvPicPr>
              <a:picLocks noChangeAspect="1" noChangeArrowheads="1"/>
            </p:cNvPicPr>
            <p:nvPr/>
          </p:nvPicPr>
          <p:blipFill>
            <a:blip r:embed="rId6">
              <a:lum contrast="12000"/>
            </a:blip>
            <a:srcRect/>
            <a:stretch>
              <a:fillRect/>
            </a:stretch>
          </p:blipFill>
          <p:spPr bwMode="auto">
            <a:xfrm>
              <a:off x="2154" y="2754"/>
              <a:ext cx="3380" cy="1356"/>
            </a:xfrm>
            <a:prstGeom prst="rect">
              <a:avLst/>
            </a:prstGeom>
            <a:noFill/>
            <a:ln w="9525">
              <a:noFill/>
              <a:miter lim="800000"/>
              <a:headEnd/>
              <a:tailEnd/>
            </a:ln>
          </p:spPr>
        </p:pic>
        <p:sp>
          <p:nvSpPr>
            <p:cNvPr id="11284" name="Rectangle 11"/>
            <p:cNvSpPr>
              <a:spLocks noChangeArrowheads="1"/>
            </p:cNvSpPr>
            <p:nvPr/>
          </p:nvSpPr>
          <p:spPr bwMode="auto">
            <a:xfrm>
              <a:off x="2200" y="2614"/>
              <a:ext cx="3356" cy="212"/>
            </a:xfrm>
            <a:prstGeom prst="rect">
              <a:avLst/>
            </a:prstGeom>
            <a:noFill/>
            <a:ln w="9525">
              <a:noFill/>
              <a:miter lim="800000"/>
              <a:headEnd/>
              <a:tailEnd/>
            </a:ln>
          </p:spPr>
          <p:txBody>
            <a:bodyPr>
              <a:spAutoFit/>
            </a:bodyPr>
            <a:lstStyle/>
            <a:p>
              <a:r>
                <a:rPr lang="en-US" altLang="zh-CN" sz="1600" b="1">
                  <a:ea typeface="宋体" pitchFamily="2" charset="-122"/>
                </a:rPr>
                <a:t>state machine M</a:t>
              </a:r>
              <a:r>
                <a:rPr lang="en-US" altLang="zh-CN" sz="1600" b="1" baseline="-25000">
                  <a:ea typeface="宋体" pitchFamily="2" charset="-122"/>
                </a:rPr>
                <a:t>1 </a:t>
              </a:r>
              <a:r>
                <a:rPr lang="en-US" altLang="zh-CN" sz="1600" b="1">
                  <a:ea typeface="宋体" pitchFamily="2" charset="-122"/>
                </a:rPr>
                <a:t>excitation table using J-K flip-flops</a:t>
              </a:r>
            </a:p>
          </p:txBody>
        </p:sp>
      </p:grpSp>
      <p:sp>
        <p:nvSpPr>
          <p:cNvPr id="108556" name="Oval 12"/>
          <p:cNvSpPr>
            <a:spLocks noChangeArrowheads="1"/>
          </p:cNvSpPr>
          <p:nvPr/>
        </p:nvSpPr>
        <p:spPr bwMode="auto">
          <a:xfrm>
            <a:off x="3708400" y="29241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8557" name="Oval 13"/>
          <p:cNvSpPr>
            <a:spLocks noChangeArrowheads="1"/>
          </p:cNvSpPr>
          <p:nvPr/>
        </p:nvSpPr>
        <p:spPr bwMode="auto">
          <a:xfrm>
            <a:off x="4787900" y="292417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8558" name="Oval 14"/>
          <p:cNvSpPr>
            <a:spLocks noChangeArrowheads="1"/>
          </p:cNvSpPr>
          <p:nvPr/>
        </p:nvSpPr>
        <p:spPr bwMode="auto">
          <a:xfrm>
            <a:off x="4356100" y="5445125"/>
            <a:ext cx="215900" cy="215900"/>
          </a:xfrm>
          <a:prstGeom prst="ellipse">
            <a:avLst/>
          </a:prstGeom>
          <a:noFill/>
          <a:ln w="19050">
            <a:solidFill>
              <a:srgbClr val="FF0000"/>
            </a:solidFill>
            <a:round/>
            <a:headEnd/>
            <a:tailEnd/>
          </a:ln>
          <a:effectLst>
            <a:prstShdw prst="shdw12">
              <a:schemeClr val="bg2">
                <a:alpha val="50000"/>
              </a:schemeClr>
            </a:prstShdw>
          </a:effectLst>
        </p:spPr>
        <p:txBody>
          <a:bodyPr wrap="none" anchor="ctr"/>
          <a:lstStyle/>
          <a:p>
            <a:endParaRPr lang="zh-CN" altLang="en-US"/>
          </a:p>
        </p:txBody>
      </p:sp>
      <p:sp>
        <p:nvSpPr>
          <p:cNvPr id="108559" name="Oval 15"/>
          <p:cNvSpPr>
            <a:spLocks noChangeArrowheads="1"/>
          </p:cNvSpPr>
          <p:nvPr/>
        </p:nvSpPr>
        <p:spPr bwMode="auto">
          <a:xfrm>
            <a:off x="4067175"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0" name="Oval 16"/>
          <p:cNvSpPr>
            <a:spLocks noChangeArrowheads="1"/>
          </p:cNvSpPr>
          <p:nvPr/>
        </p:nvSpPr>
        <p:spPr bwMode="auto">
          <a:xfrm>
            <a:off x="6804025" y="292417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1" name="Oval 17"/>
          <p:cNvSpPr>
            <a:spLocks noChangeArrowheads="1"/>
          </p:cNvSpPr>
          <p:nvPr/>
        </p:nvSpPr>
        <p:spPr bwMode="auto">
          <a:xfrm>
            <a:off x="6877050" y="5445125"/>
            <a:ext cx="215900" cy="215900"/>
          </a:xfrm>
          <a:prstGeom prst="ellipse">
            <a:avLst/>
          </a:prstGeom>
          <a:noFill/>
          <a:ln w="19050">
            <a:solidFill>
              <a:srgbClr val="00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2" name="Oval 18"/>
          <p:cNvSpPr>
            <a:spLocks noChangeArrowheads="1"/>
          </p:cNvSpPr>
          <p:nvPr/>
        </p:nvSpPr>
        <p:spPr bwMode="auto">
          <a:xfrm>
            <a:off x="4932363" y="3429000"/>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3" name="Oval 19"/>
          <p:cNvSpPr>
            <a:spLocks noChangeArrowheads="1"/>
          </p:cNvSpPr>
          <p:nvPr/>
        </p:nvSpPr>
        <p:spPr bwMode="auto">
          <a:xfrm>
            <a:off x="3995738" y="3429000"/>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4" name="Oval 20"/>
          <p:cNvSpPr>
            <a:spLocks noChangeArrowheads="1"/>
          </p:cNvSpPr>
          <p:nvPr/>
        </p:nvSpPr>
        <p:spPr bwMode="auto">
          <a:xfrm>
            <a:off x="4716463" y="5876925"/>
            <a:ext cx="215900" cy="215900"/>
          </a:xfrm>
          <a:prstGeom prst="ellipse">
            <a:avLst/>
          </a:prstGeom>
          <a:noFill/>
          <a:ln w="19050">
            <a:solidFill>
              <a:srgbClr val="009900"/>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5" name="Oval 21"/>
          <p:cNvSpPr>
            <a:spLocks noChangeArrowheads="1"/>
          </p:cNvSpPr>
          <p:nvPr/>
        </p:nvSpPr>
        <p:spPr bwMode="auto">
          <a:xfrm>
            <a:off x="3708400" y="3644900"/>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6" name="Oval 22"/>
          <p:cNvSpPr>
            <a:spLocks noChangeArrowheads="1"/>
          </p:cNvSpPr>
          <p:nvPr/>
        </p:nvSpPr>
        <p:spPr bwMode="auto">
          <a:xfrm>
            <a:off x="5724525" y="3644900"/>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
        <p:nvSpPr>
          <p:cNvPr id="108567" name="Oval 23"/>
          <p:cNvSpPr>
            <a:spLocks noChangeArrowheads="1"/>
          </p:cNvSpPr>
          <p:nvPr/>
        </p:nvSpPr>
        <p:spPr bwMode="auto">
          <a:xfrm>
            <a:off x="5435600" y="6092825"/>
            <a:ext cx="215900" cy="215900"/>
          </a:xfrm>
          <a:prstGeom prst="ellipse">
            <a:avLst/>
          </a:prstGeom>
          <a:noFill/>
          <a:ln w="19050">
            <a:solidFill>
              <a:srgbClr val="FF00FF"/>
            </a:solidFill>
            <a:round/>
            <a:headEnd/>
            <a:tailEnd/>
          </a:ln>
          <a:effectLst>
            <a:prstShdw prst="shdw12">
              <a:schemeClr val="bg2">
                <a:alpha val="50000"/>
              </a:schemeClr>
            </a:prstShdw>
          </a:effectLst>
        </p:spPr>
        <p:txBody>
          <a:bodyPr wrap="none"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linds(horizontal)">
                                      <p:cBhvr>
                                        <p:cTn id="7" dur="500"/>
                                        <p:tgtEl>
                                          <p:spTgt spid="1085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8556"/>
                                        </p:tgtEl>
                                        <p:attrNameLst>
                                          <p:attrName>style.visibility</p:attrName>
                                        </p:attrNameLst>
                                      </p:cBhvr>
                                      <p:to>
                                        <p:strVal val="visible"/>
                                      </p:to>
                                    </p:set>
                                    <p:anim calcmode="lin" valueType="num">
                                      <p:cBhvr additive="base">
                                        <p:cTn id="16" dur="500" fill="hold"/>
                                        <p:tgtEl>
                                          <p:spTgt spid="108556"/>
                                        </p:tgtEl>
                                        <p:attrNameLst>
                                          <p:attrName>ppt_x</p:attrName>
                                        </p:attrNameLst>
                                      </p:cBhvr>
                                      <p:tavLst>
                                        <p:tav tm="0">
                                          <p:val>
                                            <p:strVal val="#ppt_x"/>
                                          </p:val>
                                        </p:tav>
                                        <p:tav tm="100000">
                                          <p:val>
                                            <p:strVal val="#ppt_x"/>
                                          </p:val>
                                        </p:tav>
                                      </p:tavLst>
                                    </p:anim>
                                    <p:anim calcmode="lin" valueType="num">
                                      <p:cBhvr additive="base">
                                        <p:cTn id="17" dur="500" fill="hold"/>
                                        <p:tgtEl>
                                          <p:spTgt spid="10855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8557"/>
                                        </p:tgtEl>
                                        <p:attrNameLst>
                                          <p:attrName>style.visibility</p:attrName>
                                        </p:attrNameLst>
                                      </p:cBhvr>
                                      <p:to>
                                        <p:strVal val="visible"/>
                                      </p:to>
                                    </p:set>
                                    <p:anim calcmode="lin" valueType="num">
                                      <p:cBhvr additive="base">
                                        <p:cTn id="20" dur="500" fill="hold"/>
                                        <p:tgtEl>
                                          <p:spTgt spid="108557"/>
                                        </p:tgtEl>
                                        <p:attrNameLst>
                                          <p:attrName>ppt_x</p:attrName>
                                        </p:attrNameLst>
                                      </p:cBhvr>
                                      <p:tavLst>
                                        <p:tav tm="0">
                                          <p:val>
                                            <p:strVal val="#ppt_x"/>
                                          </p:val>
                                        </p:tav>
                                        <p:tav tm="100000">
                                          <p:val>
                                            <p:strVal val="#ppt_x"/>
                                          </p:val>
                                        </p:tav>
                                      </p:tavLst>
                                    </p:anim>
                                    <p:anim calcmode="lin" valueType="num">
                                      <p:cBhvr additive="base">
                                        <p:cTn id="21" dur="500" fill="hold"/>
                                        <p:tgtEl>
                                          <p:spTgt spid="10855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8558"/>
                                        </p:tgtEl>
                                        <p:attrNameLst>
                                          <p:attrName>style.visibility</p:attrName>
                                        </p:attrNameLst>
                                      </p:cBhvr>
                                      <p:to>
                                        <p:strVal val="visible"/>
                                      </p:to>
                                    </p:set>
                                    <p:anim calcmode="lin" valueType="num">
                                      <p:cBhvr additive="base">
                                        <p:cTn id="24" dur="500" fill="hold"/>
                                        <p:tgtEl>
                                          <p:spTgt spid="108558"/>
                                        </p:tgtEl>
                                        <p:attrNameLst>
                                          <p:attrName>ppt_x</p:attrName>
                                        </p:attrNameLst>
                                      </p:cBhvr>
                                      <p:tavLst>
                                        <p:tav tm="0">
                                          <p:val>
                                            <p:strVal val="#ppt_x"/>
                                          </p:val>
                                        </p:tav>
                                        <p:tav tm="100000">
                                          <p:val>
                                            <p:strVal val="#ppt_x"/>
                                          </p:val>
                                        </p:tav>
                                      </p:tavLst>
                                    </p:anim>
                                    <p:anim calcmode="lin" valueType="num">
                                      <p:cBhvr additive="base">
                                        <p:cTn id="25" dur="500" fill="hold"/>
                                        <p:tgtEl>
                                          <p:spTgt spid="10855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8559"/>
                                        </p:tgtEl>
                                        <p:attrNameLst>
                                          <p:attrName>style.visibility</p:attrName>
                                        </p:attrNameLst>
                                      </p:cBhvr>
                                      <p:to>
                                        <p:strVal val="visible"/>
                                      </p:to>
                                    </p:set>
                                    <p:anim calcmode="lin" valueType="num">
                                      <p:cBhvr additive="base">
                                        <p:cTn id="30" dur="500" fill="hold"/>
                                        <p:tgtEl>
                                          <p:spTgt spid="108559"/>
                                        </p:tgtEl>
                                        <p:attrNameLst>
                                          <p:attrName>ppt_x</p:attrName>
                                        </p:attrNameLst>
                                      </p:cBhvr>
                                      <p:tavLst>
                                        <p:tav tm="0">
                                          <p:val>
                                            <p:strVal val="#ppt_x"/>
                                          </p:val>
                                        </p:tav>
                                        <p:tav tm="100000">
                                          <p:val>
                                            <p:strVal val="#ppt_x"/>
                                          </p:val>
                                        </p:tav>
                                      </p:tavLst>
                                    </p:anim>
                                    <p:anim calcmode="lin" valueType="num">
                                      <p:cBhvr additive="base">
                                        <p:cTn id="31" dur="500" fill="hold"/>
                                        <p:tgtEl>
                                          <p:spTgt spid="10855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8560"/>
                                        </p:tgtEl>
                                        <p:attrNameLst>
                                          <p:attrName>style.visibility</p:attrName>
                                        </p:attrNameLst>
                                      </p:cBhvr>
                                      <p:to>
                                        <p:strVal val="visible"/>
                                      </p:to>
                                    </p:set>
                                    <p:anim calcmode="lin" valueType="num">
                                      <p:cBhvr additive="base">
                                        <p:cTn id="34" dur="500" fill="hold"/>
                                        <p:tgtEl>
                                          <p:spTgt spid="108560"/>
                                        </p:tgtEl>
                                        <p:attrNameLst>
                                          <p:attrName>ppt_x</p:attrName>
                                        </p:attrNameLst>
                                      </p:cBhvr>
                                      <p:tavLst>
                                        <p:tav tm="0">
                                          <p:val>
                                            <p:strVal val="#ppt_x"/>
                                          </p:val>
                                        </p:tav>
                                        <p:tav tm="100000">
                                          <p:val>
                                            <p:strVal val="#ppt_x"/>
                                          </p:val>
                                        </p:tav>
                                      </p:tavLst>
                                    </p:anim>
                                    <p:anim calcmode="lin" valueType="num">
                                      <p:cBhvr additive="base">
                                        <p:cTn id="35" dur="500" fill="hold"/>
                                        <p:tgtEl>
                                          <p:spTgt spid="10856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8561"/>
                                        </p:tgtEl>
                                        <p:attrNameLst>
                                          <p:attrName>style.visibility</p:attrName>
                                        </p:attrNameLst>
                                      </p:cBhvr>
                                      <p:to>
                                        <p:strVal val="visible"/>
                                      </p:to>
                                    </p:set>
                                    <p:anim calcmode="lin" valueType="num">
                                      <p:cBhvr additive="base">
                                        <p:cTn id="38" dur="500" fill="hold"/>
                                        <p:tgtEl>
                                          <p:spTgt spid="108561"/>
                                        </p:tgtEl>
                                        <p:attrNameLst>
                                          <p:attrName>ppt_x</p:attrName>
                                        </p:attrNameLst>
                                      </p:cBhvr>
                                      <p:tavLst>
                                        <p:tav tm="0">
                                          <p:val>
                                            <p:strVal val="#ppt_x"/>
                                          </p:val>
                                        </p:tav>
                                        <p:tav tm="100000">
                                          <p:val>
                                            <p:strVal val="#ppt_x"/>
                                          </p:val>
                                        </p:tav>
                                      </p:tavLst>
                                    </p:anim>
                                    <p:anim calcmode="lin" valueType="num">
                                      <p:cBhvr additive="base">
                                        <p:cTn id="39" dur="500" fill="hold"/>
                                        <p:tgtEl>
                                          <p:spTgt spid="10856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8563"/>
                                        </p:tgtEl>
                                        <p:attrNameLst>
                                          <p:attrName>style.visibility</p:attrName>
                                        </p:attrNameLst>
                                      </p:cBhvr>
                                      <p:to>
                                        <p:strVal val="visible"/>
                                      </p:to>
                                    </p:set>
                                    <p:anim calcmode="lin" valueType="num">
                                      <p:cBhvr additive="base">
                                        <p:cTn id="44" dur="500" fill="hold"/>
                                        <p:tgtEl>
                                          <p:spTgt spid="108563"/>
                                        </p:tgtEl>
                                        <p:attrNameLst>
                                          <p:attrName>ppt_x</p:attrName>
                                        </p:attrNameLst>
                                      </p:cBhvr>
                                      <p:tavLst>
                                        <p:tav tm="0">
                                          <p:val>
                                            <p:strVal val="#ppt_x"/>
                                          </p:val>
                                        </p:tav>
                                        <p:tav tm="100000">
                                          <p:val>
                                            <p:strVal val="#ppt_x"/>
                                          </p:val>
                                        </p:tav>
                                      </p:tavLst>
                                    </p:anim>
                                    <p:anim calcmode="lin" valueType="num">
                                      <p:cBhvr additive="base">
                                        <p:cTn id="45" dur="500" fill="hold"/>
                                        <p:tgtEl>
                                          <p:spTgt spid="10856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8562"/>
                                        </p:tgtEl>
                                        <p:attrNameLst>
                                          <p:attrName>style.visibility</p:attrName>
                                        </p:attrNameLst>
                                      </p:cBhvr>
                                      <p:to>
                                        <p:strVal val="visible"/>
                                      </p:to>
                                    </p:set>
                                    <p:anim calcmode="lin" valueType="num">
                                      <p:cBhvr additive="base">
                                        <p:cTn id="48" dur="500" fill="hold"/>
                                        <p:tgtEl>
                                          <p:spTgt spid="108562"/>
                                        </p:tgtEl>
                                        <p:attrNameLst>
                                          <p:attrName>ppt_x</p:attrName>
                                        </p:attrNameLst>
                                      </p:cBhvr>
                                      <p:tavLst>
                                        <p:tav tm="0">
                                          <p:val>
                                            <p:strVal val="#ppt_x"/>
                                          </p:val>
                                        </p:tav>
                                        <p:tav tm="100000">
                                          <p:val>
                                            <p:strVal val="#ppt_x"/>
                                          </p:val>
                                        </p:tav>
                                      </p:tavLst>
                                    </p:anim>
                                    <p:anim calcmode="lin" valueType="num">
                                      <p:cBhvr additive="base">
                                        <p:cTn id="49" dur="500" fill="hold"/>
                                        <p:tgtEl>
                                          <p:spTgt spid="10856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8564"/>
                                        </p:tgtEl>
                                        <p:attrNameLst>
                                          <p:attrName>style.visibility</p:attrName>
                                        </p:attrNameLst>
                                      </p:cBhvr>
                                      <p:to>
                                        <p:strVal val="visible"/>
                                      </p:to>
                                    </p:set>
                                    <p:anim calcmode="lin" valueType="num">
                                      <p:cBhvr additive="base">
                                        <p:cTn id="52" dur="500" fill="hold"/>
                                        <p:tgtEl>
                                          <p:spTgt spid="108564"/>
                                        </p:tgtEl>
                                        <p:attrNameLst>
                                          <p:attrName>ppt_x</p:attrName>
                                        </p:attrNameLst>
                                      </p:cBhvr>
                                      <p:tavLst>
                                        <p:tav tm="0">
                                          <p:val>
                                            <p:strVal val="#ppt_x"/>
                                          </p:val>
                                        </p:tav>
                                        <p:tav tm="100000">
                                          <p:val>
                                            <p:strVal val="#ppt_x"/>
                                          </p:val>
                                        </p:tav>
                                      </p:tavLst>
                                    </p:anim>
                                    <p:anim calcmode="lin" valueType="num">
                                      <p:cBhvr additive="base">
                                        <p:cTn id="53" dur="500" fill="hold"/>
                                        <p:tgtEl>
                                          <p:spTgt spid="10856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8565"/>
                                        </p:tgtEl>
                                        <p:attrNameLst>
                                          <p:attrName>style.visibility</p:attrName>
                                        </p:attrNameLst>
                                      </p:cBhvr>
                                      <p:to>
                                        <p:strVal val="visible"/>
                                      </p:to>
                                    </p:set>
                                    <p:anim calcmode="lin" valueType="num">
                                      <p:cBhvr additive="base">
                                        <p:cTn id="58" dur="500" fill="hold"/>
                                        <p:tgtEl>
                                          <p:spTgt spid="108565"/>
                                        </p:tgtEl>
                                        <p:attrNameLst>
                                          <p:attrName>ppt_x</p:attrName>
                                        </p:attrNameLst>
                                      </p:cBhvr>
                                      <p:tavLst>
                                        <p:tav tm="0">
                                          <p:val>
                                            <p:strVal val="#ppt_x"/>
                                          </p:val>
                                        </p:tav>
                                        <p:tav tm="100000">
                                          <p:val>
                                            <p:strVal val="#ppt_x"/>
                                          </p:val>
                                        </p:tav>
                                      </p:tavLst>
                                    </p:anim>
                                    <p:anim calcmode="lin" valueType="num">
                                      <p:cBhvr additive="base">
                                        <p:cTn id="59" dur="500" fill="hold"/>
                                        <p:tgtEl>
                                          <p:spTgt spid="10856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8566"/>
                                        </p:tgtEl>
                                        <p:attrNameLst>
                                          <p:attrName>style.visibility</p:attrName>
                                        </p:attrNameLst>
                                      </p:cBhvr>
                                      <p:to>
                                        <p:strVal val="visible"/>
                                      </p:to>
                                    </p:set>
                                    <p:anim calcmode="lin" valueType="num">
                                      <p:cBhvr additive="base">
                                        <p:cTn id="62" dur="500" fill="hold"/>
                                        <p:tgtEl>
                                          <p:spTgt spid="108566"/>
                                        </p:tgtEl>
                                        <p:attrNameLst>
                                          <p:attrName>ppt_x</p:attrName>
                                        </p:attrNameLst>
                                      </p:cBhvr>
                                      <p:tavLst>
                                        <p:tav tm="0">
                                          <p:val>
                                            <p:strVal val="#ppt_x"/>
                                          </p:val>
                                        </p:tav>
                                        <p:tav tm="100000">
                                          <p:val>
                                            <p:strVal val="#ppt_x"/>
                                          </p:val>
                                        </p:tav>
                                      </p:tavLst>
                                    </p:anim>
                                    <p:anim calcmode="lin" valueType="num">
                                      <p:cBhvr additive="base">
                                        <p:cTn id="63" dur="500" fill="hold"/>
                                        <p:tgtEl>
                                          <p:spTgt spid="10856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8567"/>
                                        </p:tgtEl>
                                        <p:attrNameLst>
                                          <p:attrName>style.visibility</p:attrName>
                                        </p:attrNameLst>
                                      </p:cBhvr>
                                      <p:to>
                                        <p:strVal val="visible"/>
                                      </p:to>
                                    </p:set>
                                    <p:anim calcmode="lin" valueType="num">
                                      <p:cBhvr additive="base">
                                        <p:cTn id="66" dur="500" fill="hold"/>
                                        <p:tgtEl>
                                          <p:spTgt spid="108567"/>
                                        </p:tgtEl>
                                        <p:attrNameLst>
                                          <p:attrName>ppt_x</p:attrName>
                                        </p:attrNameLst>
                                      </p:cBhvr>
                                      <p:tavLst>
                                        <p:tav tm="0">
                                          <p:val>
                                            <p:strVal val="#ppt_x"/>
                                          </p:val>
                                        </p:tav>
                                        <p:tav tm="100000">
                                          <p:val>
                                            <p:strVal val="#ppt_x"/>
                                          </p:val>
                                        </p:tav>
                                      </p:tavLst>
                                    </p:anim>
                                    <p:anim calcmode="lin" valueType="num">
                                      <p:cBhvr additive="base">
                                        <p:cTn id="67" dur="500" fill="hold"/>
                                        <p:tgtEl>
                                          <p:spTgt spid="1085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p:bldP spid="108558" grpId="0" animBg="1"/>
      <p:bldP spid="108559" grpId="0" animBg="1"/>
      <p:bldP spid="108560" grpId="0" animBg="1"/>
      <p:bldP spid="108561" grpId="0" animBg="1"/>
      <p:bldP spid="108562" grpId="0" animBg="1"/>
      <p:bldP spid="108563" grpId="0" animBg="1"/>
      <p:bldP spid="108564" grpId="0" animBg="1"/>
      <p:bldP spid="108565" grpId="0" animBg="1"/>
      <p:bldP spid="108566" grpId="0" animBg="1"/>
      <p:bldP spid="10856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smtClean="0"/>
              <a:t>J-K </a:t>
            </a:r>
            <a:r>
              <a:rPr lang="zh-CN" altLang="en-US" smtClean="0"/>
              <a:t>触发器实现时序逻辑电路</a:t>
            </a:r>
            <a:endParaRPr lang="zh-CN" altLang="zh-CN" smtClean="0"/>
          </a:p>
        </p:txBody>
      </p:sp>
      <p:sp>
        <p:nvSpPr>
          <p:cNvPr id="12292" name="Rectangle 4"/>
          <p:cNvSpPr>
            <a:spLocks noChangeArrowheads="1"/>
          </p:cNvSpPr>
          <p:nvPr/>
        </p:nvSpPr>
        <p:spPr bwMode="auto">
          <a:xfrm>
            <a:off x="466725" y="4652963"/>
            <a:ext cx="8281988" cy="1768475"/>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J</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cs typeface="Arial" charset="0"/>
              </a:rPr>
              <a:t>Σ</a:t>
            </a:r>
            <a:r>
              <a:rPr lang="en-US" altLang="zh-CN" sz="2000" b="1">
                <a:ea typeface="宋体" pitchFamily="2" charset="-122"/>
                <a:cs typeface="Arial" charset="0"/>
              </a:rPr>
              <a:t>(5,7) +</a:t>
            </a:r>
            <a:r>
              <a:rPr lang="el-GR" altLang="zh-CN" sz="2000" b="1">
                <a:ea typeface="宋体" pitchFamily="2" charset="-122"/>
              </a:rPr>
              <a:t>Σd</a:t>
            </a:r>
            <a:r>
              <a:rPr lang="en-US" altLang="zh-CN" sz="2000" b="1">
                <a:ea typeface="宋体" pitchFamily="2" charset="-122"/>
              </a:rPr>
              <a:t>(8,9,10,11,12,13,14,15) =F</a:t>
            </a:r>
            <a:r>
              <a:rPr lang="en-US" altLang="zh-CN" sz="2000" b="1" baseline="-25000">
                <a:ea typeface="宋体" pitchFamily="2" charset="-122"/>
              </a:rPr>
              <a:t>B</a:t>
            </a:r>
            <a:r>
              <a:rPr lang="en-US" altLang="zh-CN" sz="2000" b="1">
                <a:ea typeface="宋体" pitchFamily="2" charset="-122"/>
              </a:rPr>
              <a:t>y</a:t>
            </a:r>
          </a:p>
          <a:p>
            <a:pPr>
              <a:spcBef>
                <a:spcPct val="50000"/>
              </a:spcBef>
            </a:pPr>
            <a:r>
              <a:rPr lang="en-US" altLang="zh-CN" sz="2000" b="1">
                <a:ea typeface="宋体" pitchFamily="2" charset="-122"/>
              </a:rPr>
              <a:t>K</a:t>
            </a:r>
            <a:r>
              <a:rPr lang="en-US" altLang="zh-CN" sz="2000" b="1" baseline="-25000">
                <a:ea typeface="宋体" pitchFamily="2" charset="-122"/>
              </a:rPr>
              <a:t>A</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(8,11,12,14) +</a:t>
            </a:r>
            <a:r>
              <a:rPr lang="el-GR" altLang="zh-CN" sz="2000" b="1">
                <a:ea typeface="宋体" pitchFamily="2" charset="-122"/>
              </a:rPr>
              <a:t>Σd</a:t>
            </a:r>
            <a:r>
              <a:rPr lang="en-US" altLang="zh-CN" sz="2000" b="1">
                <a:ea typeface="宋体" pitchFamily="2" charset="-122"/>
              </a:rPr>
              <a:t>(0,1,2,3,4,6,7) =F</a:t>
            </a:r>
            <a:r>
              <a:rPr lang="en-US" altLang="zh-CN" sz="2000" b="1" baseline="-25000">
                <a:ea typeface="宋体" pitchFamily="2" charset="-122"/>
              </a:rPr>
              <a:t>B</a:t>
            </a:r>
            <a:r>
              <a:rPr lang="en-US" altLang="zh-CN" sz="2000" b="1">
                <a:ea typeface="宋体" pitchFamily="2" charset="-122"/>
              </a:rPr>
              <a:t>’xy+x’y’+F</a:t>
            </a:r>
            <a:r>
              <a:rPr lang="en-US" altLang="zh-CN" sz="2000" b="1" baseline="-25000">
                <a:ea typeface="宋体" pitchFamily="2" charset="-122"/>
              </a:rPr>
              <a:t>B</a:t>
            </a:r>
            <a:r>
              <a:rPr lang="en-US" altLang="zh-CN" sz="2000" b="1">
                <a:ea typeface="宋体" pitchFamily="2" charset="-122"/>
              </a:rPr>
              <a:t>y’</a:t>
            </a:r>
          </a:p>
          <a:p>
            <a:pPr>
              <a:spcBef>
                <a:spcPct val="50000"/>
              </a:spcBef>
            </a:pPr>
            <a:r>
              <a:rPr lang="en-US" altLang="zh-CN" sz="2000" b="1">
                <a:ea typeface="宋体" pitchFamily="2" charset="-122"/>
              </a:rPr>
              <a:t>J</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(2,3) +</a:t>
            </a:r>
            <a:r>
              <a:rPr lang="el-GR" altLang="zh-CN" sz="2000" b="1">
                <a:ea typeface="宋体" pitchFamily="2" charset="-122"/>
              </a:rPr>
              <a:t>Σd</a:t>
            </a:r>
            <a:r>
              <a:rPr lang="en-US" altLang="zh-CN" sz="2000" b="1">
                <a:ea typeface="宋体" pitchFamily="2" charset="-122"/>
              </a:rPr>
              <a:t>(4,5,6,7,12,13,14,15) =F</a:t>
            </a:r>
            <a:r>
              <a:rPr lang="en-US" altLang="zh-CN" sz="2000" b="1" baseline="-25000">
                <a:ea typeface="宋体" pitchFamily="2" charset="-122"/>
              </a:rPr>
              <a:t>A</a:t>
            </a:r>
            <a:r>
              <a:rPr lang="en-US" altLang="zh-CN" sz="2000" b="1">
                <a:ea typeface="宋体" pitchFamily="2" charset="-122"/>
              </a:rPr>
              <a:t>’x</a:t>
            </a:r>
          </a:p>
          <a:p>
            <a:pPr>
              <a:spcBef>
                <a:spcPct val="50000"/>
              </a:spcBef>
            </a:pPr>
            <a:r>
              <a:rPr lang="en-US" altLang="zh-CN" sz="2000" b="1">
                <a:ea typeface="宋体" pitchFamily="2" charset="-122"/>
              </a:rPr>
              <a:t>K</a:t>
            </a:r>
            <a:r>
              <a:rPr lang="en-US" altLang="zh-CN" sz="2000" b="1" baseline="-25000">
                <a:ea typeface="宋体" pitchFamily="2" charset="-122"/>
              </a:rPr>
              <a:t>B</a:t>
            </a:r>
            <a:r>
              <a:rPr lang="en-US" altLang="zh-CN" sz="2000" b="1">
                <a:ea typeface="宋体" pitchFamily="2" charset="-122"/>
              </a:rPr>
              <a:t>=f(F</a:t>
            </a:r>
            <a:r>
              <a:rPr lang="en-US" altLang="zh-CN" sz="2000" b="1" baseline="-25000">
                <a:ea typeface="宋体" pitchFamily="2" charset="-122"/>
              </a:rPr>
              <a:t>A</a:t>
            </a:r>
            <a:r>
              <a:rPr lang="en-US" altLang="zh-CN" sz="2000" b="1">
                <a:ea typeface="宋体" pitchFamily="2" charset="-122"/>
              </a:rPr>
              <a:t>,F</a:t>
            </a:r>
            <a:r>
              <a:rPr lang="en-US" altLang="zh-CN" sz="2000" b="1" baseline="-25000">
                <a:ea typeface="宋体" pitchFamily="2" charset="-122"/>
              </a:rPr>
              <a:t>B</a:t>
            </a:r>
            <a:r>
              <a:rPr lang="en-US" altLang="zh-CN" sz="2000" b="1">
                <a:ea typeface="宋体" pitchFamily="2" charset="-122"/>
              </a:rPr>
              <a:t>,x,y)=</a:t>
            </a:r>
            <a:r>
              <a:rPr lang="el-GR" altLang="zh-CN" sz="2000" b="1">
                <a:ea typeface="宋体" pitchFamily="2" charset="-122"/>
              </a:rPr>
              <a:t>Σ</a:t>
            </a:r>
            <a:r>
              <a:rPr lang="en-US" altLang="zh-CN" sz="2000" b="1">
                <a:ea typeface="宋体" pitchFamily="2" charset="-122"/>
              </a:rPr>
              <a:t>(12,13) +</a:t>
            </a:r>
            <a:r>
              <a:rPr lang="el-GR" altLang="zh-CN" sz="2000" b="1">
                <a:ea typeface="宋体" pitchFamily="2" charset="-122"/>
              </a:rPr>
              <a:t>Σd</a:t>
            </a:r>
            <a:r>
              <a:rPr lang="en-US" altLang="zh-CN" sz="2000" b="1">
                <a:ea typeface="宋体" pitchFamily="2" charset="-122"/>
              </a:rPr>
              <a:t>(0,1,2,3,8,9,10,11) =F</a:t>
            </a:r>
            <a:r>
              <a:rPr lang="en-US" altLang="zh-CN" sz="2000" b="1" baseline="-25000">
                <a:ea typeface="宋体" pitchFamily="2" charset="-122"/>
              </a:rPr>
              <a:t>A</a:t>
            </a:r>
            <a:r>
              <a:rPr lang="en-US" altLang="zh-CN" sz="2000" b="1">
                <a:ea typeface="宋体" pitchFamily="2" charset="-122"/>
              </a:rPr>
              <a:t>x’</a:t>
            </a:r>
          </a:p>
        </p:txBody>
      </p:sp>
      <p:graphicFrame>
        <p:nvGraphicFramePr>
          <p:cNvPr id="12290" name="Object 5"/>
          <p:cNvGraphicFramePr>
            <a:graphicFrameLocks noChangeAspect="1"/>
          </p:cNvGraphicFramePr>
          <p:nvPr/>
        </p:nvGraphicFramePr>
        <p:xfrm>
          <a:off x="395288" y="1733550"/>
          <a:ext cx="2112962" cy="2303463"/>
        </p:xfrm>
        <a:graphic>
          <a:graphicData uri="http://schemas.openxmlformats.org/presentationml/2006/ole">
            <p:oleObj spid="_x0000_s12290" name="Visio" r:id="rId3" imgW="2717006" imgH="2960370" progId="Visio.Drawing.11">
              <p:embed/>
            </p:oleObj>
          </a:graphicData>
        </a:graphic>
      </p:graphicFrame>
      <p:pic>
        <p:nvPicPr>
          <p:cNvPr id="12293" name="Picture 6"/>
          <p:cNvPicPr>
            <a:picLocks noChangeAspect="1" noChangeArrowheads="1"/>
          </p:cNvPicPr>
          <p:nvPr/>
        </p:nvPicPr>
        <p:blipFill>
          <a:blip r:embed="rId4">
            <a:lum contrast="12000"/>
          </a:blip>
          <a:srcRect/>
          <a:stretch>
            <a:fillRect/>
          </a:stretch>
        </p:blipFill>
        <p:spPr bwMode="auto">
          <a:xfrm>
            <a:off x="2505075" y="1949450"/>
            <a:ext cx="2138363" cy="2001838"/>
          </a:xfrm>
          <a:prstGeom prst="rect">
            <a:avLst/>
          </a:prstGeom>
          <a:noFill/>
          <a:ln w="9525">
            <a:noFill/>
            <a:miter lim="800000"/>
            <a:headEnd/>
            <a:tailEnd/>
          </a:ln>
        </p:spPr>
      </p:pic>
      <p:pic>
        <p:nvPicPr>
          <p:cNvPr id="12294" name="Picture 7"/>
          <p:cNvPicPr>
            <a:picLocks noChangeAspect="1" noChangeArrowheads="1"/>
          </p:cNvPicPr>
          <p:nvPr/>
        </p:nvPicPr>
        <p:blipFill>
          <a:blip r:embed="rId5">
            <a:lum contrast="12000"/>
          </a:blip>
          <a:srcRect/>
          <a:stretch>
            <a:fillRect/>
          </a:stretch>
        </p:blipFill>
        <p:spPr bwMode="auto">
          <a:xfrm>
            <a:off x="4714875" y="1949450"/>
            <a:ext cx="2160588" cy="2009775"/>
          </a:xfrm>
          <a:prstGeom prst="rect">
            <a:avLst/>
          </a:prstGeom>
          <a:noFill/>
          <a:ln w="9525">
            <a:noFill/>
            <a:miter lim="800000"/>
            <a:headEnd/>
            <a:tailEnd/>
          </a:ln>
        </p:spPr>
      </p:pic>
      <p:pic>
        <p:nvPicPr>
          <p:cNvPr id="12295" name="Picture 8"/>
          <p:cNvPicPr>
            <a:picLocks noChangeAspect="1" noChangeArrowheads="1"/>
          </p:cNvPicPr>
          <p:nvPr/>
        </p:nvPicPr>
        <p:blipFill>
          <a:blip r:embed="rId6"/>
          <a:srcRect/>
          <a:stretch>
            <a:fillRect/>
          </a:stretch>
        </p:blipFill>
        <p:spPr bwMode="auto">
          <a:xfrm>
            <a:off x="6769100" y="1949450"/>
            <a:ext cx="2230438" cy="2016125"/>
          </a:xfrm>
          <a:prstGeom prst="rect">
            <a:avLst/>
          </a:prstGeom>
          <a:noFill/>
          <a:ln w="9525">
            <a:noFill/>
            <a:miter lim="800000"/>
            <a:headEnd/>
            <a:tailEnd/>
          </a:ln>
        </p:spPr>
      </p:pic>
      <p:sp>
        <p:nvSpPr>
          <p:cNvPr id="12296" name="Text Box 9"/>
          <p:cNvSpPr txBox="1">
            <a:spLocks noChangeArrowheads="1"/>
          </p:cNvSpPr>
          <p:nvPr/>
        </p:nvSpPr>
        <p:spPr bwMode="auto">
          <a:xfrm>
            <a:off x="755650" y="4037013"/>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J</a:t>
            </a:r>
            <a:r>
              <a:rPr lang="en-US" altLang="zh-CN" sz="1600" b="1" baseline="-25000">
                <a:ea typeface="宋体" pitchFamily="2" charset="-122"/>
              </a:rPr>
              <a:t>A</a:t>
            </a:r>
            <a:r>
              <a:rPr lang="en-US" altLang="zh-CN" sz="1600" b="1">
                <a:ea typeface="宋体" pitchFamily="2" charset="-122"/>
              </a:rPr>
              <a:t>  K-Map</a:t>
            </a:r>
          </a:p>
        </p:txBody>
      </p:sp>
      <p:sp>
        <p:nvSpPr>
          <p:cNvPr id="12297" name="Text Box 10"/>
          <p:cNvSpPr txBox="1">
            <a:spLocks noChangeArrowheads="1"/>
          </p:cNvSpPr>
          <p:nvPr/>
        </p:nvSpPr>
        <p:spPr bwMode="auto">
          <a:xfrm>
            <a:off x="2987675" y="4037013"/>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K</a:t>
            </a:r>
            <a:r>
              <a:rPr lang="en-US" altLang="zh-CN" sz="1600" b="1" baseline="-25000">
                <a:ea typeface="宋体" pitchFamily="2" charset="-122"/>
              </a:rPr>
              <a:t>A</a:t>
            </a:r>
            <a:r>
              <a:rPr lang="en-US" altLang="zh-CN" sz="1600" b="1">
                <a:ea typeface="宋体" pitchFamily="2" charset="-122"/>
              </a:rPr>
              <a:t>  K-Map</a:t>
            </a:r>
          </a:p>
        </p:txBody>
      </p:sp>
      <p:sp>
        <p:nvSpPr>
          <p:cNvPr id="12298" name="Text Box 11"/>
          <p:cNvSpPr txBox="1">
            <a:spLocks noChangeArrowheads="1"/>
          </p:cNvSpPr>
          <p:nvPr/>
        </p:nvSpPr>
        <p:spPr bwMode="auto">
          <a:xfrm>
            <a:off x="5075238" y="4037013"/>
            <a:ext cx="1728787"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J</a:t>
            </a:r>
            <a:r>
              <a:rPr lang="en-US" altLang="zh-CN" sz="1600" b="1" baseline="-25000">
                <a:ea typeface="宋体" pitchFamily="2" charset="-122"/>
              </a:rPr>
              <a:t>B</a:t>
            </a:r>
            <a:r>
              <a:rPr lang="en-US" altLang="zh-CN" sz="1600" b="1">
                <a:ea typeface="宋体" pitchFamily="2" charset="-122"/>
              </a:rPr>
              <a:t>  K-Map</a:t>
            </a:r>
          </a:p>
        </p:txBody>
      </p:sp>
      <p:sp>
        <p:nvSpPr>
          <p:cNvPr id="12299" name="Text Box 12"/>
          <p:cNvSpPr txBox="1">
            <a:spLocks noChangeArrowheads="1"/>
          </p:cNvSpPr>
          <p:nvPr/>
        </p:nvSpPr>
        <p:spPr bwMode="auto">
          <a:xfrm>
            <a:off x="7270750" y="4037013"/>
            <a:ext cx="1728788"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K</a:t>
            </a:r>
            <a:r>
              <a:rPr lang="en-US" altLang="zh-CN" sz="1600" b="1" baseline="-25000">
                <a:ea typeface="宋体" pitchFamily="2" charset="-122"/>
              </a:rPr>
              <a:t>B</a:t>
            </a:r>
            <a:r>
              <a:rPr lang="en-US" altLang="zh-CN" sz="1600" b="1">
                <a:ea typeface="宋体" pitchFamily="2" charset="-122"/>
              </a:rPr>
              <a:t>  K-Map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J-K </a:t>
            </a:r>
            <a:r>
              <a:rPr lang="zh-CN" altLang="en-US" smtClean="0"/>
              <a:t>触发器实现时序逻辑电路</a:t>
            </a:r>
            <a:endParaRPr lang="zh-CN" altLang="zh-CN" smtClean="0"/>
          </a:p>
        </p:txBody>
      </p:sp>
      <p:sp>
        <p:nvSpPr>
          <p:cNvPr id="56323" name="Rectangle 4"/>
          <p:cNvSpPr>
            <a:spLocks noChangeArrowheads="1"/>
          </p:cNvSpPr>
          <p:nvPr/>
        </p:nvSpPr>
        <p:spPr bwMode="auto">
          <a:xfrm>
            <a:off x="5435600" y="2708275"/>
            <a:ext cx="3168650" cy="2100263"/>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rPr>
              <a:t>J</a:t>
            </a:r>
            <a:r>
              <a:rPr lang="en-US" altLang="zh-CN" sz="2400" b="1" baseline="-25000">
                <a:ea typeface="宋体" pitchFamily="2" charset="-122"/>
              </a:rPr>
              <a:t>A</a:t>
            </a:r>
            <a:r>
              <a:rPr lang="en-US" altLang="zh-CN" sz="2400" b="1">
                <a:ea typeface="宋体" pitchFamily="2" charset="-122"/>
              </a:rPr>
              <a:t>=</a:t>
            </a:r>
            <a:r>
              <a:rPr lang="en-US" altLang="zh-CN" sz="2400" b="1">
                <a:ea typeface="宋体" pitchFamily="2" charset="-122"/>
                <a:cs typeface="Arial" charset="0"/>
              </a:rPr>
              <a:t>F</a:t>
            </a:r>
            <a:r>
              <a:rPr lang="en-US" altLang="zh-CN" sz="2400" b="1" baseline="-25000">
                <a:ea typeface="宋体" pitchFamily="2" charset="-122"/>
                <a:cs typeface="Arial" charset="0"/>
              </a:rPr>
              <a:t>B</a:t>
            </a:r>
            <a:r>
              <a:rPr lang="en-US" altLang="zh-CN" sz="2400" b="1">
                <a:ea typeface="宋体" pitchFamily="2" charset="-122"/>
                <a:cs typeface="Arial" charset="0"/>
              </a:rPr>
              <a:t>y</a:t>
            </a:r>
          </a:p>
          <a:p>
            <a:pPr>
              <a:spcBef>
                <a:spcPct val="50000"/>
              </a:spcBef>
            </a:pPr>
            <a:r>
              <a:rPr lang="en-US" altLang="zh-CN" sz="2400" b="1">
                <a:ea typeface="宋体" pitchFamily="2" charset="-122"/>
              </a:rPr>
              <a:t>K</a:t>
            </a:r>
            <a:r>
              <a:rPr lang="en-US" altLang="zh-CN" sz="2400" b="1" baseline="-25000">
                <a:ea typeface="宋体" pitchFamily="2" charset="-122"/>
              </a:rPr>
              <a:t>A</a:t>
            </a:r>
            <a:r>
              <a:rPr lang="en-US" altLang="zh-CN" sz="2400" b="1">
                <a:ea typeface="宋体" pitchFamily="2" charset="-122"/>
              </a:rPr>
              <a:t>=F</a:t>
            </a:r>
            <a:r>
              <a:rPr lang="en-US" altLang="zh-CN" sz="2400" b="1" baseline="-25000">
                <a:ea typeface="宋体" pitchFamily="2" charset="-122"/>
              </a:rPr>
              <a:t>B</a:t>
            </a:r>
            <a:r>
              <a:rPr lang="en-US" altLang="zh-CN" sz="2400" b="1">
                <a:ea typeface="宋体" pitchFamily="2" charset="-122"/>
              </a:rPr>
              <a:t>’xy+x’y’+F</a:t>
            </a:r>
            <a:r>
              <a:rPr lang="en-US" altLang="zh-CN" sz="2400" b="1" baseline="-25000">
                <a:ea typeface="宋体" pitchFamily="2" charset="-122"/>
              </a:rPr>
              <a:t>B</a:t>
            </a:r>
            <a:r>
              <a:rPr lang="en-US" altLang="zh-CN" sz="2400" b="1">
                <a:ea typeface="宋体" pitchFamily="2" charset="-122"/>
              </a:rPr>
              <a:t>y’</a:t>
            </a:r>
          </a:p>
          <a:p>
            <a:pPr>
              <a:spcBef>
                <a:spcPct val="50000"/>
              </a:spcBef>
            </a:pPr>
            <a:r>
              <a:rPr lang="en-US" altLang="zh-CN" sz="2400" b="1">
                <a:ea typeface="宋体" pitchFamily="2" charset="-122"/>
              </a:rPr>
              <a:t>J</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’x</a:t>
            </a:r>
          </a:p>
          <a:p>
            <a:pPr>
              <a:spcBef>
                <a:spcPct val="50000"/>
              </a:spcBef>
            </a:pPr>
            <a:r>
              <a:rPr lang="en-US" altLang="zh-CN" sz="2400" b="1">
                <a:ea typeface="宋体" pitchFamily="2" charset="-122"/>
              </a:rPr>
              <a:t>K</a:t>
            </a:r>
            <a:r>
              <a:rPr lang="en-US" altLang="zh-CN" sz="2400" b="1" baseline="-25000">
                <a:ea typeface="宋体" pitchFamily="2" charset="-122"/>
              </a:rPr>
              <a:t>B</a:t>
            </a:r>
            <a:r>
              <a:rPr lang="en-US" altLang="zh-CN" sz="2400" b="1">
                <a:ea typeface="宋体" pitchFamily="2" charset="-122"/>
              </a:rPr>
              <a:t>=F</a:t>
            </a:r>
            <a:r>
              <a:rPr lang="en-US" altLang="zh-CN" sz="2400" b="1" baseline="-25000">
                <a:ea typeface="宋体" pitchFamily="2" charset="-122"/>
              </a:rPr>
              <a:t>A</a:t>
            </a:r>
            <a:r>
              <a:rPr lang="en-US" altLang="zh-CN" sz="2400" b="1">
                <a:ea typeface="宋体" pitchFamily="2" charset="-122"/>
              </a:rPr>
              <a:t>x’</a:t>
            </a:r>
          </a:p>
        </p:txBody>
      </p:sp>
      <p:pic>
        <p:nvPicPr>
          <p:cNvPr id="56324" name="Picture 5"/>
          <p:cNvPicPr>
            <a:picLocks noChangeAspect="1" noChangeArrowheads="1"/>
          </p:cNvPicPr>
          <p:nvPr/>
        </p:nvPicPr>
        <p:blipFill>
          <a:blip r:embed="rId2">
            <a:lum contrast="12000"/>
          </a:blip>
          <a:srcRect/>
          <a:stretch>
            <a:fillRect/>
          </a:stretch>
        </p:blipFill>
        <p:spPr bwMode="auto">
          <a:xfrm>
            <a:off x="900113" y="1268413"/>
            <a:ext cx="3581400" cy="501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zh-CN" altLang="zh-CN" smtClean="0"/>
          </a:p>
        </p:txBody>
      </p:sp>
      <p:pic>
        <p:nvPicPr>
          <p:cNvPr id="57347" name="Picture 4"/>
          <p:cNvPicPr>
            <a:picLocks noChangeAspect="1" noChangeArrowheads="1"/>
          </p:cNvPicPr>
          <p:nvPr/>
        </p:nvPicPr>
        <p:blipFill>
          <a:blip r:embed="rId2">
            <a:lum contrast="12000"/>
          </a:blip>
          <a:srcRect/>
          <a:stretch>
            <a:fillRect/>
          </a:stretch>
        </p:blipFill>
        <p:spPr bwMode="auto">
          <a:xfrm>
            <a:off x="250825" y="549275"/>
            <a:ext cx="8748713" cy="6137275"/>
          </a:xfrm>
          <a:prstGeom prst="rect">
            <a:avLst/>
          </a:prstGeom>
          <a:noFill/>
          <a:ln w="9525">
            <a:noFill/>
            <a:miter lim="800000"/>
            <a:headEnd/>
            <a:tailEnd/>
          </a:ln>
        </p:spPr>
      </p:pic>
      <p:sp>
        <p:nvSpPr>
          <p:cNvPr id="57348" name="Text Box 5"/>
          <p:cNvSpPr txBox="1">
            <a:spLocks noChangeArrowheads="1"/>
          </p:cNvSpPr>
          <p:nvPr/>
        </p:nvSpPr>
        <p:spPr bwMode="auto">
          <a:xfrm>
            <a:off x="323850" y="2260600"/>
            <a:ext cx="287338" cy="304800"/>
          </a:xfrm>
          <a:prstGeom prst="rect">
            <a:avLst/>
          </a:prstGeom>
          <a:solidFill>
            <a:srgbClr val="FFFFFF"/>
          </a:solidFill>
          <a:ln w="9525">
            <a:noFill/>
            <a:miter lim="800000"/>
            <a:headEnd/>
            <a:tailEnd/>
          </a:ln>
        </p:spPr>
        <p:txBody>
          <a:bodyPr>
            <a:spAutoFit/>
          </a:bodyPr>
          <a:lstStyle/>
          <a:p>
            <a:pPr>
              <a:spcBef>
                <a:spcPct val="50000"/>
              </a:spcBef>
            </a:pPr>
            <a:r>
              <a:rPr lang="en-US" altLang="zh-CN" sz="1400" b="1">
                <a:ea typeface="宋体" pitchFamily="2" charset="-122"/>
              </a:rPr>
              <a:t>X</a:t>
            </a:r>
          </a:p>
        </p:txBody>
      </p:sp>
      <p:sp>
        <p:nvSpPr>
          <p:cNvPr id="57349" name="Text Box 6"/>
          <p:cNvSpPr txBox="1">
            <a:spLocks noChangeArrowheads="1"/>
          </p:cNvSpPr>
          <p:nvPr/>
        </p:nvSpPr>
        <p:spPr bwMode="auto">
          <a:xfrm>
            <a:off x="323850" y="3213100"/>
            <a:ext cx="287338" cy="304800"/>
          </a:xfrm>
          <a:prstGeom prst="rect">
            <a:avLst/>
          </a:prstGeom>
          <a:solidFill>
            <a:srgbClr val="FFFFFF"/>
          </a:solidFill>
          <a:ln w="9525">
            <a:noFill/>
            <a:miter lim="800000"/>
            <a:headEnd/>
            <a:tailEnd/>
          </a:ln>
        </p:spPr>
        <p:txBody>
          <a:bodyPr>
            <a:spAutoFit/>
          </a:bodyPr>
          <a:lstStyle/>
          <a:p>
            <a:pPr>
              <a:spcBef>
                <a:spcPct val="50000"/>
              </a:spcBef>
            </a:pPr>
            <a:r>
              <a:rPr lang="en-US" altLang="zh-CN" sz="1400" b="1">
                <a:ea typeface="宋体" pitchFamily="2" charset="-122"/>
              </a:rPr>
              <a:t>Y</a:t>
            </a:r>
          </a:p>
        </p:txBody>
      </p:sp>
      <p:sp>
        <p:nvSpPr>
          <p:cNvPr id="57350" name="Text Box 7"/>
          <p:cNvSpPr txBox="1">
            <a:spLocks noChangeArrowheads="1"/>
          </p:cNvSpPr>
          <p:nvPr/>
        </p:nvSpPr>
        <p:spPr bwMode="auto">
          <a:xfrm>
            <a:off x="7594600" y="4557713"/>
            <a:ext cx="287338" cy="304800"/>
          </a:xfrm>
          <a:prstGeom prst="rect">
            <a:avLst/>
          </a:prstGeom>
          <a:solidFill>
            <a:srgbClr val="FFFFFF"/>
          </a:solidFill>
          <a:ln w="9525">
            <a:noFill/>
            <a:miter lim="800000"/>
            <a:headEnd/>
            <a:tailEnd/>
          </a:ln>
        </p:spPr>
        <p:txBody>
          <a:bodyPr>
            <a:spAutoFit/>
          </a:bodyPr>
          <a:lstStyle/>
          <a:p>
            <a:pPr>
              <a:spcBef>
                <a:spcPct val="50000"/>
              </a:spcBef>
            </a:pPr>
            <a:r>
              <a:rPr lang="en-US" altLang="zh-CN" sz="1400" b="1">
                <a:ea typeface="宋体" pitchFamily="2" charset="-122"/>
              </a:rPr>
              <a:t>Z</a:t>
            </a:r>
          </a:p>
        </p:txBody>
      </p:sp>
      <p:sp>
        <p:nvSpPr>
          <p:cNvPr id="57351" name="Rectangle 8"/>
          <p:cNvSpPr>
            <a:spLocks noChangeArrowheads="1"/>
          </p:cNvSpPr>
          <p:nvPr/>
        </p:nvSpPr>
        <p:spPr bwMode="auto">
          <a:xfrm>
            <a:off x="7092950" y="6021388"/>
            <a:ext cx="1984375" cy="457200"/>
          </a:xfrm>
          <a:prstGeom prst="rect">
            <a:avLst/>
          </a:prstGeom>
          <a:noFill/>
          <a:ln w="9525">
            <a:noFill/>
            <a:miter lim="800000"/>
            <a:headEnd/>
            <a:tailEnd/>
          </a:ln>
        </p:spPr>
        <p:txBody>
          <a:bodyPr>
            <a:spAutoFit/>
          </a:bodyPr>
          <a:lstStyle/>
          <a:p>
            <a:pPr>
              <a:spcBef>
                <a:spcPct val="50000"/>
              </a:spcBef>
            </a:pPr>
            <a:r>
              <a:rPr lang="el-GR" altLang="zh-CN" sz="2400" b="1">
                <a:solidFill>
                  <a:srgbClr val="FF0000"/>
                </a:solidFill>
                <a:ea typeface="宋体" pitchFamily="2" charset="-122"/>
              </a:rPr>
              <a:t>Z</a:t>
            </a:r>
            <a:r>
              <a:rPr lang="en-US" altLang="zh-CN" sz="2400" b="1">
                <a:solidFill>
                  <a:srgbClr val="FF0000"/>
                </a:solidFill>
                <a:ea typeface="宋体" pitchFamily="2" charset="-122"/>
              </a:rPr>
              <a:t>= F</a:t>
            </a:r>
            <a:r>
              <a:rPr lang="en-US" altLang="zh-CN" sz="2400" b="1" baseline="-25000">
                <a:solidFill>
                  <a:srgbClr val="FF0000"/>
                </a:solidFill>
                <a:ea typeface="宋体" pitchFamily="2" charset="-122"/>
              </a:rPr>
              <a:t>A</a:t>
            </a:r>
            <a:r>
              <a:rPr lang="en-US" altLang="zh-CN" sz="2400" b="1">
                <a:solidFill>
                  <a:srgbClr val="FF0000"/>
                </a:solidFill>
                <a:ea typeface="宋体" pitchFamily="2" charset="-122"/>
              </a:rPr>
              <a:t>F</a:t>
            </a:r>
            <a:r>
              <a:rPr lang="en-US" altLang="zh-CN" sz="2400" b="1" baseline="-25000">
                <a:solidFill>
                  <a:srgbClr val="FF0000"/>
                </a:solidFill>
                <a:ea typeface="宋体" pitchFamily="2" charset="-122"/>
              </a:rPr>
              <a:t>B</a:t>
            </a:r>
            <a:r>
              <a:rPr lang="en-US" altLang="zh-CN" sz="2400" b="1">
                <a:solidFill>
                  <a:srgbClr val="FF0000"/>
                </a:solidFill>
                <a:ea typeface="宋体" pitchFamily="2" charset="-122"/>
              </a:rPr>
              <a:t>’xy</a:t>
            </a:r>
            <a:endParaRPr lang="el-GR" altLang="zh-CN" sz="2400" b="1">
              <a:solidFill>
                <a:srgbClr val="FF0000"/>
              </a:solidFill>
              <a:ea typeface="宋体" pitchFamily="2" charset="-122"/>
            </a:endParaRPr>
          </a:p>
        </p:txBody>
      </p:sp>
      <p:sp>
        <p:nvSpPr>
          <p:cNvPr id="114697" name="Oval 9"/>
          <p:cNvSpPr>
            <a:spLocks noChangeArrowheads="1"/>
          </p:cNvSpPr>
          <p:nvPr/>
        </p:nvSpPr>
        <p:spPr bwMode="auto">
          <a:xfrm>
            <a:off x="6732588" y="3500438"/>
            <a:ext cx="2232025" cy="1368425"/>
          </a:xfrm>
          <a:prstGeom prst="ellipse">
            <a:avLst/>
          </a:prstGeom>
          <a:noFill/>
          <a:ln w="28575">
            <a:solidFill>
              <a:srgbClr val="FF0000"/>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7"/>
                                        </p:tgtEl>
                                        <p:attrNameLst>
                                          <p:attrName>style.visibility</p:attrName>
                                        </p:attrNameLst>
                                      </p:cBhvr>
                                      <p:to>
                                        <p:strVal val="visible"/>
                                      </p:to>
                                    </p:set>
                                    <p:animEffect transition="in" filter="blinds(horizontal)">
                                      <p:cBhvr>
                                        <p:cTn id="7" dur="500"/>
                                        <p:tgtEl>
                                          <p:spTgt spid="11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主要内容</a:t>
            </a:r>
          </a:p>
        </p:txBody>
      </p:sp>
      <p:sp>
        <p:nvSpPr>
          <p:cNvPr id="58371" name="Rectangle 3"/>
          <p:cNvSpPr>
            <a:spLocks noGrp="1" noChangeArrowheads="1"/>
          </p:cNvSpPr>
          <p:nvPr>
            <p:ph type="body" idx="1"/>
          </p:nvPr>
        </p:nvSpPr>
        <p:spPr>
          <a:xfrm>
            <a:off x="1835150" y="1700213"/>
            <a:ext cx="6257925" cy="4318000"/>
          </a:xfrm>
        </p:spPr>
        <p:txBody>
          <a:bodyPr/>
          <a:lstStyle/>
          <a:p>
            <a:pPr eaLnBrk="1" hangingPunct="1"/>
            <a:r>
              <a:rPr lang="en-US" altLang="zh-CN" smtClean="0"/>
              <a:t>Mealy</a:t>
            </a:r>
            <a:r>
              <a:rPr lang="zh-CN" altLang="en-US" smtClean="0"/>
              <a:t>与</a:t>
            </a:r>
            <a:r>
              <a:rPr lang="en-US" altLang="zh-CN" smtClean="0"/>
              <a:t>Moore</a:t>
            </a:r>
            <a:r>
              <a:rPr lang="zh-CN" altLang="en-US" smtClean="0"/>
              <a:t>模型</a:t>
            </a:r>
          </a:p>
          <a:p>
            <a:pPr eaLnBrk="1" hangingPunct="1"/>
            <a:r>
              <a:rPr lang="zh-CN" altLang="en-US" smtClean="0"/>
              <a:t>状态机表示法</a:t>
            </a:r>
          </a:p>
          <a:p>
            <a:pPr eaLnBrk="1" hangingPunct="1">
              <a:buClr>
                <a:schemeClr val="tx2"/>
              </a:buClr>
            </a:pPr>
            <a:r>
              <a:rPr lang="zh-CN" altLang="en-US" smtClean="0"/>
              <a:t>同步时序电路分析</a:t>
            </a:r>
          </a:p>
          <a:p>
            <a:pPr eaLnBrk="1" hangingPunct="1"/>
            <a:r>
              <a:rPr lang="zh-CN" altLang="en-US" smtClean="0"/>
              <a:t>构造状态图</a:t>
            </a:r>
          </a:p>
          <a:p>
            <a:pPr eaLnBrk="1" hangingPunct="1"/>
            <a:r>
              <a:rPr lang="zh-CN" altLang="en-US" smtClean="0"/>
              <a:t>计数器设计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Mealy</a:t>
            </a:r>
            <a:r>
              <a:rPr lang="zh-CN" altLang="en-US" smtClean="0"/>
              <a:t>机与</a:t>
            </a:r>
            <a:r>
              <a:rPr lang="en-US" altLang="zh-CN" smtClean="0"/>
              <a:t>Moore</a:t>
            </a:r>
            <a:r>
              <a:rPr lang="zh-CN" altLang="en-US" smtClean="0"/>
              <a:t>机</a:t>
            </a:r>
          </a:p>
        </p:txBody>
      </p:sp>
      <p:sp>
        <p:nvSpPr>
          <p:cNvPr id="34819" name="Rectangle 3"/>
          <p:cNvSpPr>
            <a:spLocks noGrp="1" noChangeArrowheads="1"/>
          </p:cNvSpPr>
          <p:nvPr>
            <p:ph type="body" idx="1"/>
          </p:nvPr>
        </p:nvSpPr>
        <p:spPr>
          <a:xfrm>
            <a:off x="539750" y="1628775"/>
            <a:ext cx="8270875" cy="4321175"/>
          </a:xfrm>
        </p:spPr>
        <p:txBody>
          <a:bodyPr/>
          <a:lstStyle/>
          <a:p>
            <a:pPr eaLnBrk="1" hangingPunct="1">
              <a:lnSpc>
                <a:spcPct val="155000"/>
              </a:lnSpc>
            </a:pPr>
            <a:r>
              <a:rPr kumimoji="1" lang="en-US" altLang="zh-CN" smtClean="0"/>
              <a:t>Mealy</a:t>
            </a:r>
            <a:r>
              <a:rPr kumimoji="1" lang="zh-CN" altLang="en-US" smtClean="0"/>
              <a:t>型电路的输出状态不仅与存储电路有关，而且与输入也有关，其输出函数</a:t>
            </a:r>
            <a:r>
              <a:rPr kumimoji="1" lang="en-US" altLang="zh-CN" smtClean="0"/>
              <a:t>Y</a:t>
            </a:r>
            <a:r>
              <a:rPr kumimoji="1" lang="zh-CN" altLang="en-US" smtClean="0"/>
              <a:t>为：</a:t>
            </a:r>
          </a:p>
          <a:p>
            <a:pPr lvl="1" eaLnBrk="1" hangingPunct="1">
              <a:lnSpc>
                <a:spcPct val="155000"/>
              </a:lnSpc>
            </a:pPr>
            <a:r>
              <a:rPr kumimoji="1" lang="en-US" altLang="zh-CN" smtClean="0"/>
              <a:t>Y(t</a:t>
            </a:r>
            <a:r>
              <a:rPr kumimoji="1" lang="en-US" altLang="zh-CN" baseline="-25000" smtClean="0"/>
              <a:t>n</a:t>
            </a:r>
            <a:r>
              <a:rPr kumimoji="1" lang="en-US" altLang="zh-CN" smtClean="0"/>
              <a:t>) = F[X(t</a:t>
            </a:r>
            <a:r>
              <a:rPr kumimoji="1" lang="en-US" altLang="zh-CN" baseline="-25000" smtClean="0"/>
              <a:t>n</a:t>
            </a:r>
            <a:r>
              <a:rPr kumimoji="1" lang="en-US" altLang="zh-CN" smtClean="0"/>
              <a:t>)</a:t>
            </a:r>
            <a:r>
              <a:rPr kumimoji="1" lang="zh-CN" altLang="en-US" smtClean="0"/>
              <a:t>，</a:t>
            </a:r>
            <a:r>
              <a:rPr kumimoji="1" lang="en-US" altLang="zh-CN" smtClean="0"/>
              <a:t>Q(t</a:t>
            </a:r>
            <a:r>
              <a:rPr kumimoji="1" lang="en-US" altLang="zh-CN" baseline="-25000" smtClean="0"/>
              <a:t>n</a:t>
            </a:r>
            <a:r>
              <a:rPr kumimoji="1" lang="en-US" altLang="zh-CN" smtClean="0"/>
              <a:t>)]</a:t>
            </a:r>
          </a:p>
          <a:p>
            <a:pPr eaLnBrk="1" hangingPunct="1">
              <a:lnSpc>
                <a:spcPct val="155000"/>
              </a:lnSpc>
            </a:pPr>
            <a:r>
              <a:rPr kumimoji="1" lang="en-US" altLang="zh-CN" smtClean="0"/>
              <a:t>Moore</a:t>
            </a:r>
            <a:r>
              <a:rPr kumimoji="1" lang="zh-CN" altLang="en-US" smtClean="0"/>
              <a:t>型电路的输出状态仅与存储电路的状态有关而与输入无关，其输出函数</a:t>
            </a:r>
            <a:r>
              <a:rPr kumimoji="1" lang="en-US" altLang="zh-CN" smtClean="0"/>
              <a:t>Y</a:t>
            </a:r>
            <a:r>
              <a:rPr kumimoji="1" lang="zh-CN" altLang="en-US" smtClean="0"/>
              <a:t>为：</a:t>
            </a:r>
          </a:p>
          <a:p>
            <a:pPr lvl="1" eaLnBrk="1" hangingPunct="1">
              <a:lnSpc>
                <a:spcPct val="155000"/>
              </a:lnSpc>
            </a:pPr>
            <a:r>
              <a:rPr kumimoji="1" lang="en-US" altLang="zh-CN" smtClean="0"/>
              <a:t>Y(t</a:t>
            </a:r>
            <a:r>
              <a:rPr kumimoji="1" lang="en-US" altLang="zh-CN" baseline="-25000" smtClean="0"/>
              <a:t>n</a:t>
            </a:r>
            <a:r>
              <a:rPr kumimoji="1" lang="en-US" altLang="zh-CN" smtClean="0"/>
              <a:t>) = F[Q(t</a:t>
            </a:r>
            <a:r>
              <a:rPr kumimoji="1" lang="en-US" altLang="zh-CN" baseline="-25000" smtClean="0"/>
              <a:t>n</a:t>
            </a:r>
            <a:r>
              <a:rPr kumimoji="1" lang="en-US" altLang="zh-CN" smtClean="0"/>
              <a:t>)]</a:t>
            </a:r>
            <a:endParaRPr lang="en-US" altLang="zh-CN"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同步时序电路分析</a:t>
            </a:r>
          </a:p>
        </p:txBody>
      </p:sp>
      <p:sp>
        <p:nvSpPr>
          <p:cNvPr id="59395" name="Rectangle 3"/>
          <p:cNvSpPr>
            <a:spLocks noGrp="1" noChangeArrowheads="1"/>
          </p:cNvSpPr>
          <p:nvPr>
            <p:ph type="body" idx="1"/>
          </p:nvPr>
        </p:nvSpPr>
        <p:spPr>
          <a:xfrm>
            <a:off x="179388" y="1484313"/>
            <a:ext cx="8856662" cy="5184775"/>
          </a:xfrm>
        </p:spPr>
        <p:txBody>
          <a:bodyPr/>
          <a:lstStyle/>
          <a:p>
            <a:pPr eaLnBrk="1" hangingPunct="1"/>
            <a:r>
              <a:rPr lang="en-US" altLang="zh-CN" smtClean="0"/>
              <a:t>1.</a:t>
            </a:r>
            <a:r>
              <a:rPr lang="zh-CN" altLang="en-US" smtClean="0"/>
              <a:t>确定系统变量：输入变量、状态变量和输出变量；</a:t>
            </a:r>
          </a:p>
          <a:p>
            <a:pPr eaLnBrk="1" hangingPunct="1"/>
            <a:r>
              <a:rPr lang="en-US" altLang="zh-CN" smtClean="0"/>
              <a:t>2.</a:t>
            </a:r>
            <a:r>
              <a:rPr lang="zh-CN" altLang="en-US" smtClean="0"/>
              <a:t>确定触发器类型，写出特征方程；</a:t>
            </a:r>
          </a:p>
          <a:p>
            <a:pPr eaLnBrk="1" hangingPunct="1"/>
            <a:r>
              <a:rPr lang="en-US" altLang="zh-CN" smtClean="0"/>
              <a:t>3.</a:t>
            </a:r>
            <a:r>
              <a:rPr lang="zh-CN" altLang="en-US" smtClean="0"/>
              <a:t>写出激励方程；</a:t>
            </a:r>
          </a:p>
          <a:p>
            <a:pPr eaLnBrk="1" hangingPunct="1"/>
            <a:r>
              <a:rPr lang="en-US" altLang="zh-CN" smtClean="0"/>
              <a:t>4.</a:t>
            </a:r>
            <a:r>
              <a:rPr lang="zh-CN" altLang="en-US" smtClean="0"/>
              <a:t>写出次态方程；</a:t>
            </a:r>
          </a:p>
          <a:p>
            <a:pPr eaLnBrk="1" hangingPunct="1"/>
            <a:r>
              <a:rPr lang="en-US" altLang="zh-CN" smtClean="0"/>
              <a:t>5.</a:t>
            </a:r>
            <a:r>
              <a:rPr lang="zh-CN" altLang="en-US" smtClean="0"/>
              <a:t>写出输出方程；</a:t>
            </a:r>
          </a:p>
          <a:p>
            <a:pPr eaLnBrk="1" hangingPunct="1"/>
            <a:r>
              <a:rPr lang="en-US" altLang="zh-CN" smtClean="0"/>
              <a:t>6.</a:t>
            </a:r>
            <a:r>
              <a:rPr lang="zh-CN" altLang="en-US" smtClean="0"/>
              <a:t>构造转换表；</a:t>
            </a:r>
          </a:p>
          <a:p>
            <a:pPr eaLnBrk="1" hangingPunct="1"/>
            <a:r>
              <a:rPr lang="en-US" altLang="zh-CN" smtClean="0"/>
              <a:t>7.</a:t>
            </a:r>
            <a:r>
              <a:rPr lang="zh-CN" altLang="en-US" smtClean="0"/>
              <a:t>为每个状态分配相应符号，构造状态图或状态表；</a:t>
            </a:r>
          </a:p>
          <a:p>
            <a:pPr eaLnBrk="1" hangingPunct="1"/>
            <a:r>
              <a:rPr lang="en-US" altLang="zh-CN" smtClean="0"/>
              <a:t>8.</a:t>
            </a:r>
            <a:r>
              <a:rPr lang="zh-CN" altLang="en-US" smtClean="0"/>
              <a:t>画出时序图（波形图）；</a:t>
            </a:r>
          </a:p>
          <a:p>
            <a:pPr eaLnBrk="1" hangingPunct="1"/>
            <a:r>
              <a:rPr lang="en-US" altLang="zh-CN" smtClean="0"/>
              <a:t>9.</a:t>
            </a:r>
            <a:r>
              <a:rPr lang="zh-CN" altLang="en-US" smtClean="0"/>
              <a:t>功能分析。</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z="3600" smtClean="0"/>
              <a:t>示例</a:t>
            </a:r>
          </a:p>
        </p:txBody>
      </p:sp>
      <p:sp>
        <p:nvSpPr>
          <p:cNvPr id="116739" name="Rectangle 3"/>
          <p:cNvSpPr>
            <a:spLocks noGrp="1" noChangeArrowheads="1"/>
          </p:cNvSpPr>
          <p:nvPr>
            <p:ph type="body" idx="1"/>
          </p:nvPr>
        </p:nvSpPr>
        <p:spPr>
          <a:xfrm>
            <a:off x="323850" y="1555750"/>
            <a:ext cx="3816350" cy="4968875"/>
          </a:xfrm>
        </p:spPr>
        <p:txBody>
          <a:bodyPr/>
          <a:lstStyle/>
          <a:p>
            <a:pPr eaLnBrk="1" hangingPunct="1">
              <a:lnSpc>
                <a:spcPct val="90000"/>
              </a:lnSpc>
            </a:pPr>
            <a:r>
              <a:rPr lang="zh-CN" altLang="en-US" smtClean="0"/>
              <a:t>例</a:t>
            </a:r>
            <a:r>
              <a:rPr lang="en-US" altLang="zh-CN" smtClean="0"/>
              <a:t>1:</a:t>
            </a:r>
            <a:r>
              <a:rPr lang="zh-CN" altLang="en-US" smtClean="0"/>
              <a:t>分析下面的同步时序电路，设初始状态为</a:t>
            </a:r>
            <a:r>
              <a:rPr lang="en-US" altLang="zh-CN" smtClean="0"/>
              <a:t>00</a:t>
            </a:r>
            <a:r>
              <a:rPr lang="zh-CN" altLang="en-US" smtClean="0"/>
              <a:t>，输入序列为</a:t>
            </a:r>
            <a:r>
              <a:rPr lang="en-US" altLang="zh-CN" smtClean="0"/>
              <a:t>0000011111</a:t>
            </a:r>
            <a:r>
              <a:rPr lang="zh-CN" altLang="en-US" smtClean="0"/>
              <a:t>，画出波形图。</a:t>
            </a:r>
          </a:p>
          <a:p>
            <a:pPr eaLnBrk="1" hangingPunct="1">
              <a:lnSpc>
                <a:spcPct val="90000"/>
              </a:lnSpc>
            </a:pPr>
            <a:r>
              <a:rPr lang="en-US" altLang="zh-CN" smtClean="0"/>
              <a:t>1.</a:t>
            </a:r>
            <a:r>
              <a:rPr lang="zh-CN" altLang="en-US" smtClean="0"/>
              <a:t>确定系统变量：输入变量、状态变量以及输出变量；</a:t>
            </a:r>
          </a:p>
          <a:p>
            <a:pPr eaLnBrk="1" hangingPunct="1">
              <a:lnSpc>
                <a:spcPct val="90000"/>
              </a:lnSpc>
              <a:buFont typeface="Wingdings" pitchFamily="2" charset="2"/>
              <a:buNone/>
            </a:pPr>
            <a:r>
              <a:rPr lang="zh-CN" altLang="en-US" smtClean="0"/>
              <a:t>	输入变量：</a:t>
            </a:r>
            <a:r>
              <a:rPr lang="en-US" altLang="zh-CN" smtClean="0"/>
              <a:t>x</a:t>
            </a:r>
          </a:p>
          <a:p>
            <a:pPr eaLnBrk="1" hangingPunct="1">
              <a:lnSpc>
                <a:spcPct val="90000"/>
              </a:lnSpc>
              <a:buFont typeface="Wingdings" pitchFamily="2" charset="2"/>
              <a:buNone/>
            </a:pPr>
            <a:r>
              <a:rPr lang="en-US" altLang="zh-CN" smtClean="0"/>
              <a:t>	</a:t>
            </a:r>
            <a:r>
              <a:rPr lang="zh-CN" altLang="en-US" smtClean="0"/>
              <a:t>输出变量：</a:t>
            </a:r>
            <a:r>
              <a:rPr lang="en-US" altLang="zh-CN" smtClean="0"/>
              <a:t>z</a:t>
            </a:r>
          </a:p>
          <a:p>
            <a:pPr eaLnBrk="1" hangingPunct="1">
              <a:lnSpc>
                <a:spcPct val="90000"/>
              </a:lnSpc>
              <a:buFont typeface="Wingdings" pitchFamily="2" charset="2"/>
              <a:buNone/>
            </a:pPr>
            <a:r>
              <a:rPr lang="en-US" altLang="zh-CN" smtClean="0"/>
              <a:t>	</a:t>
            </a:r>
            <a:r>
              <a:rPr lang="zh-CN" altLang="en-US" smtClean="0"/>
              <a:t>状态变量：</a:t>
            </a:r>
            <a:r>
              <a:rPr lang="en-US" altLang="zh-CN" smtClean="0"/>
              <a:t>y1</a:t>
            </a:r>
            <a:r>
              <a:rPr lang="zh-CN" altLang="en-US" smtClean="0"/>
              <a:t>、</a:t>
            </a:r>
            <a:r>
              <a:rPr lang="en-US" altLang="zh-CN" smtClean="0"/>
              <a:t>y0</a:t>
            </a:r>
          </a:p>
        </p:txBody>
      </p:sp>
      <p:graphicFrame>
        <p:nvGraphicFramePr>
          <p:cNvPr id="13314" name="Object 4"/>
          <p:cNvGraphicFramePr>
            <a:graphicFrameLocks noChangeAspect="1"/>
          </p:cNvGraphicFramePr>
          <p:nvPr/>
        </p:nvGraphicFramePr>
        <p:xfrm>
          <a:off x="4441825" y="1268413"/>
          <a:ext cx="4394200" cy="5472112"/>
        </p:xfrm>
        <a:graphic>
          <a:graphicData uri="http://schemas.openxmlformats.org/presentationml/2006/ole">
            <p:oleObj spid="_x0000_s13314" name="Visio" r:id="rId3" imgW="2494971" imgH="310684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7" dur="500"/>
                                        <p:tgtEl>
                                          <p:spTgt spid="1167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0" dur="500"/>
                                        <p:tgtEl>
                                          <p:spTgt spid="1167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3" dur="500"/>
                                        <p:tgtEl>
                                          <p:spTgt spid="1167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6" dur="500"/>
                                        <p:tgtEl>
                                          <p:spTgt spid="116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sz="half" idx="1"/>
          </p:nvPr>
        </p:nvSpPr>
        <p:spPr>
          <a:xfrm>
            <a:off x="250825" y="1628775"/>
            <a:ext cx="4752975" cy="4752975"/>
          </a:xfrm>
        </p:spPr>
        <p:txBody>
          <a:bodyPr/>
          <a:lstStyle/>
          <a:p>
            <a:pPr eaLnBrk="1" hangingPunct="1"/>
            <a:r>
              <a:rPr lang="en-US" altLang="zh-CN" smtClean="0"/>
              <a:t>2.</a:t>
            </a:r>
            <a:r>
              <a:rPr lang="zh-CN" altLang="en-US" smtClean="0"/>
              <a:t>确定触发器类型，写出特征方程；</a:t>
            </a:r>
          </a:p>
          <a:p>
            <a:pPr eaLnBrk="1" hangingPunct="1">
              <a:buFont typeface="Wingdings" pitchFamily="2" charset="2"/>
              <a:buNone/>
            </a:pPr>
            <a:r>
              <a:rPr lang="zh-CN" altLang="en-US" smtClean="0"/>
              <a:t>	    </a:t>
            </a:r>
            <a:r>
              <a:rPr lang="en-US" altLang="zh-CN" smtClean="0"/>
              <a:t>y</a:t>
            </a:r>
            <a:r>
              <a:rPr lang="en-US" altLang="zh-CN" baseline="30000" smtClean="0"/>
              <a:t>n+1</a:t>
            </a:r>
            <a:r>
              <a:rPr lang="en-US" altLang="zh-CN" smtClean="0"/>
              <a:t>=Jy</a:t>
            </a:r>
            <a:r>
              <a:rPr lang="en-US" altLang="zh-CN" baseline="30000" smtClean="0"/>
              <a:t>n</a:t>
            </a:r>
            <a:r>
              <a:rPr lang="en-US" altLang="zh-CN" smtClean="0"/>
              <a:t>’+K’y</a:t>
            </a:r>
            <a:r>
              <a:rPr lang="en-US" altLang="zh-CN" baseline="30000" smtClean="0"/>
              <a:t>n</a:t>
            </a:r>
            <a:endParaRPr lang="en-US" altLang="zh-CN" smtClean="0"/>
          </a:p>
          <a:p>
            <a:pPr eaLnBrk="1" hangingPunct="1"/>
            <a:r>
              <a:rPr lang="en-US" altLang="zh-CN" smtClean="0"/>
              <a:t>3.</a:t>
            </a:r>
            <a:r>
              <a:rPr lang="zh-CN" altLang="en-US" smtClean="0"/>
              <a:t>写出激励方程；</a:t>
            </a:r>
          </a:p>
          <a:p>
            <a:pPr eaLnBrk="1" hangingPunct="1">
              <a:buFont typeface="Wingdings" pitchFamily="2" charset="2"/>
              <a:buNone/>
            </a:pPr>
            <a:r>
              <a:rPr lang="zh-CN" altLang="en-US" smtClean="0"/>
              <a:t>	  </a:t>
            </a:r>
            <a:r>
              <a:rPr lang="en-US" altLang="zh-CN" smtClean="0"/>
              <a:t>K</a:t>
            </a:r>
            <a:r>
              <a:rPr lang="en-US" altLang="zh-CN" baseline="-25000" smtClean="0"/>
              <a:t>0</a:t>
            </a:r>
            <a:r>
              <a:rPr lang="en-US" altLang="zh-CN" smtClean="0"/>
              <a:t>=J</a:t>
            </a:r>
            <a:r>
              <a:rPr lang="en-US" altLang="zh-CN" baseline="-25000" smtClean="0"/>
              <a:t>0</a:t>
            </a:r>
            <a:r>
              <a:rPr lang="en-US" altLang="zh-CN" smtClean="0"/>
              <a:t>=1</a:t>
            </a:r>
          </a:p>
          <a:p>
            <a:pPr eaLnBrk="1" hangingPunct="1">
              <a:buFont typeface="Wingdings" pitchFamily="2" charset="2"/>
              <a:buNone/>
            </a:pPr>
            <a:r>
              <a:rPr lang="en-US" altLang="zh-CN" smtClean="0"/>
              <a:t>	  K</a:t>
            </a:r>
            <a:r>
              <a:rPr lang="en-US" altLang="zh-CN" baseline="-25000" smtClean="0"/>
              <a:t>1</a:t>
            </a:r>
            <a:r>
              <a:rPr lang="en-US" altLang="zh-CN" smtClean="0"/>
              <a:t>=J</a:t>
            </a:r>
            <a:r>
              <a:rPr lang="en-US" altLang="zh-CN" baseline="-25000" smtClean="0"/>
              <a:t>1</a:t>
            </a:r>
          </a:p>
          <a:p>
            <a:pPr eaLnBrk="1" hangingPunct="1">
              <a:buFont typeface="Wingdings" pitchFamily="2" charset="2"/>
              <a:buNone/>
            </a:pPr>
            <a:r>
              <a:rPr lang="en-US" altLang="zh-CN" smtClean="0"/>
              <a:t>        =x⊕y</a:t>
            </a:r>
            <a:r>
              <a:rPr lang="en-US" altLang="zh-CN" baseline="-25000" smtClean="0"/>
              <a:t>0</a:t>
            </a:r>
            <a:r>
              <a:rPr lang="en-US" altLang="zh-CN" smtClean="0"/>
              <a:t>=x’y</a:t>
            </a:r>
            <a:r>
              <a:rPr lang="en-US" altLang="zh-CN" baseline="-25000" smtClean="0"/>
              <a:t>0</a:t>
            </a:r>
            <a:r>
              <a:rPr lang="en-US" altLang="zh-CN" smtClean="0"/>
              <a:t>+xy</a:t>
            </a:r>
            <a:r>
              <a:rPr lang="en-US" altLang="zh-CN" baseline="-25000" smtClean="0"/>
              <a:t>0</a:t>
            </a:r>
            <a:r>
              <a:rPr lang="en-US" altLang="zh-CN" smtClean="0"/>
              <a:t>’</a:t>
            </a:r>
          </a:p>
        </p:txBody>
      </p:sp>
      <p:graphicFrame>
        <p:nvGraphicFramePr>
          <p:cNvPr id="14338" name="Object 8"/>
          <p:cNvGraphicFramePr>
            <a:graphicFrameLocks noChangeAspect="1"/>
          </p:cNvGraphicFramePr>
          <p:nvPr/>
        </p:nvGraphicFramePr>
        <p:xfrm>
          <a:off x="5133975" y="1196975"/>
          <a:ext cx="3702050" cy="4608513"/>
        </p:xfrm>
        <a:graphic>
          <a:graphicData uri="http://schemas.openxmlformats.org/presentationml/2006/ole">
            <p:oleObj spid="_x0000_s14338" name="Visio" r:id="rId3" imgW="2494971" imgH="3106847" progId="Visio.Drawing.11">
              <p:embed/>
            </p:oleObj>
          </a:graphicData>
        </a:graphic>
      </p:graphicFrame>
      <p:grpSp>
        <p:nvGrpSpPr>
          <p:cNvPr id="2" name="Group 9"/>
          <p:cNvGrpSpPr>
            <a:grpSpLocks/>
          </p:cNvGrpSpPr>
          <p:nvPr/>
        </p:nvGrpSpPr>
        <p:grpSpPr bwMode="auto">
          <a:xfrm>
            <a:off x="7885113" y="3624263"/>
            <a:ext cx="534987" cy="1028700"/>
            <a:chOff x="4808" y="2387"/>
            <a:chExt cx="368" cy="737"/>
          </a:xfrm>
        </p:grpSpPr>
        <p:sp>
          <p:nvSpPr>
            <p:cNvPr id="14356" name="Line 10"/>
            <p:cNvSpPr>
              <a:spLocks noChangeShapeType="1"/>
            </p:cNvSpPr>
            <p:nvPr/>
          </p:nvSpPr>
          <p:spPr bwMode="auto">
            <a:xfrm>
              <a:off x="5176" y="2387"/>
              <a:ext cx="0" cy="737"/>
            </a:xfrm>
            <a:prstGeom prst="line">
              <a:avLst/>
            </a:prstGeom>
            <a:noFill/>
            <a:ln w="38100">
              <a:solidFill>
                <a:srgbClr val="0000FF"/>
              </a:solidFill>
              <a:round/>
              <a:headEnd/>
              <a:tailEnd/>
            </a:ln>
          </p:spPr>
          <p:txBody>
            <a:bodyPr/>
            <a:lstStyle/>
            <a:p>
              <a:endParaRPr lang="zh-CN" altLang="en-US"/>
            </a:p>
          </p:txBody>
        </p:sp>
        <p:sp>
          <p:nvSpPr>
            <p:cNvPr id="14357" name="Line 11"/>
            <p:cNvSpPr>
              <a:spLocks noChangeShapeType="1"/>
            </p:cNvSpPr>
            <p:nvPr/>
          </p:nvSpPr>
          <p:spPr bwMode="auto">
            <a:xfrm>
              <a:off x="4808" y="2387"/>
              <a:ext cx="0" cy="567"/>
            </a:xfrm>
            <a:prstGeom prst="line">
              <a:avLst/>
            </a:prstGeom>
            <a:noFill/>
            <a:ln w="38100">
              <a:solidFill>
                <a:srgbClr val="0000FF"/>
              </a:solidFill>
              <a:round/>
              <a:headEnd/>
              <a:tailEnd/>
            </a:ln>
          </p:spPr>
          <p:txBody>
            <a:bodyPr/>
            <a:lstStyle/>
            <a:p>
              <a:endParaRPr lang="zh-CN" altLang="en-US"/>
            </a:p>
          </p:txBody>
        </p:sp>
        <p:sp>
          <p:nvSpPr>
            <p:cNvPr id="14358" name="Line 12"/>
            <p:cNvSpPr>
              <a:spLocks noChangeShapeType="1"/>
            </p:cNvSpPr>
            <p:nvPr/>
          </p:nvSpPr>
          <p:spPr bwMode="auto">
            <a:xfrm>
              <a:off x="4808" y="2945"/>
              <a:ext cx="368" cy="0"/>
            </a:xfrm>
            <a:prstGeom prst="line">
              <a:avLst/>
            </a:prstGeom>
            <a:noFill/>
            <a:ln w="38100">
              <a:solidFill>
                <a:srgbClr val="0000FF"/>
              </a:solidFill>
              <a:round/>
              <a:headEnd/>
              <a:tailEnd/>
            </a:ln>
          </p:spPr>
          <p:txBody>
            <a:bodyPr/>
            <a:lstStyle/>
            <a:p>
              <a:endParaRPr lang="zh-CN" altLang="en-US"/>
            </a:p>
          </p:txBody>
        </p:sp>
      </p:grpSp>
      <p:grpSp>
        <p:nvGrpSpPr>
          <p:cNvPr id="3" name="Group 13"/>
          <p:cNvGrpSpPr>
            <a:grpSpLocks/>
          </p:cNvGrpSpPr>
          <p:nvPr/>
        </p:nvGrpSpPr>
        <p:grpSpPr bwMode="auto">
          <a:xfrm>
            <a:off x="5292725" y="2565400"/>
            <a:ext cx="3167063" cy="2924175"/>
            <a:chOff x="3040" y="1650"/>
            <a:chExt cx="2136" cy="2041"/>
          </a:xfrm>
        </p:grpSpPr>
        <p:sp>
          <p:nvSpPr>
            <p:cNvPr id="14349" name="Line 14"/>
            <p:cNvSpPr>
              <a:spLocks noChangeShapeType="1"/>
            </p:cNvSpPr>
            <p:nvPr/>
          </p:nvSpPr>
          <p:spPr bwMode="auto">
            <a:xfrm flipH="1">
              <a:off x="4212" y="1650"/>
              <a:ext cx="964" cy="0"/>
            </a:xfrm>
            <a:prstGeom prst="line">
              <a:avLst/>
            </a:prstGeom>
            <a:noFill/>
            <a:ln w="38100">
              <a:solidFill>
                <a:srgbClr val="FF0000"/>
              </a:solidFill>
              <a:round/>
              <a:headEnd/>
              <a:tailEnd/>
            </a:ln>
          </p:spPr>
          <p:txBody>
            <a:bodyPr/>
            <a:lstStyle/>
            <a:p>
              <a:endParaRPr lang="zh-CN" altLang="en-US"/>
            </a:p>
          </p:txBody>
        </p:sp>
        <p:sp>
          <p:nvSpPr>
            <p:cNvPr id="14350" name="Line 15"/>
            <p:cNvSpPr>
              <a:spLocks noChangeShapeType="1"/>
            </p:cNvSpPr>
            <p:nvPr/>
          </p:nvSpPr>
          <p:spPr bwMode="auto">
            <a:xfrm>
              <a:off x="4212" y="1650"/>
              <a:ext cx="0" cy="1842"/>
            </a:xfrm>
            <a:prstGeom prst="line">
              <a:avLst/>
            </a:prstGeom>
            <a:noFill/>
            <a:ln w="38100">
              <a:solidFill>
                <a:srgbClr val="FF0000"/>
              </a:solidFill>
              <a:round/>
              <a:headEnd/>
              <a:tailEnd/>
            </a:ln>
          </p:spPr>
          <p:txBody>
            <a:bodyPr/>
            <a:lstStyle/>
            <a:p>
              <a:endParaRPr lang="zh-CN" altLang="en-US"/>
            </a:p>
          </p:txBody>
        </p:sp>
        <p:sp>
          <p:nvSpPr>
            <p:cNvPr id="14351" name="Line 16"/>
            <p:cNvSpPr>
              <a:spLocks noChangeShapeType="1"/>
            </p:cNvSpPr>
            <p:nvPr/>
          </p:nvSpPr>
          <p:spPr bwMode="auto">
            <a:xfrm flipH="1">
              <a:off x="3385" y="3492"/>
              <a:ext cx="856" cy="0"/>
            </a:xfrm>
            <a:prstGeom prst="line">
              <a:avLst/>
            </a:prstGeom>
            <a:noFill/>
            <a:ln w="38100">
              <a:solidFill>
                <a:srgbClr val="FF0000"/>
              </a:solidFill>
              <a:round/>
              <a:headEnd/>
              <a:tailEnd/>
            </a:ln>
          </p:spPr>
          <p:txBody>
            <a:bodyPr/>
            <a:lstStyle/>
            <a:p>
              <a:endParaRPr lang="zh-CN" altLang="en-US"/>
            </a:p>
          </p:txBody>
        </p:sp>
        <p:sp>
          <p:nvSpPr>
            <p:cNvPr id="14352" name="Line 17"/>
            <p:cNvSpPr>
              <a:spLocks noChangeShapeType="1"/>
            </p:cNvSpPr>
            <p:nvPr/>
          </p:nvSpPr>
          <p:spPr bwMode="auto">
            <a:xfrm flipV="1">
              <a:off x="3040" y="3492"/>
              <a:ext cx="0" cy="199"/>
            </a:xfrm>
            <a:prstGeom prst="line">
              <a:avLst/>
            </a:prstGeom>
            <a:noFill/>
            <a:ln w="38100">
              <a:solidFill>
                <a:srgbClr val="FF0000"/>
              </a:solidFill>
              <a:round/>
              <a:headEnd/>
              <a:tailEnd/>
            </a:ln>
          </p:spPr>
          <p:txBody>
            <a:bodyPr/>
            <a:lstStyle/>
            <a:p>
              <a:endParaRPr lang="zh-CN" altLang="en-US"/>
            </a:p>
          </p:txBody>
        </p:sp>
        <p:sp>
          <p:nvSpPr>
            <p:cNvPr id="14353" name="Line 18"/>
            <p:cNvSpPr>
              <a:spLocks noChangeShapeType="1"/>
            </p:cNvSpPr>
            <p:nvPr/>
          </p:nvSpPr>
          <p:spPr bwMode="auto">
            <a:xfrm>
              <a:off x="3040" y="3492"/>
              <a:ext cx="249" cy="0"/>
            </a:xfrm>
            <a:prstGeom prst="line">
              <a:avLst/>
            </a:prstGeom>
            <a:noFill/>
            <a:ln w="38100">
              <a:solidFill>
                <a:srgbClr val="FF0000"/>
              </a:solidFill>
              <a:round/>
              <a:headEnd/>
              <a:tailEnd/>
            </a:ln>
          </p:spPr>
          <p:txBody>
            <a:bodyPr/>
            <a:lstStyle/>
            <a:p>
              <a:endParaRPr lang="zh-CN" altLang="en-US"/>
            </a:p>
          </p:txBody>
        </p:sp>
        <p:sp>
          <p:nvSpPr>
            <p:cNvPr id="14354" name="Line 19"/>
            <p:cNvSpPr>
              <a:spLocks noChangeShapeType="1"/>
            </p:cNvSpPr>
            <p:nvPr/>
          </p:nvSpPr>
          <p:spPr bwMode="auto">
            <a:xfrm flipV="1">
              <a:off x="3271" y="3351"/>
              <a:ext cx="0" cy="141"/>
            </a:xfrm>
            <a:prstGeom prst="line">
              <a:avLst/>
            </a:prstGeom>
            <a:noFill/>
            <a:ln w="38100">
              <a:solidFill>
                <a:srgbClr val="FF0000"/>
              </a:solidFill>
              <a:round/>
              <a:headEnd/>
              <a:tailEnd/>
            </a:ln>
          </p:spPr>
          <p:txBody>
            <a:bodyPr/>
            <a:lstStyle/>
            <a:p>
              <a:endParaRPr lang="zh-CN" altLang="en-US"/>
            </a:p>
          </p:txBody>
        </p:sp>
        <p:sp>
          <p:nvSpPr>
            <p:cNvPr id="14355" name="Line 20"/>
            <p:cNvSpPr>
              <a:spLocks noChangeShapeType="1"/>
            </p:cNvSpPr>
            <p:nvPr/>
          </p:nvSpPr>
          <p:spPr bwMode="auto">
            <a:xfrm flipV="1">
              <a:off x="3419" y="3349"/>
              <a:ext cx="0" cy="141"/>
            </a:xfrm>
            <a:prstGeom prst="line">
              <a:avLst/>
            </a:prstGeom>
            <a:noFill/>
            <a:ln w="38100">
              <a:solidFill>
                <a:srgbClr val="FF0000"/>
              </a:solidFill>
              <a:round/>
              <a:headEnd/>
              <a:tailEnd/>
            </a:ln>
          </p:spPr>
          <p:txBody>
            <a:bodyPr/>
            <a:lstStyle/>
            <a:p>
              <a:endParaRPr lang="zh-CN" altLang="en-US"/>
            </a:p>
          </p:txBody>
        </p:sp>
      </p:grpSp>
      <p:grpSp>
        <p:nvGrpSpPr>
          <p:cNvPr id="4" name="Group 21"/>
          <p:cNvGrpSpPr>
            <a:grpSpLocks/>
          </p:cNvGrpSpPr>
          <p:nvPr/>
        </p:nvGrpSpPr>
        <p:grpSpPr bwMode="auto">
          <a:xfrm>
            <a:off x="5737225" y="3644900"/>
            <a:ext cx="563563" cy="1039813"/>
            <a:chOff x="3314" y="2379"/>
            <a:chExt cx="388" cy="745"/>
          </a:xfrm>
        </p:grpSpPr>
        <p:sp>
          <p:nvSpPr>
            <p:cNvPr id="14346" name="Line 22"/>
            <p:cNvSpPr>
              <a:spLocks noChangeShapeType="1"/>
            </p:cNvSpPr>
            <p:nvPr/>
          </p:nvSpPr>
          <p:spPr bwMode="auto">
            <a:xfrm flipV="1">
              <a:off x="3334" y="2387"/>
              <a:ext cx="0" cy="737"/>
            </a:xfrm>
            <a:prstGeom prst="line">
              <a:avLst/>
            </a:prstGeom>
            <a:noFill/>
            <a:ln w="38100">
              <a:solidFill>
                <a:srgbClr val="FF0000"/>
              </a:solidFill>
              <a:round/>
              <a:headEnd/>
              <a:tailEnd/>
            </a:ln>
          </p:spPr>
          <p:txBody>
            <a:bodyPr/>
            <a:lstStyle/>
            <a:p>
              <a:endParaRPr lang="zh-CN" altLang="en-US"/>
            </a:p>
          </p:txBody>
        </p:sp>
        <p:sp>
          <p:nvSpPr>
            <p:cNvPr id="14347" name="Line 23"/>
            <p:cNvSpPr>
              <a:spLocks noChangeShapeType="1"/>
            </p:cNvSpPr>
            <p:nvPr/>
          </p:nvSpPr>
          <p:spPr bwMode="auto">
            <a:xfrm flipV="1">
              <a:off x="3702" y="2379"/>
              <a:ext cx="0" cy="566"/>
            </a:xfrm>
            <a:prstGeom prst="line">
              <a:avLst/>
            </a:prstGeom>
            <a:noFill/>
            <a:ln w="38100">
              <a:solidFill>
                <a:srgbClr val="FF0000"/>
              </a:solidFill>
              <a:round/>
              <a:headEnd/>
              <a:tailEnd/>
            </a:ln>
          </p:spPr>
          <p:txBody>
            <a:bodyPr/>
            <a:lstStyle/>
            <a:p>
              <a:endParaRPr lang="zh-CN" altLang="en-US"/>
            </a:p>
          </p:txBody>
        </p:sp>
        <p:sp>
          <p:nvSpPr>
            <p:cNvPr id="14348" name="Line 24"/>
            <p:cNvSpPr>
              <a:spLocks noChangeShapeType="1"/>
            </p:cNvSpPr>
            <p:nvPr/>
          </p:nvSpPr>
          <p:spPr bwMode="auto">
            <a:xfrm>
              <a:off x="3314" y="2945"/>
              <a:ext cx="388" cy="0"/>
            </a:xfrm>
            <a:prstGeom prst="line">
              <a:avLst/>
            </a:prstGeom>
            <a:noFill/>
            <a:ln w="38100">
              <a:solidFill>
                <a:srgbClr val="FF0000"/>
              </a:solidFill>
              <a:round/>
              <a:headEnd/>
              <a:tailEnd/>
            </a:ln>
          </p:spPr>
          <p:txBody>
            <a:bodyPr/>
            <a:lstStyle/>
            <a:p>
              <a:endParaRPr lang="zh-CN" altLang="en-US"/>
            </a:p>
          </p:txBody>
        </p:sp>
      </p:grpSp>
      <p:sp>
        <p:nvSpPr>
          <p:cNvPr id="117785" name="Rectangle 25"/>
          <p:cNvSpPr>
            <a:spLocks noChangeArrowheads="1"/>
          </p:cNvSpPr>
          <p:nvPr/>
        </p:nvSpPr>
        <p:spPr bwMode="auto">
          <a:xfrm>
            <a:off x="2195513" y="5805488"/>
            <a:ext cx="3074987" cy="457200"/>
          </a:xfrm>
          <a:prstGeom prst="rect">
            <a:avLst/>
          </a:prstGeom>
          <a:noFill/>
          <a:ln w="9525" algn="ctr">
            <a:noFill/>
            <a:miter lim="800000"/>
            <a:headEnd/>
            <a:tailEnd/>
          </a:ln>
        </p:spPr>
        <p:txBody>
          <a:bodyPr>
            <a:spAutoFit/>
          </a:bodyPr>
          <a:lstStyle/>
          <a:p>
            <a:pPr marL="742950" indent="-285750">
              <a:spcBef>
                <a:spcPct val="20000"/>
              </a:spcBef>
              <a:buClr>
                <a:schemeClr val="accent1"/>
              </a:buClr>
              <a:buSzPct val="60000"/>
              <a:buFont typeface="Wingdings" pitchFamily="2" charset="2"/>
              <a:buNone/>
            </a:pPr>
            <a:r>
              <a:rPr lang="en-US" altLang="zh-CN" sz="2400" b="1">
                <a:latin typeface="Verdana" pitchFamily="34" charset="0"/>
                <a:ea typeface="宋体" pitchFamily="2" charset="-122"/>
              </a:rPr>
              <a:t>FF1</a:t>
            </a:r>
            <a:r>
              <a:rPr lang="zh-CN" altLang="en-US" sz="2400" b="1">
                <a:latin typeface="Verdana" pitchFamily="34" charset="0"/>
                <a:ea typeface="宋体" pitchFamily="2" charset="-122"/>
              </a:rPr>
              <a:t>：</a:t>
            </a:r>
            <a:r>
              <a:rPr lang="en-US" altLang="zh-CN" sz="2400" b="1">
                <a:latin typeface="Verdana" pitchFamily="34" charset="0"/>
                <a:ea typeface="宋体" pitchFamily="2" charset="-122"/>
              </a:rPr>
              <a:t>JK</a:t>
            </a:r>
            <a:r>
              <a:rPr lang="zh-CN" altLang="en-US" sz="2400" b="1">
                <a:latin typeface="Verdana" pitchFamily="34" charset="0"/>
                <a:ea typeface="宋体" pitchFamily="2" charset="-122"/>
              </a:rPr>
              <a:t>触发器</a:t>
            </a:r>
          </a:p>
        </p:txBody>
      </p:sp>
      <p:graphicFrame>
        <p:nvGraphicFramePr>
          <p:cNvPr id="117786" name="Object 26"/>
          <p:cNvGraphicFramePr>
            <a:graphicFrameLocks noChangeAspect="1"/>
          </p:cNvGraphicFramePr>
          <p:nvPr/>
        </p:nvGraphicFramePr>
        <p:xfrm>
          <a:off x="2555875" y="6346825"/>
          <a:ext cx="2736850" cy="395288"/>
        </p:xfrm>
        <a:graphic>
          <a:graphicData uri="http://schemas.openxmlformats.org/presentationml/2006/ole">
            <p:oleObj spid="_x0000_s14339" name="公式" r:id="rId4" imgW="977760" imgH="228600" progId="Equation.3">
              <p:embed/>
            </p:oleObj>
          </a:graphicData>
        </a:graphic>
      </p:graphicFrame>
      <p:sp>
        <p:nvSpPr>
          <p:cNvPr id="117787" name="Rectangle 27"/>
          <p:cNvSpPr>
            <a:spLocks noChangeArrowheads="1"/>
          </p:cNvSpPr>
          <p:nvPr/>
        </p:nvSpPr>
        <p:spPr bwMode="auto">
          <a:xfrm>
            <a:off x="5387975" y="5734050"/>
            <a:ext cx="3432175" cy="895350"/>
          </a:xfrm>
          <a:prstGeom prst="rect">
            <a:avLst/>
          </a:prstGeom>
          <a:noFill/>
          <a:ln w="9525" algn="ctr">
            <a:noFill/>
            <a:miter lim="800000"/>
            <a:headEnd/>
            <a:tailEnd/>
          </a:ln>
        </p:spPr>
        <p:txBody>
          <a:bodyPr>
            <a:spAutoFit/>
          </a:bodyPr>
          <a:lstStyle/>
          <a:p>
            <a:pPr marL="742950" indent="-285750">
              <a:spcBef>
                <a:spcPct val="20000"/>
              </a:spcBef>
              <a:buClr>
                <a:schemeClr val="accent1"/>
              </a:buClr>
              <a:buSzPct val="60000"/>
              <a:buFont typeface="Wingdings" pitchFamily="2" charset="2"/>
              <a:buNone/>
            </a:pPr>
            <a:r>
              <a:rPr lang="en-US" altLang="zh-CN" sz="2400" b="1">
                <a:latin typeface="Verdana" pitchFamily="34" charset="0"/>
                <a:ea typeface="宋体" pitchFamily="2" charset="-122"/>
              </a:rPr>
              <a:t>FF0</a:t>
            </a:r>
            <a:r>
              <a:rPr lang="zh-CN" altLang="en-US" sz="2400" b="1">
                <a:latin typeface="Verdana" pitchFamily="34" charset="0"/>
                <a:ea typeface="宋体" pitchFamily="2" charset="-122"/>
              </a:rPr>
              <a:t>：</a:t>
            </a:r>
            <a:r>
              <a:rPr lang="en-US" altLang="zh-CN" sz="2400" b="1">
                <a:latin typeface="Verdana" pitchFamily="34" charset="0"/>
                <a:ea typeface="宋体" pitchFamily="2" charset="-122"/>
              </a:rPr>
              <a:t>JK</a:t>
            </a:r>
            <a:r>
              <a:rPr lang="zh-CN" altLang="en-US" sz="2400" b="1">
                <a:latin typeface="Verdana" pitchFamily="34" charset="0"/>
                <a:ea typeface="宋体" pitchFamily="2" charset="-122"/>
              </a:rPr>
              <a:t>触发器</a:t>
            </a:r>
          </a:p>
          <a:p>
            <a:pPr marL="742950" indent="-285750">
              <a:spcBef>
                <a:spcPct val="20000"/>
              </a:spcBef>
              <a:buClr>
                <a:schemeClr val="accent1"/>
              </a:buClr>
              <a:buSzPct val="60000"/>
              <a:buFont typeface="Wingdings" pitchFamily="2" charset="2"/>
              <a:buNone/>
            </a:pPr>
            <a:r>
              <a:rPr lang="en-US" altLang="zh-CN" sz="2400" b="1">
                <a:latin typeface="Verdana" pitchFamily="34" charset="0"/>
                <a:ea typeface="宋体" pitchFamily="2" charset="-122"/>
              </a:rPr>
              <a:t>J=K=1</a:t>
            </a:r>
            <a:r>
              <a:rPr lang="zh-CN" altLang="en-US" sz="2400" b="1">
                <a:latin typeface="Verdana" pitchFamily="34" charset="0"/>
                <a:ea typeface="宋体" pitchFamily="2" charset="-122"/>
              </a:rPr>
              <a:t>，实现翻转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blinds(horizontal)">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87">
                                            <p:txEl>
                                              <p:pRg st="0" end="0"/>
                                            </p:txEl>
                                          </p:spTgt>
                                        </p:tgtEl>
                                        <p:attrNameLst>
                                          <p:attrName>style.visibility</p:attrName>
                                        </p:attrNameLst>
                                      </p:cBhvr>
                                      <p:to>
                                        <p:strVal val="visible"/>
                                      </p:to>
                                    </p:set>
                                    <p:animEffect transition="in" filter="wipe(left)">
                                      <p:cBhvr>
                                        <p:cTn id="12" dur="500"/>
                                        <p:tgtEl>
                                          <p:spTgt spid="1177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85">
                                            <p:txEl>
                                              <p:pRg st="0" end="0"/>
                                            </p:txEl>
                                          </p:spTgt>
                                        </p:tgtEl>
                                        <p:attrNameLst>
                                          <p:attrName>style.visibility</p:attrName>
                                        </p:attrNameLst>
                                      </p:cBhvr>
                                      <p:to>
                                        <p:strVal val="visible"/>
                                      </p:to>
                                    </p:set>
                                    <p:animEffect transition="in" filter="wipe(left)">
                                      <p:cBhvr>
                                        <p:cTn id="17" dur="500"/>
                                        <p:tgtEl>
                                          <p:spTgt spid="11778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763">
                                            <p:txEl>
                                              <p:pRg st="1" end="1"/>
                                            </p:txEl>
                                          </p:spTgt>
                                        </p:tgtEl>
                                        <p:attrNameLst>
                                          <p:attrName>style.visibility</p:attrName>
                                        </p:attrNameLst>
                                      </p:cBhvr>
                                      <p:to>
                                        <p:strVal val="visible"/>
                                      </p:to>
                                    </p:set>
                                    <p:animEffect transition="in" filter="blinds(horizontal)">
                                      <p:cBhvr>
                                        <p:cTn id="22" dur="500"/>
                                        <p:tgtEl>
                                          <p:spTgt spid="1177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7763">
                                            <p:txEl>
                                              <p:pRg st="2" end="2"/>
                                            </p:txEl>
                                          </p:spTgt>
                                        </p:tgtEl>
                                        <p:attrNameLst>
                                          <p:attrName>style.visibility</p:attrName>
                                        </p:attrNameLst>
                                      </p:cBhvr>
                                      <p:to>
                                        <p:strVal val="visible"/>
                                      </p:to>
                                    </p:set>
                                    <p:animEffect transition="in" filter="blinds(horizontal)">
                                      <p:cBhvr>
                                        <p:cTn id="27" dur="500"/>
                                        <p:tgtEl>
                                          <p:spTgt spid="1177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787">
                                            <p:txEl>
                                              <p:pRg st="1" end="1"/>
                                            </p:txEl>
                                          </p:spTgt>
                                        </p:tgtEl>
                                        <p:attrNameLst>
                                          <p:attrName>style.visibility</p:attrName>
                                        </p:attrNameLst>
                                      </p:cBhvr>
                                      <p:to>
                                        <p:strVal val="visible"/>
                                      </p:to>
                                    </p:set>
                                    <p:animEffect transition="in" filter="wipe(left)">
                                      <p:cBhvr>
                                        <p:cTn id="37" dur="500"/>
                                        <p:tgtEl>
                                          <p:spTgt spid="11778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20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7786"/>
                                        </p:tgtEl>
                                        <p:attrNameLst>
                                          <p:attrName>style.visibility</p:attrName>
                                        </p:attrNameLst>
                                      </p:cBhvr>
                                      <p:to>
                                        <p:strVal val="visible"/>
                                      </p:to>
                                    </p:set>
                                    <p:animEffect transition="in" filter="wipe(left)">
                                      <p:cBhvr>
                                        <p:cTn id="52" dur="500"/>
                                        <p:tgtEl>
                                          <p:spTgt spid="11778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7763">
                                            <p:txEl>
                                              <p:pRg st="3" end="3"/>
                                            </p:txEl>
                                          </p:spTgt>
                                        </p:tgtEl>
                                        <p:attrNameLst>
                                          <p:attrName>style.visibility</p:attrName>
                                        </p:attrNameLst>
                                      </p:cBhvr>
                                      <p:to>
                                        <p:strVal val="visible"/>
                                      </p:to>
                                    </p:set>
                                    <p:animEffect transition="in" filter="blinds(horizontal)">
                                      <p:cBhvr>
                                        <p:cTn id="57" dur="500"/>
                                        <p:tgtEl>
                                          <p:spTgt spid="117763">
                                            <p:txEl>
                                              <p:pRg st="3" end="3"/>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17763">
                                            <p:txEl>
                                              <p:pRg st="4" end="4"/>
                                            </p:txEl>
                                          </p:spTgt>
                                        </p:tgtEl>
                                        <p:attrNameLst>
                                          <p:attrName>style.visibility</p:attrName>
                                        </p:attrNameLst>
                                      </p:cBhvr>
                                      <p:to>
                                        <p:strVal val="visible"/>
                                      </p:to>
                                    </p:set>
                                    <p:animEffect transition="in" filter="blinds(horizontal)">
                                      <p:cBhvr>
                                        <p:cTn id="60" dur="500"/>
                                        <p:tgtEl>
                                          <p:spTgt spid="117763">
                                            <p:txEl>
                                              <p:pRg st="4" end="4"/>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17763">
                                            <p:txEl>
                                              <p:pRg st="5" end="5"/>
                                            </p:txEl>
                                          </p:spTgt>
                                        </p:tgtEl>
                                        <p:attrNameLst>
                                          <p:attrName>style.visibility</p:attrName>
                                        </p:attrNameLst>
                                      </p:cBhvr>
                                      <p:to>
                                        <p:strVal val="visible"/>
                                      </p:to>
                                    </p:set>
                                    <p:animEffect transition="in" filter="blinds(horizontal)">
                                      <p:cBhvr>
                                        <p:cTn id="63" dur="500"/>
                                        <p:tgtEl>
                                          <p:spTgt spid="117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5" grpId="0" build="allAtOnce"/>
      <p:bldP spid="117787"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p:txBody>
          <a:bodyPr/>
          <a:lstStyle/>
          <a:p>
            <a:pPr eaLnBrk="1" hangingPunct="1"/>
            <a:endParaRPr lang="zh-CN" altLang="zh-CN" smtClean="0"/>
          </a:p>
        </p:txBody>
      </p:sp>
      <p:sp>
        <p:nvSpPr>
          <p:cNvPr id="119811" name="Rectangle 3"/>
          <p:cNvSpPr>
            <a:spLocks noGrp="1" noChangeArrowheads="1"/>
          </p:cNvSpPr>
          <p:nvPr>
            <p:ph type="body" sz="half" idx="1"/>
          </p:nvPr>
        </p:nvSpPr>
        <p:spPr>
          <a:xfrm>
            <a:off x="250825" y="1557338"/>
            <a:ext cx="8064500" cy="4608512"/>
          </a:xfrm>
        </p:spPr>
        <p:txBody>
          <a:bodyPr/>
          <a:lstStyle/>
          <a:p>
            <a:pPr eaLnBrk="1" hangingPunct="1">
              <a:lnSpc>
                <a:spcPct val="110000"/>
              </a:lnSpc>
            </a:pPr>
            <a:r>
              <a:rPr lang="en-US" altLang="zh-CN" smtClean="0"/>
              <a:t>4.</a:t>
            </a:r>
            <a:r>
              <a:rPr lang="zh-CN" altLang="en-US" smtClean="0"/>
              <a:t>写出次态方程；</a:t>
            </a:r>
          </a:p>
          <a:p>
            <a:pPr lvl="1" eaLnBrk="1" hangingPunct="1">
              <a:lnSpc>
                <a:spcPct val="110000"/>
              </a:lnSpc>
              <a:buFont typeface="Wingdings" pitchFamily="2" charset="2"/>
              <a:buNone/>
            </a:pPr>
            <a:r>
              <a:rPr lang="en-US" altLang="zh-CN" smtClean="0"/>
              <a:t>y</a:t>
            </a:r>
            <a:r>
              <a:rPr lang="en-US" altLang="zh-CN" baseline="-25000" smtClean="0"/>
              <a:t>1</a:t>
            </a:r>
            <a:r>
              <a:rPr lang="en-US" altLang="zh-CN" baseline="30000" smtClean="0"/>
              <a:t>n+1</a:t>
            </a:r>
            <a:r>
              <a:rPr lang="en-US" altLang="zh-CN" smtClean="0"/>
              <a:t>=J</a:t>
            </a:r>
            <a:r>
              <a:rPr lang="en-US" altLang="zh-CN" baseline="-25000" smtClean="0"/>
              <a:t>1</a:t>
            </a:r>
            <a:r>
              <a:rPr lang="en-US" altLang="zh-CN" smtClean="0"/>
              <a:t>y</a:t>
            </a:r>
            <a:r>
              <a:rPr lang="en-US" altLang="zh-CN" baseline="-25000" smtClean="0"/>
              <a:t>1</a:t>
            </a:r>
            <a:r>
              <a:rPr lang="en-US" altLang="zh-CN" smtClean="0"/>
              <a:t>’+K</a:t>
            </a:r>
            <a:r>
              <a:rPr lang="en-US" altLang="zh-CN" baseline="-25000" smtClean="0"/>
              <a:t>1</a:t>
            </a:r>
            <a:r>
              <a:rPr lang="en-US" altLang="zh-CN" smtClean="0"/>
              <a:t>’y</a:t>
            </a:r>
            <a:r>
              <a:rPr lang="en-US" altLang="zh-CN" baseline="-25000" smtClean="0"/>
              <a:t>1             </a:t>
            </a:r>
          </a:p>
          <a:p>
            <a:pPr lvl="1" eaLnBrk="1" hangingPunct="1">
              <a:lnSpc>
                <a:spcPct val="110000"/>
              </a:lnSpc>
              <a:buFont typeface="Wingdings" pitchFamily="2" charset="2"/>
              <a:buNone/>
            </a:pPr>
            <a:r>
              <a:rPr lang="en-US" altLang="zh-CN" smtClean="0"/>
              <a:t>        =x’y</a:t>
            </a:r>
            <a:r>
              <a:rPr lang="en-US" altLang="zh-CN" baseline="-25000" smtClean="0"/>
              <a:t>1</a:t>
            </a:r>
            <a:r>
              <a:rPr lang="en-US" altLang="zh-CN" smtClean="0"/>
              <a:t>’y</a:t>
            </a:r>
            <a:r>
              <a:rPr lang="en-US" altLang="zh-CN" baseline="-25000" smtClean="0"/>
              <a:t>0 </a:t>
            </a:r>
            <a:r>
              <a:rPr lang="en-US" altLang="zh-CN" smtClean="0"/>
              <a:t>+x’y</a:t>
            </a:r>
            <a:r>
              <a:rPr lang="en-US" altLang="zh-CN" baseline="-25000" smtClean="0"/>
              <a:t>1</a:t>
            </a:r>
            <a:r>
              <a:rPr lang="en-US" altLang="zh-CN" smtClean="0"/>
              <a:t>y</a:t>
            </a:r>
            <a:r>
              <a:rPr lang="en-US" altLang="zh-CN" baseline="-25000" smtClean="0"/>
              <a:t>0</a:t>
            </a:r>
            <a:r>
              <a:rPr lang="en-US" altLang="zh-CN" smtClean="0"/>
              <a:t>’</a:t>
            </a:r>
          </a:p>
          <a:p>
            <a:pPr lvl="1" eaLnBrk="1" hangingPunct="1">
              <a:lnSpc>
                <a:spcPct val="110000"/>
              </a:lnSpc>
              <a:buFont typeface="Wingdings" pitchFamily="2" charset="2"/>
              <a:buNone/>
            </a:pPr>
            <a:r>
              <a:rPr lang="en-US" altLang="zh-CN" smtClean="0"/>
              <a:t>        +xy</a:t>
            </a:r>
            <a:r>
              <a:rPr lang="en-US" altLang="zh-CN" baseline="-25000" smtClean="0"/>
              <a:t>1</a:t>
            </a:r>
            <a:r>
              <a:rPr lang="en-US" altLang="zh-CN" smtClean="0"/>
              <a:t>’y</a:t>
            </a:r>
            <a:r>
              <a:rPr lang="en-US" altLang="zh-CN" baseline="-25000" smtClean="0"/>
              <a:t>0</a:t>
            </a:r>
            <a:r>
              <a:rPr lang="en-US" altLang="zh-CN" smtClean="0"/>
              <a:t>’+xy</a:t>
            </a:r>
            <a:r>
              <a:rPr lang="en-US" altLang="zh-CN" baseline="-25000" smtClean="0"/>
              <a:t>1</a:t>
            </a:r>
            <a:r>
              <a:rPr lang="en-US" altLang="zh-CN" smtClean="0"/>
              <a:t>y</a:t>
            </a:r>
            <a:r>
              <a:rPr lang="en-US" altLang="zh-CN" baseline="-25000" smtClean="0"/>
              <a:t>0</a:t>
            </a:r>
          </a:p>
          <a:p>
            <a:pPr lvl="1" eaLnBrk="1" hangingPunct="1">
              <a:lnSpc>
                <a:spcPct val="110000"/>
              </a:lnSpc>
              <a:buFont typeface="Wingdings" pitchFamily="2" charset="2"/>
              <a:buNone/>
            </a:pPr>
            <a:r>
              <a:rPr lang="en-US" altLang="zh-CN" smtClean="0"/>
              <a:t>y</a:t>
            </a:r>
            <a:r>
              <a:rPr lang="en-US" altLang="zh-CN" baseline="-25000" smtClean="0"/>
              <a:t>0</a:t>
            </a:r>
            <a:r>
              <a:rPr lang="en-US" altLang="zh-CN" baseline="30000" smtClean="0"/>
              <a:t>n+1</a:t>
            </a:r>
            <a:r>
              <a:rPr lang="en-US" altLang="zh-CN" smtClean="0"/>
              <a:t>=J</a:t>
            </a:r>
            <a:r>
              <a:rPr lang="en-US" altLang="zh-CN" baseline="-25000" smtClean="0"/>
              <a:t>0</a:t>
            </a:r>
            <a:r>
              <a:rPr lang="en-US" altLang="zh-CN" smtClean="0"/>
              <a:t>y</a:t>
            </a:r>
            <a:r>
              <a:rPr lang="en-US" altLang="zh-CN" baseline="-25000" smtClean="0"/>
              <a:t>0</a:t>
            </a:r>
            <a:r>
              <a:rPr lang="en-US" altLang="zh-CN" smtClean="0"/>
              <a:t>’+K</a:t>
            </a:r>
            <a:r>
              <a:rPr lang="en-US" altLang="zh-CN" baseline="-25000" smtClean="0"/>
              <a:t>0</a:t>
            </a:r>
            <a:r>
              <a:rPr lang="en-US" altLang="zh-CN" smtClean="0"/>
              <a:t>’y</a:t>
            </a:r>
            <a:r>
              <a:rPr lang="en-US" altLang="zh-CN" baseline="-25000" smtClean="0"/>
              <a:t>0            </a:t>
            </a:r>
          </a:p>
          <a:p>
            <a:pPr lvl="1" eaLnBrk="1" hangingPunct="1">
              <a:lnSpc>
                <a:spcPct val="110000"/>
              </a:lnSpc>
              <a:buFont typeface="Wingdings" pitchFamily="2" charset="2"/>
              <a:buNone/>
            </a:pPr>
            <a:r>
              <a:rPr lang="en-US" altLang="zh-CN" baseline="-25000" smtClean="0"/>
              <a:t> </a:t>
            </a:r>
            <a:r>
              <a:rPr lang="en-US" altLang="zh-CN" smtClean="0"/>
              <a:t>        =y</a:t>
            </a:r>
            <a:r>
              <a:rPr lang="en-US" altLang="zh-CN" baseline="-25000" smtClean="0"/>
              <a:t>0</a:t>
            </a:r>
            <a:r>
              <a:rPr lang="en-US" altLang="zh-CN" smtClean="0"/>
              <a:t>’</a:t>
            </a:r>
          </a:p>
          <a:p>
            <a:pPr eaLnBrk="1" hangingPunct="1">
              <a:lnSpc>
                <a:spcPct val="110000"/>
              </a:lnSpc>
            </a:pPr>
            <a:r>
              <a:rPr lang="en-US" altLang="zh-CN" smtClean="0"/>
              <a:t>5.</a:t>
            </a:r>
            <a:r>
              <a:rPr lang="zh-CN" altLang="en-US" smtClean="0"/>
              <a:t>写出输出方程；</a:t>
            </a:r>
          </a:p>
          <a:p>
            <a:pPr lvl="1" eaLnBrk="1" hangingPunct="1">
              <a:lnSpc>
                <a:spcPct val="110000"/>
              </a:lnSpc>
              <a:buFont typeface="Wingdings" pitchFamily="2" charset="2"/>
              <a:buNone/>
            </a:pPr>
            <a:r>
              <a:rPr lang="zh-CN" altLang="en-US" smtClean="0"/>
              <a:t>		</a:t>
            </a:r>
            <a:r>
              <a:rPr lang="en-US" altLang="zh-CN" smtClean="0"/>
              <a:t>Z=(xy</a:t>
            </a:r>
            <a:r>
              <a:rPr lang="en-US" altLang="zh-CN" baseline="-25000" smtClean="0"/>
              <a:t>1</a:t>
            </a:r>
            <a:r>
              <a:rPr lang="en-US" altLang="zh-CN" smtClean="0"/>
              <a:t>’)’=x’+y</a:t>
            </a:r>
            <a:r>
              <a:rPr lang="en-US" altLang="zh-CN" baseline="-25000" smtClean="0"/>
              <a:t>1</a:t>
            </a:r>
            <a:endParaRPr lang="en-US" altLang="zh-CN" smtClean="0"/>
          </a:p>
        </p:txBody>
      </p:sp>
      <p:graphicFrame>
        <p:nvGraphicFramePr>
          <p:cNvPr id="15362" name="Object 4"/>
          <p:cNvGraphicFramePr>
            <a:graphicFrameLocks noChangeAspect="1"/>
          </p:cNvGraphicFramePr>
          <p:nvPr>
            <p:ph sz="half" idx="2"/>
          </p:nvPr>
        </p:nvGraphicFramePr>
        <p:xfrm>
          <a:off x="5148263" y="1557338"/>
          <a:ext cx="3940175" cy="4906962"/>
        </p:xfrm>
        <a:graphic>
          <a:graphicData uri="http://schemas.openxmlformats.org/presentationml/2006/ole">
            <p:oleObj spid="_x0000_s15362" name="Visio" r:id="rId3" imgW="2494971" imgH="310684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6" end="6"/>
                                            </p:txEl>
                                          </p:spTgt>
                                        </p:tgtEl>
                                        <p:attrNameLst>
                                          <p:attrName>style.visibility</p:attrName>
                                        </p:attrNameLst>
                                      </p:cBhvr>
                                      <p:to>
                                        <p:strVal val="visible"/>
                                      </p:to>
                                    </p:set>
                                    <p:animEffect transition="in" filter="blinds(horizontal)">
                                      <p:cBhvr>
                                        <p:cTn id="7" dur="500"/>
                                        <p:tgtEl>
                                          <p:spTgt spid="11981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9811">
                                            <p:txEl>
                                              <p:pRg st="7" end="7"/>
                                            </p:txEl>
                                          </p:spTgt>
                                        </p:tgtEl>
                                        <p:attrNameLst>
                                          <p:attrName>style.visibility</p:attrName>
                                        </p:attrNameLst>
                                      </p:cBhvr>
                                      <p:to>
                                        <p:strVal val="visible"/>
                                      </p:to>
                                    </p:set>
                                    <p:animEffect transition="in" filter="blinds(horizontal)">
                                      <p:cBhvr>
                                        <p:cTn id="10" dur="500"/>
                                        <p:tgtEl>
                                          <p:spTgt spid="119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250825" y="1989138"/>
            <a:ext cx="3025775" cy="4114800"/>
          </a:xfrm>
        </p:spPr>
        <p:txBody>
          <a:bodyPr/>
          <a:lstStyle/>
          <a:p>
            <a:pPr eaLnBrk="1" hangingPunct="1"/>
            <a:r>
              <a:rPr lang="en-US" altLang="zh-CN" smtClean="0"/>
              <a:t>6.</a:t>
            </a:r>
            <a:r>
              <a:rPr lang="zh-CN" altLang="en-US" smtClean="0"/>
              <a:t>构造转换表</a:t>
            </a:r>
          </a:p>
        </p:txBody>
      </p:sp>
      <p:sp>
        <p:nvSpPr>
          <p:cNvPr id="60419" name="Rectangle 4"/>
          <p:cNvSpPr>
            <a:spLocks noChangeArrowheads="1"/>
          </p:cNvSpPr>
          <p:nvPr/>
        </p:nvSpPr>
        <p:spPr bwMode="auto">
          <a:xfrm>
            <a:off x="250825" y="3213100"/>
            <a:ext cx="3097213" cy="3508375"/>
          </a:xfrm>
          <a:prstGeom prst="rect">
            <a:avLst/>
          </a:prstGeom>
          <a:noFill/>
          <a:ln w="9525">
            <a:noFill/>
            <a:miter lim="800000"/>
            <a:headEnd/>
            <a:tailEnd/>
          </a:ln>
        </p:spPr>
        <p:txBody>
          <a:bodyPr>
            <a:spAutoFit/>
          </a:bodyPr>
          <a:lstStyle/>
          <a:p>
            <a:pPr marL="179388" lvl="1"/>
            <a:r>
              <a:rPr lang="en-US" altLang="zh-CN" sz="2800" b="1">
                <a:latin typeface="Tahoma" pitchFamily="34" charset="0"/>
                <a:ea typeface="宋体" pitchFamily="2" charset="-122"/>
              </a:rPr>
              <a:t>y1</a:t>
            </a:r>
            <a:r>
              <a:rPr lang="en-US" altLang="zh-CN" sz="2800" b="1" baseline="30000">
                <a:latin typeface="Tahoma" pitchFamily="34" charset="0"/>
                <a:ea typeface="宋体" pitchFamily="2" charset="-122"/>
              </a:rPr>
              <a:t>n+1</a:t>
            </a:r>
            <a:r>
              <a:rPr lang="en-US" altLang="zh-CN" sz="2800" b="1">
                <a:latin typeface="Tahoma" pitchFamily="34" charset="0"/>
                <a:ea typeface="宋体" pitchFamily="2" charset="-122"/>
              </a:rPr>
              <a:t> =x</a:t>
            </a:r>
            <a:r>
              <a:rPr lang="en-US" altLang="zh-CN" sz="2800" b="1">
                <a:ea typeface="宋体" pitchFamily="2" charset="-122"/>
              </a:rPr>
              <a:t>’</a:t>
            </a:r>
            <a:r>
              <a:rPr lang="en-US" altLang="zh-CN" sz="2800" b="1">
                <a:latin typeface="Tahoma" pitchFamily="34" charset="0"/>
                <a:ea typeface="宋体" pitchFamily="2" charset="-122"/>
              </a:rPr>
              <a:t>y1</a:t>
            </a:r>
            <a:r>
              <a:rPr lang="en-US" altLang="zh-CN" sz="2800" b="1">
                <a:ea typeface="宋体" pitchFamily="2" charset="-122"/>
              </a:rPr>
              <a:t>’</a:t>
            </a:r>
            <a:r>
              <a:rPr lang="en-US" altLang="zh-CN" sz="2800" b="1">
                <a:latin typeface="Tahoma" pitchFamily="34" charset="0"/>
                <a:ea typeface="宋体" pitchFamily="2" charset="-122"/>
              </a:rPr>
              <a:t>y0</a:t>
            </a:r>
          </a:p>
          <a:p>
            <a:pPr marL="179388" lvl="1"/>
            <a:r>
              <a:rPr lang="en-US" altLang="zh-CN" sz="2800" b="1">
                <a:latin typeface="Tahoma" pitchFamily="34" charset="0"/>
                <a:ea typeface="宋体" pitchFamily="2" charset="-122"/>
              </a:rPr>
              <a:t>          +x</a:t>
            </a:r>
            <a:r>
              <a:rPr lang="en-US" altLang="zh-CN" sz="2800" b="1">
                <a:ea typeface="宋体" pitchFamily="2" charset="-122"/>
              </a:rPr>
              <a:t>’</a:t>
            </a:r>
            <a:r>
              <a:rPr lang="en-US" altLang="zh-CN" sz="2800" b="1">
                <a:latin typeface="Tahoma" pitchFamily="34" charset="0"/>
                <a:ea typeface="宋体" pitchFamily="2" charset="-122"/>
              </a:rPr>
              <a:t>y1y0</a:t>
            </a:r>
            <a:r>
              <a:rPr lang="en-US" altLang="zh-CN" sz="2800" b="1">
                <a:ea typeface="宋体" pitchFamily="2" charset="-122"/>
              </a:rPr>
              <a:t>’</a:t>
            </a:r>
            <a:endParaRPr lang="en-US" altLang="zh-CN" sz="2800" b="1">
              <a:latin typeface="Tahoma" pitchFamily="34" charset="0"/>
              <a:ea typeface="宋体" pitchFamily="2" charset="-122"/>
            </a:endParaRPr>
          </a:p>
          <a:p>
            <a:pPr marL="179388" lvl="1"/>
            <a:r>
              <a:rPr lang="en-US" altLang="zh-CN" sz="2800" b="1">
                <a:latin typeface="Tahoma" pitchFamily="34" charset="0"/>
                <a:ea typeface="宋体" pitchFamily="2" charset="-122"/>
              </a:rPr>
              <a:t>          +xy1</a:t>
            </a:r>
            <a:r>
              <a:rPr lang="en-US" altLang="zh-CN" sz="2800" b="1">
                <a:ea typeface="宋体" pitchFamily="2" charset="-122"/>
              </a:rPr>
              <a:t>’</a:t>
            </a:r>
            <a:r>
              <a:rPr lang="en-US" altLang="zh-CN" sz="2800" b="1">
                <a:latin typeface="Tahoma" pitchFamily="34" charset="0"/>
                <a:ea typeface="宋体" pitchFamily="2" charset="-122"/>
              </a:rPr>
              <a:t>y0</a:t>
            </a:r>
            <a:r>
              <a:rPr lang="en-US" altLang="zh-CN" sz="2800" b="1">
                <a:ea typeface="宋体" pitchFamily="2" charset="-122"/>
              </a:rPr>
              <a:t>’</a:t>
            </a:r>
            <a:endParaRPr lang="en-US" altLang="zh-CN" sz="2800" b="1">
              <a:latin typeface="Tahoma" pitchFamily="34" charset="0"/>
              <a:ea typeface="宋体" pitchFamily="2" charset="-122"/>
            </a:endParaRPr>
          </a:p>
          <a:p>
            <a:pPr marL="179388" lvl="1"/>
            <a:r>
              <a:rPr lang="en-US" altLang="zh-CN" sz="2800" b="1">
                <a:latin typeface="Tahoma" pitchFamily="34" charset="0"/>
                <a:ea typeface="宋体" pitchFamily="2" charset="-122"/>
              </a:rPr>
              <a:t>          +xy1y0</a:t>
            </a:r>
          </a:p>
          <a:p>
            <a:pPr marL="179388" lvl="1"/>
            <a:endParaRPr lang="en-US" altLang="zh-CN" sz="2800" b="1">
              <a:latin typeface="Tahoma" pitchFamily="34" charset="0"/>
              <a:ea typeface="宋体" pitchFamily="2" charset="-122"/>
            </a:endParaRPr>
          </a:p>
          <a:p>
            <a:pPr marL="179388" lvl="1"/>
            <a:r>
              <a:rPr lang="en-US" altLang="zh-CN" sz="2800" b="1">
                <a:latin typeface="Tahoma" pitchFamily="34" charset="0"/>
                <a:ea typeface="宋体" pitchFamily="2" charset="-122"/>
              </a:rPr>
              <a:t>y0</a:t>
            </a:r>
            <a:r>
              <a:rPr lang="en-US" altLang="zh-CN" sz="2800" b="1" baseline="30000">
                <a:latin typeface="Tahoma" pitchFamily="34" charset="0"/>
                <a:ea typeface="宋体" pitchFamily="2" charset="-122"/>
              </a:rPr>
              <a:t>n+1</a:t>
            </a:r>
            <a:r>
              <a:rPr lang="en-US" altLang="zh-CN" sz="2800" b="1">
                <a:latin typeface="Tahoma" pitchFamily="34" charset="0"/>
                <a:ea typeface="宋体" pitchFamily="2" charset="-122"/>
              </a:rPr>
              <a:t>=y0</a:t>
            </a:r>
            <a:r>
              <a:rPr lang="en-US" altLang="zh-CN" sz="2800" b="1">
                <a:ea typeface="宋体" pitchFamily="2" charset="-122"/>
              </a:rPr>
              <a:t>’</a:t>
            </a:r>
            <a:endParaRPr lang="en-US" altLang="zh-CN" sz="2800" b="1">
              <a:latin typeface="Tahoma" pitchFamily="34" charset="0"/>
              <a:ea typeface="宋体" pitchFamily="2" charset="-122"/>
            </a:endParaRPr>
          </a:p>
          <a:p>
            <a:pPr marL="179388" lvl="1"/>
            <a:endParaRPr lang="en-US" altLang="zh-CN" sz="2800" b="1">
              <a:latin typeface="Tahoma" pitchFamily="34" charset="0"/>
              <a:ea typeface="宋体" pitchFamily="2" charset="-122"/>
            </a:endParaRPr>
          </a:p>
          <a:p>
            <a:r>
              <a:rPr lang="en-US" altLang="zh-CN" sz="2800" b="1">
                <a:latin typeface="Tahoma" pitchFamily="34" charset="0"/>
                <a:ea typeface="宋体" pitchFamily="2" charset="-122"/>
              </a:rPr>
              <a:t>Z=x</a:t>
            </a:r>
            <a:r>
              <a:rPr lang="en-US" altLang="zh-CN" sz="2800" b="1">
                <a:ea typeface="宋体" pitchFamily="2" charset="-122"/>
              </a:rPr>
              <a:t>’</a:t>
            </a:r>
            <a:r>
              <a:rPr lang="en-US" altLang="zh-CN" sz="2800" b="1">
                <a:latin typeface="Tahoma" pitchFamily="34" charset="0"/>
                <a:ea typeface="宋体" pitchFamily="2" charset="-122"/>
              </a:rPr>
              <a:t>+y1</a:t>
            </a:r>
          </a:p>
        </p:txBody>
      </p:sp>
      <p:sp>
        <p:nvSpPr>
          <p:cNvPr id="121861" name="Text Box 5"/>
          <p:cNvSpPr txBox="1">
            <a:spLocks noChangeArrowheads="1"/>
          </p:cNvSpPr>
          <p:nvPr/>
        </p:nvSpPr>
        <p:spPr bwMode="auto">
          <a:xfrm>
            <a:off x="3563938" y="3313113"/>
            <a:ext cx="1511300"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Y</a:t>
            </a:r>
            <a:r>
              <a:rPr lang="en-US" altLang="zh-CN" sz="1600" b="1" baseline="-25000">
                <a:ea typeface="宋体" pitchFamily="2" charset="-122"/>
              </a:rPr>
              <a:t>1</a:t>
            </a:r>
            <a:r>
              <a:rPr lang="en-US" altLang="zh-CN" sz="1600" b="1" baseline="30000">
                <a:ea typeface="宋体" pitchFamily="2" charset="-122"/>
              </a:rPr>
              <a:t>n+1</a:t>
            </a:r>
            <a:r>
              <a:rPr lang="en-US" altLang="zh-CN" sz="1600" b="1">
                <a:ea typeface="宋体" pitchFamily="2" charset="-122"/>
              </a:rPr>
              <a:t>  K-Map</a:t>
            </a:r>
          </a:p>
        </p:txBody>
      </p:sp>
      <p:sp>
        <p:nvSpPr>
          <p:cNvPr id="121862" name="Text Box 6"/>
          <p:cNvSpPr txBox="1">
            <a:spLocks noChangeArrowheads="1"/>
          </p:cNvSpPr>
          <p:nvPr/>
        </p:nvSpPr>
        <p:spPr bwMode="auto">
          <a:xfrm>
            <a:off x="7669213" y="3313113"/>
            <a:ext cx="1511300"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Z  K-Map</a:t>
            </a:r>
          </a:p>
        </p:txBody>
      </p:sp>
      <p:sp>
        <p:nvSpPr>
          <p:cNvPr id="121863" name="Text Box 7"/>
          <p:cNvSpPr txBox="1">
            <a:spLocks noChangeArrowheads="1"/>
          </p:cNvSpPr>
          <p:nvPr/>
        </p:nvSpPr>
        <p:spPr bwMode="auto">
          <a:xfrm>
            <a:off x="5508625" y="3313113"/>
            <a:ext cx="1511300" cy="336550"/>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Y</a:t>
            </a:r>
            <a:r>
              <a:rPr lang="en-US" altLang="zh-CN" sz="1600" b="1" baseline="-25000">
                <a:ea typeface="宋体" pitchFamily="2" charset="-122"/>
              </a:rPr>
              <a:t>0</a:t>
            </a:r>
            <a:r>
              <a:rPr lang="en-US" altLang="zh-CN" sz="1600" b="1" baseline="30000">
                <a:ea typeface="宋体" pitchFamily="2" charset="-122"/>
              </a:rPr>
              <a:t>n+1</a:t>
            </a:r>
            <a:r>
              <a:rPr lang="en-US" altLang="zh-CN" sz="1600" b="1">
                <a:ea typeface="宋体" pitchFamily="2" charset="-122"/>
              </a:rPr>
              <a:t>  K-Map</a:t>
            </a:r>
          </a:p>
        </p:txBody>
      </p:sp>
      <p:sp>
        <p:nvSpPr>
          <p:cNvPr id="121864" name="AutoShape 8"/>
          <p:cNvSpPr>
            <a:spLocks/>
          </p:cNvSpPr>
          <p:nvPr/>
        </p:nvSpPr>
        <p:spPr bwMode="auto">
          <a:xfrm rot="-5400000">
            <a:off x="6003925" y="1404938"/>
            <a:ext cx="287338" cy="4824412"/>
          </a:xfrm>
          <a:prstGeom prst="leftBrace">
            <a:avLst>
              <a:gd name="adj1" fmla="val 139917"/>
              <a:gd name="adj2" fmla="val 48870"/>
            </a:avLst>
          </a:prstGeom>
          <a:noFill/>
          <a:ln w="9525">
            <a:solidFill>
              <a:schemeClr val="tx1"/>
            </a:solidFill>
            <a:round/>
            <a:headEnd/>
            <a:tailEnd/>
          </a:ln>
        </p:spPr>
        <p:txBody>
          <a:bodyPr wrap="none" anchor="ctr"/>
          <a:lstStyle/>
          <a:p>
            <a:endParaRPr lang="zh-CN" altLang="en-US"/>
          </a:p>
        </p:txBody>
      </p:sp>
      <p:sp>
        <p:nvSpPr>
          <p:cNvPr id="121865" name="AutoShape 9"/>
          <p:cNvSpPr>
            <a:spLocks noChangeArrowheads="1"/>
          </p:cNvSpPr>
          <p:nvPr/>
        </p:nvSpPr>
        <p:spPr bwMode="auto">
          <a:xfrm>
            <a:off x="5895975" y="4032250"/>
            <a:ext cx="360363" cy="431800"/>
          </a:xfrm>
          <a:prstGeom prst="downArrow">
            <a:avLst>
              <a:gd name="adj1" fmla="val 50000"/>
              <a:gd name="adj2" fmla="val 29956"/>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21866" name="Rectangle 10"/>
          <p:cNvSpPr>
            <a:spLocks noChangeArrowheads="1"/>
          </p:cNvSpPr>
          <p:nvPr/>
        </p:nvSpPr>
        <p:spPr bwMode="auto">
          <a:xfrm>
            <a:off x="5715000" y="6354763"/>
            <a:ext cx="1304925" cy="396875"/>
          </a:xfrm>
          <a:prstGeom prst="rect">
            <a:avLst/>
          </a:prstGeom>
          <a:noFill/>
          <a:ln w="9525">
            <a:noFill/>
            <a:miter lim="800000"/>
            <a:headEnd/>
            <a:tailEnd/>
          </a:ln>
        </p:spPr>
        <p:txBody>
          <a:bodyPr>
            <a:spAutoFit/>
          </a:bodyPr>
          <a:lstStyle/>
          <a:p>
            <a:r>
              <a:rPr lang="zh-CN" altLang="en-US" sz="2000" b="1">
                <a:ea typeface="宋体" pitchFamily="2" charset="-122"/>
              </a:rPr>
              <a:t>转换表</a:t>
            </a:r>
          </a:p>
        </p:txBody>
      </p:sp>
      <p:pic>
        <p:nvPicPr>
          <p:cNvPr id="121867" name="Picture 11"/>
          <p:cNvPicPr>
            <a:picLocks noChangeAspect="1" noChangeArrowheads="1"/>
          </p:cNvPicPr>
          <p:nvPr/>
        </p:nvPicPr>
        <p:blipFill>
          <a:blip r:embed="rId2"/>
          <a:srcRect/>
          <a:stretch>
            <a:fillRect/>
          </a:stretch>
        </p:blipFill>
        <p:spPr bwMode="auto">
          <a:xfrm>
            <a:off x="3057525" y="1185863"/>
            <a:ext cx="5762625" cy="2152650"/>
          </a:xfrm>
          <a:prstGeom prst="rect">
            <a:avLst/>
          </a:prstGeom>
          <a:noFill/>
          <a:ln w="9525">
            <a:noFill/>
            <a:miter lim="800000"/>
            <a:headEnd/>
            <a:tailEnd/>
          </a:ln>
        </p:spPr>
      </p:pic>
      <p:pic>
        <p:nvPicPr>
          <p:cNvPr id="121868" name="Picture 12"/>
          <p:cNvPicPr>
            <a:picLocks noChangeAspect="1" noChangeArrowheads="1"/>
          </p:cNvPicPr>
          <p:nvPr/>
        </p:nvPicPr>
        <p:blipFill>
          <a:blip r:embed="rId3"/>
          <a:srcRect/>
          <a:stretch>
            <a:fillRect/>
          </a:stretch>
        </p:blipFill>
        <p:spPr bwMode="auto">
          <a:xfrm>
            <a:off x="4406900" y="4478338"/>
            <a:ext cx="3333750" cy="1876425"/>
          </a:xfrm>
          <a:prstGeom prst="rect">
            <a:avLst/>
          </a:prstGeom>
          <a:noFill/>
          <a:ln w="9525">
            <a:noFill/>
            <a:miter lim="800000"/>
            <a:headEnd/>
            <a:tailEnd/>
          </a:ln>
        </p:spPr>
      </p:pic>
      <p:sp>
        <p:nvSpPr>
          <p:cNvPr id="60428" name="Oval 13"/>
          <p:cNvSpPr>
            <a:spLocks noChangeArrowheads="1"/>
          </p:cNvSpPr>
          <p:nvPr/>
        </p:nvSpPr>
        <p:spPr bwMode="auto">
          <a:xfrm>
            <a:off x="3735388" y="1628775"/>
            <a:ext cx="404812" cy="360363"/>
          </a:xfrm>
          <a:prstGeom prst="ellipse">
            <a:avLst/>
          </a:prstGeom>
          <a:noFill/>
          <a:ln w="9525" algn="ctr">
            <a:noFill/>
            <a:round/>
            <a:headEnd/>
            <a:tailEnd/>
          </a:ln>
        </p:spPr>
        <p:txBody>
          <a:bodyPr wrap="none" anchor="ctr"/>
          <a:lstStyle/>
          <a:p>
            <a:endParaRPr lang="zh-CN" altLang="en-US"/>
          </a:p>
        </p:txBody>
      </p:sp>
      <p:sp>
        <p:nvSpPr>
          <p:cNvPr id="121870" name="Oval 14"/>
          <p:cNvSpPr>
            <a:spLocks noChangeArrowheads="1"/>
          </p:cNvSpPr>
          <p:nvPr/>
        </p:nvSpPr>
        <p:spPr bwMode="auto">
          <a:xfrm>
            <a:off x="3781425" y="1671638"/>
            <a:ext cx="268288" cy="271462"/>
          </a:xfrm>
          <a:prstGeom prst="ellipse">
            <a:avLst/>
          </a:prstGeom>
          <a:noFill/>
          <a:ln w="28575" algn="ctr">
            <a:solidFill>
              <a:srgbClr val="FF0000"/>
            </a:solidFill>
            <a:round/>
            <a:headEnd/>
            <a:tailEnd/>
          </a:ln>
        </p:spPr>
        <p:txBody>
          <a:bodyPr wrap="none" anchor="ctr"/>
          <a:lstStyle/>
          <a:p>
            <a:endParaRPr lang="zh-CN" altLang="en-US"/>
          </a:p>
        </p:txBody>
      </p:sp>
      <p:sp>
        <p:nvSpPr>
          <p:cNvPr id="121871" name="Oval 15"/>
          <p:cNvSpPr>
            <a:spLocks noChangeArrowheads="1"/>
          </p:cNvSpPr>
          <p:nvPr/>
        </p:nvSpPr>
        <p:spPr bwMode="auto">
          <a:xfrm>
            <a:off x="5761038" y="1673225"/>
            <a:ext cx="268287" cy="271463"/>
          </a:xfrm>
          <a:prstGeom prst="ellipse">
            <a:avLst/>
          </a:prstGeom>
          <a:noFill/>
          <a:ln w="28575" algn="ctr">
            <a:solidFill>
              <a:srgbClr val="FF0000"/>
            </a:solidFill>
            <a:round/>
            <a:headEnd/>
            <a:tailEnd/>
          </a:ln>
        </p:spPr>
        <p:txBody>
          <a:bodyPr wrap="none" anchor="ctr"/>
          <a:lstStyle/>
          <a:p>
            <a:endParaRPr lang="zh-CN" altLang="en-US"/>
          </a:p>
        </p:txBody>
      </p:sp>
      <p:sp>
        <p:nvSpPr>
          <p:cNvPr id="121872" name="Oval 16"/>
          <p:cNvSpPr>
            <a:spLocks noChangeArrowheads="1"/>
          </p:cNvSpPr>
          <p:nvPr/>
        </p:nvSpPr>
        <p:spPr bwMode="auto">
          <a:xfrm>
            <a:off x="7831138" y="1673225"/>
            <a:ext cx="268287" cy="271463"/>
          </a:xfrm>
          <a:prstGeom prst="ellipse">
            <a:avLst/>
          </a:prstGeom>
          <a:noFill/>
          <a:ln w="28575" algn="ctr">
            <a:solidFill>
              <a:srgbClr val="FF0000"/>
            </a:solidFill>
            <a:round/>
            <a:headEnd/>
            <a:tailEnd/>
          </a:ln>
        </p:spPr>
        <p:txBody>
          <a:bodyPr wrap="none" anchor="ctr"/>
          <a:lstStyle/>
          <a:p>
            <a:endParaRPr lang="zh-CN" altLang="en-US"/>
          </a:p>
        </p:txBody>
      </p:sp>
      <p:sp>
        <p:nvSpPr>
          <p:cNvPr id="121873" name="Oval 17"/>
          <p:cNvSpPr>
            <a:spLocks noChangeArrowheads="1"/>
          </p:cNvSpPr>
          <p:nvPr/>
        </p:nvSpPr>
        <p:spPr bwMode="auto">
          <a:xfrm>
            <a:off x="5762625" y="5137150"/>
            <a:ext cx="493713" cy="271463"/>
          </a:xfrm>
          <a:prstGeom prst="ellipse">
            <a:avLst/>
          </a:prstGeom>
          <a:noFill/>
          <a:ln w="28575" algn="ctr">
            <a:solidFill>
              <a:srgbClr val="FF0000"/>
            </a:solidFill>
            <a:round/>
            <a:headEnd/>
            <a:tailEnd/>
          </a:ln>
        </p:spPr>
        <p:txBody>
          <a:bodyPr wrap="none" anchor="ctr"/>
          <a:lstStyle/>
          <a:p>
            <a:endParaRPr lang="zh-CN" altLang="en-US"/>
          </a:p>
        </p:txBody>
      </p:sp>
      <p:sp>
        <p:nvSpPr>
          <p:cNvPr id="121874" name="Oval 18"/>
          <p:cNvSpPr>
            <a:spLocks noChangeArrowheads="1"/>
          </p:cNvSpPr>
          <p:nvPr/>
        </p:nvSpPr>
        <p:spPr bwMode="auto">
          <a:xfrm>
            <a:off x="3798888" y="2033588"/>
            <a:ext cx="268287" cy="271462"/>
          </a:xfrm>
          <a:prstGeom prst="ellipse">
            <a:avLst/>
          </a:prstGeom>
          <a:noFill/>
          <a:ln w="28575" algn="ctr">
            <a:solidFill>
              <a:srgbClr val="0000FF"/>
            </a:solidFill>
            <a:round/>
            <a:headEnd/>
            <a:tailEnd/>
          </a:ln>
        </p:spPr>
        <p:txBody>
          <a:bodyPr wrap="none" anchor="ctr"/>
          <a:lstStyle/>
          <a:p>
            <a:endParaRPr lang="zh-CN" altLang="en-US"/>
          </a:p>
        </p:txBody>
      </p:sp>
      <p:sp>
        <p:nvSpPr>
          <p:cNvPr id="121875" name="Oval 19"/>
          <p:cNvSpPr>
            <a:spLocks noChangeArrowheads="1"/>
          </p:cNvSpPr>
          <p:nvPr/>
        </p:nvSpPr>
        <p:spPr bwMode="auto">
          <a:xfrm>
            <a:off x="5807075" y="2060575"/>
            <a:ext cx="268288" cy="271463"/>
          </a:xfrm>
          <a:prstGeom prst="ellipse">
            <a:avLst/>
          </a:prstGeom>
          <a:noFill/>
          <a:ln w="28575" algn="ctr">
            <a:solidFill>
              <a:srgbClr val="0000FF"/>
            </a:solidFill>
            <a:round/>
            <a:headEnd/>
            <a:tailEnd/>
          </a:ln>
        </p:spPr>
        <p:txBody>
          <a:bodyPr wrap="none" anchor="ctr"/>
          <a:lstStyle/>
          <a:p>
            <a:endParaRPr lang="zh-CN" altLang="en-US"/>
          </a:p>
        </p:txBody>
      </p:sp>
      <p:sp>
        <p:nvSpPr>
          <p:cNvPr id="121876" name="Oval 20"/>
          <p:cNvSpPr>
            <a:spLocks noChangeArrowheads="1"/>
          </p:cNvSpPr>
          <p:nvPr/>
        </p:nvSpPr>
        <p:spPr bwMode="auto">
          <a:xfrm>
            <a:off x="7858125" y="2043113"/>
            <a:ext cx="268288" cy="271462"/>
          </a:xfrm>
          <a:prstGeom prst="ellipse">
            <a:avLst/>
          </a:prstGeom>
          <a:noFill/>
          <a:ln w="28575" algn="ctr">
            <a:solidFill>
              <a:srgbClr val="0000FF"/>
            </a:solidFill>
            <a:round/>
            <a:headEnd/>
            <a:tailEnd/>
          </a:ln>
        </p:spPr>
        <p:txBody>
          <a:bodyPr wrap="none" anchor="ctr"/>
          <a:lstStyle/>
          <a:p>
            <a:endParaRPr lang="zh-CN" altLang="en-US"/>
          </a:p>
        </p:txBody>
      </p:sp>
      <p:sp>
        <p:nvSpPr>
          <p:cNvPr id="121877" name="Oval 21"/>
          <p:cNvSpPr>
            <a:spLocks noChangeArrowheads="1"/>
          </p:cNvSpPr>
          <p:nvPr/>
        </p:nvSpPr>
        <p:spPr bwMode="auto">
          <a:xfrm>
            <a:off x="5761038" y="5407025"/>
            <a:ext cx="493712" cy="271463"/>
          </a:xfrm>
          <a:prstGeom prst="ellipse">
            <a:avLst/>
          </a:prstGeom>
          <a:noFill/>
          <a:ln w="28575" algn="ctr">
            <a:solidFill>
              <a:srgbClr val="0000FF"/>
            </a:solidFill>
            <a:round/>
            <a:headEnd/>
            <a:tailEnd/>
          </a:ln>
        </p:spPr>
        <p:txBody>
          <a:bodyPr wrap="none" anchor="ctr"/>
          <a:lstStyle/>
          <a:p>
            <a:endParaRPr lang="zh-CN" altLang="en-US"/>
          </a:p>
        </p:txBody>
      </p:sp>
      <p:sp>
        <p:nvSpPr>
          <p:cNvPr id="121878" name="Oval 22"/>
          <p:cNvSpPr>
            <a:spLocks noChangeArrowheads="1"/>
          </p:cNvSpPr>
          <p:nvPr/>
        </p:nvSpPr>
        <p:spPr bwMode="auto">
          <a:xfrm>
            <a:off x="4249738" y="2403475"/>
            <a:ext cx="268287" cy="271463"/>
          </a:xfrm>
          <a:prstGeom prst="ellipse">
            <a:avLst/>
          </a:prstGeom>
          <a:noFill/>
          <a:ln w="28575" algn="ctr">
            <a:solidFill>
              <a:srgbClr val="FF6600"/>
            </a:solidFill>
            <a:round/>
            <a:headEnd/>
            <a:tailEnd/>
          </a:ln>
        </p:spPr>
        <p:txBody>
          <a:bodyPr wrap="none" anchor="ctr"/>
          <a:lstStyle/>
          <a:p>
            <a:endParaRPr lang="zh-CN" altLang="en-US"/>
          </a:p>
        </p:txBody>
      </p:sp>
      <p:sp>
        <p:nvSpPr>
          <p:cNvPr id="121879" name="Oval 23"/>
          <p:cNvSpPr>
            <a:spLocks noChangeArrowheads="1"/>
          </p:cNvSpPr>
          <p:nvPr/>
        </p:nvSpPr>
        <p:spPr bwMode="auto">
          <a:xfrm>
            <a:off x="6230938" y="2438400"/>
            <a:ext cx="268287" cy="271463"/>
          </a:xfrm>
          <a:prstGeom prst="ellipse">
            <a:avLst/>
          </a:prstGeom>
          <a:noFill/>
          <a:ln w="28575" algn="ctr">
            <a:solidFill>
              <a:srgbClr val="FF6600"/>
            </a:solidFill>
            <a:round/>
            <a:headEnd/>
            <a:tailEnd/>
          </a:ln>
        </p:spPr>
        <p:txBody>
          <a:bodyPr wrap="none" anchor="ctr"/>
          <a:lstStyle/>
          <a:p>
            <a:endParaRPr lang="zh-CN" altLang="en-US"/>
          </a:p>
        </p:txBody>
      </p:sp>
      <p:sp>
        <p:nvSpPr>
          <p:cNvPr id="121880" name="Oval 24"/>
          <p:cNvSpPr>
            <a:spLocks noChangeArrowheads="1"/>
          </p:cNvSpPr>
          <p:nvPr/>
        </p:nvSpPr>
        <p:spPr bwMode="auto">
          <a:xfrm>
            <a:off x="8301038" y="2413000"/>
            <a:ext cx="268287" cy="271463"/>
          </a:xfrm>
          <a:prstGeom prst="ellipse">
            <a:avLst/>
          </a:prstGeom>
          <a:noFill/>
          <a:ln w="28575" algn="ctr">
            <a:solidFill>
              <a:srgbClr val="FF6600"/>
            </a:solidFill>
            <a:round/>
            <a:headEnd/>
            <a:tailEnd/>
          </a:ln>
        </p:spPr>
        <p:txBody>
          <a:bodyPr wrap="none" anchor="ctr"/>
          <a:lstStyle/>
          <a:p>
            <a:endParaRPr lang="zh-CN" altLang="en-US"/>
          </a:p>
        </p:txBody>
      </p:sp>
      <p:sp>
        <p:nvSpPr>
          <p:cNvPr id="121881" name="Oval 25"/>
          <p:cNvSpPr>
            <a:spLocks noChangeArrowheads="1"/>
          </p:cNvSpPr>
          <p:nvPr/>
        </p:nvSpPr>
        <p:spPr bwMode="auto">
          <a:xfrm>
            <a:off x="6842125" y="5678488"/>
            <a:ext cx="493713" cy="271462"/>
          </a:xfrm>
          <a:prstGeom prst="ellipse">
            <a:avLst/>
          </a:prstGeom>
          <a:noFill/>
          <a:ln w="28575" algn="ctr">
            <a:solidFill>
              <a:srgbClr val="FF66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1867"/>
                                        </p:tgtEl>
                                        <p:attrNameLst>
                                          <p:attrName>style.visibility</p:attrName>
                                        </p:attrNameLst>
                                      </p:cBhvr>
                                      <p:to>
                                        <p:strVal val="visible"/>
                                      </p:to>
                                    </p:set>
                                    <p:animEffect transition="in" filter="wipe(up)">
                                      <p:cBhvr>
                                        <p:cTn id="7" dur="500"/>
                                        <p:tgtEl>
                                          <p:spTgt spid="121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wipe(up)">
                                      <p:cBhvr>
                                        <p:cTn id="12" dur="500"/>
                                        <p:tgtEl>
                                          <p:spTgt spid="12186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1863"/>
                                        </p:tgtEl>
                                        <p:attrNameLst>
                                          <p:attrName>style.visibility</p:attrName>
                                        </p:attrNameLst>
                                      </p:cBhvr>
                                      <p:to>
                                        <p:strVal val="visible"/>
                                      </p:to>
                                    </p:set>
                                    <p:animEffect transition="in" filter="wipe(up)">
                                      <p:cBhvr>
                                        <p:cTn id="15" dur="500"/>
                                        <p:tgtEl>
                                          <p:spTgt spid="12186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1862"/>
                                        </p:tgtEl>
                                        <p:attrNameLst>
                                          <p:attrName>style.visibility</p:attrName>
                                        </p:attrNameLst>
                                      </p:cBhvr>
                                      <p:to>
                                        <p:strVal val="visible"/>
                                      </p:to>
                                    </p:set>
                                    <p:animEffect transition="in" filter="wipe(up)">
                                      <p:cBhvr>
                                        <p:cTn id="18" dur="500"/>
                                        <p:tgtEl>
                                          <p:spTgt spid="1218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1864"/>
                                        </p:tgtEl>
                                        <p:attrNameLst>
                                          <p:attrName>style.visibility</p:attrName>
                                        </p:attrNameLst>
                                      </p:cBhvr>
                                      <p:to>
                                        <p:strVal val="visible"/>
                                      </p:to>
                                    </p:set>
                                    <p:animEffect transition="in" filter="wipe(up)">
                                      <p:cBhvr>
                                        <p:cTn id="23" dur="500"/>
                                        <p:tgtEl>
                                          <p:spTgt spid="12186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21865"/>
                                        </p:tgtEl>
                                        <p:attrNameLst>
                                          <p:attrName>style.visibility</p:attrName>
                                        </p:attrNameLst>
                                      </p:cBhvr>
                                      <p:to>
                                        <p:strVal val="visible"/>
                                      </p:to>
                                    </p:set>
                                    <p:animEffect transition="in" filter="wipe(up)">
                                      <p:cBhvr>
                                        <p:cTn id="26" dur="500"/>
                                        <p:tgtEl>
                                          <p:spTgt spid="12186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1868"/>
                                        </p:tgtEl>
                                        <p:attrNameLst>
                                          <p:attrName>style.visibility</p:attrName>
                                        </p:attrNameLst>
                                      </p:cBhvr>
                                      <p:to>
                                        <p:strVal val="visible"/>
                                      </p:to>
                                    </p:set>
                                    <p:animEffect transition="in" filter="wipe(up)">
                                      <p:cBhvr>
                                        <p:cTn id="31" dur="500"/>
                                        <p:tgtEl>
                                          <p:spTgt spid="1218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1866"/>
                                        </p:tgtEl>
                                        <p:attrNameLst>
                                          <p:attrName>style.visibility</p:attrName>
                                        </p:attrNameLst>
                                      </p:cBhvr>
                                      <p:to>
                                        <p:strVal val="visible"/>
                                      </p:to>
                                    </p:set>
                                    <p:animEffect transition="in" filter="wipe(up)">
                                      <p:cBhvr>
                                        <p:cTn id="36" dur="500"/>
                                        <p:tgtEl>
                                          <p:spTgt spid="12186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18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18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18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18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18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18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18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18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188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1878"/>
                                        </p:tgtEl>
                                        <p:attrNameLst>
                                          <p:attrName>style.visibility</p:attrName>
                                        </p:attrNameLst>
                                      </p:cBhvr>
                                      <p:to>
                                        <p:strVal val="visible"/>
                                      </p:to>
                                    </p:set>
                                    <p:anim calcmode="lin" valueType="num">
                                      <p:cBhvr additive="base">
                                        <p:cTn id="69" dur="500" fill="hold"/>
                                        <p:tgtEl>
                                          <p:spTgt spid="121878"/>
                                        </p:tgtEl>
                                        <p:attrNameLst>
                                          <p:attrName>ppt_x</p:attrName>
                                        </p:attrNameLst>
                                      </p:cBhvr>
                                      <p:tavLst>
                                        <p:tav tm="0">
                                          <p:val>
                                            <p:strVal val="#ppt_x"/>
                                          </p:val>
                                        </p:tav>
                                        <p:tav tm="100000">
                                          <p:val>
                                            <p:strVal val="#ppt_x"/>
                                          </p:val>
                                        </p:tav>
                                      </p:tavLst>
                                    </p:anim>
                                    <p:anim calcmode="lin" valueType="num">
                                      <p:cBhvr additive="base">
                                        <p:cTn id="70" dur="500" fill="hold"/>
                                        <p:tgtEl>
                                          <p:spTgt spid="12187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1879"/>
                                        </p:tgtEl>
                                        <p:attrNameLst>
                                          <p:attrName>style.visibility</p:attrName>
                                        </p:attrNameLst>
                                      </p:cBhvr>
                                      <p:to>
                                        <p:strVal val="visible"/>
                                      </p:to>
                                    </p:set>
                                    <p:anim calcmode="lin" valueType="num">
                                      <p:cBhvr additive="base">
                                        <p:cTn id="73" dur="500" fill="hold"/>
                                        <p:tgtEl>
                                          <p:spTgt spid="121879"/>
                                        </p:tgtEl>
                                        <p:attrNameLst>
                                          <p:attrName>ppt_x</p:attrName>
                                        </p:attrNameLst>
                                      </p:cBhvr>
                                      <p:tavLst>
                                        <p:tav tm="0">
                                          <p:val>
                                            <p:strVal val="#ppt_x"/>
                                          </p:val>
                                        </p:tav>
                                        <p:tav tm="100000">
                                          <p:val>
                                            <p:strVal val="#ppt_x"/>
                                          </p:val>
                                        </p:tav>
                                      </p:tavLst>
                                    </p:anim>
                                    <p:anim calcmode="lin" valueType="num">
                                      <p:cBhvr additive="base">
                                        <p:cTn id="74" dur="500" fill="hold"/>
                                        <p:tgtEl>
                                          <p:spTgt spid="12187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21880"/>
                                        </p:tgtEl>
                                        <p:attrNameLst>
                                          <p:attrName>style.visibility</p:attrName>
                                        </p:attrNameLst>
                                      </p:cBhvr>
                                      <p:to>
                                        <p:strVal val="visible"/>
                                      </p:to>
                                    </p:set>
                                    <p:anim calcmode="lin" valueType="num">
                                      <p:cBhvr additive="base">
                                        <p:cTn id="77" dur="500" fill="hold"/>
                                        <p:tgtEl>
                                          <p:spTgt spid="121880"/>
                                        </p:tgtEl>
                                        <p:attrNameLst>
                                          <p:attrName>ppt_x</p:attrName>
                                        </p:attrNameLst>
                                      </p:cBhvr>
                                      <p:tavLst>
                                        <p:tav tm="0">
                                          <p:val>
                                            <p:strVal val="#ppt_x"/>
                                          </p:val>
                                        </p:tav>
                                        <p:tav tm="100000">
                                          <p:val>
                                            <p:strVal val="#ppt_x"/>
                                          </p:val>
                                        </p:tav>
                                      </p:tavLst>
                                    </p:anim>
                                    <p:anim calcmode="lin" valueType="num">
                                      <p:cBhvr additive="base">
                                        <p:cTn id="78" dur="500" fill="hold"/>
                                        <p:tgtEl>
                                          <p:spTgt spid="1218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62" grpId="0"/>
      <p:bldP spid="121863" grpId="0"/>
      <p:bldP spid="121864" grpId="0" animBg="1"/>
      <p:bldP spid="121865" grpId="0" animBg="1"/>
      <p:bldP spid="121866" grpId="0"/>
      <p:bldP spid="121870" grpId="0" animBg="1"/>
      <p:bldP spid="121871" grpId="0" animBg="1"/>
      <p:bldP spid="121872" grpId="0" animBg="1"/>
      <p:bldP spid="121873" grpId="0" animBg="1"/>
      <p:bldP spid="121874" grpId="0" animBg="1"/>
      <p:bldP spid="121875" grpId="0" animBg="1"/>
      <p:bldP spid="121876" grpId="0" animBg="1"/>
      <p:bldP spid="121877" grpId="0" animBg="1"/>
      <p:bldP spid="121878" grpId="0" animBg="1"/>
      <p:bldP spid="121879" grpId="0" animBg="1"/>
      <p:bldP spid="121880" grpId="0" animBg="1"/>
      <p:bldP spid="12188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endParaRPr lang="zh-CN" altLang="zh-CN" smtClean="0"/>
          </a:p>
        </p:txBody>
      </p:sp>
      <p:sp>
        <p:nvSpPr>
          <p:cNvPr id="16388" name="Rectangle 3"/>
          <p:cNvSpPr>
            <a:spLocks noGrp="1" noChangeArrowheads="1"/>
          </p:cNvSpPr>
          <p:nvPr>
            <p:ph type="body" idx="1"/>
          </p:nvPr>
        </p:nvSpPr>
        <p:spPr>
          <a:xfrm>
            <a:off x="323850" y="1843088"/>
            <a:ext cx="5113338" cy="1584325"/>
          </a:xfrm>
        </p:spPr>
        <p:txBody>
          <a:bodyPr/>
          <a:lstStyle/>
          <a:p>
            <a:pPr eaLnBrk="1" hangingPunct="1"/>
            <a:r>
              <a:rPr lang="en-US" altLang="zh-CN" smtClean="0"/>
              <a:t>7.</a:t>
            </a:r>
            <a:r>
              <a:rPr lang="zh-CN" altLang="en-US" smtClean="0"/>
              <a:t>为每个状态分配相应符号，构造状态图或状态表</a:t>
            </a:r>
          </a:p>
        </p:txBody>
      </p:sp>
      <p:graphicFrame>
        <p:nvGraphicFramePr>
          <p:cNvPr id="122884" name="Object 4"/>
          <p:cNvGraphicFramePr>
            <a:graphicFrameLocks noChangeAspect="1"/>
          </p:cNvGraphicFramePr>
          <p:nvPr/>
        </p:nvGraphicFramePr>
        <p:xfrm>
          <a:off x="5795963" y="3716338"/>
          <a:ext cx="2770187" cy="2808287"/>
        </p:xfrm>
        <a:graphic>
          <a:graphicData uri="http://schemas.openxmlformats.org/presentationml/2006/ole">
            <p:oleObj spid="_x0000_s16386" name="Visio" r:id="rId3" imgW="2131219" imgH="2162175" progId="Visio.Drawing.11">
              <p:embed/>
            </p:oleObj>
          </a:graphicData>
        </a:graphic>
      </p:graphicFrame>
      <p:pic>
        <p:nvPicPr>
          <p:cNvPr id="122885" name="Picture 5"/>
          <p:cNvPicPr>
            <a:picLocks noChangeAspect="1" noChangeArrowheads="1"/>
          </p:cNvPicPr>
          <p:nvPr/>
        </p:nvPicPr>
        <p:blipFill>
          <a:blip r:embed="rId4"/>
          <a:srcRect/>
          <a:stretch>
            <a:fillRect/>
          </a:stretch>
        </p:blipFill>
        <p:spPr bwMode="auto">
          <a:xfrm>
            <a:off x="838200" y="3498850"/>
            <a:ext cx="4410075" cy="2800350"/>
          </a:xfrm>
          <a:prstGeom prst="rect">
            <a:avLst/>
          </a:prstGeom>
          <a:noFill/>
          <a:ln w="9525">
            <a:noFill/>
            <a:miter lim="800000"/>
            <a:headEnd/>
            <a:tailEnd/>
          </a:ln>
        </p:spPr>
      </p:pic>
      <p:graphicFrame>
        <p:nvGraphicFramePr>
          <p:cNvPr id="122905" name="Group 25"/>
          <p:cNvGraphicFramePr>
            <a:graphicFrameLocks noGrp="1"/>
          </p:cNvGraphicFramePr>
          <p:nvPr/>
        </p:nvGraphicFramePr>
        <p:xfrm>
          <a:off x="6156325" y="1555750"/>
          <a:ext cx="2249488" cy="1751013"/>
        </p:xfrm>
        <a:graphic>
          <a:graphicData uri="http://schemas.openxmlformats.org/drawingml/2006/table">
            <a:tbl>
              <a:tblPr/>
              <a:tblGrid>
                <a:gridCol w="1125538"/>
                <a:gridCol w="1123950"/>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Q</a:t>
                      </a:r>
                      <a:r>
                        <a:rPr kumimoji="0" lang="en-US" altLang="zh-CN" sz="1000" b="0" i="0" u="none" strike="noStrike" cap="none" normalizeH="0" baseline="0" smtClean="0">
                          <a:ln>
                            <a:noFill/>
                          </a:ln>
                          <a:solidFill>
                            <a:schemeClr val="tx1"/>
                          </a:solidFill>
                          <a:effectLst/>
                          <a:latin typeface="Verdana" pitchFamily="34" charset="0"/>
                          <a:ea typeface="黑体" pitchFamily="2" charset="-122"/>
                        </a:rPr>
                        <a:t>1</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00</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Q</a:t>
                      </a:r>
                      <a:r>
                        <a:rPr kumimoji="0" lang="en-US" altLang="zh-CN" sz="1000" b="0" i="0" u="none" strike="noStrike" cap="none" normalizeH="0" baseline="0" smtClean="0">
                          <a:ln>
                            <a:noFill/>
                          </a:ln>
                          <a:solidFill>
                            <a:schemeClr val="tx1"/>
                          </a:solidFill>
                          <a:effectLst/>
                          <a:latin typeface="Verdana" pitchFamily="34" charset="0"/>
                          <a:ea typeface="黑体" pitchFamily="2" charset="-122"/>
                        </a:rPr>
                        <a:t>2</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01</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Q</a:t>
                      </a:r>
                      <a:r>
                        <a:rPr kumimoji="0" lang="en-US" altLang="zh-CN" sz="1000" b="0" i="0" u="none" strike="noStrike" cap="none" normalizeH="0" baseline="0" smtClean="0">
                          <a:ln>
                            <a:noFill/>
                          </a:ln>
                          <a:solidFill>
                            <a:schemeClr val="tx1"/>
                          </a:solidFill>
                          <a:effectLst/>
                          <a:latin typeface="Verdana" pitchFamily="34" charset="0"/>
                          <a:ea typeface="黑体" pitchFamily="2" charset="-122"/>
                        </a:rPr>
                        <a:t>3</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10</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Q</a:t>
                      </a:r>
                      <a:r>
                        <a:rPr kumimoji="0" lang="en-US" altLang="zh-CN" sz="1000" b="0" i="0" u="none" strike="noStrike" cap="none" normalizeH="0" baseline="0" smtClean="0">
                          <a:ln>
                            <a:noFill/>
                          </a:ln>
                          <a:solidFill>
                            <a:schemeClr val="tx1"/>
                          </a:solidFill>
                          <a:effectLst/>
                          <a:latin typeface="Verdana" pitchFamily="34" charset="0"/>
                          <a:ea typeface="黑体" pitchFamily="2" charset="-122"/>
                        </a:rPr>
                        <a:t>4</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11</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05"/>
                                        </p:tgtEl>
                                        <p:attrNameLst>
                                          <p:attrName>style.visibility</p:attrName>
                                        </p:attrNameLst>
                                      </p:cBhvr>
                                      <p:to>
                                        <p:strVal val="visible"/>
                                      </p:to>
                                    </p:set>
                                    <p:animEffect transition="in" filter="wipe(down)">
                                      <p:cBhvr>
                                        <p:cTn id="7" dur="500"/>
                                        <p:tgtEl>
                                          <p:spTgt spid="1229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 calcmode="lin" valueType="num">
                                      <p:cBhvr additive="base">
                                        <p:cTn id="12" dur="500" fill="hold"/>
                                        <p:tgtEl>
                                          <p:spTgt spid="122885"/>
                                        </p:tgtEl>
                                        <p:attrNameLst>
                                          <p:attrName>ppt_x</p:attrName>
                                        </p:attrNameLst>
                                      </p:cBhvr>
                                      <p:tavLst>
                                        <p:tav tm="0">
                                          <p:val>
                                            <p:strVal val="#ppt_x"/>
                                          </p:val>
                                        </p:tav>
                                        <p:tav tm="100000">
                                          <p:val>
                                            <p:strVal val="#ppt_x"/>
                                          </p:val>
                                        </p:tav>
                                      </p:tavLst>
                                    </p:anim>
                                    <p:anim calcmode="lin" valueType="num">
                                      <p:cBhvr additive="base">
                                        <p:cTn id="13" dur="500" fill="hold"/>
                                        <p:tgtEl>
                                          <p:spTgt spid="1228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
          <p:cNvSpPr>
            <a:spLocks noGrp="1" noChangeArrowheads="1"/>
          </p:cNvSpPr>
          <p:nvPr>
            <p:ph type="title"/>
          </p:nvPr>
        </p:nvSpPr>
        <p:spPr/>
        <p:txBody>
          <a:bodyPr/>
          <a:lstStyle/>
          <a:p>
            <a:pPr eaLnBrk="1" hangingPunct="1"/>
            <a:r>
              <a:rPr lang="en-US" altLang="zh-CN" smtClean="0"/>
              <a:t> </a:t>
            </a:r>
          </a:p>
        </p:txBody>
      </p:sp>
      <p:sp>
        <p:nvSpPr>
          <p:cNvPr id="17412" name="Rectangle 3"/>
          <p:cNvSpPr>
            <a:spLocks noGrp="1" noChangeArrowheads="1"/>
          </p:cNvSpPr>
          <p:nvPr>
            <p:ph type="body" sz="half" idx="1"/>
          </p:nvPr>
        </p:nvSpPr>
        <p:spPr>
          <a:xfrm>
            <a:off x="457200" y="1343025"/>
            <a:ext cx="4033838" cy="5137150"/>
          </a:xfrm>
        </p:spPr>
        <p:txBody>
          <a:bodyPr/>
          <a:lstStyle/>
          <a:p>
            <a:pPr eaLnBrk="1" hangingPunct="1"/>
            <a:r>
              <a:rPr lang="en-US" altLang="zh-CN" smtClean="0"/>
              <a:t>8. </a:t>
            </a:r>
            <a:r>
              <a:rPr lang="zh-CN" altLang="en-US" smtClean="0"/>
              <a:t>画出波形图</a:t>
            </a:r>
          </a:p>
        </p:txBody>
      </p:sp>
      <p:graphicFrame>
        <p:nvGraphicFramePr>
          <p:cNvPr id="17410" name="Object 7"/>
          <p:cNvGraphicFramePr>
            <a:graphicFrameLocks noChangeAspect="1"/>
          </p:cNvGraphicFramePr>
          <p:nvPr>
            <p:ph sz="quarter" idx="3"/>
          </p:nvPr>
        </p:nvGraphicFramePr>
        <p:xfrm>
          <a:off x="287338" y="2133600"/>
          <a:ext cx="2484437" cy="2519363"/>
        </p:xfrm>
        <a:graphic>
          <a:graphicData uri="http://schemas.openxmlformats.org/presentationml/2006/ole">
            <p:oleObj spid="_x0000_s17410" name="Visio" r:id="rId3" imgW="2131219" imgH="2162175" progId="Visio.Drawing.11">
              <p:embed/>
            </p:oleObj>
          </a:graphicData>
        </a:graphic>
      </p:graphicFrame>
      <p:graphicFrame>
        <p:nvGraphicFramePr>
          <p:cNvPr id="123936" name="Group 32"/>
          <p:cNvGraphicFramePr>
            <a:graphicFrameLocks noGrp="1"/>
          </p:cNvGraphicFramePr>
          <p:nvPr/>
        </p:nvGraphicFramePr>
        <p:xfrm>
          <a:off x="611188" y="4797425"/>
          <a:ext cx="1728787" cy="1506538"/>
        </p:xfrm>
        <a:graphic>
          <a:graphicData uri="http://schemas.openxmlformats.org/drawingml/2006/table">
            <a:tbl>
              <a:tblPr/>
              <a:tblGrid>
                <a:gridCol w="865187"/>
                <a:gridCol w="863600"/>
              </a:tblGrid>
              <a:tr h="3159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Q1</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00</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Q2</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01</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Q3</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10</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Q4</a:t>
                      </a:r>
                    </a:p>
                  </a:txBody>
                  <a:tcPr marL="90000" marR="90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11</a:t>
                      </a:r>
                    </a:p>
                  </a:txBody>
                  <a:tcPr marL="90000" marR="90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7430" name="Picture 31"/>
          <p:cNvPicPr>
            <a:picLocks noChangeAspect="1" noChangeArrowheads="1"/>
          </p:cNvPicPr>
          <p:nvPr/>
        </p:nvPicPr>
        <p:blipFill>
          <a:blip r:embed="rId4"/>
          <a:srcRect/>
          <a:stretch>
            <a:fillRect/>
          </a:stretch>
        </p:blipFill>
        <p:spPr bwMode="auto">
          <a:xfrm>
            <a:off x="2779713" y="2060575"/>
            <a:ext cx="6040437"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sz="half" idx="1"/>
          </p:nvPr>
        </p:nvSpPr>
        <p:spPr>
          <a:xfrm>
            <a:off x="179388" y="1341438"/>
            <a:ext cx="4105275" cy="4967287"/>
          </a:xfrm>
        </p:spPr>
        <p:txBody>
          <a:bodyPr/>
          <a:lstStyle/>
          <a:p>
            <a:pPr eaLnBrk="1" hangingPunct="1">
              <a:lnSpc>
                <a:spcPct val="90000"/>
              </a:lnSpc>
            </a:pPr>
            <a:r>
              <a:rPr lang="en-US" altLang="zh-CN" sz="2400" smtClean="0"/>
              <a:t>9.</a:t>
            </a:r>
            <a:r>
              <a:rPr lang="zh-CN" altLang="en-US" sz="2400" smtClean="0"/>
              <a:t>逻辑功能分析</a:t>
            </a:r>
          </a:p>
          <a:p>
            <a:pPr eaLnBrk="1" hangingPunct="1">
              <a:lnSpc>
                <a:spcPct val="90000"/>
              </a:lnSpc>
              <a:buFont typeface="Wingdings" pitchFamily="2" charset="2"/>
              <a:buNone/>
            </a:pPr>
            <a:r>
              <a:rPr lang="zh-CN" altLang="en-US" sz="2400" smtClean="0"/>
              <a:t>    从以上分析可以看出，当外部输入</a:t>
            </a:r>
            <a:r>
              <a:rPr lang="en-US" altLang="zh-CN" sz="2400" smtClean="0"/>
              <a:t>X=0</a:t>
            </a:r>
            <a:r>
              <a:rPr lang="zh-CN" altLang="en-US" sz="2400" smtClean="0"/>
              <a:t>时，状态转移按</a:t>
            </a:r>
            <a:r>
              <a:rPr lang="en-US" altLang="zh-CN" sz="2400" smtClean="0"/>
              <a:t>00→01→10→11→00→…</a:t>
            </a:r>
            <a:r>
              <a:rPr lang="zh-CN" altLang="en-US" sz="2400" smtClean="0"/>
              <a:t>规律变化，实现模</a:t>
            </a:r>
            <a:r>
              <a:rPr lang="en-US" altLang="zh-CN" sz="2400" smtClean="0"/>
              <a:t>4</a:t>
            </a:r>
            <a:r>
              <a:rPr lang="zh-CN" altLang="en-US" sz="2400" smtClean="0"/>
              <a:t>加法计数器的功能；当</a:t>
            </a:r>
            <a:r>
              <a:rPr lang="en-US" altLang="zh-CN" sz="2400" smtClean="0"/>
              <a:t>X=1</a:t>
            </a:r>
            <a:r>
              <a:rPr lang="zh-CN" altLang="en-US" sz="2400" smtClean="0"/>
              <a:t>时，状态转移按</a:t>
            </a:r>
            <a:r>
              <a:rPr lang="en-US" altLang="zh-CN" sz="2400" smtClean="0"/>
              <a:t>00→11→10→01→00→…</a:t>
            </a:r>
            <a:r>
              <a:rPr lang="zh-CN" altLang="en-US" sz="2400" smtClean="0"/>
              <a:t>规律变化，实现模</a:t>
            </a:r>
            <a:r>
              <a:rPr lang="en-US" altLang="zh-CN" sz="2400" smtClean="0"/>
              <a:t>4</a:t>
            </a:r>
            <a:r>
              <a:rPr lang="zh-CN" altLang="en-US" sz="2400" smtClean="0"/>
              <a:t>减法计数器的功能。所以，该电路是一个同步模</a:t>
            </a:r>
            <a:r>
              <a:rPr lang="en-US" altLang="zh-CN" sz="2400" smtClean="0"/>
              <a:t>4</a:t>
            </a:r>
            <a:r>
              <a:rPr lang="zh-CN" altLang="en-US" sz="2400" smtClean="0"/>
              <a:t>可逆计数器。</a:t>
            </a:r>
            <a:r>
              <a:rPr lang="en-US" altLang="zh-CN" sz="2400" smtClean="0"/>
              <a:t>X</a:t>
            </a:r>
            <a:r>
              <a:rPr lang="zh-CN" altLang="en-US" sz="2400" smtClean="0"/>
              <a:t>为加</a:t>
            </a:r>
            <a:r>
              <a:rPr lang="en-US" altLang="zh-CN" sz="2400" smtClean="0"/>
              <a:t>/</a:t>
            </a:r>
            <a:r>
              <a:rPr lang="zh-CN" altLang="en-US" sz="2400" smtClean="0"/>
              <a:t>减控制信号。</a:t>
            </a:r>
          </a:p>
        </p:txBody>
      </p:sp>
      <p:pic>
        <p:nvPicPr>
          <p:cNvPr id="61443" name="Picture 8"/>
          <p:cNvPicPr>
            <a:picLocks noChangeAspect="1" noChangeArrowheads="1"/>
          </p:cNvPicPr>
          <p:nvPr/>
        </p:nvPicPr>
        <p:blipFill>
          <a:blip r:embed="rId2"/>
          <a:srcRect/>
          <a:stretch>
            <a:fillRect/>
          </a:stretch>
        </p:blipFill>
        <p:spPr bwMode="auto">
          <a:xfrm>
            <a:off x="4284663" y="2271713"/>
            <a:ext cx="4787900" cy="3306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smtClean="0"/>
          </a:p>
        </p:txBody>
      </p:sp>
      <p:sp>
        <p:nvSpPr>
          <p:cNvPr id="62467" name="Rectangle 3"/>
          <p:cNvSpPr>
            <a:spLocks noGrp="1" noChangeArrowheads="1"/>
          </p:cNvSpPr>
          <p:nvPr>
            <p:ph type="body" idx="1"/>
          </p:nvPr>
        </p:nvSpPr>
        <p:spPr>
          <a:xfrm>
            <a:off x="971550" y="1412875"/>
            <a:ext cx="7772400" cy="4114800"/>
          </a:xfrm>
        </p:spPr>
        <p:txBody>
          <a:bodyPr/>
          <a:lstStyle/>
          <a:p>
            <a:pPr eaLnBrk="1" hangingPunct="1"/>
            <a:r>
              <a:rPr lang="zh-CN" altLang="en-US" smtClean="0"/>
              <a:t>例</a:t>
            </a:r>
            <a:r>
              <a:rPr lang="en-US" altLang="zh-CN" smtClean="0"/>
              <a:t>2  </a:t>
            </a:r>
            <a:r>
              <a:rPr lang="zh-CN" altLang="en-US" smtClean="0"/>
              <a:t>分析如下所示时序逻辑电路</a:t>
            </a:r>
          </a:p>
        </p:txBody>
      </p:sp>
      <p:pic>
        <p:nvPicPr>
          <p:cNvPr id="62468" name="Picture 4"/>
          <p:cNvPicPr>
            <a:picLocks noChangeAspect="1" noChangeArrowheads="1"/>
          </p:cNvPicPr>
          <p:nvPr/>
        </p:nvPicPr>
        <p:blipFill>
          <a:blip r:embed="rId2"/>
          <a:srcRect/>
          <a:stretch>
            <a:fillRect/>
          </a:stretch>
        </p:blipFill>
        <p:spPr bwMode="auto">
          <a:xfrm>
            <a:off x="1481138" y="2365375"/>
            <a:ext cx="6181725" cy="3810000"/>
          </a:xfrm>
          <a:prstGeom prst="rect">
            <a:avLst/>
          </a:prstGeom>
          <a:noFill/>
          <a:ln w="9525">
            <a:noFill/>
            <a:miter lim="800000"/>
            <a:headEnd/>
            <a:tailEnd/>
          </a:ln>
        </p:spPr>
      </p:pic>
      <p:sp>
        <p:nvSpPr>
          <p:cNvPr id="62469" name="Text Box 5"/>
          <p:cNvSpPr txBox="1">
            <a:spLocks noChangeArrowheads="1"/>
          </p:cNvSpPr>
          <p:nvPr/>
        </p:nvSpPr>
        <p:spPr bwMode="auto">
          <a:xfrm>
            <a:off x="5665788" y="5254625"/>
            <a:ext cx="358775"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&amp;</a:t>
            </a:r>
          </a:p>
        </p:txBody>
      </p:sp>
      <p:sp>
        <p:nvSpPr>
          <p:cNvPr id="129030" name="Line 6"/>
          <p:cNvSpPr>
            <a:spLocks noChangeShapeType="1"/>
          </p:cNvSpPr>
          <p:nvPr/>
        </p:nvSpPr>
        <p:spPr bwMode="auto">
          <a:xfrm flipH="1">
            <a:off x="2695575" y="3309938"/>
            <a:ext cx="495300" cy="0"/>
          </a:xfrm>
          <a:prstGeom prst="line">
            <a:avLst/>
          </a:prstGeom>
          <a:noFill/>
          <a:ln w="28575">
            <a:solidFill>
              <a:srgbClr val="FF0000"/>
            </a:solidFill>
            <a:round/>
            <a:headEnd/>
            <a:tailEnd/>
          </a:ln>
        </p:spPr>
        <p:txBody>
          <a:bodyPr/>
          <a:lstStyle/>
          <a:p>
            <a:endParaRPr lang="zh-CN" altLang="en-US"/>
          </a:p>
        </p:txBody>
      </p:sp>
      <p:sp>
        <p:nvSpPr>
          <p:cNvPr id="129031" name="Line 7"/>
          <p:cNvSpPr>
            <a:spLocks noChangeShapeType="1"/>
          </p:cNvSpPr>
          <p:nvPr/>
        </p:nvSpPr>
        <p:spPr bwMode="auto">
          <a:xfrm>
            <a:off x="2695575" y="3309938"/>
            <a:ext cx="0" cy="2592387"/>
          </a:xfrm>
          <a:prstGeom prst="line">
            <a:avLst/>
          </a:prstGeom>
          <a:noFill/>
          <a:ln w="28575">
            <a:solidFill>
              <a:srgbClr val="FF0000"/>
            </a:solidFill>
            <a:round/>
            <a:headEnd/>
            <a:tailEnd/>
          </a:ln>
        </p:spPr>
        <p:txBody>
          <a:bodyPr/>
          <a:lstStyle/>
          <a:p>
            <a:endParaRPr lang="zh-CN" altLang="en-US"/>
          </a:p>
        </p:txBody>
      </p:sp>
      <p:sp>
        <p:nvSpPr>
          <p:cNvPr id="129032" name="Line 8"/>
          <p:cNvSpPr>
            <a:spLocks noChangeShapeType="1"/>
          </p:cNvSpPr>
          <p:nvPr/>
        </p:nvSpPr>
        <p:spPr bwMode="auto">
          <a:xfrm>
            <a:off x="2695575" y="5875338"/>
            <a:ext cx="3151188" cy="0"/>
          </a:xfrm>
          <a:prstGeom prst="line">
            <a:avLst/>
          </a:prstGeom>
          <a:noFill/>
          <a:ln w="28575">
            <a:solidFill>
              <a:srgbClr val="FF0000"/>
            </a:solidFill>
            <a:round/>
            <a:headEnd/>
            <a:tailEnd/>
          </a:ln>
        </p:spPr>
        <p:txBody>
          <a:bodyPr/>
          <a:lstStyle/>
          <a:p>
            <a:endParaRPr lang="zh-CN" altLang="en-US"/>
          </a:p>
        </p:txBody>
      </p:sp>
      <p:sp>
        <p:nvSpPr>
          <p:cNvPr id="129033" name="Line 9"/>
          <p:cNvSpPr>
            <a:spLocks noChangeShapeType="1"/>
          </p:cNvSpPr>
          <p:nvPr/>
        </p:nvSpPr>
        <p:spPr bwMode="auto">
          <a:xfrm flipV="1">
            <a:off x="5846763" y="5649913"/>
            <a:ext cx="0" cy="225425"/>
          </a:xfrm>
          <a:prstGeom prst="line">
            <a:avLst/>
          </a:prstGeom>
          <a:noFill/>
          <a:ln w="28575">
            <a:solidFill>
              <a:srgbClr val="FF0000"/>
            </a:solidFill>
            <a:round/>
            <a:headEnd/>
            <a:tailEnd/>
          </a:ln>
        </p:spPr>
        <p:txBody>
          <a:bodyPr/>
          <a:lstStyle/>
          <a:p>
            <a:endParaRPr lang="zh-CN" altLang="en-US"/>
          </a:p>
        </p:txBody>
      </p:sp>
      <p:sp>
        <p:nvSpPr>
          <p:cNvPr id="129034" name="Line 10"/>
          <p:cNvSpPr>
            <a:spLocks noChangeShapeType="1"/>
          </p:cNvSpPr>
          <p:nvPr/>
        </p:nvSpPr>
        <p:spPr bwMode="auto">
          <a:xfrm flipV="1">
            <a:off x="6386513" y="3040063"/>
            <a:ext cx="0" cy="449262"/>
          </a:xfrm>
          <a:prstGeom prst="line">
            <a:avLst/>
          </a:prstGeom>
          <a:noFill/>
          <a:ln w="28575">
            <a:solidFill>
              <a:srgbClr val="FF0000"/>
            </a:solidFill>
            <a:round/>
            <a:headEnd/>
            <a:tailEnd/>
          </a:ln>
        </p:spPr>
        <p:txBody>
          <a:bodyPr/>
          <a:lstStyle/>
          <a:p>
            <a:endParaRPr lang="zh-CN" altLang="en-US"/>
          </a:p>
        </p:txBody>
      </p:sp>
      <p:sp>
        <p:nvSpPr>
          <p:cNvPr id="129035" name="Line 11"/>
          <p:cNvSpPr>
            <a:spLocks noChangeShapeType="1"/>
          </p:cNvSpPr>
          <p:nvPr/>
        </p:nvSpPr>
        <p:spPr bwMode="auto">
          <a:xfrm>
            <a:off x="6386513" y="3040063"/>
            <a:ext cx="539750" cy="0"/>
          </a:xfrm>
          <a:prstGeom prst="line">
            <a:avLst/>
          </a:prstGeom>
          <a:noFill/>
          <a:ln w="28575">
            <a:solidFill>
              <a:srgbClr val="FF0000"/>
            </a:solidFill>
            <a:round/>
            <a:headEnd/>
            <a:tailEnd/>
          </a:ln>
        </p:spPr>
        <p:txBody>
          <a:bodyPr/>
          <a:lstStyle/>
          <a:p>
            <a:endParaRPr lang="zh-CN" altLang="en-US"/>
          </a:p>
        </p:txBody>
      </p:sp>
      <p:sp>
        <p:nvSpPr>
          <p:cNvPr id="129036" name="Line 12"/>
          <p:cNvSpPr>
            <a:spLocks noChangeShapeType="1"/>
          </p:cNvSpPr>
          <p:nvPr/>
        </p:nvSpPr>
        <p:spPr bwMode="auto">
          <a:xfrm>
            <a:off x="6926263" y="3040063"/>
            <a:ext cx="0" cy="2835275"/>
          </a:xfrm>
          <a:prstGeom prst="line">
            <a:avLst/>
          </a:prstGeom>
          <a:noFill/>
          <a:ln w="28575">
            <a:solidFill>
              <a:srgbClr val="FF0000"/>
            </a:solidFill>
            <a:round/>
            <a:headEnd/>
            <a:tailEnd/>
          </a:ln>
        </p:spPr>
        <p:txBody>
          <a:bodyPr/>
          <a:lstStyle/>
          <a:p>
            <a:endParaRPr lang="zh-CN" altLang="en-US"/>
          </a:p>
        </p:txBody>
      </p:sp>
      <p:sp>
        <p:nvSpPr>
          <p:cNvPr id="129037" name="Line 13"/>
          <p:cNvSpPr>
            <a:spLocks noChangeShapeType="1"/>
          </p:cNvSpPr>
          <p:nvPr/>
        </p:nvSpPr>
        <p:spPr bwMode="auto">
          <a:xfrm flipH="1">
            <a:off x="6116638" y="5875338"/>
            <a:ext cx="803275" cy="0"/>
          </a:xfrm>
          <a:prstGeom prst="line">
            <a:avLst/>
          </a:prstGeom>
          <a:noFill/>
          <a:ln w="28575">
            <a:solidFill>
              <a:srgbClr val="FF0000"/>
            </a:solidFill>
            <a:round/>
            <a:headEnd/>
            <a:tailEnd/>
          </a:ln>
        </p:spPr>
        <p:txBody>
          <a:bodyPr/>
          <a:lstStyle/>
          <a:p>
            <a:endParaRPr lang="zh-CN" altLang="en-US"/>
          </a:p>
        </p:txBody>
      </p:sp>
      <p:sp>
        <p:nvSpPr>
          <p:cNvPr id="129038" name="Line 14"/>
          <p:cNvSpPr>
            <a:spLocks noChangeShapeType="1"/>
          </p:cNvSpPr>
          <p:nvPr/>
        </p:nvSpPr>
        <p:spPr bwMode="auto">
          <a:xfrm flipV="1">
            <a:off x="6116638" y="5649913"/>
            <a:ext cx="0" cy="225425"/>
          </a:xfrm>
          <a:prstGeom prst="line">
            <a:avLst/>
          </a:prstGeom>
          <a:noFill/>
          <a:ln w="28575">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right)">
                                      <p:cBhvr>
                                        <p:cTn id="7" dur="500"/>
                                        <p:tgtEl>
                                          <p:spTgt spid="1290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9031"/>
                                        </p:tgtEl>
                                        <p:attrNameLst>
                                          <p:attrName>style.visibility</p:attrName>
                                        </p:attrNameLst>
                                      </p:cBhvr>
                                      <p:to>
                                        <p:strVal val="visible"/>
                                      </p:to>
                                    </p:set>
                                    <p:animEffect transition="in" filter="wipe(up)">
                                      <p:cBhvr>
                                        <p:cTn id="11" dur="500"/>
                                        <p:tgtEl>
                                          <p:spTgt spid="1290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9032"/>
                                        </p:tgtEl>
                                        <p:attrNameLst>
                                          <p:attrName>style.visibility</p:attrName>
                                        </p:attrNameLst>
                                      </p:cBhvr>
                                      <p:to>
                                        <p:strVal val="visible"/>
                                      </p:to>
                                    </p:set>
                                    <p:animEffect transition="in" filter="wipe(left)">
                                      <p:cBhvr>
                                        <p:cTn id="15" dur="500"/>
                                        <p:tgtEl>
                                          <p:spTgt spid="12903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9033"/>
                                        </p:tgtEl>
                                        <p:attrNameLst>
                                          <p:attrName>style.visibility</p:attrName>
                                        </p:attrNameLst>
                                      </p:cBhvr>
                                      <p:to>
                                        <p:strVal val="visible"/>
                                      </p:to>
                                    </p:set>
                                    <p:animEffect transition="in" filter="wipe(down)">
                                      <p:cBhvr>
                                        <p:cTn id="19" dur="500"/>
                                        <p:tgtEl>
                                          <p:spTgt spid="1290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9034"/>
                                        </p:tgtEl>
                                        <p:attrNameLst>
                                          <p:attrName>style.visibility</p:attrName>
                                        </p:attrNameLst>
                                      </p:cBhvr>
                                      <p:to>
                                        <p:strVal val="visible"/>
                                      </p:to>
                                    </p:set>
                                    <p:animEffect transition="in" filter="wipe(down)">
                                      <p:cBhvr>
                                        <p:cTn id="24" dur="500"/>
                                        <p:tgtEl>
                                          <p:spTgt spid="129034"/>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9035"/>
                                        </p:tgtEl>
                                        <p:attrNameLst>
                                          <p:attrName>style.visibility</p:attrName>
                                        </p:attrNameLst>
                                      </p:cBhvr>
                                      <p:to>
                                        <p:strVal val="visible"/>
                                      </p:to>
                                    </p:set>
                                    <p:animEffect transition="in" filter="wipe(left)">
                                      <p:cBhvr>
                                        <p:cTn id="28" dur="500"/>
                                        <p:tgtEl>
                                          <p:spTgt spid="129035"/>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129036"/>
                                        </p:tgtEl>
                                        <p:attrNameLst>
                                          <p:attrName>style.visibility</p:attrName>
                                        </p:attrNameLst>
                                      </p:cBhvr>
                                      <p:to>
                                        <p:strVal val="visible"/>
                                      </p:to>
                                    </p:set>
                                    <p:animEffect transition="in" filter="wipe(up)">
                                      <p:cBhvr>
                                        <p:cTn id="32" dur="500"/>
                                        <p:tgtEl>
                                          <p:spTgt spid="129036"/>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29037"/>
                                        </p:tgtEl>
                                        <p:attrNameLst>
                                          <p:attrName>style.visibility</p:attrName>
                                        </p:attrNameLst>
                                      </p:cBhvr>
                                      <p:to>
                                        <p:strVal val="visible"/>
                                      </p:to>
                                    </p:set>
                                    <p:animEffect transition="in" filter="wipe(right)">
                                      <p:cBhvr>
                                        <p:cTn id="36" dur="500"/>
                                        <p:tgtEl>
                                          <p:spTgt spid="129037"/>
                                        </p:tgtEl>
                                      </p:cBhvr>
                                    </p:animEffect>
                                  </p:childTnLst>
                                </p:cTn>
                              </p:par>
                            </p:childTnLst>
                          </p:cTn>
                        </p:par>
                        <p:par>
                          <p:cTn id="37" fill="hold">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129038"/>
                                        </p:tgtEl>
                                        <p:attrNameLst>
                                          <p:attrName>style.visibility</p:attrName>
                                        </p:attrNameLst>
                                      </p:cBhvr>
                                      <p:to>
                                        <p:strVal val="visible"/>
                                      </p:to>
                                    </p:set>
                                    <p:animEffect transition="in" filter="wipe(down)">
                                      <p:cBhvr>
                                        <p:cTn id="40" dur="500"/>
                                        <p:tgtEl>
                                          <p:spTgt spid="129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31" grpId="0" animBg="1"/>
      <p:bldP spid="129032" grpId="0" animBg="1"/>
      <p:bldP spid="129033" grpId="0" animBg="1"/>
      <p:bldP spid="129034" grpId="0" animBg="1"/>
      <p:bldP spid="129035" grpId="0" animBg="1"/>
      <p:bldP spid="129036" grpId="0" animBg="1"/>
      <p:bldP spid="129037" grpId="0" animBg="1"/>
      <p:bldP spid="1290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zh-CN" smtClean="0"/>
          </a:p>
        </p:txBody>
      </p:sp>
      <p:sp>
        <p:nvSpPr>
          <p:cNvPr id="130051" name="Rectangle 3"/>
          <p:cNvSpPr>
            <a:spLocks noGrp="1" noChangeArrowheads="1"/>
          </p:cNvSpPr>
          <p:nvPr>
            <p:ph type="body" idx="1"/>
          </p:nvPr>
        </p:nvSpPr>
        <p:spPr>
          <a:xfrm>
            <a:off x="179388" y="1412875"/>
            <a:ext cx="8569325" cy="5156200"/>
          </a:xfrm>
        </p:spPr>
        <p:txBody>
          <a:bodyPr/>
          <a:lstStyle/>
          <a:p>
            <a:pPr eaLnBrk="1" hangingPunct="1"/>
            <a:r>
              <a:rPr lang="en-US" altLang="zh-CN" sz="2400" smtClean="0"/>
              <a:t>1. </a:t>
            </a:r>
            <a:r>
              <a:rPr lang="zh-CN" altLang="en-US" sz="2400" smtClean="0"/>
              <a:t>确定系统变量：输入变量、状态变量以及输出变量；</a:t>
            </a:r>
          </a:p>
          <a:p>
            <a:pPr eaLnBrk="1" hangingPunct="1">
              <a:buFont typeface="Wingdings" pitchFamily="2" charset="2"/>
              <a:buNone/>
            </a:pPr>
            <a:r>
              <a:rPr lang="zh-CN" altLang="en-US" sz="2400" smtClean="0"/>
              <a:t>			状态变量</a:t>
            </a:r>
            <a:r>
              <a:rPr lang="en-US" altLang="zh-CN" sz="2400" smtClean="0"/>
              <a:t>:  Q</a:t>
            </a:r>
            <a:r>
              <a:rPr lang="en-US" altLang="zh-CN" sz="2400" baseline="-25000" smtClean="0"/>
              <a:t>1</a:t>
            </a:r>
            <a:r>
              <a:rPr lang="en-US" altLang="zh-CN" sz="2400" smtClean="0"/>
              <a:t>,Q</a:t>
            </a:r>
            <a:r>
              <a:rPr lang="en-US" altLang="zh-CN" sz="2400" baseline="-25000" smtClean="0"/>
              <a:t>2</a:t>
            </a:r>
            <a:r>
              <a:rPr lang="en-US" altLang="zh-CN" sz="2400" smtClean="0"/>
              <a:t>,Q</a:t>
            </a:r>
            <a:r>
              <a:rPr lang="en-US" altLang="zh-CN" sz="2400" baseline="-25000" smtClean="0"/>
              <a:t>3</a:t>
            </a:r>
            <a:r>
              <a:rPr lang="en-US" altLang="zh-CN" sz="2400" smtClean="0"/>
              <a:t>, Q</a:t>
            </a:r>
            <a:r>
              <a:rPr lang="en-US" altLang="zh-CN" sz="2400" baseline="-25000" smtClean="0"/>
              <a:t>4</a:t>
            </a:r>
          </a:p>
          <a:p>
            <a:pPr eaLnBrk="1" hangingPunct="1"/>
            <a:r>
              <a:rPr lang="en-US" altLang="zh-CN" sz="2400" smtClean="0"/>
              <a:t>2. </a:t>
            </a:r>
            <a:r>
              <a:rPr lang="zh-CN" altLang="en-US" sz="2400" smtClean="0"/>
              <a:t>确定触发器类型，写出特征方程；</a:t>
            </a:r>
          </a:p>
          <a:p>
            <a:pPr eaLnBrk="1" hangingPunct="1">
              <a:buFont typeface="Wingdings" pitchFamily="2" charset="2"/>
              <a:buNone/>
            </a:pPr>
            <a:r>
              <a:rPr lang="zh-CN" altLang="en-US" sz="2400" smtClean="0"/>
              <a:t>			</a:t>
            </a:r>
            <a:r>
              <a:rPr lang="en-US" altLang="zh-CN" sz="2400" smtClean="0"/>
              <a:t>Q</a:t>
            </a:r>
            <a:r>
              <a:rPr lang="en-US" altLang="zh-CN" sz="2400" baseline="30000" smtClean="0"/>
              <a:t>n+1</a:t>
            </a:r>
            <a:r>
              <a:rPr lang="en-US" altLang="zh-CN" sz="2400" smtClean="0"/>
              <a:t>=D</a:t>
            </a:r>
          </a:p>
          <a:p>
            <a:pPr eaLnBrk="1" hangingPunct="1"/>
            <a:r>
              <a:rPr lang="en-US" altLang="zh-CN" sz="2400" smtClean="0"/>
              <a:t>3. </a:t>
            </a:r>
            <a:r>
              <a:rPr lang="zh-CN" altLang="en-US" sz="2400" smtClean="0"/>
              <a:t>写出激励方程；</a:t>
            </a:r>
          </a:p>
          <a:p>
            <a:pPr eaLnBrk="1" hangingPunct="1">
              <a:buFont typeface="Wingdings" pitchFamily="2" charset="2"/>
              <a:buNone/>
            </a:pPr>
            <a:r>
              <a:rPr lang="zh-CN" altLang="en-US" sz="2400" smtClean="0"/>
              <a:t>		</a:t>
            </a:r>
            <a:r>
              <a:rPr lang="en-US" altLang="zh-CN" sz="2400" smtClean="0"/>
              <a:t>D</a:t>
            </a:r>
            <a:r>
              <a:rPr lang="en-US" altLang="zh-CN" sz="2400" baseline="-25000" smtClean="0"/>
              <a:t>4</a:t>
            </a:r>
            <a:r>
              <a:rPr lang="en-US" altLang="zh-CN" sz="2400" smtClean="0"/>
              <a:t>=Q</a:t>
            </a:r>
            <a:r>
              <a:rPr lang="en-US" altLang="zh-CN" sz="2400" baseline="-25000" smtClean="0"/>
              <a:t>3</a:t>
            </a:r>
          </a:p>
          <a:p>
            <a:pPr eaLnBrk="1" hangingPunct="1">
              <a:buFont typeface="Wingdings" pitchFamily="2" charset="2"/>
              <a:buNone/>
            </a:pPr>
            <a:r>
              <a:rPr lang="en-US" altLang="zh-CN" sz="2400" smtClean="0"/>
              <a:t>		D</a:t>
            </a:r>
            <a:r>
              <a:rPr lang="en-US" altLang="zh-CN" sz="2400" baseline="-25000" smtClean="0"/>
              <a:t>3</a:t>
            </a:r>
            <a:r>
              <a:rPr lang="en-US" altLang="zh-CN" sz="2400" smtClean="0"/>
              <a:t>=Q</a:t>
            </a:r>
            <a:r>
              <a:rPr lang="en-US" altLang="zh-CN" sz="2400" baseline="-25000" smtClean="0"/>
              <a:t>2</a:t>
            </a:r>
          </a:p>
          <a:p>
            <a:pPr eaLnBrk="1" hangingPunct="1">
              <a:buFont typeface="Wingdings" pitchFamily="2" charset="2"/>
              <a:buNone/>
            </a:pPr>
            <a:r>
              <a:rPr lang="en-US" altLang="zh-CN" sz="2400" smtClean="0"/>
              <a:t>		D</a:t>
            </a:r>
            <a:r>
              <a:rPr lang="en-US" altLang="zh-CN" sz="2400" baseline="-25000" smtClean="0"/>
              <a:t>2</a:t>
            </a:r>
            <a:r>
              <a:rPr lang="en-US" altLang="zh-CN" sz="2400" smtClean="0"/>
              <a:t>=Q</a:t>
            </a:r>
            <a:r>
              <a:rPr lang="en-US" altLang="zh-CN" sz="2400" baseline="-25000" smtClean="0"/>
              <a:t>1</a:t>
            </a:r>
          </a:p>
          <a:p>
            <a:pPr eaLnBrk="1" hangingPunct="1">
              <a:buFont typeface="Wingdings" pitchFamily="2" charset="2"/>
              <a:buNone/>
            </a:pPr>
            <a:r>
              <a:rPr lang="en-US" altLang="zh-CN" sz="2400" smtClean="0"/>
              <a:t>		D</a:t>
            </a:r>
            <a:r>
              <a:rPr lang="en-US" altLang="zh-CN" sz="2400" baseline="-25000" smtClean="0"/>
              <a:t>1</a:t>
            </a:r>
            <a:r>
              <a:rPr lang="en-US" altLang="zh-CN" sz="2400" smtClean="0"/>
              <a:t>=Q</a:t>
            </a:r>
            <a:r>
              <a:rPr lang="en-US" altLang="zh-CN" sz="2400" baseline="-25000" smtClean="0"/>
              <a:t>4</a:t>
            </a:r>
            <a:r>
              <a:rPr lang="en-US" altLang="zh-CN" sz="2400" smtClean="0"/>
              <a:t>’(Q</a:t>
            </a:r>
            <a:r>
              <a:rPr lang="en-US" altLang="zh-CN" sz="2400" baseline="-25000" smtClean="0"/>
              <a:t>3</a:t>
            </a:r>
            <a:r>
              <a:rPr lang="en-US" altLang="zh-CN" sz="2400" smtClean="0"/>
              <a:t>Q</a:t>
            </a:r>
            <a:r>
              <a:rPr lang="en-US" altLang="zh-CN" sz="2400" baseline="-25000" smtClean="0"/>
              <a:t>1</a:t>
            </a:r>
            <a:r>
              <a:rPr lang="en-US" altLang="zh-CN" sz="2400" smtClean="0"/>
              <a:t>’)’</a:t>
            </a:r>
          </a:p>
          <a:p>
            <a:pPr eaLnBrk="1" hangingPunct="1">
              <a:buFont typeface="Wingdings" pitchFamily="2" charset="2"/>
              <a:buNone/>
            </a:pPr>
            <a:r>
              <a:rPr lang="en-US" altLang="zh-CN" sz="2400" smtClean="0"/>
              <a:t>            =Q</a:t>
            </a:r>
            <a:r>
              <a:rPr lang="en-US" altLang="zh-CN" sz="2400" baseline="-25000" smtClean="0"/>
              <a:t>4</a:t>
            </a:r>
            <a:r>
              <a:rPr lang="en-US" altLang="zh-CN" sz="2400" smtClean="0"/>
              <a:t>’Q</a:t>
            </a:r>
            <a:r>
              <a:rPr lang="en-US" altLang="zh-CN" sz="2400" baseline="-25000" smtClean="0"/>
              <a:t>3</a:t>
            </a:r>
            <a:r>
              <a:rPr lang="en-US" altLang="zh-CN" sz="2400" smtClean="0"/>
              <a:t>’+Q</a:t>
            </a:r>
            <a:r>
              <a:rPr lang="en-US" altLang="zh-CN" sz="2400" baseline="-25000" smtClean="0"/>
              <a:t>4</a:t>
            </a:r>
            <a:r>
              <a:rPr lang="en-US" altLang="zh-CN" sz="2400" smtClean="0"/>
              <a:t>’Q</a:t>
            </a:r>
            <a:r>
              <a:rPr lang="en-US" altLang="zh-CN" sz="2400" baseline="-25000" smtClean="0"/>
              <a:t>1</a:t>
            </a:r>
            <a:endParaRPr lang="en-US" altLang="zh-CN" sz="2400" smtClean="0"/>
          </a:p>
        </p:txBody>
      </p:sp>
      <p:pic>
        <p:nvPicPr>
          <p:cNvPr id="63492" name="Picture 4"/>
          <p:cNvPicPr>
            <a:picLocks noChangeAspect="1" noChangeArrowheads="1"/>
          </p:cNvPicPr>
          <p:nvPr/>
        </p:nvPicPr>
        <p:blipFill>
          <a:blip r:embed="rId2"/>
          <a:srcRect/>
          <a:stretch>
            <a:fillRect/>
          </a:stretch>
        </p:blipFill>
        <p:spPr bwMode="auto">
          <a:xfrm>
            <a:off x="4067175" y="3162300"/>
            <a:ext cx="4887913" cy="3011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7" dur="500"/>
                                        <p:tgtEl>
                                          <p:spTgt spid="13005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0" dur="500"/>
                                        <p:tgtEl>
                                          <p:spTgt spid="13005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15" dur="500"/>
                                        <p:tgtEl>
                                          <p:spTgt spid="13005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18" dur="500"/>
                                        <p:tgtEl>
                                          <p:spTgt spid="130051">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animEffect transition="in" filter="blinds(horizontal)">
                                      <p:cBhvr>
                                        <p:cTn id="21" dur="500"/>
                                        <p:tgtEl>
                                          <p:spTgt spid="130051">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0051">
                                            <p:txEl>
                                              <p:pRg st="7" end="7"/>
                                            </p:txEl>
                                          </p:spTgt>
                                        </p:tgtEl>
                                        <p:attrNameLst>
                                          <p:attrName>style.visibility</p:attrName>
                                        </p:attrNameLst>
                                      </p:cBhvr>
                                      <p:to>
                                        <p:strVal val="visible"/>
                                      </p:to>
                                    </p:set>
                                    <p:animEffect transition="in" filter="blinds(horizontal)">
                                      <p:cBhvr>
                                        <p:cTn id="24" dur="500"/>
                                        <p:tgtEl>
                                          <p:spTgt spid="130051">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0051">
                                            <p:txEl>
                                              <p:pRg st="8" end="8"/>
                                            </p:txEl>
                                          </p:spTgt>
                                        </p:tgtEl>
                                        <p:attrNameLst>
                                          <p:attrName>style.visibility</p:attrName>
                                        </p:attrNameLst>
                                      </p:cBhvr>
                                      <p:to>
                                        <p:strVal val="visible"/>
                                      </p:to>
                                    </p:set>
                                    <p:animEffect transition="in" filter="blinds(horizontal)">
                                      <p:cBhvr>
                                        <p:cTn id="27" dur="500"/>
                                        <p:tgtEl>
                                          <p:spTgt spid="130051">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0051">
                                            <p:txEl>
                                              <p:pRg st="9" end="9"/>
                                            </p:txEl>
                                          </p:spTgt>
                                        </p:tgtEl>
                                        <p:attrNameLst>
                                          <p:attrName>style.visibility</p:attrName>
                                        </p:attrNameLst>
                                      </p:cBhvr>
                                      <p:to>
                                        <p:strVal val="visible"/>
                                      </p:to>
                                    </p:set>
                                    <p:animEffect transition="in" filter="blinds(horizontal)">
                                      <p:cBhvr>
                                        <p:cTn id="30" dur="500"/>
                                        <p:tgtEl>
                                          <p:spTgt spid="130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zh-CN" smtClean="0"/>
              <a:t>Mealy</a:t>
            </a:r>
            <a:r>
              <a:rPr lang="zh-CN" altLang="en-US" smtClean="0"/>
              <a:t>机与</a:t>
            </a:r>
            <a:r>
              <a:rPr lang="en-US" altLang="zh-CN" smtClean="0"/>
              <a:t>Moore</a:t>
            </a:r>
            <a:r>
              <a:rPr lang="zh-CN" altLang="en-US" smtClean="0"/>
              <a:t>机</a:t>
            </a:r>
            <a:endParaRPr lang="zh-CN" altLang="zh-CN" smtClean="0"/>
          </a:p>
        </p:txBody>
      </p:sp>
      <p:graphicFrame>
        <p:nvGraphicFramePr>
          <p:cNvPr id="1026" name="Object 4"/>
          <p:cNvGraphicFramePr>
            <a:graphicFrameLocks noChangeAspect="1"/>
          </p:cNvGraphicFramePr>
          <p:nvPr/>
        </p:nvGraphicFramePr>
        <p:xfrm>
          <a:off x="1258888" y="1849438"/>
          <a:ext cx="7632700" cy="1939925"/>
        </p:xfrm>
        <a:graphic>
          <a:graphicData uri="http://schemas.openxmlformats.org/presentationml/2006/ole">
            <p:oleObj spid="_x0000_s1026" name="Visio" r:id="rId3" imgW="5065871" imgH="1318974" progId="Visio.Drawing.11">
              <p:embed/>
            </p:oleObj>
          </a:graphicData>
        </a:graphic>
      </p:graphicFrame>
      <p:sp>
        <p:nvSpPr>
          <p:cNvPr id="1029" name="Rectangle 5"/>
          <p:cNvSpPr>
            <a:spLocks noChangeArrowheads="1"/>
          </p:cNvSpPr>
          <p:nvPr/>
        </p:nvSpPr>
        <p:spPr bwMode="auto">
          <a:xfrm>
            <a:off x="684213" y="3933825"/>
            <a:ext cx="4897437" cy="457200"/>
          </a:xfrm>
          <a:prstGeom prst="rect">
            <a:avLst/>
          </a:prstGeom>
          <a:solidFill>
            <a:srgbClr val="FFFF66"/>
          </a:solidFill>
          <a:ln w="9525">
            <a:noFill/>
            <a:miter lim="800000"/>
            <a:headEnd/>
            <a:tailEnd/>
          </a:ln>
        </p:spPr>
        <p:txBody>
          <a:bodyPr>
            <a:spAutoFit/>
          </a:bodyPr>
          <a:lstStyle/>
          <a:p>
            <a:pPr eaLnBrk="0" hangingPunct="0"/>
            <a:r>
              <a:rPr lang="en-US" altLang="zh-CN" sz="2400" b="1">
                <a:solidFill>
                  <a:srgbClr val="000514"/>
                </a:solidFill>
                <a:latin typeface="Garamond" pitchFamily="18" charset="0"/>
                <a:ea typeface="宋体" pitchFamily="2" charset="-122"/>
              </a:rPr>
              <a:t>Moore sequential circuit model</a:t>
            </a:r>
          </a:p>
        </p:txBody>
      </p:sp>
      <p:sp>
        <p:nvSpPr>
          <p:cNvPr id="1030" name="Rectangle 6"/>
          <p:cNvSpPr>
            <a:spLocks noChangeArrowheads="1"/>
          </p:cNvSpPr>
          <p:nvPr/>
        </p:nvSpPr>
        <p:spPr bwMode="auto">
          <a:xfrm>
            <a:off x="684213" y="1412875"/>
            <a:ext cx="4249737" cy="457200"/>
          </a:xfrm>
          <a:prstGeom prst="rect">
            <a:avLst/>
          </a:prstGeom>
          <a:solidFill>
            <a:srgbClr val="FFFF66"/>
          </a:solidFill>
          <a:ln w="9525">
            <a:noFill/>
            <a:miter lim="800000"/>
            <a:headEnd/>
            <a:tailEnd/>
          </a:ln>
        </p:spPr>
        <p:txBody>
          <a:bodyPr>
            <a:spAutoFit/>
          </a:bodyPr>
          <a:lstStyle/>
          <a:p>
            <a:pPr eaLnBrk="0" hangingPunct="0"/>
            <a:r>
              <a:rPr lang="en-US" altLang="zh-CN" sz="2400" b="1">
                <a:solidFill>
                  <a:srgbClr val="000514"/>
                </a:solidFill>
                <a:latin typeface="Garamond" pitchFamily="18" charset="0"/>
                <a:ea typeface="宋体" pitchFamily="2" charset="-122"/>
              </a:rPr>
              <a:t>Mealy sequential circuit model</a:t>
            </a:r>
          </a:p>
        </p:txBody>
      </p:sp>
      <p:graphicFrame>
        <p:nvGraphicFramePr>
          <p:cNvPr id="1027" name="Object 7"/>
          <p:cNvGraphicFramePr>
            <a:graphicFrameLocks noChangeAspect="1"/>
          </p:cNvGraphicFramePr>
          <p:nvPr/>
        </p:nvGraphicFramePr>
        <p:xfrm>
          <a:off x="1042988" y="4730750"/>
          <a:ext cx="7921625" cy="1847850"/>
        </p:xfrm>
        <a:graphic>
          <a:graphicData uri="http://schemas.openxmlformats.org/presentationml/2006/ole">
            <p:oleObj spid="_x0000_s1027" name="Visio" r:id="rId4" imgW="5420916" imgH="1114425"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p:txBody>
          <a:bodyPr/>
          <a:lstStyle/>
          <a:p>
            <a:pPr eaLnBrk="1" hangingPunct="1"/>
            <a:endParaRPr lang="zh-CN" altLang="zh-CN" smtClean="0"/>
          </a:p>
        </p:txBody>
      </p:sp>
      <p:sp>
        <p:nvSpPr>
          <p:cNvPr id="131075" name="Rectangle 3"/>
          <p:cNvSpPr>
            <a:spLocks noGrp="1" noChangeArrowheads="1"/>
          </p:cNvSpPr>
          <p:nvPr>
            <p:ph type="body" sz="half" idx="1"/>
          </p:nvPr>
        </p:nvSpPr>
        <p:spPr>
          <a:xfrm>
            <a:off x="250825" y="1628775"/>
            <a:ext cx="4308475" cy="4114800"/>
          </a:xfrm>
        </p:spPr>
        <p:txBody>
          <a:bodyPr/>
          <a:lstStyle/>
          <a:p>
            <a:pPr eaLnBrk="1" hangingPunct="1">
              <a:lnSpc>
                <a:spcPct val="130000"/>
              </a:lnSpc>
            </a:pPr>
            <a:r>
              <a:rPr lang="en-US" altLang="zh-CN" sz="2400" smtClean="0"/>
              <a:t>4.</a:t>
            </a:r>
            <a:r>
              <a:rPr lang="zh-CN" altLang="en-US" sz="2400" smtClean="0"/>
              <a:t>写出次态方程；</a:t>
            </a:r>
          </a:p>
          <a:p>
            <a:pPr eaLnBrk="1" hangingPunct="1">
              <a:lnSpc>
                <a:spcPct val="130000"/>
              </a:lnSpc>
              <a:buFont typeface="Wingdings" pitchFamily="2" charset="2"/>
              <a:buNone/>
            </a:pPr>
            <a:r>
              <a:rPr lang="zh-CN" altLang="en-US" sz="2400" smtClean="0"/>
              <a:t>	   </a:t>
            </a:r>
            <a:r>
              <a:rPr lang="en-US" altLang="zh-CN" sz="2400" smtClean="0"/>
              <a:t>Q</a:t>
            </a:r>
            <a:r>
              <a:rPr lang="en-US" altLang="zh-CN" sz="2400" baseline="-25000" smtClean="0"/>
              <a:t>4</a:t>
            </a:r>
            <a:r>
              <a:rPr lang="en-US" altLang="zh-CN" sz="2400" baseline="30000" smtClean="0"/>
              <a:t>n+1</a:t>
            </a:r>
            <a:r>
              <a:rPr lang="en-US" altLang="zh-CN" sz="2400" smtClean="0"/>
              <a:t>=Q</a:t>
            </a:r>
            <a:r>
              <a:rPr lang="en-US" altLang="zh-CN" sz="2400" baseline="-25000" smtClean="0"/>
              <a:t>3</a:t>
            </a:r>
          </a:p>
          <a:p>
            <a:pPr eaLnBrk="1" hangingPunct="1">
              <a:lnSpc>
                <a:spcPct val="130000"/>
              </a:lnSpc>
              <a:buFont typeface="Wingdings" pitchFamily="2" charset="2"/>
              <a:buNone/>
            </a:pPr>
            <a:r>
              <a:rPr lang="en-US" altLang="zh-CN" sz="2400" smtClean="0"/>
              <a:t>	   Q</a:t>
            </a:r>
            <a:r>
              <a:rPr lang="en-US" altLang="zh-CN" sz="2400" baseline="-25000" smtClean="0"/>
              <a:t>3</a:t>
            </a:r>
            <a:r>
              <a:rPr lang="en-US" altLang="zh-CN" sz="2400" baseline="30000" smtClean="0"/>
              <a:t>n+1</a:t>
            </a:r>
            <a:r>
              <a:rPr lang="en-US" altLang="zh-CN" sz="2400" smtClean="0"/>
              <a:t>=Q</a:t>
            </a:r>
            <a:r>
              <a:rPr lang="en-US" altLang="zh-CN" sz="2400" baseline="-25000" smtClean="0"/>
              <a:t>2</a:t>
            </a:r>
          </a:p>
          <a:p>
            <a:pPr eaLnBrk="1" hangingPunct="1">
              <a:lnSpc>
                <a:spcPct val="130000"/>
              </a:lnSpc>
              <a:buFont typeface="Wingdings" pitchFamily="2" charset="2"/>
              <a:buNone/>
            </a:pPr>
            <a:r>
              <a:rPr lang="en-US" altLang="zh-CN" sz="2400" smtClean="0"/>
              <a:t>	   Q</a:t>
            </a:r>
            <a:r>
              <a:rPr lang="en-US" altLang="zh-CN" sz="2400" baseline="-25000" smtClean="0"/>
              <a:t>2</a:t>
            </a:r>
            <a:r>
              <a:rPr lang="en-US" altLang="zh-CN" sz="2400" baseline="30000" smtClean="0"/>
              <a:t>n+1</a:t>
            </a:r>
            <a:r>
              <a:rPr lang="en-US" altLang="zh-CN" sz="2400" smtClean="0"/>
              <a:t>=Q</a:t>
            </a:r>
            <a:r>
              <a:rPr lang="en-US" altLang="zh-CN" sz="2400" baseline="-25000" smtClean="0"/>
              <a:t>1</a:t>
            </a:r>
          </a:p>
          <a:p>
            <a:pPr eaLnBrk="1" hangingPunct="1">
              <a:lnSpc>
                <a:spcPct val="130000"/>
              </a:lnSpc>
              <a:buFont typeface="Wingdings" pitchFamily="2" charset="2"/>
              <a:buNone/>
            </a:pPr>
            <a:r>
              <a:rPr lang="en-US" altLang="zh-CN" sz="2400" smtClean="0"/>
              <a:t>	   Q</a:t>
            </a:r>
            <a:r>
              <a:rPr lang="en-US" altLang="zh-CN" sz="2400" baseline="-25000" smtClean="0"/>
              <a:t>1</a:t>
            </a:r>
            <a:r>
              <a:rPr lang="en-US" altLang="zh-CN" sz="2400" baseline="30000" smtClean="0"/>
              <a:t>n+1</a:t>
            </a:r>
            <a:r>
              <a:rPr lang="en-US" altLang="zh-CN" sz="2400" smtClean="0"/>
              <a:t>=Q</a:t>
            </a:r>
            <a:r>
              <a:rPr lang="en-US" altLang="zh-CN" sz="2400" baseline="-25000" smtClean="0"/>
              <a:t>4</a:t>
            </a:r>
            <a:r>
              <a:rPr lang="en-US" altLang="zh-CN" sz="2400" smtClean="0"/>
              <a:t>’Q</a:t>
            </a:r>
            <a:r>
              <a:rPr lang="en-US" altLang="zh-CN" sz="2400" baseline="-25000" smtClean="0"/>
              <a:t>3</a:t>
            </a:r>
            <a:r>
              <a:rPr lang="en-US" altLang="zh-CN" sz="2400" smtClean="0"/>
              <a:t>’+Q</a:t>
            </a:r>
            <a:r>
              <a:rPr lang="en-US" altLang="zh-CN" sz="2400" baseline="-25000" smtClean="0"/>
              <a:t>4</a:t>
            </a:r>
            <a:r>
              <a:rPr lang="en-US" altLang="zh-CN" sz="2400" smtClean="0"/>
              <a:t>’Q</a:t>
            </a:r>
            <a:r>
              <a:rPr lang="en-US" altLang="zh-CN" sz="2400" baseline="-25000" smtClean="0"/>
              <a:t>1</a:t>
            </a:r>
          </a:p>
          <a:p>
            <a:pPr eaLnBrk="1" hangingPunct="1">
              <a:lnSpc>
                <a:spcPct val="130000"/>
              </a:lnSpc>
              <a:buFont typeface="Wingdings" pitchFamily="2" charset="2"/>
              <a:buNone/>
            </a:pPr>
            <a:endParaRPr lang="en-US" altLang="zh-CN" sz="2400" baseline="-25000" smtClean="0"/>
          </a:p>
          <a:p>
            <a:pPr eaLnBrk="1" hangingPunct="1">
              <a:lnSpc>
                <a:spcPct val="130000"/>
              </a:lnSpc>
            </a:pPr>
            <a:r>
              <a:rPr lang="en-US" altLang="zh-CN" sz="2400" smtClean="0"/>
              <a:t>5. </a:t>
            </a:r>
            <a:r>
              <a:rPr lang="zh-CN" altLang="en-US" sz="2400" smtClean="0"/>
              <a:t>构造转换表</a:t>
            </a:r>
          </a:p>
        </p:txBody>
      </p:sp>
      <p:graphicFrame>
        <p:nvGraphicFramePr>
          <p:cNvPr id="131076" name="Object 4"/>
          <p:cNvGraphicFramePr>
            <a:graphicFrameLocks noChangeAspect="1"/>
          </p:cNvGraphicFramePr>
          <p:nvPr>
            <p:ph sz="half" idx="2"/>
          </p:nvPr>
        </p:nvGraphicFramePr>
        <p:xfrm>
          <a:off x="4356100" y="1700213"/>
          <a:ext cx="4572000" cy="4445000"/>
        </p:xfrm>
        <a:graphic>
          <a:graphicData uri="http://schemas.openxmlformats.org/presentationml/2006/ole">
            <p:oleObj spid="_x0000_s18434" name="Visio" r:id="rId3" imgW="3277791" imgH="318825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7" dur="500"/>
                                        <p:tgtEl>
                                          <p:spTgt spid="13107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1076"/>
                                        </p:tgtEl>
                                        <p:attrNameLst>
                                          <p:attrName>style.visibility</p:attrName>
                                        </p:attrNameLst>
                                      </p:cBhvr>
                                      <p:to>
                                        <p:strVal val="visible"/>
                                      </p:to>
                                    </p:set>
                                    <p:animEffect transition="in" filter="blinds(horizontal)">
                                      <p:cBhvr>
                                        <p:cTn id="10"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endParaRPr lang="zh-CN" altLang="zh-CN" smtClean="0"/>
          </a:p>
        </p:txBody>
      </p:sp>
      <p:sp>
        <p:nvSpPr>
          <p:cNvPr id="19461" name="Rectangle 3"/>
          <p:cNvSpPr>
            <a:spLocks noGrp="1" noChangeArrowheads="1"/>
          </p:cNvSpPr>
          <p:nvPr>
            <p:ph type="body" idx="1"/>
          </p:nvPr>
        </p:nvSpPr>
        <p:spPr>
          <a:xfrm>
            <a:off x="188913" y="1484313"/>
            <a:ext cx="8955087" cy="4114800"/>
          </a:xfrm>
        </p:spPr>
        <p:txBody>
          <a:bodyPr/>
          <a:lstStyle/>
          <a:p>
            <a:pPr eaLnBrk="1" hangingPunct="1"/>
            <a:r>
              <a:rPr lang="en-US" altLang="zh-CN" sz="2400" smtClean="0"/>
              <a:t>6. </a:t>
            </a:r>
            <a:r>
              <a:rPr lang="zh-CN" altLang="en-US" sz="2400" smtClean="0"/>
              <a:t>为每个状态分配相应符号，构造状态图或状态表；</a:t>
            </a:r>
          </a:p>
        </p:txBody>
      </p:sp>
      <p:graphicFrame>
        <p:nvGraphicFramePr>
          <p:cNvPr id="19458" name="Object 4"/>
          <p:cNvGraphicFramePr>
            <a:graphicFrameLocks noChangeAspect="1"/>
          </p:cNvGraphicFramePr>
          <p:nvPr/>
        </p:nvGraphicFramePr>
        <p:xfrm>
          <a:off x="971550" y="2276475"/>
          <a:ext cx="7632700" cy="1022350"/>
        </p:xfrm>
        <a:graphic>
          <a:graphicData uri="http://schemas.openxmlformats.org/presentationml/2006/ole">
            <p:oleObj spid="_x0000_s19458" name="Visio" r:id="rId3" imgW="4969669" imgH="525542" progId="Visio.Drawing.11">
              <p:embed/>
            </p:oleObj>
          </a:graphicData>
        </a:graphic>
      </p:graphicFrame>
      <p:graphicFrame>
        <p:nvGraphicFramePr>
          <p:cNvPr id="133125" name="Object 5"/>
          <p:cNvGraphicFramePr>
            <a:graphicFrameLocks noChangeAspect="1"/>
          </p:cNvGraphicFramePr>
          <p:nvPr/>
        </p:nvGraphicFramePr>
        <p:xfrm>
          <a:off x="2555875" y="3429000"/>
          <a:ext cx="3887788" cy="3213100"/>
        </p:xfrm>
        <a:graphic>
          <a:graphicData uri="http://schemas.openxmlformats.org/presentationml/2006/ole">
            <p:oleObj spid="_x0000_s19459" name="Visio" r:id="rId4" imgW="3061811" imgH="2845832"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linds(horizontal)">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nvGraphicFramePr>
        <p:xfrm>
          <a:off x="3059113" y="1484313"/>
          <a:ext cx="5356225" cy="623887"/>
        </p:xfrm>
        <a:graphic>
          <a:graphicData uri="http://schemas.openxmlformats.org/presentationml/2006/ole">
            <p:oleObj spid="_x0000_s20482" name="Visio" r:id="rId3" imgW="3463747" imgH="403860" progId="Visio.Drawing.11">
              <p:embed/>
            </p:oleObj>
          </a:graphicData>
        </a:graphic>
      </p:graphicFrame>
      <p:sp>
        <p:nvSpPr>
          <p:cNvPr id="20483" name="Line 5"/>
          <p:cNvSpPr>
            <a:spLocks noChangeShapeType="1"/>
          </p:cNvSpPr>
          <p:nvPr/>
        </p:nvSpPr>
        <p:spPr bwMode="auto">
          <a:xfrm>
            <a:off x="3375025" y="2089150"/>
            <a:ext cx="1588" cy="3971925"/>
          </a:xfrm>
          <a:prstGeom prst="line">
            <a:avLst/>
          </a:prstGeom>
          <a:noFill/>
          <a:ln w="9525">
            <a:solidFill>
              <a:srgbClr val="FF3300"/>
            </a:solidFill>
            <a:prstDash val="dash"/>
            <a:round/>
            <a:headEnd/>
            <a:tailEnd/>
          </a:ln>
        </p:spPr>
        <p:txBody>
          <a:bodyPr/>
          <a:lstStyle/>
          <a:p>
            <a:endParaRPr lang="zh-CN" altLang="en-US"/>
          </a:p>
        </p:txBody>
      </p:sp>
      <p:sp>
        <p:nvSpPr>
          <p:cNvPr id="20484" name="Line 6"/>
          <p:cNvSpPr>
            <a:spLocks noChangeShapeType="1"/>
          </p:cNvSpPr>
          <p:nvPr/>
        </p:nvSpPr>
        <p:spPr bwMode="auto">
          <a:xfrm>
            <a:off x="3914775" y="2100263"/>
            <a:ext cx="1588" cy="3971925"/>
          </a:xfrm>
          <a:prstGeom prst="line">
            <a:avLst/>
          </a:prstGeom>
          <a:noFill/>
          <a:ln w="9525">
            <a:solidFill>
              <a:srgbClr val="FF3300"/>
            </a:solidFill>
            <a:prstDash val="dash"/>
            <a:round/>
            <a:headEnd/>
            <a:tailEnd/>
          </a:ln>
        </p:spPr>
        <p:txBody>
          <a:bodyPr/>
          <a:lstStyle/>
          <a:p>
            <a:endParaRPr lang="zh-CN" altLang="en-US"/>
          </a:p>
        </p:txBody>
      </p:sp>
      <p:sp>
        <p:nvSpPr>
          <p:cNvPr id="20485" name="Line 7"/>
          <p:cNvSpPr>
            <a:spLocks noChangeShapeType="1"/>
          </p:cNvSpPr>
          <p:nvPr/>
        </p:nvSpPr>
        <p:spPr bwMode="auto">
          <a:xfrm>
            <a:off x="4486275" y="2112963"/>
            <a:ext cx="1588" cy="3971925"/>
          </a:xfrm>
          <a:prstGeom prst="line">
            <a:avLst/>
          </a:prstGeom>
          <a:noFill/>
          <a:ln w="9525">
            <a:solidFill>
              <a:srgbClr val="FF3300"/>
            </a:solidFill>
            <a:prstDash val="dash"/>
            <a:round/>
            <a:headEnd/>
            <a:tailEnd/>
          </a:ln>
        </p:spPr>
        <p:txBody>
          <a:bodyPr/>
          <a:lstStyle/>
          <a:p>
            <a:endParaRPr lang="zh-CN" altLang="en-US"/>
          </a:p>
        </p:txBody>
      </p:sp>
      <p:sp>
        <p:nvSpPr>
          <p:cNvPr id="20486" name="Line 8"/>
          <p:cNvSpPr>
            <a:spLocks noChangeShapeType="1"/>
          </p:cNvSpPr>
          <p:nvPr/>
        </p:nvSpPr>
        <p:spPr bwMode="auto">
          <a:xfrm>
            <a:off x="5037138" y="2154238"/>
            <a:ext cx="1587" cy="3971925"/>
          </a:xfrm>
          <a:prstGeom prst="line">
            <a:avLst/>
          </a:prstGeom>
          <a:noFill/>
          <a:ln w="9525">
            <a:solidFill>
              <a:srgbClr val="FF3300"/>
            </a:solidFill>
            <a:prstDash val="dash"/>
            <a:round/>
            <a:headEnd/>
            <a:tailEnd/>
          </a:ln>
        </p:spPr>
        <p:txBody>
          <a:bodyPr/>
          <a:lstStyle/>
          <a:p>
            <a:endParaRPr lang="zh-CN" altLang="en-US"/>
          </a:p>
        </p:txBody>
      </p:sp>
      <p:sp>
        <p:nvSpPr>
          <p:cNvPr id="20487" name="Line 9"/>
          <p:cNvSpPr>
            <a:spLocks noChangeShapeType="1"/>
          </p:cNvSpPr>
          <p:nvPr/>
        </p:nvSpPr>
        <p:spPr bwMode="auto">
          <a:xfrm>
            <a:off x="5594350" y="2139950"/>
            <a:ext cx="1588" cy="3971925"/>
          </a:xfrm>
          <a:prstGeom prst="line">
            <a:avLst/>
          </a:prstGeom>
          <a:noFill/>
          <a:ln w="9525">
            <a:solidFill>
              <a:srgbClr val="FF3300"/>
            </a:solidFill>
            <a:prstDash val="dash"/>
            <a:round/>
            <a:headEnd/>
            <a:tailEnd/>
          </a:ln>
        </p:spPr>
        <p:txBody>
          <a:bodyPr/>
          <a:lstStyle/>
          <a:p>
            <a:endParaRPr lang="zh-CN" altLang="en-US"/>
          </a:p>
        </p:txBody>
      </p:sp>
      <p:sp>
        <p:nvSpPr>
          <p:cNvPr id="20488" name="Line 10"/>
          <p:cNvSpPr>
            <a:spLocks noChangeShapeType="1"/>
          </p:cNvSpPr>
          <p:nvPr/>
        </p:nvSpPr>
        <p:spPr bwMode="auto">
          <a:xfrm>
            <a:off x="6149975" y="2139950"/>
            <a:ext cx="1588" cy="3971925"/>
          </a:xfrm>
          <a:prstGeom prst="line">
            <a:avLst/>
          </a:prstGeom>
          <a:noFill/>
          <a:ln w="9525">
            <a:solidFill>
              <a:srgbClr val="FF3300"/>
            </a:solidFill>
            <a:prstDash val="dash"/>
            <a:round/>
            <a:headEnd/>
            <a:tailEnd/>
          </a:ln>
        </p:spPr>
        <p:txBody>
          <a:bodyPr/>
          <a:lstStyle/>
          <a:p>
            <a:endParaRPr lang="zh-CN" altLang="en-US"/>
          </a:p>
        </p:txBody>
      </p:sp>
      <p:sp>
        <p:nvSpPr>
          <p:cNvPr id="20489" name="Line 11"/>
          <p:cNvSpPr>
            <a:spLocks noChangeShapeType="1"/>
          </p:cNvSpPr>
          <p:nvPr/>
        </p:nvSpPr>
        <p:spPr bwMode="auto">
          <a:xfrm>
            <a:off x="6702425" y="1916113"/>
            <a:ext cx="1588" cy="3971925"/>
          </a:xfrm>
          <a:prstGeom prst="line">
            <a:avLst/>
          </a:prstGeom>
          <a:noFill/>
          <a:ln w="9525">
            <a:solidFill>
              <a:srgbClr val="FF3300"/>
            </a:solidFill>
            <a:prstDash val="dash"/>
            <a:round/>
            <a:headEnd/>
            <a:tailEnd/>
          </a:ln>
        </p:spPr>
        <p:txBody>
          <a:bodyPr/>
          <a:lstStyle/>
          <a:p>
            <a:endParaRPr lang="zh-CN" altLang="en-US"/>
          </a:p>
        </p:txBody>
      </p:sp>
      <p:sp>
        <p:nvSpPr>
          <p:cNvPr id="20490" name="Line 12"/>
          <p:cNvSpPr>
            <a:spLocks noChangeShapeType="1"/>
          </p:cNvSpPr>
          <p:nvPr/>
        </p:nvSpPr>
        <p:spPr bwMode="auto">
          <a:xfrm>
            <a:off x="7273925" y="2117725"/>
            <a:ext cx="1588" cy="3971925"/>
          </a:xfrm>
          <a:prstGeom prst="line">
            <a:avLst/>
          </a:prstGeom>
          <a:noFill/>
          <a:ln w="9525">
            <a:solidFill>
              <a:srgbClr val="FF3300"/>
            </a:solidFill>
            <a:prstDash val="dash"/>
            <a:round/>
            <a:headEnd/>
            <a:tailEnd/>
          </a:ln>
        </p:spPr>
        <p:txBody>
          <a:bodyPr/>
          <a:lstStyle/>
          <a:p>
            <a:endParaRPr lang="zh-CN" altLang="en-US"/>
          </a:p>
        </p:txBody>
      </p:sp>
      <p:sp>
        <p:nvSpPr>
          <p:cNvPr id="20491" name="Line 13"/>
          <p:cNvSpPr>
            <a:spLocks noChangeShapeType="1"/>
          </p:cNvSpPr>
          <p:nvPr/>
        </p:nvSpPr>
        <p:spPr bwMode="auto">
          <a:xfrm>
            <a:off x="7829550" y="2125663"/>
            <a:ext cx="1588" cy="3971925"/>
          </a:xfrm>
          <a:prstGeom prst="line">
            <a:avLst/>
          </a:prstGeom>
          <a:noFill/>
          <a:ln w="9525">
            <a:solidFill>
              <a:srgbClr val="FF3300"/>
            </a:solidFill>
            <a:prstDash val="dash"/>
            <a:round/>
            <a:headEnd/>
            <a:tailEnd/>
          </a:ln>
        </p:spPr>
        <p:txBody>
          <a:bodyPr/>
          <a:lstStyle/>
          <a:p>
            <a:endParaRPr lang="zh-CN" altLang="en-US"/>
          </a:p>
        </p:txBody>
      </p:sp>
      <p:grpSp>
        <p:nvGrpSpPr>
          <p:cNvPr id="2" name="Group 14"/>
          <p:cNvGrpSpPr>
            <a:grpSpLocks/>
          </p:cNvGrpSpPr>
          <p:nvPr/>
        </p:nvGrpSpPr>
        <p:grpSpPr bwMode="auto">
          <a:xfrm>
            <a:off x="3076575" y="2765425"/>
            <a:ext cx="298450" cy="2374900"/>
            <a:chOff x="1133" y="2110"/>
            <a:chExt cx="188" cy="1496"/>
          </a:xfrm>
        </p:grpSpPr>
        <p:sp>
          <p:nvSpPr>
            <p:cNvPr id="20556" name="Line 15"/>
            <p:cNvSpPr>
              <a:spLocks noChangeShapeType="1"/>
            </p:cNvSpPr>
            <p:nvPr/>
          </p:nvSpPr>
          <p:spPr bwMode="auto">
            <a:xfrm>
              <a:off x="1140" y="2110"/>
              <a:ext cx="170" cy="0"/>
            </a:xfrm>
            <a:prstGeom prst="line">
              <a:avLst/>
            </a:prstGeom>
            <a:noFill/>
            <a:ln w="38100">
              <a:solidFill>
                <a:srgbClr val="0000FF"/>
              </a:solidFill>
              <a:round/>
              <a:headEnd/>
              <a:tailEnd/>
            </a:ln>
          </p:spPr>
          <p:txBody>
            <a:bodyPr/>
            <a:lstStyle/>
            <a:p>
              <a:endParaRPr lang="zh-CN" altLang="en-US"/>
            </a:p>
          </p:txBody>
        </p:sp>
        <p:sp>
          <p:nvSpPr>
            <p:cNvPr id="20557" name="Line 16"/>
            <p:cNvSpPr>
              <a:spLocks noChangeShapeType="1"/>
            </p:cNvSpPr>
            <p:nvPr/>
          </p:nvSpPr>
          <p:spPr bwMode="auto">
            <a:xfrm>
              <a:off x="1133" y="2557"/>
              <a:ext cx="170" cy="0"/>
            </a:xfrm>
            <a:prstGeom prst="line">
              <a:avLst/>
            </a:prstGeom>
            <a:noFill/>
            <a:ln w="38100">
              <a:solidFill>
                <a:srgbClr val="0000FF"/>
              </a:solidFill>
              <a:round/>
              <a:headEnd/>
              <a:tailEnd/>
            </a:ln>
          </p:spPr>
          <p:txBody>
            <a:bodyPr/>
            <a:lstStyle/>
            <a:p>
              <a:endParaRPr lang="zh-CN" altLang="en-US"/>
            </a:p>
          </p:txBody>
        </p:sp>
        <p:sp>
          <p:nvSpPr>
            <p:cNvPr id="20558" name="Line 17"/>
            <p:cNvSpPr>
              <a:spLocks noChangeShapeType="1"/>
            </p:cNvSpPr>
            <p:nvPr/>
          </p:nvSpPr>
          <p:spPr bwMode="auto">
            <a:xfrm>
              <a:off x="1151" y="3010"/>
              <a:ext cx="170" cy="0"/>
            </a:xfrm>
            <a:prstGeom prst="line">
              <a:avLst/>
            </a:prstGeom>
            <a:noFill/>
            <a:ln w="38100">
              <a:solidFill>
                <a:srgbClr val="0000FF"/>
              </a:solidFill>
              <a:round/>
              <a:headEnd/>
              <a:tailEnd/>
            </a:ln>
          </p:spPr>
          <p:txBody>
            <a:bodyPr/>
            <a:lstStyle/>
            <a:p>
              <a:endParaRPr lang="zh-CN" altLang="en-US"/>
            </a:p>
          </p:txBody>
        </p:sp>
        <p:sp>
          <p:nvSpPr>
            <p:cNvPr id="20559" name="Line 18"/>
            <p:cNvSpPr>
              <a:spLocks noChangeShapeType="1"/>
            </p:cNvSpPr>
            <p:nvPr/>
          </p:nvSpPr>
          <p:spPr bwMode="auto">
            <a:xfrm>
              <a:off x="1151" y="3606"/>
              <a:ext cx="170" cy="0"/>
            </a:xfrm>
            <a:prstGeom prst="line">
              <a:avLst/>
            </a:prstGeom>
            <a:noFill/>
            <a:ln w="38100">
              <a:solidFill>
                <a:srgbClr val="0000FF"/>
              </a:solidFill>
              <a:round/>
              <a:headEnd/>
              <a:tailEnd/>
            </a:ln>
          </p:spPr>
          <p:txBody>
            <a:bodyPr/>
            <a:lstStyle/>
            <a:p>
              <a:endParaRPr lang="zh-CN" altLang="en-US"/>
            </a:p>
          </p:txBody>
        </p:sp>
      </p:grpSp>
      <p:grpSp>
        <p:nvGrpSpPr>
          <p:cNvPr id="3" name="Group 19"/>
          <p:cNvGrpSpPr>
            <a:grpSpLocks/>
          </p:cNvGrpSpPr>
          <p:nvPr/>
        </p:nvGrpSpPr>
        <p:grpSpPr bwMode="auto">
          <a:xfrm>
            <a:off x="6705600" y="2754313"/>
            <a:ext cx="584200" cy="1905000"/>
            <a:chOff x="3419" y="2103"/>
            <a:chExt cx="368" cy="1200"/>
          </a:xfrm>
        </p:grpSpPr>
        <p:sp>
          <p:nvSpPr>
            <p:cNvPr id="20552" name="Line 20"/>
            <p:cNvSpPr>
              <a:spLocks noChangeShapeType="1"/>
            </p:cNvSpPr>
            <p:nvPr/>
          </p:nvSpPr>
          <p:spPr bwMode="auto">
            <a:xfrm>
              <a:off x="3419" y="2103"/>
              <a:ext cx="358" cy="0"/>
            </a:xfrm>
            <a:prstGeom prst="line">
              <a:avLst/>
            </a:prstGeom>
            <a:noFill/>
            <a:ln w="38100">
              <a:solidFill>
                <a:srgbClr val="0000FF"/>
              </a:solidFill>
              <a:round/>
              <a:headEnd/>
              <a:tailEnd/>
            </a:ln>
          </p:spPr>
          <p:txBody>
            <a:bodyPr/>
            <a:lstStyle/>
            <a:p>
              <a:endParaRPr lang="zh-CN" altLang="en-US"/>
            </a:p>
          </p:txBody>
        </p:sp>
        <p:sp>
          <p:nvSpPr>
            <p:cNvPr id="20553" name="Line 21"/>
            <p:cNvSpPr>
              <a:spLocks noChangeShapeType="1"/>
            </p:cNvSpPr>
            <p:nvPr/>
          </p:nvSpPr>
          <p:spPr bwMode="auto">
            <a:xfrm>
              <a:off x="3419" y="2557"/>
              <a:ext cx="358" cy="0"/>
            </a:xfrm>
            <a:prstGeom prst="line">
              <a:avLst/>
            </a:prstGeom>
            <a:noFill/>
            <a:ln w="38100">
              <a:solidFill>
                <a:srgbClr val="0000FF"/>
              </a:solidFill>
              <a:round/>
              <a:headEnd/>
              <a:tailEnd/>
            </a:ln>
          </p:spPr>
          <p:txBody>
            <a:bodyPr/>
            <a:lstStyle/>
            <a:p>
              <a:endParaRPr lang="zh-CN" altLang="en-US"/>
            </a:p>
          </p:txBody>
        </p:sp>
        <p:sp>
          <p:nvSpPr>
            <p:cNvPr id="20554" name="Line 22"/>
            <p:cNvSpPr>
              <a:spLocks noChangeShapeType="1"/>
            </p:cNvSpPr>
            <p:nvPr/>
          </p:nvSpPr>
          <p:spPr bwMode="auto">
            <a:xfrm>
              <a:off x="3429" y="3021"/>
              <a:ext cx="358" cy="0"/>
            </a:xfrm>
            <a:prstGeom prst="line">
              <a:avLst/>
            </a:prstGeom>
            <a:noFill/>
            <a:ln w="38100">
              <a:solidFill>
                <a:srgbClr val="0000FF"/>
              </a:solidFill>
              <a:round/>
              <a:headEnd/>
              <a:tailEnd/>
            </a:ln>
          </p:spPr>
          <p:txBody>
            <a:bodyPr/>
            <a:lstStyle/>
            <a:p>
              <a:endParaRPr lang="zh-CN" altLang="en-US"/>
            </a:p>
          </p:txBody>
        </p:sp>
        <p:sp>
          <p:nvSpPr>
            <p:cNvPr id="20555" name="Line 23"/>
            <p:cNvSpPr>
              <a:spLocks noChangeShapeType="1"/>
            </p:cNvSpPr>
            <p:nvPr/>
          </p:nvSpPr>
          <p:spPr bwMode="auto">
            <a:xfrm>
              <a:off x="3420" y="3303"/>
              <a:ext cx="358" cy="0"/>
            </a:xfrm>
            <a:prstGeom prst="line">
              <a:avLst/>
            </a:prstGeom>
            <a:noFill/>
            <a:ln w="38100">
              <a:solidFill>
                <a:srgbClr val="0000FF"/>
              </a:solidFill>
              <a:round/>
              <a:headEnd/>
              <a:tailEnd/>
            </a:ln>
          </p:spPr>
          <p:txBody>
            <a:bodyPr/>
            <a:lstStyle/>
            <a:p>
              <a:endParaRPr lang="zh-CN" altLang="en-US"/>
            </a:p>
          </p:txBody>
        </p:sp>
      </p:grpSp>
      <p:grpSp>
        <p:nvGrpSpPr>
          <p:cNvPr id="4" name="Group 24"/>
          <p:cNvGrpSpPr>
            <a:grpSpLocks/>
          </p:cNvGrpSpPr>
          <p:nvPr/>
        </p:nvGrpSpPr>
        <p:grpSpPr bwMode="auto">
          <a:xfrm>
            <a:off x="3375025" y="2349500"/>
            <a:ext cx="539750" cy="2800350"/>
            <a:chOff x="1321" y="1848"/>
            <a:chExt cx="340" cy="1764"/>
          </a:xfrm>
        </p:grpSpPr>
        <p:grpSp>
          <p:nvGrpSpPr>
            <p:cNvPr id="20546" name="Group 25"/>
            <p:cNvGrpSpPr>
              <a:grpSpLocks/>
            </p:cNvGrpSpPr>
            <p:nvPr/>
          </p:nvGrpSpPr>
          <p:grpSpPr bwMode="auto">
            <a:xfrm>
              <a:off x="1321" y="1848"/>
              <a:ext cx="340" cy="1764"/>
              <a:chOff x="1321" y="1848"/>
              <a:chExt cx="340" cy="1764"/>
            </a:xfrm>
          </p:grpSpPr>
          <p:sp>
            <p:nvSpPr>
              <p:cNvPr id="20548" name="Line 26"/>
              <p:cNvSpPr>
                <a:spLocks noChangeShapeType="1"/>
              </p:cNvSpPr>
              <p:nvPr/>
            </p:nvSpPr>
            <p:spPr bwMode="auto">
              <a:xfrm>
                <a:off x="1321" y="1848"/>
                <a:ext cx="340" cy="0"/>
              </a:xfrm>
              <a:prstGeom prst="line">
                <a:avLst/>
              </a:prstGeom>
              <a:noFill/>
              <a:ln w="38100">
                <a:solidFill>
                  <a:srgbClr val="0000FF"/>
                </a:solidFill>
                <a:round/>
                <a:headEnd/>
                <a:tailEnd/>
              </a:ln>
            </p:spPr>
            <p:txBody>
              <a:bodyPr/>
              <a:lstStyle/>
              <a:p>
                <a:endParaRPr lang="zh-CN" altLang="en-US"/>
              </a:p>
            </p:txBody>
          </p:sp>
          <p:sp>
            <p:nvSpPr>
              <p:cNvPr id="20549" name="Line 27"/>
              <p:cNvSpPr>
                <a:spLocks noChangeShapeType="1"/>
              </p:cNvSpPr>
              <p:nvPr/>
            </p:nvSpPr>
            <p:spPr bwMode="auto">
              <a:xfrm>
                <a:off x="1321" y="2557"/>
                <a:ext cx="340" cy="0"/>
              </a:xfrm>
              <a:prstGeom prst="line">
                <a:avLst/>
              </a:prstGeom>
              <a:noFill/>
              <a:ln w="38100">
                <a:solidFill>
                  <a:srgbClr val="0000FF"/>
                </a:solidFill>
                <a:round/>
                <a:headEnd/>
                <a:tailEnd/>
              </a:ln>
            </p:spPr>
            <p:txBody>
              <a:bodyPr/>
              <a:lstStyle/>
              <a:p>
                <a:endParaRPr lang="zh-CN" altLang="en-US"/>
              </a:p>
            </p:txBody>
          </p:sp>
          <p:sp>
            <p:nvSpPr>
              <p:cNvPr id="20550" name="Line 28"/>
              <p:cNvSpPr>
                <a:spLocks noChangeShapeType="1"/>
              </p:cNvSpPr>
              <p:nvPr/>
            </p:nvSpPr>
            <p:spPr bwMode="auto">
              <a:xfrm>
                <a:off x="1321" y="3003"/>
                <a:ext cx="340" cy="0"/>
              </a:xfrm>
              <a:prstGeom prst="line">
                <a:avLst/>
              </a:prstGeom>
              <a:noFill/>
              <a:ln w="38100">
                <a:solidFill>
                  <a:srgbClr val="0000FF"/>
                </a:solidFill>
                <a:round/>
                <a:headEnd/>
                <a:tailEnd/>
              </a:ln>
            </p:spPr>
            <p:txBody>
              <a:bodyPr/>
              <a:lstStyle/>
              <a:p>
                <a:endParaRPr lang="zh-CN" altLang="en-US"/>
              </a:p>
            </p:txBody>
          </p:sp>
          <p:sp>
            <p:nvSpPr>
              <p:cNvPr id="20551" name="Line 29"/>
              <p:cNvSpPr>
                <a:spLocks noChangeShapeType="1"/>
              </p:cNvSpPr>
              <p:nvPr/>
            </p:nvSpPr>
            <p:spPr bwMode="auto">
              <a:xfrm>
                <a:off x="1321" y="3612"/>
                <a:ext cx="340" cy="0"/>
              </a:xfrm>
              <a:prstGeom prst="line">
                <a:avLst/>
              </a:prstGeom>
              <a:noFill/>
              <a:ln w="38100">
                <a:solidFill>
                  <a:srgbClr val="0000FF"/>
                </a:solidFill>
                <a:round/>
                <a:headEnd/>
                <a:tailEnd/>
              </a:ln>
            </p:spPr>
            <p:txBody>
              <a:bodyPr/>
              <a:lstStyle/>
              <a:p>
                <a:endParaRPr lang="zh-CN" altLang="en-US"/>
              </a:p>
            </p:txBody>
          </p:sp>
        </p:grpSp>
        <p:sp>
          <p:nvSpPr>
            <p:cNvPr id="20547" name="Line 30"/>
            <p:cNvSpPr>
              <a:spLocks noChangeShapeType="1"/>
            </p:cNvSpPr>
            <p:nvPr/>
          </p:nvSpPr>
          <p:spPr bwMode="auto">
            <a:xfrm flipV="1">
              <a:off x="1321" y="1848"/>
              <a:ext cx="0" cy="262"/>
            </a:xfrm>
            <a:prstGeom prst="line">
              <a:avLst/>
            </a:prstGeom>
            <a:noFill/>
            <a:ln w="38100">
              <a:solidFill>
                <a:srgbClr val="0000FF"/>
              </a:solidFill>
              <a:round/>
              <a:headEnd/>
              <a:tailEnd/>
            </a:ln>
          </p:spPr>
          <p:txBody>
            <a:bodyPr/>
            <a:lstStyle/>
            <a:p>
              <a:endParaRPr lang="zh-CN" altLang="en-US"/>
            </a:p>
          </p:txBody>
        </p:sp>
      </p:grpSp>
      <p:grpSp>
        <p:nvGrpSpPr>
          <p:cNvPr id="6" name="Group 31"/>
          <p:cNvGrpSpPr>
            <a:grpSpLocks/>
          </p:cNvGrpSpPr>
          <p:nvPr/>
        </p:nvGrpSpPr>
        <p:grpSpPr bwMode="auto">
          <a:xfrm>
            <a:off x="3903663" y="2349500"/>
            <a:ext cx="579437" cy="2801938"/>
            <a:chOff x="1654" y="1848"/>
            <a:chExt cx="365" cy="1765"/>
          </a:xfrm>
        </p:grpSpPr>
        <p:grpSp>
          <p:nvGrpSpPr>
            <p:cNvPr id="20540" name="Group 32"/>
            <p:cNvGrpSpPr>
              <a:grpSpLocks/>
            </p:cNvGrpSpPr>
            <p:nvPr/>
          </p:nvGrpSpPr>
          <p:grpSpPr bwMode="auto">
            <a:xfrm>
              <a:off x="1654" y="1848"/>
              <a:ext cx="365" cy="1765"/>
              <a:chOff x="1654" y="1848"/>
              <a:chExt cx="365" cy="1765"/>
            </a:xfrm>
          </p:grpSpPr>
          <p:sp>
            <p:nvSpPr>
              <p:cNvPr id="20542" name="Line 33"/>
              <p:cNvSpPr>
                <a:spLocks noChangeShapeType="1"/>
              </p:cNvSpPr>
              <p:nvPr/>
            </p:nvSpPr>
            <p:spPr bwMode="auto">
              <a:xfrm>
                <a:off x="1654" y="1848"/>
                <a:ext cx="358" cy="0"/>
              </a:xfrm>
              <a:prstGeom prst="line">
                <a:avLst/>
              </a:prstGeom>
              <a:noFill/>
              <a:ln w="38100">
                <a:solidFill>
                  <a:srgbClr val="0000FF"/>
                </a:solidFill>
                <a:round/>
                <a:headEnd/>
                <a:tailEnd/>
              </a:ln>
            </p:spPr>
            <p:txBody>
              <a:bodyPr/>
              <a:lstStyle/>
              <a:p>
                <a:endParaRPr lang="zh-CN" altLang="en-US"/>
              </a:p>
            </p:txBody>
          </p:sp>
          <p:sp>
            <p:nvSpPr>
              <p:cNvPr id="20543" name="Line 34"/>
              <p:cNvSpPr>
                <a:spLocks noChangeShapeType="1"/>
              </p:cNvSpPr>
              <p:nvPr/>
            </p:nvSpPr>
            <p:spPr bwMode="auto">
              <a:xfrm>
                <a:off x="1661" y="2273"/>
                <a:ext cx="358" cy="0"/>
              </a:xfrm>
              <a:prstGeom prst="line">
                <a:avLst/>
              </a:prstGeom>
              <a:noFill/>
              <a:ln w="38100">
                <a:solidFill>
                  <a:srgbClr val="0000FF"/>
                </a:solidFill>
                <a:round/>
                <a:headEnd/>
                <a:tailEnd/>
              </a:ln>
            </p:spPr>
            <p:txBody>
              <a:bodyPr/>
              <a:lstStyle/>
              <a:p>
                <a:endParaRPr lang="zh-CN" altLang="en-US"/>
              </a:p>
            </p:txBody>
          </p:sp>
          <p:sp>
            <p:nvSpPr>
              <p:cNvPr id="20544" name="Line 35"/>
              <p:cNvSpPr>
                <a:spLocks noChangeShapeType="1"/>
              </p:cNvSpPr>
              <p:nvPr/>
            </p:nvSpPr>
            <p:spPr bwMode="auto">
              <a:xfrm>
                <a:off x="1661" y="3009"/>
                <a:ext cx="358" cy="0"/>
              </a:xfrm>
              <a:prstGeom prst="line">
                <a:avLst/>
              </a:prstGeom>
              <a:noFill/>
              <a:ln w="38100">
                <a:solidFill>
                  <a:srgbClr val="0000FF"/>
                </a:solidFill>
                <a:round/>
                <a:headEnd/>
                <a:tailEnd/>
              </a:ln>
            </p:spPr>
            <p:txBody>
              <a:bodyPr/>
              <a:lstStyle/>
              <a:p>
                <a:endParaRPr lang="zh-CN" altLang="en-US"/>
              </a:p>
            </p:txBody>
          </p:sp>
          <p:sp>
            <p:nvSpPr>
              <p:cNvPr id="20545" name="Line 36"/>
              <p:cNvSpPr>
                <a:spLocks noChangeShapeType="1"/>
              </p:cNvSpPr>
              <p:nvPr/>
            </p:nvSpPr>
            <p:spPr bwMode="auto">
              <a:xfrm>
                <a:off x="1661" y="3613"/>
                <a:ext cx="358" cy="0"/>
              </a:xfrm>
              <a:prstGeom prst="line">
                <a:avLst/>
              </a:prstGeom>
              <a:noFill/>
              <a:ln w="38100">
                <a:solidFill>
                  <a:srgbClr val="0000FF"/>
                </a:solidFill>
                <a:round/>
                <a:headEnd/>
                <a:tailEnd/>
              </a:ln>
            </p:spPr>
            <p:txBody>
              <a:bodyPr/>
              <a:lstStyle/>
              <a:p>
                <a:endParaRPr lang="zh-CN" altLang="en-US"/>
              </a:p>
            </p:txBody>
          </p:sp>
        </p:grpSp>
        <p:sp>
          <p:nvSpPr>
            <p:cNvPr id="20541" name="Line 37"/>
            <p:cNvSpPr>
              <a:spLocks noChangeShapeType="1"/>
            </p:cNvSpPr>
            <p:nvPr/>
          </p:nvSpPr>
          <p:spPr bwMode="auto">
            <a:xfrm flipV="1">
              <a:off x="1661" y="2265"/>
              <a:ext cx="0" cy="262"/>
            </a:xfrm>
            <a:prstGeom prst="line">
              <a:avLst/>
            </a:prstGeom>
            <a:noFill/>
            <a:ln w="38100">
              <a:solidFill>
                <a:srgbClr val="0000FF"/>
              </a:solidFill>
              <a:round/>
              <a:headEnd/>
              <a:tailEnd/>
            </a:ln>
          </p:spPr>
          <p:txBody>
            <a:bodyPr/>
            <a:lstStyle/>
            <a:p>
              <a:endParaRPr lang="zh-CN" altLang="en-US"/>
            </a:p>
          </p:txBody>
        </p:sp>
      </p:grpSp>
      <p:grpSp>
        <p:nvGrpSpPr>
          <p:cNvPr id="8" name="Group 38"/>
          <p:cNvGrpSpPr>
            <a:grpSpLocks/>
          </p:cNvGrpSpPr>
          <p:nvPr/>
        </p:nvGrpSpPr>
        <p:grpSpPr bwMode="auto">
          <a:xfrm>
            <a:off x="5581650" y="2743200"/>
            <a:ext cx="582613" cy="1916113"/>
            <a:chOff x="2711" y="2096"/>
            <a:chExt cx="367" cy="1207"/>
          </a:xfrm>
        </p:grpSpPr>
        <p:grpSp>
          <p:nvGrpSpPr>
            <p:cNvPr id="20534" name="Group 39"/>
            <p:cNvGrpSpPr>
              <a:grpSpLocks/>
            </p:cNvGrpSpPr>
            <p:nvPr/>
          </p:nvGrpSpPr>
          <p:grpSpPr bwMode="auto">
            <a:xfrm>
              <a:off x="2711" y="2096"/>
              <a:ext cx="367" cy="1207"/>
              <a:chOff x="2711" y="2096"/>
              <a:chExt cx="367" cy="1207"/>
            </a:xfrm>
          </p:grpSpPr>
          <p:sp>
            <p:nvSpPr>
              <p:cNvPr id="20536" name="Line 40"/>
              <p:cNvSpPr>
                <a:spLocks noChangeShapeType="1"/>
              </p:cNvSpPr>
              <p:nvPr/>
            </p:nvSpPr>
            <p:spPr bwMode="auto">
              <a:xfrm>
                <a:off x="2720" y="2096"/>
                <a:ext cx="358" cy="0"/>
              </a:xfrm>
              <a:prstGeom prst="line">
                <a:avLst/>
              </a:prstGeom>
              <a:noFill/>
              <a:ln w="38100">
                <a:solidFill>
                  <a:srgbClr val="0000FF"/>
                </a:solidFill>
                <a:round/>
                <a:headEnd/>
                <a:tailEnd/>
              </a:ln>
            </p:spPr>
            <p:txBody>
              <a:bodyPr/>
              <a:lstStyle/>
              <a:p>
                <a:endParaRPr lang="zh-CN" altLang="en-US"/>
              </a:p>
            </p:txBody>
          </p:sp>
          <p:sp>
            <p:nvSpPr>
              <p:cNvPr id="20537" name="Line 41"/>
              <p:cNvSpPr>
                <a:spLocks noChangeShapeType="1"/>
              </p:cNvSpPr>
              <p:nvPr/>
            </p:nvSpPr>
            <p:spPr bwMode="auto">
              <a:xfrm>
                <a:off x="2720" y="2273"/>
                <a:ext cx="358" cy="0"/>
              </a:xfrm>
              <a:prstGeom prst="line">
                <a:avLst/>
              </a:prstGeom>
              <a:noFill/>
              <a:ln w="38100">
                <a:solidFill>
                  <a:srgbClr val="0000FF"/>
                </a:solidFill>
                <a:round/>
                <a:headEnd/>
                <a:tailEnd/>
              </a:ln>
            </p:spPr>
            <p:txBody>
              <a:bodyPr/>
              <a:lstStyle/>
              <a:p>
                <a:endParaRPr lang="zh-CN" altLang="en-US"/>
              </a:p>
            </p:txBody>
          </p:sp>
          <p:sp>
            <p:nvSpPr>
              <p:cNvPr id="20538" name="Line 42"/>
              <p:cNvSpPr>
                <a:spLocks noChangeShapeType="1"/>
              </p:cNvSpPr>
              <p:nvPr/>
            </p:nvSpPr>
            <p:spPr bwMode="auto">
              <a:xfrm>
                <a:off x="2720" y="2718"/>
                <a:ext cx="358" cy="0"/>
              </a:xfrm>
              <a:prstGeom prst="line">
                <a:avLst/>
              </a:prstGeom>
              <a:noFill/>
              <a:ln w="38100">
                <a:solidFill>
                  <a:srgbClr val="0000FF"/>
                </a:solidFill>
                <a:round/>
                <a:headEnd/>
                <a:tailEnd/>
              </a:ln>
            </p:spPr>
            <p:txBody>
              <a:bodyPr/>
              <a:lstStyle/>
              <a:p>
                <a:endParaRPr lang="zh-CN" altLang="en-US"/>
              </a:p>
            </p:txBody>
          </p:sp>
          <p:sp>
            <p:nvSpPr>
              <p:cNvPr id="20539" name="Line 43"/>
              <p:cNvSpPr>
                <a:spLocks noChangeShapeType="1"/>
              </p:cNvSpPr>
              <p:nvPr/>
            </p:nvSpPr>
            <p:spPr bwMode="auto">
              <a:xfrm>
                <a:off x="2711" y="3303"/>
                <a:ext cx="358" cy="0"/>
              </a:xfrm>
              <a:prstGeom prst="line">
                <a:avLst/>
              </a:prstGeom>
              <a:noFill/>
              <a:ln w="38100">
                <a:solidFill>
                  <a:srgbClr val="0000FF"/>
                </a:solidFill>
                <a:round/>
                <a:headEnd/>
                <a:tailEnd/>
              </a:ln>
            </p:spPr>
            <p:txBody>
              <a:bodyPr/>
              <a:lstStyle/>
              <a:p>
                <a:endParaRPr lang="zh-CN" altLang="en-US"/>
              </a:p>
            </p:txBody>
          </p:sp>
        </p:grpSp>
        <p:sp>
          <p:nvSpPr>
            <p:cNvPr id="20535" name="Line 44"/>
            <p:cNvSpPr>
              <a:spLocks noChangeShapeType="1"/>
            </p:cNvSpPr>
            <p:nvPr/>
          </p:nvSpPr>
          <p:spPr bwMode="auto">
            <a:xfrm flipV="1">
              <a:off x="3069" y="2282"/>
              <a:ext cx="0" cy="262"/>
            </a:xfrm>
            <a:prstGeom prst="line">
              <a:avLst/>
            </a:prstGeom>
            <a:noFill/>
            <a:ln w="38100">
              <a:solidFill>
                <a:srgbClr val="0000FF"/>
              </a:solidFill>
              <a:round/>
              <a:headEnd/>
              <a:tailEnd/>
            </a:ln>
          </p:spPr>
          <p:txBody>
            <a:bodyPr/>
            <a:lstStyle/>
            <a:p>
              <a:endParaRPr lang="zh-CN" altLang="en-US"/>
            </a:p>
          </p:txBody>
        </p:sp>
      </p:grpSp>
      <p:grpSp>
        <p:nvGrpSpPr>
          <p:cNvPr id="10" name="Group 45"/>
          <p:cNvGrpSpPr>
            <a:grpSpLocks/>
          </p:cNvGrpSpPr>
          <p:nvPr/>
        </p:nvGrpSpPr>
        <p:grpSpPr bwMode="auto">
          <a:xfrm>
            <a:off x="4468813" y="2349500"/>
            <a:ext cx="571500" cy="2792413"/>
            <a:chOff x="2010" y="1848"/>
            <a:chExt cx="360" cy="1759"/>
          </a:xfrm>
        </p:grpSpPr>
        <p:grpSp>
          <p:nvGrpSpPr>
            <p:cNvPr id="20528" name="Group 46"/>
            <p:cNvGrpSpPr>
              <a:grpSpLocks/>
            </p:cNvGrpSpPr>
            <p:nvPr/>
          </p:nvGrpSpPr>
          <p:grpSpPr bwMode="auto">
            <a:xfrm>
              <a:off x="2010" y="1848"/>
              <a:ext cx="360" cy="1759"/>
              <a:chOff x="2010" y="1848"/>
              <a:chExt cx="360" cy="1759"/>
            </a:xfrm>
          </p:grpSpPr>
          <p:sp>
            <p:nvSpPr>
              <p:cNvPr id="20530" name="Line 47"/>
              <p:cNvSpPr>
                <a:spLocks noChangeShapeType="1"/>
              </p:cNvSpPr>
              <p:nvPr/>
            </p:nvSpPr>
            <p:spPr bwMode="auto">
              <a:xfrm>
                <a:off x="2012" y="1848"/>
                <a:ext cx="358" cy="0"/>
              </a:xfrm>
              <a:prstGeom prst="line">
                <a:avLst/>
              </a:prstGeom>
              <a:noFill/>
              <a:ln w="38100">
                <a:solidFill>
                  <a:srgbClr val="0000FF"/>
                </a:solidFill>
                <a:round/>
                <a:headEnd/>
                <a:tailEnd/>
              </a:ln>
            </p:spPr>
            <p:txBody>
              <a:bodyPr/>
              <a:lstStyle/>
              <a:p>
                <a:endParaRPr lang="zh-CN" altLang="en-US"/>
              </a:p>
            </p:txBody>
          </p:sp>
          <p:sp>
            <p:nvSpPr>
              <p:cNvPr id="20531" name="Line 48"/>
              <p:cNvSpPr>
                <a:spLocks noChangeShapeType="1"/>
              </p:cNvSpPr>
              <p:nvPr/>
            </p:nvSpPr>
            <p:spPr bwMode="auto">
              <a:xfrm>
                <a:off x="2012" y="2273"/>
                <a:ext cx="358" cy="0"/>
              </a:xfrm>
              <a:prstGeom prst="line">
                <a:avLst/>
              </a:prstGeom>
              <a:noFill/>
              <a:ln w="38100">
                <a:solidFill>
                  <a:srgbClr val="0000FF"/>
                </a:solidFill>
                <a:round/>
                <a:headEnd/>
                <a:tailEnd/>
              </a:ln>
            </p:spPr>
            <p:txBody>
              <a:bodyPr/>
              <a:lstStyle/>
              <a:p>
                <a:endParaRPr lang="zh-CN" altLang="en-US"/>
              </a:p>
            </p:txBody>
          </p:sp>
          <p:sp>
            <p:nvSpPr>
              <p:cNvPr id="20532" name="Line 49"/>
              <p:cNvSpPr>
                <a:spLocks noChangeShapeType="1"/>
              </p:cNvSpPr>
              <p:nvPr/>
            </p:nvSpPr>
            <p:spPr bwMode="auto">
              <a:xfrm>
                <a:off x="2012" y="2717"/>
                <a:ext cx="358" cy="0"/>
              </a:xfrm>
              <a:prstGeom prst="line">
                <a:avLst/>
              </a:prstGeom>
              <a:noFill/>
              <a:ln w="38100">
                <a:solidFill>
                  <a:srgbClr val="0000FF"/>
                </a:solidFill>
                <a:round/>
                <a:headEnd/>
                <a:tailEnd/>
              </a:ln>
            </p:spPr>
            <p:txBody>
              <a:bodyPr/>
              <a:lstStyle/>
              <a:p>
                <a:endParaRPr lang="zh-CN" altLang="en-US"/>
              </a:p>
            </p:txBody>
          </p:sp>
          <p:sp>
            <p:nvSpPr>
              <p:cNvPr id="20533" name="Line 50"/>
              <p:cNvSpPr>
                <a:spLocks noChangeShapeType="1"/>
              </p:cNvSpPr>
              <p:nvPr/>
            </p:nvSpPr>
            <p:spPr bwMode="auto">
              <a:xfrm>
                <a:off x="2010" y="3607"/>
                <a:ext cx="358" cy="0"/>
              </a:xfrm>
              <a:prstGeom prst="line">
                <a:avLst/>
              </a:prstGeom>
              <a:noFill/>
              <a:ln w="38100">
                <a:solidFill>
                  <a:srgbClr val="0000FF"/>
                </a:solidFill>
                <a:round/>
                <a:headEnd/>
                <a:tailEnd/>
              </a:ln>
            </p:spPr>
            <p:txBody>
              <a:bodyPr/>
              <a:lstStyle/>
              <a:p>
                <a:endParaRPr lang="zh-CN" altLang="en-US"/>
              </a:p>
            </p:txBody>
          </p:sp>
        </p:grpSp>
        <p:sp>
          <p:nvSpPr>
            <p:cNvPr id="20529" name="Line 51"/>
            <p:cNvSpPr>
              <a:spLocks noChangeShapeType="1"/>
            </p:cNvSpPr>
            <p:nvPr/>
          </p:nvSpPr>
          <p:spPr bwMode="auto">
            <a:xfrm flipV="1">
              <a:off x="2019" y="2720"/>
              <a:ext cx="0" cy="262"/>
            </a:xfrm>
            <a:prstGeom prst="line">
              <a:avLst/>
            </a:prstGeom>
            <a:noFill/>
            <a:ln w="38100">
              <a:solidFill>
                <a:srgbClr val="0000FF"/>
              </a:solidFill>
              <a:round/>
              <a:headEnd/>
              <a:tailEnd/>
            </a:ln>
          </p:spPr>
          <p:txBody>
            <a:bodyPr/>
            <a:lstStyle/>
            <a:p>
              <a:endParaRPr lang="zh-CN" altLang="en-US"/>
            </a:p>
          </p:txBody>
        </p:sp>
      </p:grpSp>
      <p:grpSp>
        <p:nvGrpSpPr>
          <p:cNvPr id="12" name="Group 52"/>
          <p:cNvGrpSpPr>
            <a:grpSpLocks/>
          </p:cNvGrpSpPr>
          <p:nvPr/>
        </p:nvGrpSpPr>
        <p:grpSpPr bwMode="auto">
          <a:xfrm>
            <a:off x="6119813" y="2754313"/>
            <a:ext cx="612775" cy="1905000"/>
            <a:chOff x="3050" y="2103"/>
            <a:chExt cx="386" cy="1200"/>
          </a:xfrm>
        </p:grpSpPr>
        <p:grpSp>
          <p:nvGrpSpPr>
            <p:cNvPr id="20522" name="Group 53"/>
            <p:cNvGrpSpPr>
              <a:grpSpLocks/>
            </p:cNvGrpSpPr>
            <p:nvPr/>
          </p:nvGrpSpPr>
          <p:grpSpPr bwMode="auto">
            <a:xfrm>
              <a:off x="3050" y="2103"/>
              <a:ext cx="386" cy="1200"/>
              <a:chOff x="3050" y="2103"/>
              <a:chExt cx="386" cy="1200"/>
            </a:xfrm>
          </p:grpSpPr>
          <p:sp>
            <p:nvSpPr>
              <p:cNvPr id="20524" name="Line 54"/>
              <p:cNvSpPr>
                <a:spLocks noChangeShapeType="1"/>
              </p:cNvSpPr>
              <p:nvPr/>
            </p:nvSpPr>
            <p:spPr bwMode="auto">
              <a:xfrm>
                <a:off x="3050" y="2103"/>
                <a:ext cx="358" cy="0"/>
              </a:xfrm>
              <a:prstGeom prst="line">
                <a:avLst/>
              </a:prstGeom>
              <a:noFill/>
              <a:ln w="38100">
                <a:solidFill>
                  <a:srgbClr val="0000FF"/>
                </a:solidFill>
                <a:round/>
                <a:headEnd/>
                <a:tailEnd/>
              </a:ln>
            </p:spPr>
            <p:txBody>
              <a:bodyPr/>
              <a:lstStyle/>
              <a:p>
                <a:endParaRPr lang="zh-CN" altLang="en-US"/>
              </a:p>
            </p:txBody>
          </p:sp>
          <p:sp>
            <p:nvSpPr>
              <p:cNvPr id="20525" name="Line 55"/>
              <p:cNvSpPr>
                <a:spLocks noChangeShapeType="1"/>
              </p:cNvSpPr>
              <p:nvPr/>
            </p:nvSpPr>
            <p:spPr bwMode="auto">
              <a:xfrm>
                <a:off x="3070" y="2557"/>
                <a:ext cx="358" cy="0"/>
              </a:xfrm>
              <a:prstGeom prst="line">
                <a:avLst/>
              </a:prstGeom>
              <a:noFill/>
              <a:ln w="38100">
                <a:solidFill>
                  <a:srgbClr val="0000FF"/>
                </a:solidFill>
                <a:round/>
                <a:headEnd/>
                <a:tailEnd/>
              </a:ln>
            </p:spPr>
            <p:txBody>
              <a:bodyPr/>
              <a:lstStyle/>
              <a:p>
                <a:endParaRPr lang="zh-CN" altLang="en-US"/>
              </a:p>
            </p:txBody>
          </p:sp>
          <p:sp>
            <p:nvSpPr>
              <p:cNvPr id="20526" name="Line 56"/>
              <p:cNvSpPr>
                <a:spLocks noChangeShapeType="1"/>
              </p:cNvSpPr>
              <p:nvPr/>
            </p:nvSpPr>
            <p:spPr bwMode="auto">
              <a:xfrm>
                <a:off x="3078" y="2718"/>
                <a:ext cx="358" cy="0"/>
              </a:xfrm>
              <a:prstGeom prst="line">
                <a:avLst/>
              </a:prstGeom>
              <a:noFill/>
              <a:ln w="38100">
                <a:solidFill>
                  <a:srgbClr val="0000FF"/>
                </a:solidFill>
                <a:round/>
                <a:headEnd/>
                <a:tailEnd/>
              </a:ln>
            </p:spPr>
            <p:txBody>
              <a:bodyPr/>
              <a:lstStyle/>
              <a:p>
                <a:endParaRPr lang="zh-CN" altLang="en-US"/>
              </a:p>
            </p:txBody>
          </p:sp>
          <p:sp>
            <p:nvSpPr>
              <p:cNvPr id="20527" name="Line 57"/>
              <p:cNvSpPr>
                <a:spLocks noChangeShapeType="1"/>
              </p:cNvSpPr>
              <p:nvPr/>
            </p:nvSpPr>
            <p:spPr bwMode="auto">
              <a:xfrm>
                <a:off x="3061" y="3303"/>
                <a:ext cx="358" cy="0"/>
              </a:xfrm>
              <a:prstGeom prst="line">
                <a:avLst/>
              </a:prstGeom>
              <a:noFill/>
              <a:ln w="38100">
                <a:solidFill>
                  <a:srgbClr val="0000FF"/>
                </a:solidFill>
                <a:round/>
                <a:headEnd/>
                <a:tailEnd/>
              </a:ln>
            </p:spPr>
            <p:txBody>
              <a:bodyPr/>
              <a:lstStyle/>
              <a:p>
                <a:endParaRPr lang="zh-CN" altLang="en-US"/>
              </a:p>
            </p:txBody>
          </p:sp>
        </p:grpSp>
        <p:sp>
          <p:nvSpPr>
            <p:cNvPr id="20523" name="Line 58"/>
            <p:cNvSpPr>
              <a:spLocks noChangeShapeType="1"/>
            </p:cNvSpPr>
            <p:nvPr/>
          </p:nvSpPr>
          <p:spPr bwMode="auto">
            <a:xfrm flipV="1">
              <a:off x="3419" y="2735"/>
              <a:ext cx="1" cy="274"/>
            </a:xfrm>
            <a:prstGeom prst="line">
              <a:avLst/>
            </a:prstGeom>
            <a:noFill/>
            <a:ln w="38100">
              <a:solidFill>
                <a:srgbClr val="0000FF"/>
              </a:solidFill>
              <a:round/>
              <a:headEnd/>
              <a:tailEnd/>
            </a:ln>
          </p:spPr>
          <p:txBody>
            <a:bodyPr/>
            <a:lstStyle/>
            <a:p>
              <a:endParaRPr lang="zh-CN" altLang="en-US"/>
            </a:p>
          </p:txBody>
        </p:sp>
      </p:grpSp>
      <p:grpSp>
        <p:nvGrpSpPr>
          <p:cNvPr id="14" name="Group 59"/>
          <p:cNvGrpSpPr>
            <a:grpSpLocks/>
          </p:cNvGrpSpPr>
          <p:nvPr/>
        </p:nvGrpSpPr>
        <p:grpSpPr bwMode="auto">
          <a:xfrm>
            <a:off x="5026025" y="2349500"/>
            <a:ext cx="582613" cy="2771775"/>
            <a:chOff x="2361" y="1848"/>
            <a:chExt cx="367" cy="1746"/>
          </a:xfrm>
        </p:grpSpPr>
        <p:grpSp>
          <p:nvGrpSpPr>
            <p:cNvPr id="20515" name="Group 60"/>
            <p:cNvGrpSpPr>
              <a:grpSpLocks/>
            </p:cNvGrpSpPr>
            <p:nvPr/>
          </p:nvGrpSpPr>
          <p:grpSpPr bwMode="auto">
            <a:xfrm>
              <a:off x="2361" y="1848"/>
              <a:ext cx="367" cy="1452"/>
              <a:chOff x="2361" y="1848"/>
              <a:chExt cx="367" cy="1452"/>
            </a:xfrm>
          </p:grpSpPr>
          <p:sp>
            <p:nvSpPr>
              <p:cNvPr id="20518" name="Line 61"/>
              <p:cNvSpPr>
                <a:spLocks noChangeShapeType="1"/>
              </p:cNvSpPr>
              <p:nvPr/>
            </p:nvSpPr>
            <p:spPr bwMode="auto">
              <a:xfrm>
                <a:off x="2361" y="3300"/>
                <a:ext cx="358" cy="0"/>
              </a:xfrm>
              <a:prstGeom prst="line">
                <a:avLst/>
              </a:prstGeom>
              <a:noFill/>
              <a:ln w="38100">
                <a:solidFill>
                  <a:srgbClr val="0000FF"/>
                </a:solidFill>
                <a:round/>
                <a:headEnd/>
                <a:tailEnd/>
              </a:ln>
            </p:spPr>
            <p:txBody>
              <a:bodyPr/>
              <a:lstStyle/>
              <a:p>
                <a:endParaRPr lang="zh-CN" altLang="en-US"/>
              </a:p>
            </p:txBody>
          </p:sp>
          <p:sp>
            <p:nvSpPr>
              <p:cNvPr id="20519" name="Line 62"/>
              <p:cNvSpPr>
                <a:spLocks noChangeShapeType="1"/>
              </p:cNvSpPr>
              <p:nvPr/>
            </p:nvSpPr>
            <p:spPr bwMode="auto">
              <a:xfrm>
                <a:off x="2370" y="2718"/>
                <a:ext cx="358" cy="0"/>
              </a:xfrm>
              <a:prstGeom prst="line">
                <a:avLst/>
              </a:prstGeom>
              <a:noFill/>
              <a:ln w="38100">
                <a:solidFill>
                  <a:srgbClr val="0000FF"/>
                </a:solidFill>
                <a:round/>
                <a:headEnd/>
                <a:tailEnd/>
              </a:ln>
            </p:spPr>
            <p:txBody>
              <a:bodyPr/>
              <a:lstStyle/>
              <a:p>
                <a:endParaRPr lang="zh-CN" altLang="en-US"/>
              </a:p>
            </p:txBody>
          </p:sp>
          <p:sp>
            <p:nvSpPr>
              <p:cNvPr id="20520" name="Line 63"/>
              <p:cNvSpPr>
                <a:spLocks noChangeShapeType="1"/>
              </p:cNvSpPr>
              <p:nvPr/>
            </p:nvSpPr>
            <p:spPr bwMode="auto">
              <a:xfrm>
                <a:off x="2362" y="2273"/>
                <a:ext cx="358" cy="0"/>
              </a:xfrm>
              <a:prstGeom prst="line">
                <a:avLst/>
              </a:prstGeom>
              <a:noFill/>
              <a:ln w="38100">
                <a:solidFill>
                  <a:srgbClr val="0000FF"/>
                </a:solidFill>
                <a:round/>
                <a:headEnd/>
                <a:tailEnd/>
              </a:ln>
            </p:spPr>
            <p:txBody>
              <a:bodyPr/>
              <a:lstStyle/>
              <a:p>
                <a:endParaRPr lang="zh-CN" altLang="en-US"/>
              </a:p>
            </p:txBody>
          </p:sp>
          <p:sp>
            <p:nvSpPr>
              <p:cNvPr id="20521" name="Line 64"/>
              <p:cNvSpPr>
                <a:spLocks noChangeShapeType="1"/>
              </p:cNvSpPr>
              <p:nvPr/>
            </p:nvSpPr>
            <p:spPr bwMode="auto">
              <a:xfrm>
                <a:off x="2361" y="1848"/>
                <a:ext cx="358" cy="0"/>
              </a:xfrm>
              <a:prstGeom prst="line">
                <a:avLst/>
              </a:prstGeom>
              <a:noFill/>
              <a:ln w="38100">
                <a:solidFill>
                  <a:srgbClr val="0000FF"/>
                </a:solidFill>
                <a:round/>
                <a:headEnd/>
                <a:tailEnd/>
              </a:ln>
            </p:spPr>
            <p:txBody>
              <a:bodyPr/>
              <a:lstStyle/>
              <a:p>
                <a:endParaRPr lang="zh-CN" altLang="en-US"/>
              </a:p>
            </p:txBody>
          </p:sp>
        </p:grpSp>
        <p:sp>
          <p:nvSpPr>
            <p:cNvPr id="20516" name="Line 65"/>
            <p:cNvSpPr>
              <a:spLocks noChangeShapeType="1"/>
            </p:cNvSpPr>
            <p:nvPr/>
          </p:nvSpPr>
          <p:spPr bwMode="auto">
            <a:xfrm flipV="1">
              <a:off x="2710" y="1848"/>
              <a:ext cx="0" cy="262"/>
            </a:xfrm>
            <a:prstGeom prst="line">
              <a:avLst/>
            </a:prstGeom>
            <a:noFill/>
            <a:ln w="38100">
              <a:solidFill>
                <a:srgbClr val="0000FF"/>
              </a:solidFill>
              <a:round/>
              <a:headEnd/>
              <a:tailEnd/>
            </a:ln>
          </p:spPr>
          <p:txBody>
            <a:bodyPr/>
            <a:lstStyle/>
            <a:p>
              <a:endParaRPr lang="zh-CN" altLang="en-US"/>
            </a:p>
          </p:txBody>
        </p:sp>
        <p:sp>
          <p:nvSpPr>
            <p:cNvPr id="20517" name="Line 66"/>
            <p:cNvSpPr>
              <a:spLocks noChangeShapeType="1"/>
            </p:cNvSpPr>
            <p:nvPr/>
          </p:nvSpPr>
          <p:spPr bwMode="auto">
            <a:xfrm flipV="1">
              <a:off x="2370" y="3318"/>
              <a:ext cx="0" cy="276"/>
            </a:xfrm>
            <a:prstGeom prst="line">
              <a:avLst/>
            </a:prstGeom>
            <a:noFill/>
            <a:ln w="38100">
              <a:solidFill>
                <a:srgbClr val="0000FF"/>
              </a:solidFill>
              <a:round/>
              <a:headEnd/>
              <a:tailEnd/>
            </a:ln>
          </p:spPr>
          <p:txBody>
            <a:bodyPr/>
            <a:lstStyle/>
            <a:p>
              <a:endParaRPr lang="zh-CN" altLang="en-US"/>
            </a:p>
          </p:txBody>
        </p:sp>
      </p:grpSp>
      <p:grpSp>
        <p:nvGrpSpPr>
          <p:cNvPr id="16" name="Group 67"/>
          <p:cNvGrpSpPr>
            <a:grpSpLocks/>
          </p:cNvGrpSpPr>
          <p:nvPr/>
        </p:nvGrpSpPr>
        <p:grpSpPr bwMode="auto">
          <a:xfrm>
            <a:off x="7261225" y="2754313"/>
            <a:ext cx="582613" cy="2386012"/>
            <a:chOff x="3769" y="2103"/>
            <a:chExt cx="367" cy="1503"/>
          </a:xfrm>
        </p:grpSpPr>
        <p:grpSp>
          <p:nvGrpSpPr>
            <p:cNvPr id="20509" name="Group 68"/>
            <p:cNvGrpSpPr>
              <a:grpSpLocks/>
            </p:cNvGrpSpPr>
            <p:nvPr/>
          </p:nvGrpSpPr>
          <p:grpSpPr bwMode="auto">
            <a:xfrm>
              <a:off x="3769" y="2103"/>
              <a:ext cx="367" cy="1503"/>
              <a:chOff x="3769" y="2103"/>
              <a:chExt cx="367" cy="1503"/>
            </a:xfrm>
          </p:grpSpPr>
          <p:sp>
            <p:nvSpPr>
              <p:cNvPr id="20511" name="Line 69"/>
              <p:cNvSpPr>
                <a:spLocks noChangeShapeType="1"/>
              </p:cNvSpPr>
              <p:nvPr/>
            </p:nvSpPr>
            <p:spPr bwMode="auto">
              <a:xfrm>
                <a:off x="3769" y="2103"/>
                <a:ext cx="358" cy="0"/>
              </a:xfrm>
              <a:prstGeom prst="line">
                <a:avLst/>
              </a:prstGeom>
              <a:noFill/>
              <a:ln w="38100">
                <a:solidFill>
                  <a:srgbClr val="0000FF"/>
                </a:solidFill>
                <a:round/>
                <a:headEnd/>
                <a:tailEnd/>
              </a:ln>
            </p:spPr>
            <p:txBody>
              <a:bodyPr/>
              <a:lstStyle/>
              <a:p>
                <a:endParaRPr lang="zh-CN" altLang="en-US"/>
              </a:p>
            </p:txBody>
          </p:sp>
          <p:sp>
            <p:nvSpPr>
              <p:cNvPr id="20512" name="Line 70"/>
              <p:cNvSpPr>
                <a:spLocks noChangeShapeType="1"/>
              </p:cNvSpPr>
              <p:nvPr/>
            </p:nvSpPr>
            <p:spPr bwMode="auto">
              <a:xfrm>
                <a:off x="3769" y="2557"/>
                <a:ext cx="358" cy="0"/>
              </a:xfrm>
              <a:prstGeom prst="line">
                <a:avLst/>
              </a:prstGeom>
              <a:noFill/>
              <a:ln w="38100">
                <a:solidFill>
                  <a:srgbClr val="0000FF"/>
                </a:solidFill>
                <a:round/>
                <a:headEnd/>
                <a:tailEnd/>
              </a:ln>
            </p:spPr>
            <p:txBody>
              <a:bodyPr/>
              <a:lstStyle/>
              <a:p>
                <a:endParaRPr lang="zh-CN" altLang="en-US"/>
              </a:p>
            </p:txBody>
          </p:sp>
          <p:sp>
            <p:nvSpPr>
              <p:cNvPr id="20513" name="Line 71"/>
              <p:cNvSpPr>
                <a:spLocks noChangeShapeType="1"/>
              </p:cNvSpPr>
              <p:nvPr/>
            </p:nvSpPr>
            <p:spPr bwMode="auto">
              <a:xfrm>
                <a:off x="3778" y="3028"/>
                <a:ext cx="358" cy="0"/>
              </a:xfrm>
              <a:prstGeom prst="line">
                <a:avLst/>
              </a:prstGeom>
              <a:noFill/>
              <a:ln w="38100">
                <a:solidFill>
                  <a:srgbClr val="0000FF"/>
                </a:solidFill>
                <a:round/>
                <a:headEnd/>
                <a:tailEnd/>
              </a:ln>
            </p:spPr>
            <p:txBody>
              <a:bodyPr/>
              <a:lstStyle/>
              <a:p>
                <a:endParaRPr lang="zh-CN" altLang="en-US"/>
              </a:p>
            </p:txBody>
          </p:sp>
          <p:sp>
            <p:nvSpPr>
              <p:cNvPr id="20514" name="Line 72"/>
              <p:cNvSpPr>
                <a:spLocks noChangeShapeType="1"/>
              </p:cNvSpPr>
              <p:nvPr/>
            </p:nvSpPr>
            <p:spPr bwMode="auto">
              <a:xfrm>
                <a:off x="3769" y="3606"/>
                <a:ext cx="358" cy="0"/>
              </a:xfrm>
              <a:prstGeom prst="line">
                <a:avLst/>
              </a:prstGeom>
              <a:noFill/>
              <a:ln w="38100">
                <a:solidFill>
                  <a:srgbClr val="0000FF"/>
                </a:solidFill>
                <a:round/>
                <a:headEnd/>
                <a:tailEnd/>
              </a:ln>
            </p:spPr>
            <p:txBody>
              <a:bodyPr/>
              <a:lstStyle/>
              <a:p>
                <a:endParaRPr lang="zh-CN" altLang="en-US"/>
              </a:p>
            </p:txBody>
          </p:sp>
        </p:grpSp>
        <p:sp>
          <p:nvSpPr>
            <p:cNvPr id="20510" name="Line 73"/>
            <p:cNvSpPr>
              <a:spLocks noChangeShapeType="1"/>
            </p:cNvSpPr>
            <p:nvPr/>
          </p:nvSpPr>
          <p:spPr bwMode="auto">
            <a:xfrm flipV="1">
              <a:off x="3777" y="3313"/>
              <a:ext cx="0" cy="276"/>
            </a:xfrm>
            <a:prstGeom prst="line">
              <a:avLst/>
            </a:prstGeom>
            <a:noFill/>
            <a:ln w="38100">
              <a:solidFill>
                <a:srgbClr val="0000FF"/>
              </a:solidFill>
              <a:round/>
              <a:headEnd/>
              <a:tailEnd/>
            </a:ln>
          </p:spPr>
          <p:txBody>
            <a:bodyPr/>
            <a:lstStyle/>
            <a:p>
              <a:endParaRPr lang="zh-CN" altLang="en-US"/>
            </a:p>
          </p:txBody>
        </p:sp>
      </p:grpSp>
      <p:sp>
        <p:nvSpPr>
          <p:cNvPr id="20501" name="Text Box 74"/>
          <p:cNvSpPr txBox="1">
            <a:spLocks noChangeArrowheads="1"/>
          </p:cNvSpPr>
          <p:nvPr/>
        </p:nvSpPr>
        <p:spPr bwMode="auto">
          <a:xfrm>
            <a:off x="1898650" y="1749425"/>
            <a:ext cx="1171575" cy="366713"/>
          </a:xfrm>
          <a:prstGeom prst="rect">
            <a:avLst/>
          </a:prstGeom>
          <a:noFill/>
          <a:ln w="9525" algn="ctr">
            <a:noFill/>
            <a:miter lim="800000"/>
            <a:headEnd/>
            <a:tailEnd/>
          </a:ln>
        </p:spPr>
        <p:txBody>
          <a:bodyPr>
            <a:spAutoFit/>
          </a:bodyPr>
          <a:lstStyle/>
          <a:p>
            <a:pPr marL="742950" indent="-285750">
              <a:spcBef>
                <a:spcPct val="50000"/>
              </a:spcBef>
              <a:buClr>
                <a:schemeClr val="accent1"/>
              </a:buClr>
              <a:buSzPct val="60000"/>
              <a:buFont typeface="Wingdings" pitchFamily="2" charset="2"/>
              <a:buNone/>
            </a:pPr>
            <a:r>
              <a:rPr lang="en-US" altLang="zh-CN" b="1">
                <a:latin typeface="Verdana" pitchFamily="34" charset="0"/>
                <a:ea typeface="宋体" pitchFamily="2" charset="-122"/>
              </a:rPr>
              <a:t>CP</a:t>
            </a:r>
          </a:p>
        </p:txBody>
      </p:sp>
      <p:sp>
        <p:nvSpPr>
          <p:cNvPr id="20502" name="Text Box 75"/>
          <p:cNvSpPr txBox="1">
            <a:spLocks noChangeArrowheads="1"/>
          </p:cNvSpPr>
          <p:nvPr/>
        </p:nvSpPr>
        <p:spPr bwMode="auto">
          <a:xfrm>
            <a:off x="1889125" y="2566988"/>
            <a:ext cx="1171575" cy="366712"/>
          </a:xfrm>
          <a:prstGeom prst="rect">
            <a:avLst/>
          </a:prstGeom>
          <a:noFill/>
          <a:ln w="9525" algn="ctr">
            <a:noFill/>
            <a:miter lim="800000"/>
            <a:headEnd/>
            <a:tailEnd/>
          </a:ln>
        </p:spPr>
        <p:txBody>
          <a:bodyPr>
            <a:spAutoFit/>
          </a:bodyPr>
          <a:lstStyle/>
          <a:p>
            <a:pPr marL="742950" indent="-285750">
              <a:spcBef>
                <a:spcPct val="50000"/>
              </a:spcBef>
              <a:buClr>
                <a:schemeClr val="accent1"/>
              </a:buClr>
              <a:buSzPct val="60000"/>
              <a:buFont typeface="Wingdings" pitchFamily="2" charset="2"/>
              <a:buNone/>
            </a:pPr>
            <a:r>
              <a:rPr lang="en-US" altLang="zh-CN" b="1">
                <a:latin typeface="Verdana" pitchFamily="34" charset="0"/>
                <a:ea typeface="宋体" pitchFamily="2" charset="-122"/>
              </a:rPr>
              <a:t>Q</a:t>
            </a:r>
            <a:r>
              <a:rPr lang="en-US" altLang="zh-CN" b="1" baseline="-25000">
                <a:latin typeface="Verdana" pitchFamily="34" charset="0"/>
                <a:ea typeface="宋体" pitchFamily="2" charset="-122"/>
              </a:rPr>
              <a:t>1</a:t>
            </a:r>
          </a:p>
        </p:txBody>
      </p:sp>
      <p:sp>
        <p:nvSpPr>
          <p:cNvPr id="20503" name="Text Box 76"/>
          <p:cNvSpPr txBox="1">
            <a:spLocks noChangeArrowheads="1"/>
          </p:cNvSpPr>
          <p:nvPr/>
        </p:nvSpPr>
        <p:spPr bwMode="auto">
          <a:xfrm>
            <a:off x="1887538" y="3294063"/>
            <a:ext cx="1171575" cy="366712"/>
          </a:xfrm>
          <a:prstGeom prst="rect">
            <a:avLst/>
          </a:prstGeom>
          <a:noFill/>
          <a:ln w="9525" algn="ctr">
            <a:noFill/>
            <a:miter lim="800000"/>
            <a:headEnd/>
            <a:tailEnd/>
          </a:ln>
        </p:spPr>
        <p:txBody>
          <a:bodyPr>
            <a:spAutoFit/>
          </a:bodyPr>
          <a:lstStyle/>
          <a:p>
            <a:pPr marL="742950" indent="-285750">
              <a:spcBef>
                <a:spcPct val="50000"/>
              </a:spcBef>
              <a:buClr>
                <a:schemeClr val="accent1"/>
              </a:buClr>
              <a:buSzPct val="60000"/>
              <a:buFont typeface="Wingdings" pitchFamily="2" charset="2"/>
              <a:buNone/>
            </a:pPr>
            <a:r>
              <a:rPr lang="en-US" altLang="zh-CN" b="1">
                <a:latin typeface="Verdana" pitchFamily="34" charset="0"/>
                <a:ea typeface="宋体" pitchFamily="2" charset="-122"/>
              </a:rPr>
              <a:t>Q</a:t>
            </a:r>
            <a:r>
              <a:rPr lang="en-US" altLang="zh-CN" b="1" baseline="-25000">
                <a:latin typeface="Verdana" pitchFamily="34" charset="0"/>
                <a:ea typeface="宋体" pitchFamily="2" charset="-122"/>
              </a:rPr>
              <a:t>2</a:t>
            </a:r>
          </a:p>
        </p:txBody>
      </p:sp>
      <p:sp>
        <p:nvSpPr>
          <p:cNvPr id="20504" name="Text Box 77"/>
          <p:cNvSpPr txBox="1">
            <a:spLocks noChangeArrowheads="1"/>
          </p:cNvSpPr>
          <p:nvPr/>
        </p:nvSpPr>
        <p:spPr bwMode="auto">
          <a:xfrm>
            <a:off x="1933575" y="3917950"/>
            <a:ext cx="1171575" cy="366713"/>
          </a:xfrm>
          <a:prstGeom prst="rect">
            <a:avLst/>
          </a:prstGeom>
          <a:noFill/>
          <a:ln w="9525" algn="ctr">
            <a:noFill/>
            <a:miter lim="800000"/>
            <a:headEnd/>
            <a:tailEnd/>
          </a:ln>
        </p:spPr>
        <p:txBody>
          <a:bodyPr>
            <a:spAutoFit/>
          </a:bodyPr>
          <a:lstStyle/>
          <a:p>
            <a:pPr marL="742950" indent="-285750">
              <a:spcBef>
                <a:spcPct val="50000"/>
              </a:spcBef>
              <a:buClr>
                <a:schemeClr val="accent1"/>
              </a:buClr>
              <a:buSzPct val="60000"/>
              <a:buFont typeface="Wingdings" pitchFamily="2" charset="2"/>
              <a:buNone/>
            </a:pPr>
            <a:r>
              <a:rPr lang="en-US" altLang="zh-CN" b="1">
                <a:latin typeface="Verdana" pitchFamily="34" charset="0"/>
                <a:ea typeface="宋体" pitchFamily="2" charset="-122"/>
              </a:rPr>
              <a:t>Q</a:t>
            </a:r>
            <a:r>
              <a:rPr lang="en-US" altLang="zh-CN" b="1" baseline="-25000">
                <a:latin typeface="Verdana" pitchFamily="34" charset="0"/>
                <a:ea typeface="宋体" pitchFamily="2" charset="-122"/>
              </a:rPr>
              <a:t>3</a:t>
            </a:r>
          </a:p>
        </p:txBody>
      </p:sp>
      <p:sp>
        <p:nvSpPr>
          <p:cNvPr id="20505" name="Text Box 78"/>
          <p:cNvSpPr txBox="1">
            <a:spLocks noChangeArrowheads="1"/>
          </p:cNvSpPr>
          <p:nvPr/>
        </p:nvSpPr>
        <p:spPr bwMode="auto">
          <a:xfrm>
            <a:off x="1889125" y="4916488"/>
            <a:ext cx="1171575" cy="366712"/>
          </a:xfrm>
          <a:prstGeom prst="rect">
            <a:avLst/>
          </a:prstGeom>
          <a:noFill/>
          <a:ln w="9525" algn="ctr">
            <a:noFill/>
            <a:miter lim="800000"/>
            <a:headEnd/>
            <a:tailEnd/>
          </a:ln>
        </p:spPr>
        <p:txBody>
          <a:bodyPr>
            <a:spAutoFit/>
          </a:bodyPr>
          <a:lstStyle/>
          <a:p>
            <a:pPr marL="742950" indent="-285750">
              <a:spcBef>
                <a:spcPct val="50000"/>
              </a:spcBef>
              <a:buClr>
                <a:schemeClr val="accent1"/>
              </a:buClr>
              <a:buSzPct val="60000"/>
              <a:buFont typeface="Wingdings" pitchFamily="2" charset="2"/>
              <a:buNone/>
            </a:pPr>
            <a:r>
              <a:rPr lang="en-US" altLang="zh-CN" b="1">
                <a:latin typeface="Verdana" pitchFamily="34" charset="0"/>
                <a:ea typeface="宋体" pitchFamily="2" charset="-122"/>
              </a:rPr>
              <a:t>Q</a:t>
            </a:r>
            <a:r>
              <a:rPr lang="en-US" altLang="zh-CN" b="1" baseline="-25000">
                <a:latin typeface="Verdana" pitchFamily="34" charset="0"/>
                <a:ea typeface="宋体" pitchFamily="2" charset="-122"/>
              </a:rPr>
              <a:t>4</a:t>
            </a:r>
          </a:p>
        </p:txBody>
      </p:sp>
      <p:sp>
        <p:nvSpPr>
          <p:cNvPr id="134223" name="Rectangle 79"/>
          <p:cNvSpPr>
            <a:spLocks noChangeArrowheads="1"/>
          </p:cNvSpPr>
          <p:nvPr/>
        </p:nvSpPr>
        <p:spPr bwMode="auto">
          <a:xfrm>
            <a:off x="2846388" y="5148263"/>
            <a:ext cx="5208587" cy="441325"/>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lang="en-US" altLang="zh-CN" sz="2400" b="1">
                <a:latin typeface="Verdana" pitchFamily="34" charset="0"/>
              </a:rPr>
              <a:t>S</a:t>
            </a:r>
            <a:r>
              <a:rPr lang="en-US" altLang="zh-CN" sz="2400" b="1" baseline="-25000">
                <a:latin typeface="Verdana" pitchFamily="34" charset="0"/>
              </a:rPr>
              <a:t>0</a:t>
            </a:r>
            <a:r>
              <a:rPr lang="en-US" altLang="zh-CN" sz="2400" b="1">
                <a:latin typeface="Verdana" pitchFamily="34" charset="0"/>
              </a:rPr>
              <a:t>  S</a:t>
            </a:r>
            <a:r>
              <a:rPr lang="en-US" altLang="zh-CN" sz="2400" b="1" baseline="-25000">
                <a:latin typeface="Verdana" pitchFamily="34" charset="0"/>
              </a:rPr>
              <a:t>1</a:t>
            </a:r>
            <a:r>
              <a:rPr lang="en-US" altLang="zh-CN" sz="2400" b="1">
                <a:latin typeface="Verdana" pitchFamily="34" charset="0"/>
              </a:rPr>
              <a:t>  S</a:t>
            </a:r>
            <a:r>
              <a:rPr lang="en-US" altLang="zh-CN" sz="2400" b="1" baseline="-25000">
                <a:latin typeface="Verdana" pitchFamily="34" charset="0"/>
              </a:rPr>
              <a:t>3</a:t>
            </a:r>
            <a:r>
              <a:rPr lang="en-US" altLang="zh-CN" sz="2400" b="1">
                <a:latin typeface="Verdana" pitchFamily="34" charset="0"/>
              </a:rPr>
              <a:t> S</a:t>
            </a:r>
            <a:r>
              <a:rPr lang="en-US" altLang="zh-CN" sz="2400" b="1" baseline="-25000">
                <a:latin typeface="Verdana" pitchFamily="34" charset="0"/>
              </a:rPr>
              <a:t>7   </a:t>
            </a:r>
            <a:r>
              <a:rPr lang="en-US" altLang="zh-CN" sz="2400" b="1">
                <a:latin typeface="Verdana" pitchFamily="34" charset="0"/>
              </a:rPr>
              <a:t>S</a:t>
            </a:r>
            <a:r>
              <a:rPr lang="en-US" altLang="zh-CN" sz="2400" b="1" baseline="-25000">
                <a:latin typeface="Verdana" pitchFamily="34" charset="0"/>
              </a:rPr>
              <a:t>15 </a:t>
            </a:r>
            <a:r>
              <a:rPr lang="en-US" altLang="zh-CN" sz="2400" b="1">
                <a:latin typeface="Verdana" pitchFamily="34" charset="0"/>
              </a:rPr>
              <a:t>S</a:t>
            </a:r>
            <a:r>
              <a:rPr lang="en-US" altLang="zh-CN" sz="2400" b="1" baseline="-25000">
                <a:latin typeface="Verdana" pitchFamily="34" charset="0"/>
              </a:rPr>
              <a:t>14 </a:t>
            </a:r>
            <a:r>
              <a:rPr lang="en-US" altLang="zh-CN" sz="2400" b="1">
                <a:latin typeface="Verdana" pitchFamily="34" charset="0"/>
              </a:rPr>
              <a:t>S</a:t>
            </a:r>
            <a:r>
              <a:rPr lang="en-US" altLang="zh-CN" sz="2400" b="1" baseline="-25000">
                <a:latin typeface="Verdana" pitchFamily="34" charset="0"/>
              </a:rPr>
              <a:t>12 </a:t>
            </a:r>
            <a:r>
              <a:rPr lang="en-US" altLang="zh-CN" sz="2400" b="1">
                <a:latin typeface="Verdana" pitchFamily="34" charset="0"/>
              </a:rPr>
              <a:t>S</a:t>
            </a:r>
            <a:r>
              <a:rPr lang="en-US" altLang="zh-CN" sz="2400" b="1" baseline="-25000">
                <a:latin typeface="Verdana" pitchFamily="34" charset="0"/>
              </a:rPr>
              <a:t>8  </a:t>
            </a:r>
            <a:r>
              <a:rPr lang="en-US" altLang="zh-CN" sz="2400" b="1">
                <a:latin typeface="Verdana" pitchFamily="34" charset="0"/>
              </a:rPr>
              <a:t>S</a:t>
            </a:r>
            <a:r>
              <a:rPr lang="en-US" altLang="zh-CN" sz="2400" b="1" baseline="-25000">
                <a:latin typeface="Verdana" pitchFamily="34" charset="0"/>
              </a:rPr>
              <a:t>0</a:t>
            </a:r>
          </a:p>
        </p:txBody>
      </p:sp>
      <p:sp>
        <p:nvSpPr>
          <p:cNvPr id="134224" name="Rectangle 80"/>
          <p:cNvSpPr>
            <a:spLocks noChangeArrowheads="1"/>
          </p:cNvSpPr>
          <p:nvPr/>
        </p:nvSpPr>
        <p:spPr bwMode="auto">
          <a:xfrm>
            <a:off x="395288" y="5805488"/>
            <a:ext cx="8191500" cy="822325"/>
          </a:xfrm>
          <a:prstGeom prst="rect">
            <a:avLst/>
          </a:prstGeom>
          <a:noFill/>
          <a:ln w="9525" algn="ctr">
            <a:noFill/>
            <a:miter lim="800000"/>
            <a:headEnd/>
            <a:tailEnd/>
          </a:ln>
        </p:spPr>
        <p:txBody>
          <a:bodyPr>
            <a:spAutoFit/>
          </a:bodyPr>
          <a:lstStyle/>
          <a:p>
            <a:pPr marL="285750" indent="-285750">
              <a:spcBef>
                <a:spcPct val="20000"/>
              </a:spcBef>
              <a:buClr>
                <a:schemeClr val="accent1"/>
              </a:buClr>
              <a:buSzPct val="60000"/>
              <a:buFont typeface="Wingdings" pitchFamily="2" charset="2"/>
              <a:buNone/>
            </a:pPr>
            <a:r>
              <a:rPr lang="en-US" altLang="zh-CN" sz="2400" b="1">
                <a:latin typeface="Verdana" pitchFamily="34" charset="0"/>
              </a:rPr>
              <a:t>8.</a:t>
            </a:r>
            <a:r>
              <a:rPr lang="zh-CN" altLang="en-US" sz="2400" b="1">
                <a:latin typeface="Verdana" pitchFamily="34" charset="0"/>
              </a:rPr>
              <a:t>逻辑功能分析：该电路可以看作一个</a:t>
            </a:r>
            <a:r>
              <a:rPr lang="en-US" altLang="zh-CN" sz="2400" b="1">
                <a:latin typeface="Verdana" pitchFamily="34" charset="0"/>
              </a:rPr>
              <a:t>Jhonson</a:t>
            </a:r>
            <a:r>
              <a:rPr lang="zh-CN" altLang="en-US" sz="2400" b="1">
                <a:latin typeface="Verdana" pitchFamily="34" charset="0"/>
              </a:rPr>
              <a:t>计数器，每</a:t>
            </a:r>
            <a:r>
              <a:rPr lang="en-US" altLang="zh-CN" sz="2400" b="1">
                <a:latin typeface="Verdana" pitchFamily="34" charset="0"/>
              </a:rPr>
              <a:t>8</a:t>
            </a:r>
            <a:r>
              <a:rPr lang="zh-CN" altLang="en-US" sz="2400" b="1">
                <a:latin typeface="Verdana" pitchFamily="34" charset="0"/>
              </a:rPr>
              <a:t>个周期循环一次。</a:t>
            </a:r>
          </a:p>
        </p:txBody>
      </p:sp>
      <p:sp>
        <p:nvSpPr>
          <p:cNvPr id="20508" name="Rectangle 81"/>
          <p:cNvSpPr>
            <a:spLocks noGrp="1" noChangeArrowheads="1"/>
          </p:cNvSpPr>
          <p:nvPr>
            <p:ph type="body" sz="half" idx="1"/>
          </p:nvPr>
        </p:nvSpPr>
        <p:spPr>
          <a:xfrm>
            <a:off x="323850" y="1268413"/>
            <a:ext cx="2733675" cy="441325"/>
          </a:xfrm>
          <a:noFill/>
        </p:spPr>
        <p:txBody>
          <a:bodyPr/>
          <a:lstStyle/>
          <a:p>
            <a:pPr eaLnBrk="1" hangingPunct="1">
              <a:lnSpc>
                <a:spcPct val="90000"/>
              </a:lnSpc>
              <a:buFont typeface="Wingdings" pitchFamily="2" charset="2"/>
              <a:buNone/>
            </a:pPr>
            <a:r>
              <a:rPr lang="en-US" altLang="zh-CN" sz="2400" smtClean="0"/>
              <a:t>7.</a:t>
            </a:r>
            <a:r>
              <a:rPr lang="zh-CN" altLang="en-US" sz="2400" smtClean="0"/>
              <a:t>画出波形图</a:t>
            </a:r>
          </a:p>
          <a:p>
            <a:pPr eaLnBrk="1" hangingPunct="1">
              <a:lnSpc>
                <a:spcPct val="90000"/>
              </a:lnSpc>
              <a:buFont typeface="Wingdings" pitchFamily="2" charset="2"/>
              <a:buNone/>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223"/>
                                        </p:tgtEl>
                                        <p:attrNameLst>
                                          <p:attrName>style.visibility</p:attrName>
                                        </p:attrNameLst>
                                      </p:cBhvr>
                                      <p:to>
                                        <p:strVal val="visible"/>
                                      </p:to>
                                    </p:set>
                                    <p:animEffect transition="in" filter="slide(fromBottom)">
                                      <p:cBhvr>
                                        <p:cTn id="7" dur="500"/>
                                        <p:tgtEl>
                                          <p:spTgt spid="134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4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23" grpId="0"/>
      <p:bldP spid="1342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练习</a:t>
            </a:r>
          </a:p>
        </p:txBody>
      </p:sp>
      <p:sp>
        <p:nvSpPr>
          <p:cNvPr id="64515" name="Rectangle 3"/>
          <p:cNvSpPr>
            <a:spLocks noGrp="1" noChangeArrowheads="1"/>
          </p:cNvSpPr>
          <p:nvPr>
            <p:ph type="body" idx="1"/>
          </p:nvPr>
        </p:nvSpPr>
        <p:spPr>
          <a:xfrm>
            <a:off x="539750" y="1916113"/>
            <a:ext cx="2836863" cy="3384550"/>
          </a:xfrm>
        </p:spPr>
        <p:txBody>
          <a:bodyPr/>
          <a:lstStyle/>
          <a:p>
            <a:pPr eaLnBrk="1" hangingPunct="1"/>
            <a:r>
              <a:rPr lang="zh-CN" altLang="en-US" smtClean="0"/>
              <a:t>练习</a:t>
            </a:r>
            <a:r>
              <a:rPr lang="en-US" altLang="zh-CN" smtClean="0"/>
              <a:t>6.1:</a:t>
            </a:r>
            <a:r>
              <a:rPr lang="zh-CN" altLang="en-US" smtClean="0"/>
              <a:t>找出如下</a:t>
            </a:r>
            <a:r>
              <a:rPr lang="en-US" altLang="zh-CN" smtClean="0"/>
              <a:t>Mealy</a:t>
            </a:r>
            <a:r>
              <a:rPr lang="zh-CN" altLang="en-US" smtClean="0"/>
              <a:t>状态机的转换表和状态表。</a:t>
            </a:r>
          </a:p>
        </p:txBody>
      </p:sp>
      <p:pic>
        <p:nvPicPr>
          <p:cNvPr id="64516" name="Picture 4"/>
          <p:cNvPicPr>
            <a:picLocks noChangeAspect="1" noChangeArrowheads="1"/>
          </p:cNvPicPr>
          <p:nvPr/>
        </p:nvPicPr>
        <p:blipFill>
          <a:blip r:embed="rId2"/>
          <a:srcRect/>
          <a:stretch>
            <a:fillRect/>
          </a:stretch>
        </p:blipFill>
        <p:spPr bwMode="auto">
          <a:xfrm>
            <a:off x="4140200" y="411163"/>
            <a:ext cx="3956050" cy="625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zh-CN" smtClean="0"/>
          </a:p>
        </p:txBody>
      </p:sp>
      <p:sp>
        <p:nvSpPr>
          <p:cNvPr id="65539" name="Rectangle 3"/>
          <p:cNvSpPr>
            <a:spLocks noGrp="1" noChangeArrowheads="1"/>
          </p:cNvSpPr>
          <p:nvPr>
            <p:ph type="body" idx="1"/>
          </p:nvPr>
        </p:nvSpPr>
        <p:spPr>
          <a:xfrm>
            <a:off x="250825" y="1268413"/>
            <a:ext cx="8054975" cy="5184775"/>
          </a:xfrm>
        </p:spPr>
        <p:txBody>
          <a:bodyPr/>
          <a:lstStyle/>
          <a:p>
            <a:pPr eaLnBrk="1" hangingPunct="1"/>
            <a:r>
              <a:rPr lang="en-US" altLang="zh-CN" sz="2400" smtClean="0"/>
              <a:t>1.  </a:t>
            </a:r>
            <a:r>
              <a:rPr lang="zh-CN" altLang="en-US" sz="2400" smtClean="0"/>
              <a:t>确定系统变量：输入变量、状态变量以及输出变量；</a:t>
            </a:r>
          </a:p>
          <a:p>
            <a:pPr eaLnBrk="1" hangingPunct="1">
              <a:buFont typeface="Wingdings" pitchFamily="2" charset="2"/>
              <a:buNone/>
            </a:pPr>
            <a:r>
              <a:rPr lang="zh-CN" altLang="en-US" sz="2400" smtClean="0"/>
              <a:t>			输入变量</a:t>
            </a:r>
            <a:r>
              <a:rPr lang="en-US" altLang="zh-CN" sz="2400" smtClean="0"/>
              <a:t>: x</a:t>
            </a:r>
            <a:r>
              <a:rPr lang="en-US" altLang="zh-CN" sz="2400" baseline="-25000" smtClean="0"/>
              <a:t>1</a:t>
            </a:r>
            <a:r>
              <a:rPr lang="en-US" altLang="zh-CN" sz="2400" smtClean="0"/>
              <a:t>,x</a:t>
            </a:r>
            <a:r>
              <a:rPr lang="en-US" altLang="zh-CN" sz="2400" baseline="-25000" smtClean="0"/>
              <a:t>2</a:t>
            </a:r>
          </a:p>
          <a:p>
            <a:pPr eaLnBrk="1" hangingPunct="1">
              <a:buFont typeface="Wingdings" pitchFamily="2" charset="2"/>
              <a:buNone/>
            </a:pPr>
            <a:r>
              <a:rPr lang="en-US" altLang="zh-CN" sz="2400" baseline="-25000" smtClean="0"/>
              <a:t>			</a:t>
            </a:r>
            <a:r>
              <a:rPr lang="zh-CN" altLang="en-US" sz="2400" smtClean="0"/>
              <a:t>输出变量</a:t>
            </a:r>
            <a:r>
              <a:rPr lang="en-US" altLang="zh-CN" sz="2400" smtClean="0"/>
              <a:t>: z</a:t>
            </a:r>
          </a:p>
          <a:p>
            <a:pPr eaLnBrk="1" hangingPunct="1">
              <a:buFont typeface="Wingdings" pitchFamily="2" charset="2"/>
              <a:buNone/>
            </a:pPr>
            <a:r>
              <a:rPr lang="en-US" altLang="zh-CN" sz="2400" smtClean="0"/>
              <a:t>			</a:t>
            </a:r>
            <a:r>
              <a:rPr lang="zh-CN" altLang="en-US" sz="2400" smtClean="0"/>
              <a:t>状态变量</a:t>
            </a:r>
            <a:r>
              <a:rPr lang="en-US" altLang="zh-CN" sz="2400" smtClean="0"/>
              <a:t>: D</a:t>
            </a:r>
            <a:r>
              <a:rPr lang="en-US" altLang="zh-CN" sz="2400" baseline="-25000" smtClean="0"/>
              <a:t>a</a:t>
            </a:r>
            <a:r>
              <a:rPr lang="en-US" altLang="zh-CN" sz="2400" smtClean="0"/>
              <a:t> , D</a:t>
            </a:r>
            <a:r>
              <a:rPr lang="en-US" altLang="zh-CN" sz="2400" baseline="-25000" smtClean="0"/>
              <a:t>b</a:t>
            </a:r>
            <a:r>
              <a:rPr lang="en-US" altLang="zh-CN" sz="2400" smtClean="0"/>
              <a:t> ,D</a:t>
            </a:r>
            <a:r>
              <a:rPr lang="en-US" altLang="zh-CN" sz="2400" baseline="-25000" smtClean="0"/>
              <a:t>c</a:t>
            </a:r>
          </a:p>
          <a:p>
            <a:pPr eaLnBrk="1" hangingPunct="1"/>
            <a:r>
              <a:rPr lang="en-US" altLang="zh-CN" sz="2400" smtClean="0"/>
              <a:t>2. </a:t>
            </a:r>
            <a:r>
              <a:rPr lang="zh-CN" altLang="en-US" sz="2400" smtClean="0"/>
              <a:t>确定触发器类型，写出特征方程；</a:t>
            </a:r>
          </a:p>
          <a:p>
            <a:pPr eaLnBrk="1" hangingPunct="1">
              <a:buFont typeface="Wingdings" pitchFamily="2" charset="2"/>
              <a:buNone/>
            </a:pPr>
            <a:r>
              <a:rPr lang="zh-CN" altLang="en-US" sz="2400" smtClean="0"/>
              <a:t>			</a:t>
            </a:r>
            <a:r>
              <a:rPr lang="en-US" altLang="zh-CN" sz="2400" smtClean="0"/>
              <a:t>Q</a:t>
            </a:r>
            <a:r>
              <a:rPr lang="en-US" altLang="zh-CN" sz="2400" baseline="-25000" smtClean="0"/>
              <a:t>n+1</a:t>
            </a:r>
            <a:r>
              <a:rPr lang="en-US" altLang="zh-CN" sz="2400" smtClean="0"/>
              <a:t>=D</a:t>
            </a:r>
          </a:p>
          <a:p>
            <a:pPr eaLnBrk="1" hangingPunct="1"/>
            <a:r>
              <a:rPr lang="en-US" altLang="zh-CN" sz="2400" smtClean="0"/>
              <a:t>3. </a:t>
            </a:r>
            <a:r>
              <a:rPr lang="zh-CN" altLang="en-US" sz="2400" smtClean="0"/>
              <a:t>写出激励方程；</a:t>
            </a:r>
          </a:p>
          <a:p>
            <a:pPr eaLnBrk="1" hangingPunct="1">
              <a:buFont typeface="Wingdings" pitchFamily="2" charset="2"/>
              <a:buNone/>
            </a:pPr>
            <a:r>
              <a:rPr lang="zh-CN" altLang="en-US" sz="2400" smtClean="0"/>
              <a:t>			</a:t>
            </a:r>
            <a:r>
              <a:rPr lang="en-US" altLang="zh-CN" sz="2400" smtClean="0"/>
              <a:t>D</a:t>
            </a:r>
            <a:r>
              <a:rPr lang="en-US" altLang="zh-CN" sz="2400" baseline="-25000" smtClean="0"/>
              <a:t>a</a:t>
            </a:r>
            <a:r>
              <a:rPr lang="en-US" altLang="zh-CN" sz="2400" smtClean="0"/>
              <a:t>=Q</a:t>
            </a:r>
            <a:r>
              <a:rPr lang="en-US" altLang="zh-CN" sz="2400" baseline="-25000" smtClean="0"/>
              <a:t>a</a:t>
            </a:r>
            <a:r>
              <a:rPr lang="en-US" altLang="zh-CN" sz="2400" smtClean="0"/>
              <a:t>⊕X</a:t>
            </a:r>
            <a:r>
              <a:rPr lang="en-US" altLang="zh-CN" sz="2400" baseline="-25000" smtClean="0"/>
              <a:t>2</a:t>
            </a:r>
          </a:p>
          <a:p>
            <a:pPr eaLnBrk="1" hangingPunct="1">
              <a:buFont typeface="Wingdings" pitchFamily="2" charset="2"/>
              <a:buNone/>
            </a:pPr>
            <a:r>
              <a:rPr lang="en-US" altLang="zh-CN" sz="2400" smtClean="0"/>
              <a:t>			D</a:t>
            </a:r>
            <a:r>
              <a:rPr lang="en-US" altLang="zh-CN" sz="2400" baseline="-25000" smtClean="0"/>
              <a:t>b</a:t>
            </a:r>
            <a:r>
              <a:rPr lang="en-US" altLang="zh-CN" sz="2400" smtClean="0"/>
              <a:t>=Q</a:t>
            </a:r>
            <a:r>
              <a:rPr lang="en-US" altLang="zh-CN" sz="2400" baseline="-25000" smtClean="0"/>
              <a:t>b</a:t>
            </a:r>
            <a:r>
              <a:rPr lang="en-US" altLang="zh-CN" sz="2400" smtClean="0"/>
              <a:t>⊕X</a:t>
            </a:r>
            <a:r>
              <a:rPr lang="en-US" altLang="zh-CN" sz="2400" baseline="-25000" smtClean="0"/>
              <a:t>1</a:t>
            </a:r>
          </a:p>
          <a:p>
            <a:pPr eaLnBrk="1" hangingPunct="1">
              <a:buFont typeface="Wingdings" pitchFamily="2" charset="2"/>
              <a:buNone/>
            </a:pPr>
            <a:r>
              <a:rPr lang="en-US" altLang="zh-CN" sz="2400" smtClean="0"/>
              <a:t>			D</a:t>
            </a:r>
            <a:r>
              <a:rPr lang="en-US" altLang="zh-CN" sz="2400" baseline="-25000" smtClean="0"/>
              <a:t>c</a:t>
            </a:r>
            <a:r>
              <a:rPr lang="en-US" altLang="zh-CN" sz="2400" smtClean="0"/>
              <a:t>=X</a:t>
            </a:r>
            <a:r>
              <a:rPr lang="en-US" altLang="zh-CN" sz="2400" baseline="-25000" smtClean="0"/>
              <a:t>1</a:t>
            </a:r>
            <a:r>
              <a:rPr lang="en-US" altLang="zh-CN" sz="2400" smtClean="0"/>
              <a:t>X</a:t>
            </a:r>
            <a:r>
              <a:rPr lang="en-US" altLang="zh-CN" sz="2400" baseline="-25000" smtClean="0"/>
              <a:t>2</a:t>
            </a:r>
            <a:r>
              <a:rPr lang="en-US" altLang="zh-CN" sz="2400" smtClean="0"/>
              <a:t>Q</a:t>
            </a:r>
            <a:r>
              <a:rPr lang="en-US" altLang="zh-CN" sz="2400" baseline="-25000" smtClean="0"/>
              <a:t>c</a:t>
            </a:r>
            <a:r>
              <a:rPr lang="en-US" altLang="zh-CN" sz="2400" smtClean="0"/>
              <a:t>’Q</a:t>
            </a:r>
            <a:r>
              <a:rPr lang="en-US" altLang="zh-CN" sz="2400" baseline="-25000" smtClean="0"/>
              <a:t>a</a:t>
            </a:r>
          </a:p>
        </p:txBody>
      </p:sp>
      <p:pic>
        <p:nvPicPr>
          <p:cNvPr id="65540" name="Picture 4"/>
          <p:cNvPicPr>
            <a:picLocks noChangeAspect="1" noChangeArrowheads="1"/>
          </p:cNvPicPr>
          <p:nvPr/>
        </p:nvPicPr>
        <p:blipFill>
          <a:blip r:embed="rId2"/>
          <a:srcRect/>
          <a:stretch>
            <a:fillRect/>
          </a:stretch>
        </p:blipFill>
        <p:spPr bwMode="auto">
          <a:xfrm>
            <a:off x="5767388" y="1989138"/>
            <a:ext cx="2954337" cy="467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smtClean="0"/>
          </a:p>
        </p:txBody>
      </p:sp>
      <p:sp>
        <p:nvSpPr>
          <p:cNvPr id="66563" name="Rectangle 3"/>
          <p:cNvSpPr>
            <a:spLocks noGrp="1" noChangeArrowheads="1"/>
          </p:cNvSpPr>
          <p:nvPr>
            <p:ph type="body" idx="1"/>
          </p:nvPr>
        </p:nvSpPr>
        <p:spPr>
          <a:xfrm>
            <a:off x="250825" y="1628775"/>
            <a:ext cx="3816350" cy="4906963"/>
          </a:xfrm>
        </p:spPr>
        <p:txBody>
          <a:bodyPr/>
          <a:lstStyle/>
          <a:p>
            <a:pPr eaLnBrk="1" hangingPunct="1"/>
            <a:r>
              <a:rPr lang="en-US" altLang="zh-CN" sz="2400" smtClean="0"/>
              <a:t>4. </a:t>
            </a:r>
            <a:r>
              <a:rPr lang="zh-CN" altLang="en-US" sz="2400" smtClean="0"/>
              <a:t>写出输出方程；</a:t>
            </a:r>
          </a:p>
          <a:p>
            <a:pPr eaLnBrk="1" hangingPunct="1">
              <a:buFont typeface="Wingdings" pitchFamily="2" charset="2"/>
              <a:buNone/>
            </a:pPr>
            <a:r>
              <a:rPr lang="zh-CN" altLang="en-US" sz="2400" smtClean="0"/>
              <a:t>	</a:t>
            </a:r>
            <a:r>
              <a:rPr lang="en-US" altLang="zh-CN" sz="2400" smtClean="0"/>
              <a:t>Z=X</a:t>
            </a:r>
            <a:r>
              <a:rPr lang="en-US" altLang="zh-CN" sz="2400" baseline="-25000" smtClean="0"/>
              <a:t>1</a:t>
            </a:r>
            <a:r>
              <a:rPr lang="en-US" altLang="zh-CN" sz="2400" smtClean="0"/>
              <a:t>X</a:t>
            </a:r>
            <a:r>
              <a:rPr lang="en-US" altLang="zh-CN" sz="2400" baseline="-25000" smtClean="0"/>
              <a:t>2</a:t>
            </a:r>
            <a:r>
              <a:rPr lang="en-US" altLang="zh-CN" sz="2400" smtClean="0"/>
              <a:t>Q</a:t>
            </a:r>
            <a:r>
              <a:rPr lang="en-US" altLang="zh-CN" sz="2400" baseline="-25000" smtClean="0"/>
              <a:t>c</a:t>
            </a:r>
            <a:r>
              <a:rPr lang="en-US" altLang="zh-CN" sz="2400" smtClean="0"/>
              <a:t>’Q</a:t>
            </a:r>
            <a:r>
              <a:rPr lang="en-US" altLang="zh-CN" sz="2400" baseline="-25000" smtClean="0"/>
              <a:t>a</a:t>
            </a:r>
          </a:p>
          <a:p>
            <a:pPr eaLnBrk="1" hangingPunct="1">
              <a:lnSpc>
                <a:spcPct val="140000"/>
              </a:lnSpc>
            </a:pPr>
            <a:r>
              <a:rPr lang="en-US" altLang="zh-CN" sz="2400" smtClean="0"/>
              <a:t>5. </a:t>
            </a:r>
            <a:r>
              <a:rPr lang="zh-CN" altLang="en-US" sz="2400" smtClean="0"/>
              <a:t>写出次态方程；</a:t>
            </a:r>
          </a:p>
          <a:p>
            <a:pPr eaLnBrk="1" hangingPunct="1">
              <a:lnSpc>
                <a:spcPct val="140000"/>
              </a:lnSpc>
              <a:buFont typeface="Wingdings" pitchFamily="2" charset="2"/>
              <a:buNone/>
            </a:pPr>
            <a:r>
              <a:rPr lang="zh-CN" altLang="en-US" sz="2400" smtClean="0"/>
              <a:t>	</a:t>
            </a:r>
            <a:r>
              <a:rPr lang="en-US" altLang="zh-CN" sz="2400" smtClean="0"/>
              <a:t>Q</a:t>
            </a:r>
            <a:r>
              <a:rPr lang="en-US" altLang="zh-CN" sz="2400" baseline="-25000" smtClean="0"/>
              <a:t>a</a:t>
            </a:r>
            <a:r>
              <a:rPr lang="en-US" altLang="zh-CN" sz="2400" baseline="30000" smtClean="0"/>
              <a:t>n+1</a:t>
            </a:r>
            <a:r>
              <a:rPr lang="en-US" altLang="zh-CN" sz="2400" smtClean="0"/>
              <a:t>=Q</a:t>
            </a:r>
            <a:r>
              <a:rPr lang="en-US" altLang="zh-CN" sz="2400" baseline="-25000" smtClean="0"/>
              <a:t>a</a:t>
            </a:r>
            <a:r>
              <a:rPr lang="en-US" altLang="zh-CN" sz="2400" smtClean="0"/>
              <a:t>X</a:t>
            </a:r>
            <a:r>
              <a:rPr lang="en-US" altLang="zh-CN" sz="2400" baseline="-25000" smtClean="0"/>
              <a:t>2</a:t>
            </a:r>
            <a:r>
              <a:rPr lang="en-US" altLang="zh-CN" sz="2400" smtClean="0"/>
              <a:t>’+Q</a:t>
            </a:r>
            <a:r>
              <a:rPr lang="en-US" altLang="zh-CN" sz="2400" baseline="-25000" smtClean="0"/>
              <a:t>a</a:t>
            </a:r>
            <a:r>
              <a:rPr lang="en-US" altLang="zh-CN" sz="2400" smtClean="0"/>
              <a:t>’X</a:t>
            </a:r>
            <a:r>
              <a:rPr lang="en-US" altLang="zh-CN" sz="2400" baseline="-25000" smtClean="0"/>
              <a:t>2</a:t>
            </a:r>
          </a:p>
          <a:p>
            <a:pPr eaLnBrk="1" hangingPunct="1">
              <a:lnSpc>
                <a:spcPct val="140000"/>
              </a:lnSpc>
              <a:buFont typeface="Wingdings" pitchFamily="2" charset="2"/>
              <a:buNone/>
            </a:pPr>
            <a:r>
              <a:rPr lang="en-US" altLang="zh-CN" sz="2400" smtClean="0"/>
              <a:t>	Q</a:t>
            </a:r>
            <a:r>
              <a:rPr lang="en-US" altLang="zh-CN" sz="2400" baseline="-25000" smtClean="0"/>
              <a:t>b</a:t>
            </a:r>
            <a:r>
              <a:rPr lang="en-US" altLang="zh-CN" sz="2400" baseline="30000" smtClean="0"/>
              <a:t>n+1</a:t>
            </a:r>
            <a:r>
              <a:rPr lang="en-US" altLang="zh-CN" sz="2400" smtClean="0"/>
              <a:t>=Q</a:t>
            </a:r>
            <a:r>
              <a:rPr lang="en-US" altLang="zh-CN" sz="2400" baseline="-25000" smtClean="0"/>
              <a:t>b</a:t>
            </a:r>
            <a:r>
              <a:rPr lang="en-US" altLang="zh-CN" sz="2400" smtClean="0"/>
              <a:t>X</a:t>
            </a:r>
            <a:r>
              <a:rPr lang="en-US" altLang="zh-CN" sz="2400" baseline="-25000" smtClean="0"/>
              <a:t>1</a:t>
            </a:r>
            <a:r>
              <a:rPr lang="en-US" altLang="zh-CN" sz="2400" smtClean="0"/>
              <a:t>’+Q</a:t>
            </a:r>
            <a:r>
              <a:rPr lang="en-US" altLang="zh-CN" sz="2400" baseline="-25000" smtClean="0"/>
              <a:t>b</a:t>
            </a:r>
            <a:r>
              <a:rPr lang="en-US" altLang="zh-CN" sz="2400" smtClean="0"/>
              <a:t>’X</a:t>
            </a:r>
            <a:r>
              <a:rPr lang="en-US" altLang="zh-CN" sz="2400" baseline="-25000" smtClean="0"/>
              <a:t>1</a:t>
            </a:r>
          </a:p>
          <a:p>
            <a:pPr eaLnBrk="1" hangingPunct="1">
              <a:lnSpc>
                <a:spcPct val="140000"/>
              </a:lnSpc>
              <a:buFont typeface="Wingdings" pitchFamily="2" charset="2"/>
              <a:buNone/>
            </a:pPr>
            <a:r>
              <a:rPr lang="en-US" altLang="zh-CN" sz="2400" smtClean="0"/>
              <a:t>	Q</a:t>
            </a:r>
            <a:r>
              <a:rPr lang="en-US" altLang="zh-CN" sz="2400" baseline="-25000" smtClean="0"/>
              <a:t>c</a:t>
            </a:r>
            <a:r>
              <a:rPr lang="en-US" altLang="zh-CN" sz="2400" baseline="30000" smtClean="0"/>
              <a:t>n+1</a:t>
            </a:r>
            <a:r>
              <a:rPr lang="en-US" altLang="zh-CN" sz="2400" smtClean="0"/>
              <a:t>=X</a:t>
            </a:r>
            <a:r>
              <a:rPr lang="en-US" altLang="zh-CN" sz="2400" baseline="-25000" smtClean="0"/>
              <a:t>1</a:t>
            </a:r>
            <a:r>
              <a:rPr lang="en-US" altLang="zh-CN" sz="2400" smtClean="0"/>
              <a:t>X</a:t>
            </a:r>
            <a:r>
              <a:rPr lang="en-US" altLang="zh-CN" sz="2400" baseline="-25000" smtClean="0"/>
              <a:t>2</a:t>
            </a:r>
            <a:r>
              <a:rPr lang="en-US" altLang="zh-CN" sz="2400" smtClean="0"/>
              <a:t>Q</a:t>
            </a:r>
            <a:r>
              <a:rPr lang="en-US" altLang="zh-CN" sz="2400" baseline="-25000" smtClean="0"/>
              <a:t>c</a:t>
            </a:r>
            <a:r>
              <a:rPr lang="en-US" altLang="zh-CN" sz="2400" smtClean="0"/>
              <a:t>’Q</a:t>
            </a:r>
            <a:r>
              <a:rPr lang="en-US" altLang="zh-CN" sz="2400" baseline="-25000" smtClean="0"/>
              <a:t>a</a:t>
            </a:r>
          </a:p>
          <a:p>
            <a:pPr eaLnBrk="1" hangingPunct="1">
              <a:lnSpc>
                <a:spcPct val="140000"/>
              </a:lnSpc>
            </a:pPr>
            <a:r>
              <a:rPr lang="en-US" altLang="zh-CN" sz="2400" smtClean="0"/>
              <a:t>6. </a:t>
            </a:r>
            <a:r>
              <a:rPr lang="zh-CN" altLang="en-US" sz="2400" smtClean="0"/>
              <a:t>构造转换表</a:t>
            </a:r>
          </a:p>
        </p:txBody>
      </p:sp>
      <p:pic>
        <p:nvPicPr>
          <p:cNvPr id="66564" name="Picture 4"/>
          <p:cNvPicPr>
            <a:picLocks noChangeAspect="1" noChangeArrowheads="1"/>
          </p:cNvPicPr>
          <p:nvPr/>
        </p:nvPicPr>
        <p:blipFill>
          <a:blip r:embed="rId2"/>
          <a:srcRect/>
          <a:stretch>
            <a:fillRect/>
          </a:stretch>
        </p:blipFill>
        <p:spPr bwMode="auto">
          <a:xfrm>
            <a:off x="3995738" y="2133600"/>
            <a:ext cx="50292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CN" altLang="zh-CN" smtClean="0"/>
          </a:p>
        </p:txBody>
      </p:sp>
      <p:sp>
        <p:nvSpPr>
          <p:cNvPr id="67587" name="Rectangle 3"/>
          <p:cNvSpPr>
            <a:spLocks noGrp="1" noChangeArrowheads="1"/>
          </p:cNvSpPr>
          <p:nvPr>
            <p:ph type="body" idx="1"/>
          </p:nvPr>
        </p:nvSpPr>
        <p:spPr>
          <a:xfrm>
            <a:off x="468313" y="1484313"/>
            <a:ext cx="7772400" cy="4114800"/>
          </a:xfrm>
        </p:spPr>
        <p:txBody>
          <a:bodyPr/>
          <a:lstStyle/>
          <a:p>
            <a:pPr eaLnBrk="1" hangingPunct="1"/>
            <a:r>
              <a:rPr lang="en-US" altLang="zh-CN" smtClean="0"/>
              <a:t>7.</a:t>
            </a:r>
            <a:r>
              <a:rPr lang="zh-CN" altLang="en-US" smtClean="0"/>
              <a:t>为每个状态分配符号，构造状态图或状态表</a:t>
            </a:r>
          </a:p>
          <a:p>
            <a:pPr eaLnBrk="1" hangingPunct="1"/>
            <a:endParaRPr lang="en-US" altLang="zh-CN" smtClean="0"/>
          </a:p>
        </p:txBody>
      </p:sp>
      <p:pic>
        <p:nvPicPr>
          <p:cNvPr id="67588" name="Picture 4"/>
          <p:cNvPicPr>
            <a:picLocks noChangeAspect="1" noChangeArrowheads="1"/>
          </p:cNvPicPr>
          <p:nvPr/>
        </p:nvPicPr>
        <p:blipFill>
          <a:blip r:embed="rId2"/>
          <a:srcRect/>
          <a:stretch>
            <a:fillRect/>
          </a:stretch>
        </p:blipFill>
        <p:spPr bwMode="auto">
          <a:xfrm>
            <a:off x="2124075" y="2276475"/>
            <a:ext cx="56769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主要内容</a:t>
            </a:r>
          </a:p>
        </p:txBody>
      </p:sp>
      <p:sp>
        <p:nvSpPr>
          <p:cNvPr id="68611" name="Rectangle 3"/>
          <p:cNvSpPr>
            <a:spLocks noGrp="1" noChangeArrowheads="1"/>
          </p:cNvSpPr>
          <p:nvPr>
            <p:ph type="body" idx="1"/>
          </p:nvPr>
        </p:nvSpPr>
        <p:spPr>
          <a:xfrm>
            <a:off x="1835150" y="1700213"/>
            <a:ext cx="6257925" cy="4318000"/>
          </a:xfrm>
        </p:spPr>
        <p:txBody>
          <a:bodyPr/>
          <a:lstStyle/>
          <a:p>
            <a:pPr eaLnBrk="1" hangingPunct="1"/>
            <a:r>
              <a:rPr lang="en-US" altLang="zh-CN" smtClean="0"/>
              <a:t>Mealy</a:t>
            </a:r>
            <a:r>
              <a:rPr lang="zh-CN" altLang="en-US" smtClean="0"/>
              <a:t>与</a:t>
            </a:r>
            <a:r>
              <a:rPr lang="en-US" altLang="zh-CN" smtClean="0"/>
              <a:t>Moore</a:t>
            </a:r>
            <a:r>
              <a:rPr lang="zh-CN" altLang="en-US" smtClean="0"/>
              <a:t>模型</a:t>
            </a:r>
          </a:p>
          <a:p>
            <a:pPr eaLnBrk="1" hangingPunct="1"/>
            <a:r>
              <a:rPr lang="zh-CN" altLang="en-US" smtClean="0"/>
              <a:t>状态机表示法</a:t>
            </a:r>
          </a:p>
          <a:p>
            <a:pPr eaLnBrk="1" hangingPunct="1"/>
            <a:r>
              <a:rPr lang="zh-CN" altLang="en-US" smtClean="0"/>
              <a:t>同步时序电路分析</a:t>
            </a:r>
          </a:p>
          <a:p>
            <a:pPr eaLnBrk="1" hangingPunct="1">
              <a:buClr>
                <a:schemeClr val="tx2"/>
              </a:buClr>
            </a:pPr>
            <a:r>
              <a:rPr lang="zh-CN" altLang="en-US" smtClean="0"/>
              <a:t>构造状态图</a:t>
            </a:r>
          </a:p>
          <a:p>
            <a:pPr eaLnBrk="1" hangingPunct="1"/>
            <a:r>
              <a:rPr lang="zh-CN" altLang="en-US" smtClean="0"/>
              <a:t>计数器设计</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同步时序电路</a:t>
            </a:r>
            <a:r>
              <a:rPr kumimoji="1" lang="zh-CN" altLang="en-US" smtClean="0">
                <a:latin typeface="Times New Roman" charset="0"/>
              </a:rPr>
              <a:t>设计的一般步骤</a:t>
            </a:r>
            <a:endParaRPr lang="zh-CN" altLang="en-US" smtClean="0"/>
          </a:p>
        </p:txBody>
      </p:sp>
      <p:sp>
        <p:nvSpPr>
          <p:cNvPr id="3" name="内容占位符 2"/>
          <p:cNvSpPr>
            <a:spLocks noGrp="1"/>
          </p:cNvSpPr>
          <p:nvPr>
            <p:ph idx="1"/>
          </p:nvPr>
        </p:nvSpPr>
        <p:spPr/>
        <p:txBody>
          <a:bodyPr/>
          <a:lstStyle/>
          <a:p>
            <a:pPr eaLnBrk="1" hangingPunct="1"/>
            <a:r>
              <a:rPr kumimoji="1" lang="en-US" altLang="zh-CN" smtClean="0">
                <a:latin typeface="Times New Roman" charset="0"/>
              </a:rPr>
              <a:t>1</a:t>
            </a:r>
            <a:r>
              <a:rPr kumimoji="1" lang="zh-CN" altLang="en-US" smtClean="0">
                <a:latin typeface="Times New Roman" charset="0"/>
              </a:rPr>
              <a:t>．形成原始状态图和原始状态表；</a:t>
            </a:r>
            <a:endParaRPr kumimoji="1" lang="en-US" altLang="zh-CN" smtClean="0">
              <a:latin typeface="Times New Roman" charset="0"/>
            </a:endParaRPr>
          </a:p>
          <a:p>
            <a:pPr eaLnBrk="1" hangingPunct="1"/>
            <a:r>
              <a:rPr kumimoji="1" lang="en-US" altLang="zh-CN" smtClean="0">
                <a:latin typeface="Times New Roman" charset="0"/>
              </a:rPr>
              <a:t>2</a:t>
            </a:r>
            <a:r>
              <a:rPr kumimoji="1" lang="zh-CN" altLang="en-US" smtClean="0">
                <a:latin typeface="Times New Roman" charset="0"/>
              </a:rPr>
              <a:t>．状态化简，求得最小化状态表；        </a:t>
            </a:r>
          </a:p>
          <a:p>
            <a:pPr eaLnBrk="1" hangingPunct="1"/>
            <a:r>
              <a:rPr kumimoji="1" lang="en-US" altLang="zh-CN" smtClean="0">
                <a:latin typeface="Times New Roman" charset="0"/>
              </a:rPr>
              <a:t>3</a:t>
            </a:r>
            <a:r>
              <a:rPr kumimoji="1" lang="zh-CN" altLang="en-US" smtClean="0">
                <a:latin typeface="Times New Roman" charset="0"/>
              </a:rPr>
              <a:t>．状态编码，得到二进制转换表；</a:t>
            </a:r>
            <a:endParaRPr kumimoji="1" lang="en-US" altLang="zh-CN" smtClean="0">
              <a:latin typeface="Times New Roman" charset="0"/>
            </a:endParaRPr>
          </a:p>
          <a:p>
            <a:pPr eaLnBrk="1" hangingPunct="1"/>
            <a:r>
              <a:rPr kumimoji="1" lang="en-US" altLang="zh-CN" smtClean="0">
                <a:latin typeface="Times New Roman" charset="0"/>
              </a:rPr>
              <a:t>4</a:t>
            </a:r>
            <a:r>
              <a:rPr kumimoji="1" lang="zh-CN" altLang="en-US" smtClean="0">
                <a:latin typeface="Times New Roman" charset="0"/>
              </a:rPr>
              <a:t>．选定触发器的类型，并求出激励函数和输出函数最简表达式；</a:t>
            </a:r>
            <a:endParaRPr kumimoji="1" lang="en-US" altLang="zh-CN" smtClean="0">
              <a:latin typeface="Times New Roman" charset="0"/>
            </a:endParaRPr>
          </a:p>
          <a:p>
            <a:pPr eaLnBrk="1" hangingPunct="1"/>
            <a:r>
              <a:rPr kumimoji="1" lang="en-US" altLang="zh-CN" smtClean="0">
                <a:latin typeface="Times New Roman" charset="0"/>
              </a:rPr>
              <a:t>5</a:t>
            </a:r>
            <a:r>
              <a:rPr kumimoji="1" lang="zh-CN" altLang="en-US" smtClean="0">
                <a:latin typeface="Times New Roman" charset="0"/>
              </a:rPr>
              <a:t>．画出逻辑电路图。</a:t>
            </a:r>
            <a:endParaRPr kumimoji="1" lang="en-US" altLang="zh-CN" smtClean="0">
              <a:latin typeface="Times New Roman" charset="0"/>
            </a:endParaRPr>
          </a:p>
          <a:p>
            <a:pPr eaLnBrk="1" hangingPunct="1"/>
            <a:endParaRPr kumimoji="1" lang="en-US" altLang="zh-CN" smtClean="0">
              <a:latin typeface="Times New Roman" charset="0"/>
            </a:endParaRPr>
          </a:p>
          <a:p>
            <a:pPr eaLnBrk="1" hangingPunct="1"/>
            <a:r>
              <a:rPr kumimoji="1" lang="zh-CN" altLang="en-US" smtClean="0">
                <a:latin typeface="Times New Roman" charset="0"/>
              </a:rPr>
              <a:t>时序电路设计中最大的挑战通常来自于</a:t>
            </a:r>
            <a:r>
              <a:rPr kumimoji="1" lang="zh-CN" altLang="en-US" smtClean="0">
                <a:solidFill>
                  <a:srgbClr val="FF0000"/>
                </a:solidFill>
                <a:latin typeface="Times New Roman" charset="0"/>
              </a:rPr>
              <a:t>从文字的用户需求描述来形成状态图</a:t>
            </a:r>
            <a:r>
              <a:rPr kumimoji="1" lang="zh-CN" altLang="en-US" smtClean="0">
                <a:latin typeface="Times New Roman" charset="0"/>
              </a:rPr>
              <a:t>。</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kumimoji="1" lang="zh-CN" altLang="en-US" smtClean="0">
                <a:latin typeface="Times New Roman" charset="0"/>
              </a:rPr>
              <a:t>形成原始状态图</a:t>
            </a:r>
            <a:endParaRPr lang="zh-CN" altLang="en-US" smtClean="0"/>
          </a:p>
        </p:txBody>
      </p:sp>
      <p:sp>
        <p:nvSpPr>
          <p:cNvPr id="70659" name="内容占位符 2"/>
          <p:cNvSpPr>
            <a:spLocks noGrp="1"/>
          </p:cNvSpPr>
          <p:nvPr>
            <p:ph idx="1"/>
          </p:nvPr>
        </p:nvSpPr>
        <p:spPr/>
        <p:txBody>
          <a:bodyPr/>
          <a:lstStyle/>
          <a:p>
            <a:pPr eaLnBrk="1" hangingPunct="1"/>
            <a:r>
              <a:rPr kumimoji="1" lang="zh-CN" altLang="en-US" smtClean="0">
                <a:latin typeface="Times New Roman" charset="0"/>
              </a:rPr>
              <a:t>一般应考虑如下几个方面问题：</a:t>
            </a:r>
            <a:endParaRPr kumimoji="1" lang="en-US" altLang="zh-CN" smtClean="0">
              <a:latin typeface="Times New Roman" charset="0"/>
            </a:endParaRPr>
          </a:p>
          <a:p>
            <a:pPr eaLnBrk="1" hangingPunct="1"/>
            <a:r>
              <a:rPr kumimoji="1" lang="en-US" altLang="zh-CN" smtClean="0">
                <a:latin typeface="Times New Roman" charset="0"/>
              </a:rPr>
              <a:t>1.</a:t>
            </a:r>
            <a:r>
              <a:rPr kumimoji="1" lang="zh-CN" altLang="en-US" smtClean="0">
                <a:latin typeface="Times New Roman" charset="0"/>
              </a:rPr>
              <a:t>确定电路模型 ：</a:t>
            </a:r>
            <a:r>
              <a:rPr kumimoji="1" lang="zh-CN" altLang="en-US" smtClean="0">
                <a:solidFill>
                  <a:srgbClr val="FF0000"/>
                </a:solidFill>
                <a:latin typeface="Times New Roman" charset="0"/>
              </a:rPr>
              <a:t>设计成</a:t>
            </a:r>
            <a:r>
              <a:rPr kumimoji="1" lang="en-US" altLang="zh-CN" smtClean="0">
                <a:solidFill>
                  <a:srgbClr val="FF0000"/>
                </a:solidFill>
                <a:latin typeface="Times New Roman" charset="0"/>
              </a:rPr>
              <a:t>Mealy</a:t>
            </a:r>
            <a:r>
              <a:rPr kumimoji="1" lang="zh-CN" altLang="en-US" smtClean="0">
                <a:solidFill>
                  <a:srgbClr val="FF0000"/>
                </a:solidFill>
                <a:latin typeface="Times New Roman" charset="0"/>
              </a:rPr>
              <a:t>型？　</a:t>
            </a:r>
            <a:r>
              <a:rPr kumimoji="1" lang="en-US" altLang="zh-CN" smtClean="0">
                <a:solidFill>
                  <a:srgbClr val="FF0000"/>
                </a:solidFill>
                <a:latin typeface="Times New Roman" charset="0"/>
              </a:rPr>
              <a:t>Moore</a:t>
            </a:r>
            <a:r>
              <a:rPr kumimoji="1" lang="zh-CN" altLang="en-US" smtClean="0">
                <a:solidFill>
                  <a:srgbClr val="FF0000"/>
                </a:solidFill>
                <a:latin typeface="Times New Roman" charset="0"/>
              </a:rPr>
              <a:t>型？</a:t>
            </a:r>
            <a:endParaRPr kumimoji="1" lang="en-US" altLang="zh-CN" smtClean="0">
              <a:solidFill>
                <a:srgbClr val="FF0000"/>
              </a:solidFill>
              <a:latin typeface="Times New Roman" charset="0"/>
            </a:endParaRPr>
          </a:p>
          <a:p>
            <a:pPr algn="just" eaLnBrk="1" hangingPunct="1"/>
            <a:r>
              <a:rPr kumimoji="1" lang="en-US" altLang="zh-CN" smtClean="0">
                <a:latin typeface="Times New Roman" charset="0"/>
              </a:rPr>
              <a:t>2.</a:t>
            </a:r>
            <a:r>
              <a:rPr kumimoji="1" lang="zh-CN" altLang="en-US" smtClean="0">
                <a:latin typeface="Times New Roman" charset="0"/>
              </a:rPr>
              <a:t>设立初始状态：时序逻辑电路在输入信号开始作用之前的状态称为</a:t>
            </a:r>
            <a:r>
              <a:rPr kumimoji="1" lang="zh-CN" altLang="en-US" smtClean="0">
                <a:solidFill>
                  <a:srgbClr val="FF0000"/>
                </a:solidFill>
                <a:latin typeface="Times New Roman" charset="0"/>
              </a:rPr>
              <a:t>初始状态</a:t>
            </a:r>
            <a:r>
              <a:rPr kumimoji="1" lang="zh-CN" altLang="en-US" smtClean="0">
                <a:solidFill>
                  <a:srgbClr val="000099"/>
                </a:solidFill>
                <a:latin typeface="Times New Roman" charset="0"/>
              </a:rPr>
              <a:t>。</a:t>
            </a:r>
            <a:endParaRPr kumimoji="1" lang="en-US" altLang="zh-CN" smtClean="0">
              <a:solidFill>
                <a:srgbClr val="000099"/>
              </a:solidFill>
              <a:latin typeface="Times New Roman" charset="0"/>
            </a:endParaRPr>
          </a:p>
          <a:p>
            <a:pPr algn="just" eaLnBrk="1" hangingPunct="1"/>
            <a:r>
              <a:rPr kumimoji="1" lang="en-US" altLang="zh-CN" smtClean="0">
                <a:latin typeface="Times New Roman" charset="0"/>
              </a:rPr>
              <a:t>3.</a:t>
            </a:r>
            <a:r>
              <a:rPr kumimoji="1" lang="zh-CN" altLang="en-US" smtClean="0">
                <a:latin typeface="Times New Roman" charset="0"/>
              </a:rPr>
              <a:t>根据需要记忆的信息增加新的状态 ：</a:t>
            </a:r>
            <a:r>
              <a:rPr kumimoji="1" lang="zh-CN" altLang="en-US" smtClean="0">
                <a:solidFill>
                  <a:srgbClr val="FF0000"/>
                </a:solidFill>
                <a:latin typeface="Times New Roman" charset="0"/>
              </a:rPr>
              <a:t>同步时序电路中状态数目的多少取决于需要记忆和区分的信息量。</a:t>
            </a:r>
            <a:endParaRPr kumimoji="1" lang="en-US" altLang="zh-CN" smtClean="0">
              <a:solidFill>
                <a:srgbClr val="FF0000"/>
              </a:solidFill>
              <a:latin typeface="Times New Roman" charset="0"/>
            </a:endParaRPr>
          </a:p>
          <a:p>
            <a:pPr algn="just" eaLnBrk="1" hangingPunct="1"/>
            <a:r>
              <a:rPr kumimoji="1" lang="en-US" altLang="zh-CN" smtClean="0">
                <a:latin typeface="Times New Roman" charset="0"/>
              </a:rPr>
              <a:t>4.</a:t>
            </a:r>
            <a:r>
              <a:rPr kumimoji="1" lang="zh-CN" altLang="en-US" smtClean="0">
                <a:latin typeface="Times New Roman" charset="0"/>
              </a:rPr>
              <a:t>确定各时刻电路的输出：在</a:t>
            </a:r>
            <a:r>
              <a:rPr kumimoji="1" lang="en-US" altLang="zh-CN" smtClean="0">
                <a:latin typeface="Times New Roman" charset="0"/>
              </a:rPr>
              <a:t>Moore</a:t>
            </a:r>
            <a:r>
              <a:rPr kumimoji="1" lang="zh-CN" altLang="en-US" smtClean="0">
                <a:latin typeface="Times New Roman" charset="0"/>
              </a:rPr>
              <a:t>型电路中，应指明每种状态下对应的输出；在</a:t>
            </a:r>
            <a:r>
              <a:rPr kumimoji="1" lang="en-US" altLang="zh-CN" smtClean="0">
                <a:latin typeface="Times New Roman" charset="0"/>
              </a:rPr>
              <a:t>Mealy</a:t>
            </a:r>
            <a:r>
              <a:rPr kumimoji="1" lang="zh-CN" altLang="en-US" smtClean="0">
                <a:latin typeface="Times New Roman" charset="0"/>
              </a:rPr>
              <a:t>型电路中应指明从每一个状态出发，在不同输入作用下的输出值。</a:t>
            </a:r>
          </a:p>
          <a:p>
            <a:pPr algn="just" eaLnBrk="1" hangingPunct="1"/>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smtClean="0"/>
          </a:p>
        </p:txBody>
      </p:sp>
      <p:grpSp>
        <p:nvGrpSpPr>
          <p:cNvPr id="35843" name="Group 4"/>
          <p:cNvGrpSpPr>
            <a:grpSpLocks/>
          </p:cNvGrpSpPr>
          <p:nvPr/>
        </p:nvGrpSpPr>
        <p:grpSpPr bwMode="auto">
          <a:xfrm>
            <a:off x="179388" y="1557338"/>
            <a:ext cx="5345112" cy="4525962"/>
            <a:chOff x="431" y="1117"/>
            <a:chExt cx="3367" cy="2851"/>
          </a:xfrm>
        </p:grpSpPr>
        <p:pic>
          <p:nvPicPr>
            <p:cNvPr id="35851" name="Picture 5"/>
            <p:cNvPicPr>
              <a:picLocks noChangeAspect="1" noChangeArrowheads="1"/>
            </p:cNvPicPr>
            <p:nvPr/>
          </p:nvPicPr>
          <p:blipFill>
            <a:blip r:embed="rId2">
              <a:lum contrast="6000"/>
            </a:blip>
            <a:srcRect/>
            <a:stretch>
              <a:fillRect/>
            </a:stretch>
          </p:blipFill>
          <p:spPr bwMode="auto">
            <a:xfrm>
              <a:off x="431" y="1117"/>
              <a:ext cx="3367" cy="2851"/>
            </a:xfrm>
            <a:prstGeom prst="rect">
              <a:avLst/>
            </a:prstGeom>
            <a:noFill/>
            <a:ln w="9525">
              <a:noFill/>
              <a:miter lim="800000"/>
              <a:headEnd/>
              <a:tailEnd/>
            </a:ln>
          </p:spPr>
        </p:pic>
        <p:sp>
          <p:nvSpPr>
            <p:cNvPr id="35852" name="Rectangle 6"/>
            <p:cNvSpPr>
              <a:spLocks noChangeArrowheads="1"/>
            </p:cNvSpPr>
            <p:nvPr/>
          </p:nvSpPr>
          <p:spPr bwMode="auto">
            <a:xfrm>
              <a:off x="1791" y="2568"/>
              <a:ext cx="409" cy="1361"/>
            </a:xfrm>
            <a:prstGeom prst="rect">
              <a:avLst/>
            </a:prstGeom>
            <a:solidFill>
              <a:srgbClr val="FFFFFF"/>
            </a:solidFill>
            <a:ln w="9525">
              <a:solidFill>
                <a:schemeClr val="tx1"/>
              </a:solidFill>
              <a:miter lim="800000"/>
              <a:headEnd/>
              <a:tailEnd/>
            </a:ln>
          </p:spPr>
          <p:txBody>
            <a:bodyPr wrap="none" anchor="ctr"/>
            <a:lstStyle/>
            <a:p>
              <a:endParaRPr lang="zh-CN" altLang="en-US"/>
            </a:p>
          </p:txBody>
        </p:sp>
      </p:grpSp>
      <p:sp>
        <p:nvSpPr>
          <p:cNvPr id="35844" name="Text Box 7"/>
          <p:cNvSpPr txBox="1">
            <a:spLocks noChangeArrowheads="1"/>
          </p:cNvSpPr>
          <p:nvPr/>
        </p:nvSpPr>
        <p:spPr bwMode="auto">
          <a:xfrm>
            <a:off x="5651500" y="1484313"/>
            <a:ext cx="3384550" cy="2530475"/>
          </a:xfrm>
          <a:prstGeom prst="rect">
            <a:avLst/>
          </a:prstGeom>
          <a:noFill/>
          <a:ln w="9525">
            <a:noFill/>
            <a:miter lim="800000"/>
            <a:headEnd/>
            <a:tailEnd/>
          </a:ln>
        </p:spPr>
        <p:txBody>
          <a:bodyPr>
            <a:spAutoFit/>
          </a:bodyPr>
          <a:lstStyle/>
          <a:p>
            <a:pPr>
              <a:spcBef>
                <a:spcPct val="50000"/>
              </a:spcBef>
              <a:buFont typeface="Wingdings" pitchFamily="2" charset="2"/>
              <a:buChar char="ü"/>
            </a:pPr>
            <a:r>
              <a:rPr lang="zh-CN" altLang="en-US" sz="2000" b="1">
                <a:ea typeface="宋体" pitchFamily="2" charset="-122"/>
              </a:rPr>
              <a:t>输入变量</a:t>
            </a:r>
            <a:r>
              <a:rPr lang="en-US" altLang="zh-CN" sz="2000" b="1">
                <a:ea typeface="宋体" pitchFamily="2" charset="-122"/>
              </a:rPr>
              <a:t>(Input variable)</a:t>
            </a:r>
          </a:p>
          <a:p>
            <a:pPr>
              <a:spcBef>
                <a:spcPct val="50000"/>
              </a:spcBef>
              <a:buFont typeface="Wingdings" pitchFamily="2" charset="2"/>
              <a:buChar char="ü"/>
            </a:pPr>
            <a:r>
              <a:rPr lang="zh-CN" altLang="en-US" sz="2000" b="1">
                <a:ea typeface="宋体" pitchFamily="2" charset="-122"/>
              </a:rPr>
              <a:t>输出变量</a:t>
            </a:r>
            <a:r>
              <a:rPr lang="en-US" altLang="zh-CN" sz="2000" b="1">
                <a:ea typeface="宋体" pitchFamily="2" charset="-122"/>
              </a:rPr>
              <a:t>(Output variable)</a:t>
            </a:r>
          </a:p>
          <a:p>
            <a:pPr>
              <a:spcBef>
                <a:spcPct val="50000"/>
              </a:spcBef>
              <a:buFont typeface="Wingdings" pitchFamily="2" charset="2"/>
              <a:buChar char="ü"/>
            </a:pPr>
            <a:r>
              <a:rPr lang="zh-CN" altLang="en-US" sz="2000" b="1">
                <a:ea typeface="宋体" pitchFamily="2" charset="-122"/>
              </a:rPr>
              <a:t>状态变量</a:t>
            </a:r>
            <a:r>
              <a:rPr lang="en-US" altLang="zh-CN" sz="2000" b="1">
                <a:ea typeface="宋体" pitchFamily="2" charset="-122"/>
              </a:rPr>
              <a:t>(State variable)</a:t>
            </a:r>
          </a:p>
          <a:p>
            <a:pPr>
              <a:spcBef>
                <a:spcPct val="50000"/>
              </a:spcBef>
              <a:buFont typeface="Wingdings" pitchFamily="2" charset="2"/>
              <a:buChar char="ü"/>
            </a:pPr>
            <a:r>
              <a:rPr lang="zh-CN" altLang="en-US" sz="2000" b="1">
                <a:ea typeface="宋体" pitchFamily="2" charset="-122"/>
              </a:rPr>
              <a:t>激励变量</a:t>
            </a:r>
            <a:r>
              <a:rPr lang="en-US" altLang="zh-CN" sz="2000" b="1">
                <a:ea typeface="宋体" pitchFamily="2" charset="-122"/>
              </a:rPr>
              <a:t>(Excitation variable</a:t>
            </a:r>
            <a:r>
              <a:rPr lang="zh-CN" altLang="en-US" sz="2000" b="1">
                <a:ea typeface="宋体" pitchFamily="2" charset="-122"/>
              </a:rPr>
              <a:t>）</a:t>
            </a:r>
          </a:p>
          <a:p>
            <a:pPr>
              <a:spcBef>
                <a:spcPct val="50000"/>
              </a:spcBef>
              <a:buFont typeface="Wingdings" pitchFamily="2" charset="2"/>
              <a:buChar char="ü"/>
            </a:pPr>
            <a:r>
              <a:rPr lang="zh-CN" altLang="en-US" sz="2000" b="1">
                <a:ea typeface="宋体" pitchFamily="2" charset="-122"/>
              </a:rPr>
              <a:t>状态</a:t>
            </a:r>
            <a:r>
              <a:rPr lang="en-US" altLang="zh-CN" sz="2000" b="1">
                <a:ea typeface="宋体" pitchFamily="2" charset="-122"/>
              </a:rPr>
              <a:t>(State)</a:t>
            </a:r>
          </a:p>
        </p:txBody>
      </p:sp>
      <p:sp>
        <p:nvSpPr>
          <p:cNvPr id="90120" name="Text Box 8"/>
          <p:cNvSpPr txBox="1">
            <a:spLocks noChangeArrowheads="1"/>
          </p:cNvSpPr>
          <p:nvPr/>
        </p:nvSpPr>
        <p:spPr bwMode="auto">
          <a:xfrm>
            <a:off x="5795963" y="4365625"/>
            <a:ext cx="3097212" cy="1433513"/>
          </a:xfrm>
          <a:prstGeom prst="rect">
            <a:avLst/>
          </a:prstGeom>
          <a:noFill/>
          <a:ln w="9525">
            <a:noFill/>
            <a:miter lim="800000"/>
            <a:headEnd/>
            <a:tailEnd/>
          </a:ln>
        </p:spPr>
        <p:txBody>
          <a:bodyPr>
            <a:spAutoFit/>
          </a:bodyPr>
          <a:lstStyle/>
          <a:p>
            <a:pPr>
              <a:spcBef>
                <a:spcPct val="50000"/>
              </a:spcBef>
            </a:pPr>
            <a:r>
              <a:rPr lang="zh-CN" altLang="en-US" sz="2000" b="1">
                <a:ea typeface="宋体" pitchFamily="2" charset="-122"/>
              </a:rPr>
              <a:t>状态变量个数与状态个数的关系</a:t>
            </a:r>
          </a:p>
          <a:p>
            <a:pPr algn="ctr">
              <a:spcBef>
                <a:spcPct val="50000"/>
              </a:spcBef>
            </a:pPr>
            <a:r>
              <a:rPr lang="en-US" altLang="zh-CN" sz="3200" b="1">
                <a:ea typeface="宋体" pitchFamily="2" charset="-122"/>
              </a:rPr>
              <a:t>2</a:t>
            </a:r>
            <a:r>
              <a:rPr lang="en-US" altLang="zh-CN" sz="3200" b="1" baseline="30000">
                <a:ea typeface="宋体" pitchFamily="2" charset="-122"/>
              </a:rPr>
              <a:t>x</a:t>
            </a:r>
            <a:r>
              <a:rPr lang="en-US" altLang="zh-CN" sz="3200" b="1">
                <a:ea typeface="宋体" pitchFamily="2" charset="-122"/>
              </a:rPr>
              <a:t>=y</a:t>
            </a:r>
          </a:p>
        </p:txBody>
      </p:sp>
      <p:grpSp>
        <p:nvGrpSpPr>
          <p:cNvPr id="3" name="Group 9"/>
          <p:cNvGrpSpPr>
            <a:grpSpLocks/>
          </p:cNvGrpSpPr>
          <p:nvPr/>
        </p:nvGrpSpPr>
        <p:grpSpPr bwMode="auto">
          <a:xfrm>
            <a:off x="5292725" y="5708650"/>
            <a:ext cx="3409950" cy="889000"/>
            <a:chOff x="3424" y="3521"/>
            <a:chExt cx="2148" cy="560"/>
          </a:xfrm>
        </p:grpSpPr>
        <p:sp>
          <p:nvSpPr>
            <p:cNvPr id="35847" name="Line 10"/>
            <p:cNvSpPr>
              <a:spLocks noChangeShapeType="1"/>
            </p:cNvSpPr>
            <p:nvPr/>
          </p:nvSpPr>
          <p:spPr bwMode="auto">
            <a:xfrm flipH="1">
              <a:off x="4422" y="3521"/>
              <a:ext cx="227" cy="363"/>
            </a:xfrm>
            <a:prstGeom prst="line">
              <a:avLst/>
            </a:prstGeom>
            <a:noFill/>
            <a:ln w="9525">
              <a:solidFill>
                <a:srgbClr val="FF0000"/>
              </a:solidFill>
              <a:round/>
              <a:headEnd/>
              <a:tailEnd type="triangle" w="med" len="med"/>
            </a:ln>
          </p:spPr>
          <p:txBody>
            <a:bodyPr/>
            <a:lstStyle/>
            <a:p>
              <a:endParaRPr lang="zh-CN" altLang="en-US"/>
            </a:p>
          </p:txBody>
        </p:sp>
        <p:sp>
          <p:nvSpPr>
            <p:cNvPr id="35848" name="Rectangle 11"/>
            <p:cNvSpPr>
              <a:spLocks noChangeArrowheads="1"/>
            </p:cNvSpPr>
            <p:nvPr/>
          </p:nvSpPr>
          <p:spPr bwMode="auto">
            <a:xfrm>
              <a:off x="3424" y="3804"/>
              <a:ext cx="986" cy="231"/>
            </a:xfrm>
            <a:prstGeom prst="rect">
              <a:avLst/>
            </a:prstGeom>
            <a:noFill/>
            <a:ln w="9525">
              <a:noFill/>
              <a:miter lim="800000"/>
              <a:headEnd/>
              <a:tailEnd/>
            </a:ln>
          </p:spPr>
          <p:txBody>
            <a:bodyPr wrap="none">
              <a:spAutoFit/>
            </a:bodyPr>
            <a:lstStyle/>
            <a:p>
              <a:r>
                <a:rPr lang="zh-CN" altLang="en-US" b="1">
                  <a:solidFill>
                    <a:srgbClr val="FF0000"/>
                  </a:solidFill>
                  <a:ea typeface="宋体" pitchFamily="2" charset="-122"/>
                </a:rPr>
                <a:t>状态变量个数</a:t>
              </a:r>
            </a:p>
          </p:txBody>
        </p:sp>
        <p:sp>
          <p:nvSpPr>
            <p:cNvPr id="35849" name="Rectangle 12"/>
            <p:cNvSpPr>
              <a:spLocks noChangeArrowheads="1"/>
            </p:cNvSpPr>
            <p:nvPr/>
          </p:nvSpPr>
          <p:spPr bwMode="auto">
            <a:xfrm>
              <a:off x="4876" y="3850"/>
              <a:ext cx="696" cy="231"/>
            </a:xfrm>
            <a:prstGeom prst="rect">
              <a:avLst/>
            </a:prstGeom>
            <a:noFill/>
            <a:ln w="9525">
              <a:noFill/>
              <a:miter lim="800000"/>
              <a:headEnd/>
              <a:tailEnd/>
            </a:ln>
          </p:spPr>
          <p:txBody>
            <a:bodyPr wrap="none">
              <a:spAutoFit/>
            </a:bodyPr>
            <a:lstStyle/>
            <a:p>
              <a:r>
                <a:rPr lang="zh-CN" altLang="en-US" b="1">
                  <a:solidFill>
                    <a:srgbClr val="FF0000"/>
                  </a:solidFill>
                  <a:ea typeface="宋体" pitchFamily="2" charset="-122"/>
                </a:rPr>
                <a:t>状态个数</a:t>
              </a:r>
            </a:p>
          </p:txBody>
        </p:sp>
        <p:sp>
          <p:nvSpPr>
            <p:cNvPr id="35850" name="Line 13"/>
            <p:cNvSpPr>
              <a:spLocks noChangeShapeType="1"/>
            </p:cNvSpPr>
            <p:nvPr/>
          </p:nvSpPr>
          <p:spPr bwMode="auto">
            <a:xfrm>
              <a:off x="4864" y="3521"/>
              <a:ext cx="227" cy="363"/>
            </a:xfrm>
            <a:prstGeom prst="line">
              <a:avLst/>
            </a:prstGeom>
            <a:noFill/>
            <a:ln w="9525">
              <a:solidFill>
                <a:srgbClr val="FF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构造状态图</a:t>
            </a:r>
          </a:p>
        </p:txBody>
      </p:sp>
      <p:sp>
        <p:nvSpPr>
          <p:cNvPr id="140291" name="Rectangle 3"/>
          <p:cNvSpPr>
            <a:spLocks noGrp="1" noChangeArrowheads="1"/>
          </p:cNvSpPr>
          <p:nvPr>
            <p:ph type="body" idx="1"/>
          </p:nvPr>
        </p:nvSpPr>
        <p:spPr>
          <a:xfrm>
            <a:off x="250825" y="1557338"/>
            <a:ext cx="8343900" cy="4618037"/>
          </a:xfrm>
        </p:spPr>
        <p:txBody>
          <a:bodyPr/>
          <a:lstStyle/>
          <a:p>
            <a:pPr eaLnBrk="1" hangingPunct="1"/>
            <a:r>
              <a:rPr lang="zh-CN" altLang="en-US" sz="2400" smtClean="0"/>
              <a:t>例</a:t>
            </a:r>
            <a:r>
              <a:rPr lang="en-US" altLang="zh-CN" sz="2400" smtClean="0"/>
              <a:t>1</a:t>
            </a:r>
            <a:r>
              <a:rPr lang="zh-CN" altLang="en-US" sz="2400" smtClean="0"/>
              <a:t>：为同步可逆十进制计数器创建状态图。计数器根据模式控制输入信号的值以二进制的形式向上或向下计数。模式控制输入</a:t>
            </a:r>
            <a:r>
              <a:rPr lang="en-US" altLang="zh-CN" sz="2400" smtClean="0">
                <a:solidFill>
                  <a:srgbClr val="FF3300"/>
                </a:solidFill>
              </a:rPr>
              <a:t>M=0</a:t>
            </a:r>
            <a:r>
              <a:rPr lang="zh-CN" altLang="en-US" sz="2400" smtClean="0"/>
              <a:t>时，计数器向上计数；</a:t>
            </a:r>
            <a:r>
              <a:rPr lang="en-US" altLang="zh-CN" sz="2400" smtClean="0">
                <a:solidFill>
                  <a:srgbClr val="FF3300"/>
                </a:solidFill>
              </a:rPr>
              <a:t>M=1</a:t>
            </a:r>
            <a:r>
              <a:rPr lang="zh-CN" altLang="en-US" sz="2400" smtClean="0"/>
              <a:t>时，计数器向下计数。计数器可以重复或循环计数，如果向上计数且达到终止计数值，则计数器</a:t>
            </a:r>
            <a:r>
              <a:rPr lang="zh-CN" altLang="en-US" sz="2400" smtClean="0">
                <a:solidFill>
                  <a:srgbClr val="FF3300"/>
                </a:solidFill>
              </a:rPr>
              <a:t>输出</a:t>
            </a:r>
            <a:r>
              <a:rPr lang="en-US" altLang="zh-CN" sz="2400" smtClean="0">
                <a:solidFill>
                  <a:srgbClr val="FF3300"/>
                </a:solidFill>
              </a:rPr>
              <a:t>y</a:t>
            </a:r>
            <a:r>
              <a:rPr lang="zh-CN" altLang="en-US" sz="2400" smtClean="0"/>
              <a:t>为</a:t>
            </a:r>
            <a:r>
              <a:rPr lang="en-US" altLang="zh-CN" sz="2400" smtClean="0"/>
              <a:t>1</a:t>
            </a:r>
            <a:r>
              <a:rPr lang="zh-CN" altLang="en-US" sz="2400" smtClean="0"/>
              <a:t>。如果是向下计数且达到终止计数值，则另一个</a:t>
            </a:r>
            <a:r>
              <a:rPr lang="zh-CN" altLang="en-US" sz="2400" smtClean="0">
                <a:solidFill>
                  <a:srgbClr val="FF3300"/>
                </a:solidFill>
              </a:rPr>
              <a:t>输出</a:t>
            </a:r>
            <a:r>
              <a:rPr lang="en-US" altLang="zh-CN" sz="2400" smtClean="0">
                <a:solidFill>
                  <a:srgbClr val="FF3300"/>
                </a:solidFill>
              </a:rPr>
              <a:t>z</a:t>
            </a:r>
            <a:r>
              <a:rPr lang="zh-CN" altLang="en-US" sz="2400" smtClean="0"/>
              <a:t>为</a:t>
            </a:r>
            <a:r>
              <a:rPr lang="en-US" altLang="zh-CN" sz="2400" smtClean="0"/>
              <a:t>1</a:t>
            </a:r>
            <a:r>
              <a:rPr lang="zh-CN" altLang="en-US" sz="2400" smtClean="0"/>
              <a:t>。</a:t>
            </a:r>
          </a:p>
          <a:p>
            <a:pPr eaLnBrk="1" hangingPunct="1"/>
            <a:endParaRPr lang="zh-CN" altLang="en-US" sz="2400" smtClean="0"/>
          </a:p>
          <a:p>
            <a:pPr eaLnBrk="1" hangingPunct="1"/>
            <a:r>
              <a:rPr lang="zh-CN" altLang="en-US" sz="2400" smtClean="0"/>
              <a:t>分析： 状态个数：</a:t>
            </a:r>
            <a:r>
              <a:rPr lang="en-US" altLang="zh-CN" sz="2400" smtClean="0"/>
              <a:t>10</a:t>
            </a:r>
            <a:r>
              <a:rPr lang="zh-CN" altLang="en-US" sz="2400" smtClean="0"/>
              <a:t>（十进制）</a:t>
            </a:r>
          </a:p>
          <a:p>
            <a:pPr eaLnBrk="1" hangingPunct="1"/>
            <a:r>
              <a:rPr lang="zh-CN" altLang="en-US" sz="2400" smtClean="0"/>
              <a:t>状态转换控制：</a:t>
            </a:r>
            <a:r>
              <a:rPr lang="en-US" altLang="zh-CN" sz="2400" smtClean="0"/>
              <a:t>M=0</a:t>
            </a:r>
            <a:r>
              <a:rPr lang="zh-CN" altLang="en-US" sz="2400" smtClean="0"/>
              <a:t>向上计数，</a:t>
            </a:r>
            <a:r>
              <a:rPr lang="en-US" altLang="zh-CN" sz="2400" smtClean="0"/>
              <a:t>M=1</a:t>
            </a:r>
            <a:r>
              <a:rPr lang="zh-CN" altLang="en-US" sz="2400" smtClean="0"/>
              <a:t>向下计数</a:t>
            </a:r>
          </a:p>
          <a:p>
            <a:pPr eaLnBrk="1" hangingPunct="1"/>
            <a:r>
              <a:rPr lang="zh-CN" altLang="en-US" sz="2400" smtClean="0"/>
              <a:t>输出：</a:t>
            </a:r>
            <a:r>
              <a:rPr lang="en-US" altLang="zh-CN" sz="2400" smtClean="0"/>
              <a:t>y</a:t>
            </a:r>
            <a:r>
              <a:rPr lang="zh-CN" altLang="en-US" sz="2400" smtClean="0"/>
              <a:t>、</a:t>
            </a:r>
            <a:r>
              <a:rPr lang="en-US" altLang="zh-CN" sz="2400" smtClean="0"/>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7" dur="500"/>
                                        <p:tgtEl>
                                          <p:spTgt spid="140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2" dur="500"/>
                                        <p:tgtEl>
                                          <p:spTgt spid="1402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17" dur="500"/>
                                        <p:tgtEl>
                                          <p:spTgt spid="140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构造状态图</a:t>
            </a:r>
            <a:endParaRPr lang="zh-CN" altLang="zh-CN" smtClean="0"/>
          </a:p>
        </p:txBody>
      </p:sp>
      <p:sp>
        <p:nvSpPr>
          <p:cNvPr id="72707" name="Oval 4"/>
          <p:cNvSpPr>
            <a:spLocks noChangeArrowheads="1"/>
          </p:cNvSpPr>
          <p:nvPr/>
        </p:nvSpPr>
        <p:spPr bwMode="auto">
          <a:xfrm>
            <a:off x="468313" y="2479675"/>
            <a:ext cx="719137" cy="765175"/>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0</a:t>
            </a:r>
          </a:p>
        </p:txBody>
      </p:sp>
      <p:sp>
        <p:nvSpPr>
          <p:cNvPr id="72708" name="Oval 5"/>
          <p:cNvSpPr>
            <a:spLocks noChangeArrowheads="1"/>
          </p:cNvSpPr>
          <p:nvPr/>
        </p:nvSpPr>
        <p:spPr bwMode="auto">
          <a:xfrm>
            <a:off x="2268538" y="2479675"/>
            <a:ext cx="719137" cy="765175"/>
          </a:xfrm>
          <a:prstGeom prst="ellipse">
            <a:avLst/>
          </a:prstGeom>
          <a:solidFill>
            <a:srgbClr val="FF99FF"/>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1</a:t>
            </a:r>
          </a:p>
        </p:txBody>
      </p:sp>
      <p:sp>
        <p:nvSpPr>
          <p:cNvPr id="72709" name="Oval 6"/>
          <p:cNvSpPr>
            <a:spLocks noChangeArrowheads="1"/>
          </p:cNvSpPr>
          <p:nvPr/>
        </p:nvSpPr>
        <p:spPr bwMode="auto">
          <a:xfrm>
            <a:off x="4248150" y="2479675"/>
            <a:ext cx="719138" cy="765175"/>
          </a:xfrm>
          <a:prstGeom prst="ellipse">
            <a:avLst/>
          </a:prstGeom>
          <a:solidFill>
            <a:srgbClr val="00CC00"/>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2</a:t>
            </a:r>
          </a:p>
        </p:txBody>
      </p:sp>
      <p:sp>
        <p:nvSpPr>
          <p:cNvPr id="72710" name="Oval 7"/>
          <p:cNvSpPr>
            <a:spLocks noChangeArrowheads="1"/>
          </p:cNvSpPr>
          <p:nvPr/>
        </p:nvSpPr>
        <p:spPr bwMode="auto">
          <a:xfrm>
            <a:off x="6162675" y="2479675"/>
            <a:ext cx="719138" cy="765175"/>
          </a:xfrm>
          <a:prstGeom prst="ellipse">
            <a:avLst/>
          </a:prstGeom>
          <a:solidFill>
            <a:srgbClr val="6699FF"/>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3</a:t>
            </a:r>
          </a:p>
        </p:txBody>
      </p:sp>
      <p:sp>
        <p:nvSpPr>
          <p:cNvPr id="72711" name="Oval 8"/>
          <p:cNvSpPr>
            <a:spLocks noChangeArrowheads="1"/>
          </p:cNvSpPr>
          <p:nvPr/>
        </p:nvSpPr>
        <p:spPr bwMode="auto">
          <a:xfrm>
            <a:off x="8072438" y="2479675"/>
            <a:ext cx="719137" cy="765175"/>
          </a:xfrm>
          <a:prstGeom prst="ellipse">
            <a:avLst/>
          </a:prstGeom>
          <a:solidFill>
            <a:schemeClr val="hlink"/>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4</a:t>
            </a:r>
          </a:p>
        </p:txBody>
      </p:sp>
      <p:sp>
        <p:nvSpPr>
          <p:cNvPr id="72712" name="Oval 9"/>
          <p:cNvSpPr>
            <a:spLocks noChangeArrowheads="1"/>
          </p:cNvSpPr>
          <p:nvPr/>
        </p:nvSpPr>
        <p:spPr bwMode="auto">
          <a:xfrm>
            <a:off x="468313" y="4279900"/>
            <a:ext cx="719137" cy="765175"/>
          </a:xfrm>
          <a:prstGeom prst="ellipse">
            <a:avLst/>
          </a:prstGeom>
          <a:solidFill>
            <a:srgbClr val="66FFFF"/>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9</a:t>
            </a:r>
          </a:p>
        </p:txBody>
      </p:sp>
      <p:sp>
        <p:nvSpPr>
          <p:cNvPr id="72713" name="Oval 10"/>
          <p:cNvSpPr>
            <a:spLocks noChangeArrowheads="1"/>
          </p:cNvSpPr>
          <p:nvPr/>
        </p:nvSpPr>
        <p:spPr bwMode="auto">
          <a:xfrm>
            <a:off x="2268538" y="4279900"/>
            <a:ext cx="719137" cy="765175"/>
          </a:xfrm>
          <a:prstGeom prst="ellipse">
            <a:avLst/>
          </a:prstGeom>
          <a:solidFill>
            <a:srgbClr val="CC99FF"/>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8</a:t>
            </a:r>
          </a:p>
        </p:txBody>
      </p:sp>
      <p:sp>
        <p:nvSpPr>
          <p:cNvPr id="72714" name="Oval 11"/>
          <p:cNvSpPr>
            <a:spLocks noChangeArrowheads="1"/>
          </p:cNvSpPr>
          <p:nvPr/>
        </p:nvSpPr>
        <p:spPr bwMode="auto">
          <a:xfrm>
            <a:off x="4248150" y="4279900"/>
            <a:ext cx="719138" cy="765175"/>
          </a:xfrm>
          <a:prstGeom prst="ellipse">
            <a:avLst/>
          </a:prstGeom>
          <a:solidFill>
            <a:srgbClr val="FF3399"/>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7</a:t>
            </a:r>
          </a:p>
        </p:txBody>
      </p:sp>
      <p:sp>
        <p:nvSpPr>
          <p:cNvPr id="72715" name="Oval 12"/>
          <p:cNvSpPr>
            <a:spLocks noChangeArrowheads="1"/>
          </p:cNvSpPr>
          <p:nvPr/>
        </p:nvSpPr>
        <p:spPr bwMode="auto">
          <a:xfrm>
            <a:off x="6162675" y="4279900"/>
            <a:ext cx="719138" cy="765175"/>
          </a:xfrm>
          <a:prstGeom prst="ellipse">
            <a:avLst/>
          </a:prstGeom>
          <a:solidFill>
            <a:schemeClr val="accent2"/>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6</a:t>
            </a:r>
          </a:p>
        </p:txBody>
      </p:sp>
      <p:sp>
        <p:nvSpPr>
          <p:cNvPr id="72716" name="Oval 13"/>
          <p:cNvSpPr>
            <a:spLocks noChangeArrowheads="1"/>
          </p:cNvSpPr>
          <p:nvPr/>
        </p:nvSpPr>
        <p:spPr bwMode="auto">
          <a:xfrm>
            <a:off x="8072438" y="4279900"/>
            <a:ext cx="719137" cy="765175"/>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zh-CN" b="1">
                <a:latin typeface="Times New Roman" charset="0"/>
                <a:ea typeface="宋体" pitchFamily="2" charset="-122"/>
              </a:rPr>
              <a:t>5</a:t>
            </a:r>
          </a:p>
        </p:txBody>
      </p:sp>
      <p:grpSp>
        <p:nvGrpSpPr>
          <p:cNvPr id="2" name="Group 14"/>
          <p:cNvGrpSpPr>
            <a:grpSpLocks/>
          </p:cNvGrpSpPr>
          <p:nvPr/>
        </p:nvGrpSpPr>
        <p:grpSpPr bwMode="auto">
          <a:xfrm>
            <a:off x="1187450" y="2254250"/>
            <a:ext cx="1081088" cy="404813"/>
            <a:chOff x="725" y="1281"/>
            <a:chExt cx="681" cy="255"/>
          </a:xfrm>
        </p:grpSpPr>
        <p:sp>
          <p:nvSpPr>
            <p:cNvPr id="72777" name="Line 15"/>
            <p:cNvSpPr>
              <a:spLocks noChangeShapeType="1"/>
            </p:cNvSpPr>
            <p:nvPr/>
          </p:nvSpPr>
          <p:spPr bwMode="auto">
            <a:xfrm>
              <a:off x="725"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78" name="Text Box 16"/>
            <p:cNvSpPr txBox="1">
              <a:spLocks noChangeArrowheads="1"/>
            </p:cNvSpPr>
            <p:nvPr/>
          </p:nvSpPr>
          <p:spPr bwMode="auto">
            <a:xfrm>
              <a:off x="867"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3" name="Group 17"/>
          <p:cNvGrpSpPr>
            <a:grpSpLocks/>
          </p:cNvGrpSpPr>
          <p:nvPr/>
        </p:nvGrpSpPr>
        <p:grpSpPr bwMode="auto">
          <a:xfrm>
            <a:off x="3078163" y="2254250"/>
            <a:ext cx="1081087" cy="404813"/>
            <a:chOff x="1916" y="1281"/>
            <a:chExt cx="681" cy="255"/>
          </a:xfrm>
        </p:grpSpPr>
        <p:sp>
          <p:nvSpPr>
            <p:cNvPr id="72775" name="Line 18"/>
            <p:cNvSpPr>
              <a:spLocks noChangeShapeType="1"/>
            </p:cNvSpPr>
            <p:nvPr/>
          </p:nvSpPr>
          <p:spPr bwMode="auto">
            <a:xfrm>
              <a:off x="1916"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76" name="Text Box 19"/>
            <p:cNvSpPr txBox="1">
              <a:spLocks noChangeArrowheads="1"/>
            </p:cNvSpPr>
            <p:nvPr/>
          </p:nvSpPr>
          <p:spPr bwMode="auto">
            <a:xfrm>
              <a:off x="2114"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4" name="Group 20"/>
          <p:cNvGrpSpPr>
            <a:grpSpLocks/>
          </p:cNvGrpSpPr>
          <p:nvPr/>
        </p:nvGrpSpPr>
        <p:grpSpPr bwMode="auto">
          <a:xfrm>
            <a:off x="5057775" y="2254250"/>
            <a:ext cx="1081088" cy="404813"/>
            <a:chOff x="3163" y="1281"/>
            <a:chExt cx="681" cy="255"/>
          </a:xfrm>
        </p:grpSpPr>
        <p:sp>
          <p:nvSpPr>
            <p:cNvPr id="72773" name="Line 21"/>
            <p:cNvSpPr>
              <a:spLocks noChangeShapeType="1"/>
            </p:cNvSpPr>
            <p:nvPr/>
          </p:nvSpPr>
          <p:spPr bwMode="auto">
            <a:xfrm>
              <a:off x="3163"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74" name="Text Box 22"/>
            <p:cNvSpPr txBox="1">
              <a:spLocks noChangeArrowheads="1"/>
            </p:cNvSpPr>
            <p:nvPr/>
          </p:nvSpPr>
          <p:spPr bwMode="auto">
            <a:xfrm>
              <a:off x="3305"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5" name="Group 23"/>
          <p:cNvGrpSpPr>
            <a:grpSpLocks/>
          </p:cNvGrpSpPr>
          <p:nvPr/>
        </p:nvGrpSpPr>
        <p:grpSpPr bwMode="auto">
          <a:xfrm>
            <a:off x="6948488" y="2254250"/>
            <a:ext cx="1081087" cy="404813"/>
            <a:chOff x="4354" y="1281"/>
            <a:chExt cx="681" cy="255"/>
          </a:xfrm>
        </p:grpSpPr>
        <p:sp>
          <p:nvSpPr>
            <p:cNvPr id="72771" name="Line 24"/>
            <p:cNvSpPr>
              <a:spLocks noChangeShapeType="1"/>
            </p:cNvSpPr>
            <p:nvPr/>
          </p:nvSpPr>
          <p:spPr bwMode="auto">
            <a:xfrm>
              <a:off x="4354"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72" name="Text Box 25"/>
            <p:cNvSpPr txBox="1">
              <a:spLocks noChangeArrowheads="1"/>
            </p:cNvSpPr>
            <p:nvPr/>
          </p:nvSpPr>
          <p:spPr bwMode="auto">
            <a:xfrm>
              <a:off x="4524"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6" name="Group 26"/>
          <p:cNvGrpSpPr>
            <a:grpSpLocks/>
          </p:cNvGrpSpPr>
          <p:nvPr/>
        </p:nvGrpSpPr>
        <p:grpSpPr bwMode="auto">
          <a:xfrm>
            <a:off x="1143000" y="3019425"/>
            <a:ext cx="1081088" cy="450850"/>
            <a:chOff x="697" y="1763"/>
            <a:chExt cx="681" cy="284"/>
          </a:xfrm>
        </p:grpSpPr>
        <p:sp>
          <p:nvSpPr>
            <p:cNvPr id="72769" name="Line 27"/>
            <p:cNvSpPr>
              <a:spLocks noChangeShapeType="1"/>
            </p:cNvSpPr>
            <p:nvPr/>
          </p:nvSpPr>
          <p:spPr bwMode="auto">
            <a:xfrm flipH="1">
              <a:off x="697"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70" name="Text Box 28"/>
            <p:cNvSpPr txBox="1">
              <a:spLocks noChangeArrowheads="1"/>
            </p:cNvSpPr>
            <p:nvPr/>
          </p:nvSpPr>
          <p:spPr bwMode="auto">
            <a:xfrm>
              <a:off x="867"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M/z</a:t>
              </a:r>
            </a:p>
          </p:txBody>
        </p:sp>
      </p:grpSp>
      <p:grpSp>
        <p:nvGrpSpPr>
          <p:cNvPr id="7" name="Group 29"/>
          <p:cNvGrpSpPr>
            <a:grpSpLocks/>
          </p:cNvGrpSpPr>
          <p:nvPr/>
        </p:nvGrpSpPr>
        <p:grpSpPr bwMode="auto">
          <a:xfrm>
            <a:off x="3033713" y="3019425"/>
            <a:ext cx="1081087" cy="450850"/>
            <a:chOff x="1888" y="1763"/>
            <a:chExt cx="681" cy="284"/>
          </a:xfrm>
        </p:grpSpPr>
        <p:sp>
          <p:nvSpPr>
            <p:cNvPr id="72767" name="Line 30"/>
            <p:cNvSpPr>
              <a:spLocks noChangeShapeType="1"/>
            </p:cNvSpPr>
            <p:nvPr/>
          </p:nvSpPr>
          <p:spPr bwMode="auto">
            <a:xfrm flipH="1">
              <a:off x="1888"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68" name="Text Box 31"/>
            <p:cNvSpPr txBox="1">
              <a:spLocks noChangeArrowheads="1"/>
            </p:cNvSpPr>
            <p:nvPr/>
          </p:nvSpPr>
          <p:spPr bwMode="auto">
            <a:xfrm>
              <a:off x="2086"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8" name="Group 32"/>
          <p:cNvGrpSpPr>
            <a:grpSpLocks/>
          </p:cNvGrpSpPr>
          <p:nvPr/>
        </p:nvGrpSpPr>
        <p:grpSpPr bwMode="auto">
          <a:xfrm>
            <a:off x="5013325" y="3019425"/>
            <a:ext cx="1081088" cy="450850"/>
            <a:chOff x="3135" y="1763"/>
            <a:chExt cx="681" cy="284"/>
          </a:xfrm>
        </p:grpSpPr>
        <p:sp>
          <p:nvSpPr>
            <p:cNvPr id="72765" name="Line 33"/>
            <p:cNvSpPr>
              <a:spLocks noChangeShapeType="1"/>
            </p:cNvSpPr>
            <p:nvPr/>
          </p:nvSpPr>
          <p:spPr bwMode="auto">
            <a:xfrm flipH="1">
              <a:off x="3135"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66" name="Text Box 34"/>
            <p:cNvSpPr txBox="1">
              <a:spLocks noChangeArrowheads="1"/>
            </p:cNvSpPr>
            <p:nvPr/>
          </p:nvSpPr>
          <p:spPr bwMode="auto">
            <a:xfrm>
              <a:off x="3333"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9" name="Group 35"/>
          <p:cNvGrpSpPr>
            <a:grpSpLocks/>
          </p:cNvGrpSpPr>
          <p:nvPr/>
        </p:nvGrpSpPr>
        <p:grpSpPr bwMode="auto">
          <a:xfrm>
            <a:off x="6919913" y="3019425"/>
            <a:ext cx="1081087" cy="450850"/>
            <a:chOff x="4336" y="1763"/>
            <a:chExt cx="681" cy="284"/>
          </a:xfrm>
        </p:grpSpPr>
        <p:sp>
          <p:nvSpPr>
            <p:cNvPr id="72763" name="Line 36"/>
            <p:cNvSpPr>
              <a:spLocks noChangeShapeType="1"/>
            </p:cNvSpPr>
            <p:nvPr/>
          </p:nvSpPr>
          <p:spPr bwMode="auto">
            <a:xfrm flipH="1">
              <a:off x="4336"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64" name="Text Box 37"/>
            <p:cNvSpPr txBox="1">
              <a:spLocks noChangeArrowheads="1"/>
            </p:cNvSpPr>
            <p:nvPr/>
          </p:nvSpPr>
          <p:spPr bwMode="auto">
            <a:xfrm>
              <a:off x="4553"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0" name="Group 38"/>
          <p:cNvGrpSpPr>
            <a:grpSpLocks/>
          </p:cNvGrpSpPr>
          <p:nvPr/>
        </p:nvGrpSpPr>
        <p:grpSpPr bwMode="auto">
          <a:xfrm>
            <a:off x="1187450" y="4084638"/>
            <a:ext cx="1081088" cy="404812"/>
            <a:chOff x="725" y="1281"/>
            <a:chExt cx="681" cy="255"/>
          </a:xfrm>
        </p:grpSpPr>
        <p:sp>
          <p:nvSpPr>
            <p:cNvPr id="72761" name="Line 39"/>
            <p:cNvSpPr>
              <a:spLocks noChangeShapeType="1"/>
            </p:cNvSpPr>
            <p:nvPr/>
          </p:nvSpPr>
          <p:spPr bwMode="auto">
            <a:xfrm>
              <a:off x="725"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62" name="Text Box 40"/>
            <p:cNvSpPr txBox="1">
              <a:spLocks noChangeArrowheads="1"/>
            </p:cNvSpPr>
            <p:nvPr/>
          </p:nvSpPr>
          <p:spPr bwMode="auto">
            <a:xfrm>
              <a:off x="867"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1" name="Group 41"/>
          <p:cNvGrpSpPr>
            <a:grpSpLocks/>
          </p:cNvGrpSpPr>
          <p:nvPr/>
        </p:nvGrpSpPr>
        <p:grpSpPr bwMode="auto">
          <a:xfrm>
            <a:off x="3078163" y="4084638"/>
            <a:ext cx="1081087" cy="404812"/>
            <a:chOff x="1916" y="1281"/>
            <a:chExt cx="681" cy="255"/>
          </a:xfrm>
        </p:grpSpPr>
        <p:sp>
          <p:nvSpPr>
            <p:cNvPr id="72759" name="Line 42"/>
            <p:cNvSpPr>
              <a:spLocks noChangeShapeType="1"/>
            </p:cNvSpPr>
            <p:nvPr/>
          </p:nvSpPr>
          <p:spPr bwMode="auto">
            <a:xfrm>
              <a:off x="1916"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60" name="Text Box 43"/>
            <p:cNvSpPr txBox="1">
              <a:spLocks noChangeArrowheads="1"/>
            </p:cNvSpPr>
            <p:nvPr/>
          </p:nvSpPr>
          <p:spPr bwMode="auto">
            <a:xfrm>
              <a:off x="2114"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2" name="Group 44"/>
          <p:cNvGrpSpPr>
            <a:grpSpLocks/>
          </p:cNvGrpSpPr>
          <p:nvPr/>
        </p:nvGrpSpPr>
        <p:grpSpPr bwMode="auto">
          <a:xfrm>
            <a:off x="5057775" y="4084638"/>
            <a:ext cx="1081088" cy="404812"/>
            <a:chOff x="3163" y="1281"/>
            <a:chExt cx="681" cy="255"/>
          </a:xfrm>
        </p:grpSpPr>
        <p:sp>
          <p:nvSpPr>
            <p:cNvPr id="72757" name="Line 45"/>
            <p:cNvSpPr>
              <a:spLocks noChangeShapeType="1"/>
            </p:cNvSpPr>
            <p:nvPr/>
          </p:nvSpPr>
          <p:spPr bwMode="auto">
            <a:xfrm>
              <a:off x="3163"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58" name="Text Box 46"/>
            <p:cNvSpPr txBox="1">
              <a:spLocks noChangeArrowheads="1"/>
            </p:cNvSpPr>
            <p:nvPr/>
          </p:nvSpPr>
          <p:spPr bwMode="auto">
            <a:xfrm>
              <a:off x="3305"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3" name="Group 47"/>
          <p:cNvGrpSpPr>
            <a:grpSpLocks/>
          </p:cNvGrpSpPr>
          <p:nvPr/>
        </p:nvGrpSpPr>
        <p:grpSpPr bwMode="auto">
          <a:xfrm>
            <a:off x="6948488" y="4084638"/>
            <a:ext cx="1081087" cy="404812"/>
            <a:chOff x="4354" y="1281"/>
            <a:chExt cx="681" cy="255"/>
          </a:xfrm>
        </p:grpSpPr>
        <p:sp>
          <p:nvSpPr>
            <p:cNvPr id="72755" name="Line 48"/>
            <p:cNvSpPr>
              <a:spLocks noChangeShapeType="1"/>
            </p:cNvSpPr>
            <p:nvPr/>
          </p:nvSpPr>
          <p:spPr bwMode="auto">
            <a:xfrm>
              <a:off x="4354" y="1536"/>
              <a:ext cx="681" cy="0"/>
            </a:xfrm>
            <a:prstGeom prst="line">
              <a:avLst/>
            </a:prstGeom>
            <a:noFill/>
            <a:ln w="9525">
              <a:solidFill>
                <a:schemeClr val="tx1"/>
              </a:solidFill>
              <a:round/>
              <a:headEnd/>
              <a:tailEnd type="triangle" w="med" len="med"/>
            </a:ln>
          </p:spPr>
          <p:txBody>
            <a:bodyPr/>
            <a:lstStyle/>
            <a:p>
              <a:endParaRPr lang="zh-CN" altLang="en-US"/>
            </a:p>
          </p:txBody>
        </p:sp>
        <p:sp>
          <p:nvSpPr>
            <p:cNvPr id="72756" name="Text Box 49"/>
            <p:cNvSpPr txBox="1">
              <a:spLocks noChangeArrowheads="1"/>
            </p:cNvSpPr>
            <p:nvPr/>
          </p:nvSpPr>
          <p:spPr bwMode="auto">
            <a:xfrm>
              <a:off x="4524" y="1281"/>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4" name="Group 50"/>
          <p:cNvGrpSpPr>
            <a:grpSpLocks/>
          </p:cNvGrpSpPr>
          <p:nvPr/>
        </p:nvGrpSpPr>
        <p:grpSpPr bwMode="auto">
          <a:xfrm>
            <a:off x="1143000" y="4849813"/>
            <a:ext cx="1081088" cy="450850"/>
            <a:chOff x="697" y="1763"/>
            <a:chExt cx="681" cy="284"/>
          </a:xfrm>
        </p:grpSpPr>
        <p:sp>
          <p:nvSpPr>
            <p:cNvPr id="72753" name="Line 51"/>
            <p:cNvSpPr>
              <a:spLocks noChangeShapeType="1"/>
            </p:cNvSpPr>
            <p:nvPr/>
          </p:nvSpPr>
          <p:spPr bwMode="auto">
            <a:xfrm flipH="1">
              <a:off x="697"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54" name="Text Box 52"/>
            <p:cNvSpPr txBox="1">
              <a:spLocks noChangeArrowheads="1"/>
            </p:cNvSpPr>
            <p:nvPr/>
          </p:nvSpPr>
          <p:spPr bwMode="auto">
            <a:xfrm>
              <a:off x="867"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5" name="Group 53"/>
          <p:cNvGrpSpPr>
            <a:grpSpLocks/>
          </p:cNvGrpSpPr>
          <p:nvPr/>
        </p:nvGrpSpPr>
        <p:grpSpPr bwMode="auto">
          <a:xfrm>
            <a:off x="3033713" y="4849813"/>
            <a:ext cx="1081087" cy="450850"/>
            <a:chOff x="1888" y="1763"/>
            <a:chExt cx="681" cy="284"/>
          </a:xfrm>
        </p:grpSpPr>
        <p:sp>
          <p:nvSpPr>
            <p:cNvPr id="72751" name="Line 54"/>
            <p:cNvSpPr>
              <a:spLocks noChangeShapeType="1"/>
            </p:cNvSpPr>
            <p:nvPr/>
          </p:nvSpPr>
          <p:spPr bwMode="auto">
            <a:xfrm flipH="1">
              <a:off x="1888"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52" name="Text Box 55"/>
            <p:cNvSpPr txBox="1">
              <a:spLocks noChangeArrowheads="1"/>
            </p:cNvSpPr>
            <p:nvPr/>
          </p:nvSpPr>
          <p:spPr bwMode="auto">
            <a:xfrm>
              <a:off x="2086"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6" name="Group 56"/>
          <p:cNvGrpSpPr>
            <a:grpSpLocks/>
          </p:cNvGrpSpPr>
          <p:nvPr/>
        </p:nvGrpSpPr>
        <p:grpSpPr bwMode="auto">
          <a:xfrm>
            <a:off x="5013325" y="4849813"/>
            <a:ext cx="1081088" cy="450850"/>
            <a:chOff x="3135" y="1763"/>
            <a:chExt cx="681" cy="284"/>
          </a:xfrm>
        </p:grpSpPr>
        <p:sp>
          <p:nvSpPr>
            <p:cNvPr id="72749" name="Line 57"/>
            <p:cNvSpPr>
              <a:spLocks noChangeShapeType="1"/>
            </p:cNvSpPr>
            <p:nvPr/>
          </p:nvSpPr>
          <p:spPr bwMode="auto">
            <a:xfrm flipH="1">
              <a:off x="3135"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50" name="Text Box 58"/>
            <p:cNvSpPr txBox="1">
              <a:spLocks noChangeArrowheads="1"/>
            </p:cNvSpPr>
            <p:nvPr/>
          </p:nvSpPr>
          <p:spPr bwMode="auto">
            <a:xfrm>
              <a:off x="3333"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7" name="Group 59"/>
          <p:cNvGrpSpPr>
            <a:grpSpLocks/>
          </p:cNvGrpSpPr>
          <p:nvPr/>
        </p:nvGrpSpPr>
        <p:grpSpPr bwMode="auto">
          <a:xfrm>
            <a:off x="6919913" y="4849813"/>
            <a:ext cx="1081087" cy="450850"/>
            <a:chOff x="4336" y="1763"/>
            <a:chExt cx="681" cy="284"/>
          </a:xfrm>
        </p:grpSpPr>
        <p:sp>
          <p:nvSpPr>
            <p:cNvPr id="72747" name="Line 60"/>
            <p:cNvSpPr>
              <a:spLocks noChangeShapeType="1"/>
            </p:cNvSpPr>
            <p:nvPr/>
          </p:nvSpPr>
          <p:spPr bwMode="auto">
            <a:xfrm flipH="1">
              <a:off x="4336" y="1763"/>
              <a:ext cx="681" cy="0"/>
            </a:xfrm>
            <a:prstGeom prst="line">
              <a:avLst/>
            </a:prstGeom>
            <a:noFill/>
            <a:ln w="9525">
              <a:solidFill>
                <a:schemeClr val="tx1"/>
              </a:solidFill>
              <a:round/>
              <a:headEnd/>
              <a:tailEnd type="triangle" w="med" len="med"/>
            </a:ln>
          </p:spPr>
          <p:txBody>
            <a:bodyPr/>
            <a:lstStyle/>
            <a:p>
              <a:endParaRPr lang="zh-CN" altLang="en-US"/>
            </a:p>
          </p:txBody>
        </p:sp>
        <p:sp>
          <p:nvSpPr>
            <p:cNvPr id="72748" name="Text Box 61"/>
            <p:cNvSpPr txBox="1">
              <a:spLocks noChangeArrowheads="1"/>
            </p:cNvSpPr>
            <p:nvPr/>
          </p:nvSpPr>
          <p:spPr bwMode="auto">
            <a:xfrm>
              <a:off x="4553" y="1816"/>
              <a:ext cx="397"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18" name="Group 62"/>
          <p:cNvGrpSpPr>
            <a:grpSpLocks/>
          </p:cNvGrpSpPr>
          <p:nvPr/>
        </p:nvGrpSpPr>
        <p:grpSpPr bwMode="auto">
          <a:xfrm>
            <a:off x="85725" y="3244850"/>
            <a:ext cx="608013" cy="1035050"/>
            <a:chOff x="31" y="1905"/>
            <a:chExt cx="383" cy="652"/>
          </a:xfrm>
        </p:grpSpPr>
        <p:sp>
          <p:nvSpPr>
            <p:cNvPr id="72745" name="Line 63"/>
            <p:cNvSpPr>
              <a:spLocks noChangeShapeType="1"/>
            </p:cNvSpPr>
            <p:nvPr/>
          </p:nvSpPr>
          <p:spPr bwMode="auto">
            <a:xfrm>
              <a:off x="366" y="1905"/>
              <a:ext cx="0" cy="652"/>
            </a:xfrm>
            <a:prstGeom prst="line">
              <a:avLst/>
            </a:prstGeom>
            <a:noFill/>
            <a:ln w="9525">
              <a:solidFill>
                <a:schemeClr val="tx1"/>
              </a:solidFill>
              <a:round/>
              <a:headEnd type="triangle" w="med" len="med"/>
              <a:tailEnd/>
            </a:ln>
          </p:spPr>
          <p:txBody>
            <a:bodyPr/>
            <a:lstStyle/>
            <a:p>
              <a:endParaRPr lang="zh-CN" altLang="en-US"/>
            </a:p>
          </p:txBody>
        </p:sp>
        <p:sp>
          <p:nvSpPr>
            <p:cNvPr id="72746" name="Text Box 64"/>
            <p:cNvSpPr txBox="1">
              <a:spLocks noChangeArrowheads="1"/>
            </p:cNvSpPr>
            <p:nvPr/>
          </p:nvSpPr>
          <p:spPr bwMode="auto">
            <a:xfrm>
              <a:off x="31" y="2039"/>
              <a:ext cx="383" cy="404"/>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M’/y</a:t>
              </a:r>
            </a:p>
          </p:txBody>
        </p:sp>
      </p:grpSp>
      <p:grpSp>
        <p:nvGrpSpPr>
          <p:cNvPr id="19" name="Group 65"/>
          <p:cNvGrpSpPr>
            <a:grpSpLocks/>
          </p:cNvGrpSpPr>
          <p:nvPr/>
        </p:nvGrpSpPr>
        <p:grpSpPr bwMode="auto">
          <a:xfrm>
            <a:off x="1008063" y="3257550"/>
            <a:ext cx="674687" cy="1035050"/>
            <a:chOff x="612" y="1913"/>
            <a:chExt cx="425" cy="652"/>
          </a:xfrm>
        </p:grpSpPr>
        <p:sp>
          <p:nvSpPr>
            <p:cNvPr id="72743" name="Line 66"/>
            <p:cNvSpPr>
              <a:spLocks noChangeShapeType="1"/>
            </p:cNvSpPr>
            <p:nvPr/>
          </p:nvSpPr>
          <p:spPr bwMode="auto">
            <a:xfrm>
              <a:off x="612" y="1913"/>
              <a:ext cx="0" cy="652"/>
            </a:xfrm>
            <a:prstGeom prst="line">
              <a:avLst/>
            </a:prstGeom>
            <a:noFill/>
            <a:ln w="9525">
              <a:solidFill>
                <a:schemeClr val="tx1"/>
              </a:solidFill>
              <a:round/>
              <a:headEnd/>
              <a:tailEnd type="triangle" w="med" len="med"/>
            </a:ln>
          </p:spPr>
          <p:txBody>
            <a:bodyPr/>
            <a:lstStyle/>
            <a:p>
              <a:endParaRPr lang="zh-CN" altLang="en-US"/>
            </a:p>
          </p:txBody>
        </p:sp>
        <p:sp>
          <p:nvSpPr>
            <p:cNvPr id="72744" name="Text Box 67"/>
            <p:cNvSpPr txBox="1">
              <a:spLocks noChangeArrowheads="1"/>
            </p:cNvSpPr>
            <p:nvPr/>
          </p:nvSpPr>
          <p:spPr bwMode="auto">
            <a:xfrm>
              <a:off x="653" y="2132"/>
              <a:ext cx="384"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20" name="Group 68"/>
          <p:cNvGrpSpPr>
            <a:grpSpLocks/>
          </p:cNvGrpSpPr>
          <p:nvPr/>
        </p:nvGrpSpPr>
        <p:grpSpPr bwMode="auto">
          <a:xfrm>
            <a:off x="7869238" y="3244850"/>
            <a:ext cx="609600" cy="1035050"/>
            <a:chOff x="4934" y="1905"/>
            <a:chExt cx="384" cy="652"/>
          </a:xfrm>
        </p:grpSpPr>
        <p:sp>
          <p:nvSpPr>
            <p:cNvPr id="72741" name="Line 69"/>
            <p:cNvSpPr>
              <a:spLocks noChangeShapeType="1"/>
            </p:cNvSpPr>
            <p:nvPr/>
          </p:nvSpPr>
          <p:spPr bwMode="auto">
            <a:xfrm>
              <a:off x="5184" y="1905"/>
              <a:ext cx="0" cy="652"/>
            </a:xfrm>
            <a:prstGeom prst="line">
              <a:avLst/>
            </a:prstGeom>
            <a:noFill/>
            <a:ln w="9525">
              <a:solidFill>
                <a:schemeClr val="tx1"/>
              </a:solidFill>
              <a:round/>
              <a:headEnd type="triangle" w="med" len="med"/>
              <a:tailEnd/>
            </a:ln>
          </p:spPr>
          <p:txBody>
            <a:bodyPr/>
            <a:lstStyle/>
            <a:p>
              <a:endParaRPr lang="zh-CN" altLang="en-US"/>
            </a:p>
          </p:txBody>
        </p:sp>
        <p:sp>
          <p:nvSpPr>
            <p:cNvPr id="72742" name="Text Box 70"/>
            <p:cNvSpPr txBox="1">
              <a:spLocks noChangeArrowheads="1"/>
            </p:cNvSpPr>
            <p:nvPr/>
          </p:nvSpPr>
          <p:spPr bwMode="auto">
            <a:xfrm>
              <a:off x="4934" y="2132"/>
              <a:ext cx="384"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grpSp>
        <p:nvGrpSpPr>
          <p:cNvPr id="21" name="Group 71"/>
          <p:cNvGrpSpPr>
            <a:grpSpLocks/>
          </p:cNvGrpSpPr>
          <p:nvPr/>
        </p:nvGrpSpPr>
        <p:grpSpPr bwMode="auto">
          <a:xfrm>
            <a:off x="8634413" y="3257550"/>
            <a:ext cx="546100" cy="1035050"/>
            <a:chOff x="5416" y="1913"/>
            <a:chExt cx="344" cy="652"/>
          </a:xfrm>
        </p:grpSpPr>
        <p:sp>
          <p:nvSpPr>
            <p:cNvPr id="72739" name="Line 72"/>
            <p:cNvSpPr>
              <a:spLocks noChangeShapeType="1"/>
            </p:cNvSpPr>
            <p:nvPr/>
          </p:nvSpPr>
          <p:spPr bwMode="auto">
            <a:xfrm>
              <a:off x="5430" y="1913"/>
              <a:ext cx="0" cy="652"/>
            </a:xfrm>
            <a:prstGeom prst="line">
              <a:avLst/>
            </a:prstGeom>
            <a:noFill/>
            <a:ln w="9525">
              <a:solidFill>
                <a:schemeClr val="tx1"/>
              </a:solidFill>
              <a:round/>
              <a:headEnd/>
              <a:tailEnd type="triangle" w="med" len="med"/>
            </a:ln>
          </p:spPr>
          <p:txBody>
            <a:bodyPr/>
            <a:lstStyle/>
            <a:p>
              <a:endParaRPr lang="zh-CN" altLang="en-US"/>
            </a:p>
          </p:txBody>
        </p:sp>
        <p:sp>
          <p:nvSpPr>
            <p:cNvPr id="72740" name="Text Box 73"/>
            <p:cNvSpPr txBox="1">
              <a:spLocks noChangeArrowheads="1"/>
            </p:cNvSpPr>
            <p:nvPr/>
          </p:nvSpPr>
          <p:spPr bwMode="auto">
            <a:xfrm>
              <a:off x="5416" y="2141"/>
              <a:ext cx="344"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M’</a:t>
              </a:r>
            </a:p>
          </p:txBody>
        </p:sp>
      </p:grpSp>
      <p:sp>
        <p:nvSpPr>
          <p:cNvPr id="141386" name="Oval 74"/>
          <p:cNvSpPr>
            <a:spLocks noChangeArrowheads="1"/>
          </p:cNvSpPr>
          <p:nvPr/>
        </p:nvSpPr>
        <p:spPr bwMode="auto">
          <a:xfrm>
            <a:off x="63500" y="3244850"/>
            <a:ext cx="531813" cy="1047750"/>
          </a:xfrm>
          <a:prstGeom prst="ellipse">
            <a:avLst/>
          </a:prstGeom>
          <a:noFill/>
          <a:ln w="28575">
            <a:solidFill>
              <a:srgbClr val="FF0000"/>
            </a:solidFill>
            <a:round/>
            <a:headEnd/>
            <a:tailEnd/>
          </a:ln>
        </p:spPr>
        <p:txBody>
          <a:bodyPr wrap="none" anchor="ctr"/>
          <a:lstStyle/>
          <a:p>
            <a:endParaRPr lang="zh-CN" altLang="en-US"/>
          </a:p>
        </p:txBody>
      </p:sp>
      <p:sp>
        <p:nvSpPr>
          <p:cNvPr id="141387" name="Oval 75"/>
          <p:cNvSpPr>
            <a:spLocks noChangeArrowheads="1"/>
          </p:cNvSpPr>
          <p:nvPr/>
        </p:nvSpPr>
        <p:spPr bwMode="auto">
          <a:xfrm>
            <a:off x="1420813" y="2928938"/>
            <a:ext cx="531812" cy="738187"/>
          </a:xfrm>
          <a:prstGeom prst="ellipse">
            <a:avLst/>
          </a:prstGeom>
          <a:noFill/>
          <a:ln w="28575">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righ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right)">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right)">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wipe(left)">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wipe(down)">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wipe(left)">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138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1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86" grpId="0" animBg="1"/>
      <p:bldP spid="14138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构造状态图</a:t>
            </a:r>
            <a:endParaRPr lang="zh-CN" altLang="zh-CN" smtClean="0"/>
          </a:p>
        </p:txBody>
      </p:sp>
      <p:sp>
        <p:nvSpPr>
          <p:cNvPr id="142339" name="Rectangle 3"/>
          <p:cNvSpPr>
            <a:spLocks noGrp="1" noChangeArrowheads="1"/>
          </p:cNvSpPr>
          <p:nvPr>
            <p:ph type="body" idx="1"/>
          </p:nvPr>
        </p:nvSpPr>
        <p:spPr>
          <a:xfrm>
            <a:off x="539750" y="1557338"/>
            <a:ext cx="8208963" cy="4579937"/>
          </a:xfrm>
        </p:spPr>
        <p:txBody>
          <a:bodyPr/>
          <a:lstStyle/>
          <a:p>
            <a:pPr eaLnBrk="1" hangingPunct="1"/>
            <a:r>
              <a:rPr lang="zh-CN" altLang="en-US" sz="2400" smtClean="0"/>
              <a:t>例</a:t>
            </a:r>
            <a:r>
              <a:rPr lang="en-US" altLang="zh-CN" sz="2400" smtClean="0"/>
              <a:t>2</a:t>
            </a:r>
            <a:r>
              <a:rPr lang="zh-CN" altLang="en-US" sz="2400" smtClean="0"/>
              <a:t>：构造一个序列检测器。该检测器可以检测出</a:t>
            </a:r>
            <a:r>
              <a:rPr lang="zh-CN" altLang="en-US" sz="2400" smtClean="0">
                <a:solidFill>
                  <a:srgbClr val="FF3300"/>
                </a:solidFill>
              </a:rPr>
              <a:t>串行</a:t>
            </a:r>
            <a:r>
              <a:rPr lang="zh-CN" altLang="en-US" sz="2400" smtClean="0"/>
              <a:t>输入序列</a:t>
            </a:r>
            <a:r>
              <a:rPr lang="en-US" altLang="zh-CN" sz="2400" smtClean="0"/>
              <a:t>10110</a:t>
            </a:r>
            <a:r>
              <a:rPr lang="zh-CN" altLang="en-US" sz="2400" smtClean="0"/>
              <a:t>的</a:t>
            </a:r>
            <a:r>
              <a:rPr lang="en-US" altLang="zh-CN" sz="2400" smtClean="0"/>
              <a:t>Mealy</a:t>
            </a:r>
            <a:r>
              <a:rPr lang="zh-CN" altLang="en-US" sz="2400" smtClean="0"/>
              <a:t>状态图。对所规定的位模式的检测能出现在较长的数据串中。</a:t>
            </a:r>
            <a:r>
              <a:rPr lang="zh-CN" altLang="en-US" sz="2400" smtClean="0">
                <a:solidFill>
                  <a:srgbClr val="0000FF"/>
                </a:solidFill>
              </a:rPr>
              <a:t>正确的模式也可以和另一种模式重叠。输入模式被检测出来后，引起</a:t>
            </a:r>
            <a:r>
              <a:rPr lang="zh-CN" altLang="en-US" sz="2400" smtClean="0">
                <a:solidFill>
                  <a:srgbClr val="FF3300"/>
                </a:solidFill>
              </a:rPr>
              <a:t>输出</a:t>
            </a:r>
            <a:r>
              <a:rPr lang="en-US" altLang="zh-CN" sz="2400" smtClean="0">
                <a:solidFill>
                  <a:srgbClr val="FF3300"/>
                </a:solidFill>
              </a:rPr>
              <a:t>z</a:t>
            </a:r>
            <a:r>
              <a:rPr lang="zh-CN" altLang="en-US" sz="2400" smtClean="0">
                <a:solidFill>
                  <a:srgbClr val="0000FF"/>
                </a:solidFill>
              </a:rPr>
              <a:t>变为高电平</a:t>
            </a:r>
            <a:r>
              <a:rPr lang="zh-CN" altLang="en-US" sz="2400" smtClean="0"/>
              <a:t>。</a:t>
            </a:r>
          </a:p>
          <a:p>
            <a:pPr eaLnBrk="1" hangingPunct="1"/>
            <a:endParaRPr lang="zh-CN" altLang="en-US" sz="2400" smtClean="0"/>
          </a:p>
          <a:p>
            <a:pPr eaLnBrk="1" hangingPunct="1"/>
            <a:r>
              <a:rPr lang="zh-CN" altLang="en-US" sz="2400" smtClean="0"/>
              <a:t>状态：</a:t>
            </a:r>
            <a:r>
              <a:rPr lang="en-US" altLang="zh-CN" sz="2400" smtClean="0"/>
              <a:t>5</a:t>
            </a:r>
            <a:r>
              <a:rPr lang="zh-CN" altLang="en-US" sz="2400" smtClean="0"/>
              <a:t>（初始状态，“</a:t>
            </a:r>
            <a:r>
              <a:rPr lang="en-US" altLang="zh-CN" sz="2400" smtClean="0"/>
              <a:t>1”</a:t>
            </a:r>
            <a:r>
              <a:rPr lang="zh-CN" altLang="en-US" sz="2400" smtClean="0"/>
              <a:t>被检出，“</a:t>
            </a:r>
            <a:r>
              <a:rPr lang="en-US" altLang="zh-CN" sz="2400" smtClean="0"/>
              <a:t>10”</a:t>
            </a:r>
            <a:r>
              <a:rPr lang="zh-CN" altLang="en-US" sz="2400" smtClean="0"/>
              <a:t>被检出（ “</a:t>
            </a:r>
            <a:r>
              <a:rPr lang="en-US" altLang="zh-CN" sz="2400" smtClean="0"/>
              <a:t>10110”</a:t>
            </a:r>
            <a:r>
              <a:rPr lang="zh-CN" altLang="en-US" sz="2400" smtClean="0"/>
              <a:t>被检出），“</a:t>
            </a:r>
            <a:r>
              <a:rPr lang="en-US" altLang="zh-CN" sz="2400" smtClean="0"/>
              <a:t>101”</a:t>
            </a:r>
            <a:r>
              <a:rPr lang="zh-CN" altLang="en-US" sz="2400" smtClean="0"/>
              <a:t>被检出，“</a:t>
            </a:r>
            <a:r>
              <a:rPr lang="en-US" altLang="zh-CN" sz="2400" smtClean="0"/>
              <a:t>1011”</a:t>
            </a:r>
            <a:r>
              <a:rPr lang="zh-CN" altLang="en-US" sz="2400" smtClean="0"/>
              <a:t>被检出）</a:t>
            </a:r>
          </a:p>
          <a:p>
            <a:pPr eaLnBrk="1" hangingPunct="1"/>
            <a:r>
              <a:rPr lang="zh-CN" altLang="en-US" sz="2400" smtClean="0"/>
              <a:t>状态转换控制：串行输入为</a:t>
            </a:r>
            <a:r>
              <a:rPr lang="en-US" altLang="zh-CN" sz="2400" smtClean="0"/>
              <a:t>0</a:t>
            </a:r>
            <a:r>
              <a:rPr lang="zh-CN" altLang="en-US" sz="2400" smtClean="0"/>
              <a:t>或</a:t>
            </a:r>
            <a:r>
              <a:rPr lang="en-US" altLang="zh-CN" sz="2400" smtClean="0"/>
              <a:t>1</a:t>
            </a:r>
          </a:p>
          <a:p>
            <a:pPr eaLnBrk="1" hangingPunct="1"/>
            <a:r>
              <a:rPr lang="zh-CN" altLang="en-US" sz="2400" smtClean="0"/>
              <a:t>输出：检测出输入模式后输出</a:t>
            </a:r>
            <a:r>
              <a:rPr lang="en-US" altLang="zh-CN" sz="2400" smtClean="0"/>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7" dur="500"/>
                                        <p:tgtEl>
                                          <p:spTgt spid="142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12" dur="500"/>
                                        <p:tgtEl>
                                          <p:spTgt spid="1423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339">
                                            <p:txEl>
                                              <p:pRg st="4" end="4"/>
                                            </p:txEl>
                                          </p:spTgt>
                                        </p:tgtEl>
                                        <p:attrNameLst>
                                          <p:attrName>style.visibility</p:attrName>
                                        </p:attrNameLst>
                                      </p:cBhvr>
                                      <p:to>
                                        <p:strVal val="visible"/>
                                      </p:to>
                                    </p:set>
                                    <p:animEffect transition="in" filter="blinds(horizontal)">
                                      <p:cBhvr>
                                        <p:cTn id="17"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079625" y="1382713"/>
            <a:ext cx="6596063" cy="1633537"/>
            <a:chOff x="1321" y="683"/>
            <a:chExt cx="4155" cy="1029"/>
          </a:xfrm>
        </p:grpSpPr>
        <p:grpSp>
          <p:nvGrpSpPr>
            <p:cNvPr id="21554" name="Group 5"/>
            <p:cNvGrpSpPr>
              <a:grpSpLocks/>
            </p:cNvGrpSpPr>
            <p:nvPr/>
          </p:nvGrpSpPr>
          <p:grpSpPr bwMode="auto">
            <a:xfrm>
              <a:off x="1321" y="799"/>
              <a:ext cx="3827" cy="913"/>
              <a:chOff x="1321" y="799"/>
              <a:chExt cx="3827" cy="913"/>
            </a:xfrm>
          </p:grpSpPr>
          <p:graphicFrame>
            <p:nvGraphicFramePr>
              <p:cNvPr id="21508" name="Object 6"/>
              <p:cNvGraphicFramePr>
                <a:graphicFrameLocks noChangeAspect="1"/>
              </p:cNvGraphicFramePr>
              <p:nvPr/>
            </p:nvGraphicFramePr>
            <p:xfrm>
              <a:off x="1321" y="998"/>
              <a:ext cx="3827" cy="714"/>
            </p:xfrm>
            <a:graphic>
              <a:graphicData uri="http://schemas.openxmlformats.org/presentationml/2006/ole">
                <p:oleObj spid="_x0000_s21508" name="Visio" r:id="rId3" imgW="3724656" imgH="1133551" progId="Visio.Drawing.11">
                  <p:embed/>
                </p:oleObj>
              </a:graphicData>
            </a:graphic>
          </p:graphicFrame>
          <p:sp>
            <p:nvSpPr>
              <p:cNvPr id="21556" name="Text Box 7"/>
              <p:cNvSpPr txBox="1">
                <a:spLocks noChangeArrowheads="1"/>
              </p:cNvSpPr>
              <p:nvPr/>
            </p:nvSpPr>
            <p:spPr bwMode="auto">
              <a:xfrm>
                <a:off x="2938" y="799"/>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0/0</a:t>
                </a:r>
              </a:p>
            </p:txBody>
          </p:sp>
        </p:grpSp>
        <p:sp>
          <p:nvSpPr>
            <p:cNvPr id="21555" name="Rectangle 8"/>
            <p:cNvSpPr>
              <a:spLocks noChangeArrowheads="1"/>
            </p:cNvSpPr>
            <p:nvPr/>
          </p:nvSpPr>
          <p:spPr bwMode="auto">
            <a:xfrm>
              <a:off x="3475" y="683"/>
              <a:ext cx="2001" cy="404"/>
            </a:xfrm>
            <a:prstGeom prst="rect">
              <a:avLst/>
            </a:prstGeom>
            <a:noFill/>
            <a:ln w="9525">
              <a:noFill/>
              <a:miter lim="800000"/>
              <a:headEnd/>
              <a:tailEnd/>
            </a:ln>
          </p:spPr>
          <p:txBody>
            <a:bodyPr wrap="none">
              <a:spAutoFit/>
            </a:bodyPr>
            <a:lstStyle/>
            <a:p>
              <a:pPr eaLnBrk="0" hangingPunct="0"/>
              <a:r>
                <a:rPr lang="zh-CN" altLang="en-US" b="1">
                  <a:solidFill>
                    <a:srgbClr val="0000FF"/>
                  </a:solidFill>
                  <a:latin typeface="Times New Roman" charset="0"/>
                  <a:ea typeface="宋体" pitchFamily="2" charset="-122"/>
                </a:rPr>
                <a:t>错误，回到初始状态重新检测</a:t>
              </a:r>
            </a:p>
            <a:p>
              <a:pPr eaLnBrk="0" hangingPunct="0"/>
              <a:r>
                <a:rPr lang="zh-CN" altLang="en-US" b="1">
                  <a:solidFill>
                    <a:srgbClr val="0000FF"/>
                  </a:solidFill>
                  <a:latin typeface="Times New Roman" charset="0"/>
                  <a:ea typeface="宋体" pitchFamily="2" charset="-122"/>
                </a:rPr>
                <a:t>字符串的第一个字符“</a:t>
              </a:r>
              <a:r>
                <a:rPr lang="en-US" altLang="zh-CN" b="1">
                  <a:solidFill>
                    <a:srgbClr val="0000FF"/>
                  </a:solidFill>
                  <a:latin typeface="Times New Roman" charset="0"/>
                  <a:ea typeface="宋体" pitchFamily="2" charset="-122"/>
                </a:rPr>
                <a:t>1”</a:t>
              </a:r>
            </a:p>
          </p:txBody>
        </p:sp>
      </p:grpSp>
      <p:sp>
        <p:nvSpPr>
          <p:cNvPr id="21510" name="Oval 9"/>
          <p:cNvSpPr>
            <a:spLocks noChangeArrowheads="1"/>
          </p:cNvSpPr>
          <p:nvPr/>
        </p:nvSpPr>
        <p:spPr bwMode="auto">
          <a:xfrm>
            <a:off x="1404938" y="3051175"/>
            <a:ext cx="1258887" cy="1169988"/>
          </a:xfrm>
          <a:prstGeom prst="ellipse">
            <a:avLst/>
          </a:prstGeom>
          <a:solidFill>
            <a:srgbClr val="CC99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S_idle</a:t>
            </a:r>
          </a:p>
        </p:txBody>
      </p:sp>
      <p:sp>
        <p:nvSpPr>
          <p:cNvPr id="21511" name="Oval 10"/>
          <p:cNvSpPr>
            <a:spLocks noChangeArrowheads="1"/>
          </p:cNvSpPr>
          <p:nvPr/>
        </p:nvSpPr>
        <p:spPr bwMode="auto">
          <a:xfrm>
            <a:off x="4375150" y="3051175"/>
            <a:ext cx="1258888" cy="1169988"/>
          </a:xfrm>
          <a:prstGeom prst="ellipse">
            <a:avLst/>
          </a:prstGeom>
          <a:solidFill>
            <a:srgbClr val="FFFF00"/>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S_1</a:t>
            </a:r>
          </a:p>
        </p:txBody>
      </p:sp>
      <p:sp>
        <p:nvSpPr>
          <p:cNvPr id="21512" name="Oval 11"/>
          <p:cNvSpPr>
            <a:spLocks noChangeArrowheads="1"/>
          </p:cNvSpPr>
          <p:nvPr/>
        </p:nvSpPr>
        <p:spPr bwMode="auto">
          <a:xfrm>
            <a:off x="7346950" y="3051175"/>
            <a:ext cx="1258888" cy="1169988"/>
          </a:xfrm>
          <a:prstGeom prst="ellipse">
            <a:avLst/>
          </a:prstGeom>
          <a:solidFill>
            <a:srgbClr val="00CC00"/>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S_10</a:t>
            </a:r>
          </a:p>
        </p:txBody>
      </p:sp>
      <p:sp>
        <p:nvSpPr>
          <p:cNvPr id="21513" name="Oval 12"/>
          <p:cNvSpPr>
            <a:spLocks noChangeArrowheads="1"/>
          </p:cNvSpPr>
          <p:nvPr/>
        </p:nvSpPr>
        <p:spPr bwMode="auto">
          <a:xfrm>
            <a:off x="7346950" y="5572125"/>
            <a:ext cx="1258888" cy="1169988"/>
          </a:xfrm>
          <a:prstGeom prst="ellipse">
            <a:avLst/>
          </a:prstGeom>
          <a:solidFill>
            <a:srgbClr val="FF99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S_101</a:t>
            </a:r>
          </a:p>
        </p:txBody>
      </p:sp>
      <p:sp>
        <p:nvSpPr>
          <p:cNvPr id="21514" name="Oval 13"/>
          <p:cNvSpPr>
            <a:spLocks noChangeArrowheads="1"/>
          </p:cNvSpPr>
          <p:nvPr/>
        </p:nvSpPr>
        <p:spPr bwMode="auto">
          <a:xfrm>
            <a:off x="4375150" y="5572125"/>
            <a:ext cx="1258888" cy="1169988"/>
          </a:xfrm>
          <a:prstGeom prst="ellipse">
            <a:avLst/>
          </a:prstGeom>
          <a:solidFill>
            <a:schemeClr val="hlink"/>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S_1011</a:t>
            </a:r>
          </a:p>
        </p:txBody>
      </p:sp>
      <p:grpSp>
        <p:nvGrpSpPr>
          <p:cNvPr id="4" name="Group 14"/>
          <p:cNvGrpSpPr>
            <a:grpSpLocks/>
          </p:cNvGrpSpPr>
          <p:nvPr/>
        </p:nvGrpSpPr>
        <p:grpSpPr bwMode="auto">
          <a:xfrm>
            <a:off x="698500" y="2106613"/>
            <a:ext cx="1260475" cy="1503362"/>
            <a:chOff x="451" y="1139"/>
            <a:chExt cx="794" cy="947"/>
          </a:xfrm>
        </p:grpSpPr>
        <p:graphicFrame>
          <p:nvGraphicFramePr>
            <p:cNvPr id="21507" name="Object 15"/>
            <p:cNvGraphicFramePr>
              <a:graphicFrameLocks noChangeAspect="1"/>
            </p:cNvGraphicFramePr>
            <p:nvPr/>
          </p:nvGraphicFramePr>
          <p:xfrm>
            <a:off x="451" y="1310"/>
            <a:ext cx="794" cy="776"/>
          </p:xfrm>
          <a:graphic>
            <a:graphicData uri="http://schemas.openxmlformats.org/presentationml/2006/ole">
              <p:oleObj spid="_x0000_s21507" name="Visio" r:id="rId4" imgW="769010" imgH="751637" progId="Visio.Drawing.11">
                <p:embed/>
              </p:oleObj>
            </a:graphicData>
          </a:graphic>
        </p:graphicFrame>
        <p:sp>
          <p:nvSpPr>
            <p:cNvPr id="21552" name="Text Box 16"/>
            <p:cNvSpPr txBox="1">
              <a:spLocks noChangeArrowheads="1"/>
            </p:cNvSpPr>
            <p:nvPr/>
          </p:nvSpPr>
          <p:spPr bwMode="auto">
            <a:xfrm>
              <a:off x="555" y="1139"/>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0/0</a:t>
              </a:r>
            </a:p>
          </p:txBody>
        </p:sp>
        <p:sp>
          <p:nvSpPr>
            <p:cNvPr id="21553" name="Text Box 17"/>
            <p:cNvSpPr txBox="1">
              <a:spLocks noChangeArrowheads="1"/>
            </p:cNvSpPr>
            <p:nvPr/>
          </p:nvSpPr>
          <p:spPr bwMode="auto">
            <a:xfrm>
              <a:off x="527" y="1503"/>
              <a:ext cx="512"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0000FF"/>
                  </a:solidFill>
                  <a:latin typeface="Times New Roman" charset="0"/>
                  <a:ea typeface="宋体" pitchFamily="2" charset="-122"/>
                </a:rPr>
                <a:t>错误</a:t>
              </a:r>
            </a:p>
          </p:txBody>
        </p:sp>
      </p:grpSp>
      <p:grpSp>
        <p:nvGrpSpPr>
          <p:cNvPr id="5" name="Group 18"/>
          <p:cNvGrpSpPr>
            <a:grpSpLocks/>
          </p:cNvGrpSpPr>
          <p:nvPr/>
        </p:nvGrpSpPr>
        <p:grpSpPr bwMode="auto">
          <a:xfrm>
            <a:off x="2800350" y="3179763"/>
            <a:ext cx="1349375" cy="958850"/>
            <a:chOff x="1775" y="1815"/>
            <a:chExt cx="850" cy="604"/>
          </a:xfrm>
        </p:grpSpPr>
        <p:sp>
          <p:nvSpPr>
            <p:cNvPr id="21549" name="Line 19"/>
            <p:cNvSpPr>
              <a:spLocks noChangeShapeType="1"/>
            </p:cNvSpPr>
            <p:nvPr/>
          </p:nvSpPr>
          <p:spPr bwMode="auto">
            <a:xfrm>
              <a:off x="1775" y="2119"/>
              <a:ext cx="850" cy="0"/>
            </a:xfrm>
            <a:prstGeom prst="line">
              <a:avLst/>
            </a:prstGeom>
            <a:noFill/>
            <a:ln w="9525">
              <a:solidFill>
                <a:schemeClr val="tx1"/>
              </a:solidFill>
              <a:round/>
              <a:headEnd/>
              <a:tailEnd type="triangle" w="med" len="med"/>
            </a:ln>
          </p:spPr>
          <p:txBody>
            <a:bodyPr/>
            <a:lstStyle/>
            <a:p>
              <a:endParaRPr lang="zh-CN" altLang="en-US"/>
            </a:p>
          </p:txBody>
        </p:sp>
        <p:sp>
          <p:nvSpPr>
            <p:cNvPr id="21550" name="Text Box 20"/>
            <p:cNvSpPr txBox="1">
              <a:spLocks noChangeArrowheads="1"/>
            </p:cNvSpPr>
            <p:nvPr/>
          </p:nvSpPr>
          <p:spPr bwMode="auto">
            <a:xfrm>
              <a:off x="1979" y="1815"/>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sp>
          <p:nvSpPr>
            <p:cNvPr id="21551" name="Text Box 21"/>
            <p:cNvSpPr txBox="1">
              <a:spLocks noChangeArrowheads="1"/>
            </p:cNvSpPr>
            <p:nvPr/>
          </p:nvSpPr>
          <p:spPr bwMode="auto">
            <a:xfrm>
              <a:off x="1803" y="2188"/>
              <a:ext cx="818"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0000FF"/>
                  </a:solidFill>
                  <a:latin typeface="Times New Roman" charset="0"/>
                  <a:ea typeface="宋体" pitchFamily="2" charset="-122"/>
                </a:rPr>
                <a:t>检测到“</a:t>
              </a:r>
              <a:r>
                <a:rPr lang="en-US" altLang="zh-CN" b="1">
                  <a:solidFill>
                    <a:srgbClr val="0000FF"/>
                  </a:solidFill>
                  <a:latin typeface="Times New Roman" charset="0"/>
                  <a:ea typeface="宋体" pitchFamily="2" charset="-122"/>
                </a:rPr>
                <a:t>1”</a:t>
              </a:r>
            </a:p>
          </p:txBody>
        </p:sp>
      </p:grpSp>
      <p:grpSp>
        <p:nvGrpSpPr>
          <p:cNvPr id="6" name="Group 22"/>
          <p:cNvGrpSpPr>
            <a:grpSpLocks/>
          </p:cNvGrpSpPr>
          <p:nvPr/>
        </p:nvGrpSpPr>
        <p:grpSpPr bwMode="auto">
          <a:xfrm>
            <a:off x="5843588" y="3186113"/>
            <a:ext cx="1365250" cy="939800"/>
            <a:chOff x="3692" y="1819"/>
            <a:chExt cx="860" cy="592"/>
          </a:xfrm>
        </p:grpSpPr>
        <p:sp>
          <p:nvSpPr>
            <p:cNvPr id="21546" name="Line 23"/>
            <p:cNvSpPr>
              <a:spLocks noChangeShapeType="1"/>
            </p:cNvSpPr>
            <p:nvPr/>
          </p:nvSpPr>
          <p:spPr bwMode="auto">
            <a:xfrm>
              <a:off x="3702" y="2122"/>
              <a:ext cx="850" cy="0"/>
            </a:xfrm>
            <a:prstGeom prst="line">
              <a:avLst/>
            </a:prstGeom>
            <a:noFill/>
            <a:ln w="9525">
              <a:solidFill>
                <a:schemeClr val="tx1"/>
              </a:solidFill>
              <a:round/>
              <a:headEnd/>
              <a:tailEnd type="triangle" w="med" len="med"/>
            </a:ln>
          </p:spPr>
          <p:txBody>
            <a:bodyPr/>
            <a:lstStyle/>
            <a:p>
              <a:endParaRPr lang="zh-CN" altLang="en-US"/>
            </a:p>
          </p:txBody>
        </p:sp>
        <p:sp>
          <p:nvSpPr>
            <p:cNvPr id="21547" name="Text Box 24"/>
            <p:cNvSpPr txBox="1">
              <a:spLocks noChangeArrowheads="1"/>
            </p:cNvSpPr>
            <p:nvPr/>
          </p:nvSpPr>
          <p:spPr bwMode="auto">
            <a:xfrm>
              <a:off x="3929" y="1819"/>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0/0</a:t>
              </a:r>
            </a:p>
          </p:txBody>
        </p:sp>
        <p:sp>
          <p:nvSpPr>
            <p:cNvPr id="21548" name="Rectangle 25"/>
            <p:cNvSpPr>
              <a:spLocks noChangeArrowheads="1"/>
            </p:cNvSpPr>
            <p:nvPr/>
          </p:nvSpPr>
          <p:spPr bwMode="auto">
            <a:xfrm>
              <a:off x="3692" y="2199"/>
              <a:ext cx="759" cy="212"/>
            </a:xfrm>
            <a:prstGeom prst="rect">
              <a:avLst/>
            </a:prstGeom>
            <a:noFill/>
            <a:ln w="9525">
              <a:noFill/>
              <a:miter lim="800000"/>
              <a:headEnd/>
              <a:tailEnd/>
            </a:ln>
          </p:spPr>
          <p:txBody>
            <a:bodyPr wrap="none">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10”</a:t>
              </a:r>
            </a:p>
          </p:txBody>
        </p:sp>
      </p:grpSp>
      <p:grpSp>
        <p:nvGrpSpPr>
          <p:cNvPr id="7" name="Group 26"/>
          <p:cNvGrpSpPr>
            <a:grpSpLocks/>
          </p:cNvGrpSpPr>
          <p:nvPr/>
        </p:nvGrpSpPr>
        <p:grpSpPr bwMode="auto">
          <a:xfrm>
            <a:off x="7897813" y="4251325"/>
            <a:ext cx="1066800" cy="1230313"/>
            <a:chOff x="4986" y="2490"/>
            <a:chExt cx="672" cy="775"/>
          </a:xfrm>
        </p:grpSpPr>
        <p:sp>
          <p:nvSpPr>
            <p:cNvPr id="21543" name="Line 27"/>
            <p:cNvSpPr>
              <a:spLocks noChangeShapeType="1"/>
            </p:cNvSpPr>
            <p:nvPr/>
          </p:nvSpPr>
          <p:spPr bwMode="auto">
            <a:xfrm>
              <a:off x="5261" y="2490"/>
              <a:ext cx="0" cy="775"/>
            </a:xfrm>
            <a:prstGeom prst="line">
              <a:avLst/>
            </a:prstGeom>
            <a:noFill/>
            <a:ln w="9525">
              <a:solidFill>
                <a:schemeClr val="tx1"/>
              </a:solidFill>
              <a:round/>
              <a:headEnd/>
              <a:tailEnd type="triangle" w="med" len="med"/>
            </a:ln>
          </p:spPr>
          <p:txBody>
            <a:bodyPr/>
            <a:lstStyle/>
            <a:p>
              <a:endParaRPr lang="zh-CN" altLang="en-US"/>
            </a:p>
          </p:txBody>
        </p:sp>
        <p:sp>
          <p:nvSpPr>
            <p:cNvPr id="21544" name="Text Box 28"/>
            <p:cNvSpPr txBox="1">
              <a:spLocks noChangeArrowheads="1"/>
            </p:cNvSpPr>
            <p:nvPr/>
          </p:nvSpPr>
          <p:spPr bwMode="auto">
            <a:xfrm>
              <a:off x="5318" y="2722"/>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sp>
          <p:nvSpPr>
            <p:cNvPr id="21545" name="Rectangle 29"/>
            <p:cNvSpPr>
              <a:spLocks noChangeArrowheads="1"/>
            </p:cNvSpPr>
            <p:nvPr/>
          </p:nvSpPr>
          <p:spPr bwMode="auto">
            <a:xfrm>
              <a:off x="4986" y="2582"/>
              <a:ext cx="531" cy="366"/>
            </a:xfrm>
            <a:prstGeom prst="rect">
              <a:avLst/>
            </a:prstGeom>
            <a:noFill/>
            <a:ln w="9525">
              <a:noFill/>
              <a:miter lim="800000"/>
              <a:headEnd/>
              <a:tailEnd/>
            </a:ln>
          </p:spPr>
          <p:txBody>
            <a:bodyPr>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101”</a:t>
              </a:r>
            </a:p>
          </p:txBody>
        </p:sp>
      </p:grpSp>
      <p:grpSp>
        <p:nvGrpSpPr>
          <p:cNvPr id="8" name="Group 30"/>
          <p:cNvGrpSpPr>
            <a:grpSpLocks/>
          </p:cNvGrpSpPr>
          <p:nvPr/>
        </p:nvGrpSpPr>
        <p:grpSpPr bwMode="auto">
          <a:xfrm>
            <a:off x="6985000" y="4249738"/>
            <a:ext cx="987425" cy="1230312"/>
            <a:chOff x="4411" y="2489"/>
            <a:chExt cx="622" cy="775"/>
          </a:xfrm>
        </p:grpSpPr>
        <p:sp>
          <p:nvSpPr>
            <p:cNvPr id="21540" name="Line 31"/>
            <p:cNvSpPr>
              <a:spLocks noChangeShapeType="1"/>
            </p:cNvSpPr>
            <p:nvPr/>
          </p:nvSpPr>
          <p:spPr bwMode="auto">
            <a:xfrm>
              <a:off x="4787" y="2489"/>
              <a:ext cx="0" cy="775"/>
            </a:xfrm>
            <a:prstGeom prst="line">
              <a:avLst/>
            </a:prstGeom>
            <a:noFill/>
            <a:ln w="9525">
              <a:solidFill>
                <a:schemeClr val="tx1"/>
              </a:solidFill>
              <a:round/>
              <a:headEnd type="triangle" w="med" len="med"/>
              <a:tailEnd/>
            </a:ln>
          </p:spPr>
          <p:txBody>
            <a:bodyPr/>
            <a:lstStyle/>
            <a:p>
              <a:endParaRPr lang="zh-CN" altLang="en-US"/>
            </a:p>
          </p:txBody>
        </p:sp>
        <p:sp>
          <p:nvSpPr>
            <p:cNvPr id="21541" name="Text Box 32"/>
            <p:cNvSpPr txBox="1">
              <a:spLocks noChangeArrowheads="1"/>
            </p:cNvSpPr>
            <p:nvPr/>
          </p:nvSpPr>
          <p:spPr bwMode="auto">
            <a:xfrm>
              <a:off x="4411" y="2726"/>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0/0</a:t>
              </a:r>
            </a:p>
          </p:txBody>
        </p:sp>
        <p:sp>
          <p:nvSpPr>
            <p:cNvPr id="21542" name="Rectangle 33"/>
            <p:cNvSpPr>
              <a:spLocks noChangeArrowheads="1"/>
            </p:cNvSpPr>
            <p:nvPr/>
          </p:nvSpPr>
          <p:spPr bwMode="auto">
            <a:xfrm>
              <a:off x="4609" y="2582"/>
              <a:ext cx="424" cy="520"/>
            </a:xfrm>
            <a:prstGeom prst="rect">
              <a:avLst/>
            </a:prstGeom>
            <a:noFill/>
            <a:ln w="9525">
              <a:noFill/>
              <a:miter lim="800000"/>
              <a:headEnd/>
              <a:tailEnd/>
            </a:ln>
          </p:spPr>
          <p:txBody>
            <a:bodyPr>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10”</a:t>
              </a:r>
            </a:p>
          </p:txBody>
        </p:sp>
      </p:grpSp>
      <p:grpSp>
        <p:nvGrpSpPr>
          <p:cNvPr id="9" name="Group 34"/>
          <p:cNvGrpSpPr>
            <a:grpSpLocks/>
          </p:cNvGrpSpPr>
          <p:nvPr/>
        </p:nvGrpSpPr>
        <p:grpSpPr bwMode="auto">
          <a:xfrm>
            <a:off x="5843588" y="5776913"/>
            <a:ext cx="1408112" cy="919162"/>
            <a:chOff x="3692" y="3451"/>
            <a:chExt cx="887" cy="579"/>
          </a:xfrm>
        </p:grpSpPr>
        <p:sp>
          <p:nvSpPr>
            <p:cNvPr id="21537" name="Line 35"/>
            <p:cNvSpPr>
              <a:spLocks noChangeShapeType="1"/>
            </p:cNvSpPr>
            <p:nvPr/>
          </p:nvSpPr>
          <p:spPr bwMode="auto">
            <a:xfrm>
              <a:off x="3702" y="3747"/>
              <a:ext cx="850" cy="0"/>
            </a:xfrm>
            <a:prstGeom prst="line">
              <a:avLst/>
            </a:prstGeom>
            <a:noFill/>
            <a:ln w="9525">
              <a:solidFill>
                <a:schemeClr val="tx1"/>
              </a:solidFill>
              <a:round/>
              <a:headEnd type="triangle" w="med" len="med"/>
              <a:tailEnd/>
            </a:ln>
          </p:spPr>
          <p:txBody>
            <a:bodyPr/>
            <a:lstStyle/>
            <a:p>
              <a:endParaRPr lang="zh-CN" altLang="en-US"/>
            </a:p>
          </p:txBody>
        </p:sp>
        <p:sp>
          <p:nvSpPr>
            <p:cNvPr id="21538" name="Text Box 36"/>
            <p:cNvSpPr txBox="1">
              <a:spLocks noChangeArrowheads="1"/>
            </p:cNvSpPr>
            <p:nvPr/>
          </p:nvSpPr>
          <p:spPr bwMode="auto">
            <a:xfrm>
              <a:off x="3986" y="3799"/>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sp>
          <p:nvSpPr>
            <p:cNvPr id="21539" name="Rectangle 37"/>
            <p:cNvSpPr>
              <a:spLocks noChangeArrowheads="1"/>
            </p:cNvSpPr>
            <p:nvPr/>
          </p:nvSpPr>
          <p:spPr bwMode="auto">
            <a:xfrm>
              <a:off x="3692" y="3451"/>
              <a:ext cx="887" cy="212"/>
            </a:xfrm>
            <a:prstGeom prst="rect">
              <a:avLst/>
            </a:prstGeom>
            <a:noFill/>
            <a:ln w="9525">
              <a:noFill/>
              <a:miter lim="800000"/>
              <a:headEnd/>
              <a:tailEnd/>
            </a:ln>
          </p:spPr>
          <p:txBody>
            <a:bodyPr wrap="none">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1011”</a:t>
              </a:r>
            </a:p>
          </p:txBody>
        </p:sp>
      </p:grpSp>
      <p:grpSp>
        <p:nvGrpSpPr>
          <p:cNvPr id="10" name="Group 38"/>
          <p:cNvGrpSpPr>
            <a:grpSpLocks/>
          </p:cNvGrpSpPr>
          <p:nvPr/>
        </p:nvGrpSpPr>
        <p:grpSpPr bwMode="auto">
          <a:xfrm>
            <a:off x="5429250" y="4221163"/>
            <a:ext cx="1779588" cy="1349375"/>
            <a:chOff x="3431" y="2471"/>
            <a:chExt cx="1121" cy="850"/>
          </a:xfrm>
        </p:grpSpPr>
        <p:grpSp>
          <p:nvGrpSpPr>
            <p:cNvPr id="21533" name="Group 39"/>
            <p:cNvGrpSpPr>
              <a:grpSpLocks/>
            </p:cNvGrpSpPr>
            <p:nvPr/>
          </p:nvGrpSpPr>
          <p:grpSpPr bwMode="auto">
            <a:xfrm>
              <a:off x="3560" y="2471"/>
              <a:ext cx="992" cy="850"/>
              <a:chOff x="3560" y="2471"/>
              <a:chExt cx="992" cy="850"/>
            </a:xfrm>
          </p:grpSpPr>
          <p:sp>
            <p:nvSpPr>
              <p:cNvPr id="21535" name="Line 40"/>
              <p:cNvSpPr>
                <a:spLocks noChangeShapeType="1"/>
              </p:cNvSpPr>
              <p:nvPr/>
            </p:nvSpPr>
            <p:spPr bwMode="auto">
              <a:xfrm flipV="1">
                <a:off x="3560" y="2471"/>
                <a:ext cx="992" cy="850"/>
              </a:xfrm>
              <a:prstGeom prst="line">
                <a:avLst/>
              </a:prstGeom>
              <a:noFill/>
              <a:ln w="9525">
                <a:solidFill>
                  <a:schemeClr val="tx1"/>
                </a:solidFill>
                <a:round/>
                <a:headEnd/>
                <a:tailEnd type="triangle" w="med" len="med"/>
              </a:ln>
            </p:spPr>
            <p:txBody>
              <a:bodyPr/>
              <a:lstStyle/>
              <a:p>
                <a:endParaRPr lang="zh-CN" altLang="en-US"/>
              </a:p>
            </p:txBody>
          </p:sp>
          <p:sp>
            <p:nvSpPr>
              <p:cNvPr id="21536" name="Text Box 41"/>
              <p:cNvSpPr txBox="1">
                <a:spLocks noChangeArrowheads="1"/>
              </p:cNvSpPr>
              <p:nvPr/>
            </p:nvSpPr>
            <p:spPr bwMode="auto">
              <a:xfrm>
                <a:off x="3787" y="2698"/>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0/1</a:t>
                </a:r>
              </a:p>
            </p:txBody>
          </p:sp>
        </p:grpSp>
        <p:sp>
          <p:nvSpPr>
            <p:cNvPr id="21534" name="Rectangle 42"/>
            <p:cNvSpPr>
              <a:spLocks noChangeArrowheads="1"/>
            </p:cNvSpPr>
            <p:nvPr/>
          </p:nvSpPr>
          <p:spPr bwMode="auto">
            <a:xfrm rot="-2618164">
              <a:off x="3431" y="2955"/>
              <a:ext cx="1108" cy="212"/>
            </a:xfrm>
            <a:prstGeom prst="rect">
              <a:avLst/>
            </a:prstGeom>
            <a:noFill/>
            <a:ln w="9525">
              <a:noFill/>
              <a:miter lim="800000"/>
              <a:headEnd/>
              <a:tailEnd/>
            </a:ln>
          </p:spPr>
          <p:txBody>
            <a:bodyPr>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10110”</a:t>
              </a:r>
            </a:p>
          </p:txBody>
        </p:sp>
      </p:grpSp>
      <p:grpSp>
        <p:nvGrpSpPr>
          <p:cNvPr id="12" name="Group 43"/>
          <p:cNvGrpSpPr>
            <a:grpSpLocks/>
          </p:cNvGrpSpPr>
          <p:nvPr/>
        </p:nvGrpSpPr>
        <p:grpSpPr bwMode="auto">
          <a:xfrm>
            <a:off x="4375150" y="4176713"/>
            <a:ext cx="1079500" cy="1558925"/>
            <a:chOff x="2767" y="2443"/>
            <a:chExt cx="680" cy="982"/>
          </a:xfrm>
        </p:grpSpPr>
        <p:sp>
          <p:nvSpPr>
            <p:cNvPr id="21530" name="Line 44"/>
            <p:cNvSpPr>
              <a:spLocks noChangeShapeType="1"/>
            </p:cNvSpPr>
            <p:nvPr/>
          </p:nvSpPr>
          <p:spPr bwMode="auto">
            <a:xfrm>
              <a:off x="3162" y="2501"/>
              <a:ext cx="0" cy="775"/>
            </a:xfrm>
            <a:prstGeom prst="line">
              <a:avLst/>
            </a:prstGeom>
            <a:noFill/>
            <a:ln w="9525">
              <a:solidFill>
                <a:schemeClr val="tx1"/>
              </a:solidFill>
              <a:round/>
              <a:headEnd type="triangle" w="med" len="med"/>
              <a:tailEnd/>
            </a:ln>
          </p:spPr>
          <p:txBody>
            <a:bodyPr/>
            <a:lstStyle/>
            <a:p>
              <a:endParaRPr lang="zh-CN" altLang="en-US"/>
            </a:p>
          </p:txBody>
        </p:sp>
        <p:sp>
          <p:nvSpPr>
            <p:cNvPr id="21531" name="Text Box 45"/>
            <p:cNvSpPr txBox="1">
              <a:spLocks noChangeArrowheads="1"/>
            </p:cNvSpPr>
            <p:nvPr/>
          </p:nvSpPr>
          <p:spPr bwMode="auto">
            <a:xfrm>
              <a:off x="2767" y="2744"/>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sp>
          <p:nvSpPr>
            <p:cNvPr id="21532" name="Rectangle 46"/>
            <p:cNvSpPr>
              <a:spLocks noChangeArrowheads="1"/>
            </p:cNvSpPr>
            <p:nvPr/>
          </p:nvSpPr>
          <p:spPr bwMode="auto">
            <a:xfrm>
              <a:off x="3205" y="2443"/>
              <a:ext cx="242" cy="982"/>
            </a:xfrm>
            <a:prstGeom prst="rect">
              <a:avLst/>
            </a:prstGeom>
            <a:noFill/>
            <a:ln w="9525">
              <a:noFill/>
              <a:miter lim="800000"/>
              <a:headEnd/>
              <a:tailEnd/>
            </a:ln>
          </p:spPr>
          <p:txBody>
            <a:bodyPr>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a:t>
              </a:r>
            </a:p>
          </p:txBody>
        </p:sp>
      </p:grpSp>
      <p:grpSp>
        <p:nvGrpSpPr>
          <p:cNvPr id="13" name="Group 47"/>
          <p:cNvGrpSpPr>
            <a:grpSpLocks/>
          </p:cNvGrpSpPr>
          <p:nvPr/>
        </p:nvGrpSpPr>
        <p:grpSpPr bwMode="auto">
          <a:xfrm>
            <a:off x="4325938" y="2119313"/>
            <a:ext cx="1712912" cy="1071562"/>
            <a:chOff x="2736" y="1147"/>
            <a:chExt cx="1079" cy="675"/>
          </a:xfrm>
        </p:grpSpPr>
        <p:grpSp>
          <p:nvGrpSpPr>
            <p:cNvPr id="21527" name="Group 48"/>
            <p:cNvGrpSpPr>
              <a:grpSpLocks/>
            </p:cNvGrpSpPr>
            <p:nvPr/>
          </p:nvGrpSpPr>
          <p:grpSpPr bwMode="auto">
            <a:xfrm>
              <a:off x="2738" y="1147"/>
              <a:ext cx="1077" cy="675"/>
              <a:chOff x="2738" y="1147"/>
              <a:chExt cx="1077" cy="675"/>
            </a:xfrm>
          </p:grpSpPr>
          <p:graphicFrame>
            <p:nvGraphicFramePr>
              <p:cNvPr id="21506" name="Object 49"/>
              <p:cNvGraphicFramePr>
                <a:graphicFrameLocks noChangeAspect="1"/>
              </p:cNvGraphicFramePr>
              <p:nvPr/>
            </p:nvGraphicFramePr>
            <p:xfrm>
              <a:off x="2738" y="1147"/>
              <a:ext cx="765" cy="675"/>
            </p:xfrm>
            <a:graphic>
              <a:graphicData uri="http://schemas.openxmlformats.org/presentationml/2006/ole">
                <p:oleObj spid="_x0000_s21506" name="Visio" r:id="rId5" imgW="753770" imgH="664769" progId="Visio.Drawing.11">
                  <p:embed/>
                </p:oleObj>
              </a:graphicData>
            </a:graphic>
          </p:graphicFrame>
          <p:sp>
            <p:nvSpPr>
              <p:cNvPr id="21529" name="Text Box 50"/>
              <p:cNvSpPr txBox="1">
                <a:spLocks noChangeArrowheads="1"/>
              </p:cNvSpPr>
              <p:nvPr/>
            </p:nvSpPr>
            <p:spPr bwMode="auto">
              <a:xfrm>
                <a:off x="3475" y="1334"/>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grpSp>
        <p:sp>
          <p:nvSpPr>
            <p:cNvPr id="21528" name="Rectangle 51"/>
            <p:cNvSpPr>
              <a:spLocks noChangeArrowheads="1"/>
            </p:cNvSpPr>
            <p:nvPr/>
          </p:nvSpPr>
          <p:spPr bwMode="auto">
            <a:xfrm>
              <a:off x="2736" y="1402"/>
              <a:ext cx="695" cy="212"/>
            </a:xfrm>
            <a:prstGeom prst="rect">
              <a:avLst/>
            </a:prstGeom>
            <a:noFill/>
            <a:ln w="9525">
              <a:noFill/>
              <a:miter lim="800000"/>
              <a:headEnd/>
              <a:tailEnd/>
            </a:ln>
          </p:spPr>
          <p:txBody>
            <a:bodyPr wrap="none">
              <a:spAutoFit/>
            </a:bodyPr>
            <a:lstStyle/>
            <a:p>
              <a:pPr eaLnBrk="0" hangingPunct="0"/>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1”</a:t>
              </a:r>
            </a:p>
          </p:txBody>
        </p:sp>
      </p:grpSp>
      <p:sp>
        <p:nvSpPr>
          <p:cNvPr id="143412" name="Oval 52"/>
          <p:cNvSpPr>
            <a:spLocks noChangeArrowheads="1"/>
          </p:cNvSpPr>
          <p:nvPr/>
        </p:nvSpPr>
        <p:spPr bwMode="auto">
          <a:xfrm>
            <a:off x="5768975" y="4581525"/>
            <a:ext cx="900113" cy="439738"/>
          </a:xfrm>
          <a:prstGeom prst="ellipse">
            <a:avLst/>
          </a:prstGeom>
          <a:noFill/>
          <a:ln w="9525">
            <a:solidFill>
              <a:srgbClr val="FF0000"/>
            </a:solidFill>
            <a:round/>
            <a:headEnd/>
            <a:tailEnd/>
          </a:ln>
        </p:spPr>
        <p:txBody>
          <a:bodyPr wrap="none" anchor="ctr"/>
          <a:lstStyle/>
          <a:p>
            <a:endParaRPr lang="zh-CN" altLang="en-US"/>
          </a:p>
        </p:txBody>
      </p:sp>
      <p:sp>
        <p:nvSpPr>
          <p:cNvPr id="143413" name="Text Box 53"/>
          <p:cNvSpPr txBox="1">
            <a:spLocks noChangeArrowheads="1"/>
          </p:cNvSpPr>
          <p:nvPr/>
        </p:nvSpPr>
        <p:spPr bwMode="auto">
          <a:xfrm>
            <a:off x="207963" y="4654550"/>
            <a:ext cx="3941762" cy="1192213"/>
          </a:xfrm>
          <a:prstGeom prst="rect">
            <a:avLst/>
          </a:prstGeom>
          <a:solidFill>
            <a:srgbClr val="FFFF66"/>
          </a:solidFill>
          <a:ln w="9525">
            <a:noFill/>
            <a:miter lim="800000"/>
            <a:headEnd/>
            <a:tailEnd/>
          </a:ln>
        </p:spPr>
        <p:txBody>
          <a:bodyPr>
            <a:spAutoFit/>
          </a:bodyPr>
          <a:lstStyle/>
          <a:p>
            <a:pPr eaLnBrk="0" hangingPunct="0">
              <a:spcBef>
                <a:spcPct val="50000"/>
              </a:spcBef>
            </a:pPr>
            <a:r>
              <a:rPr lang="zh-CN" altLang="en-US" b="1">
                <a:latin typeface="Times New Roman" charset="0"/>
                <a:ea typeface="宋体" pitchFamily="2" charset="-122"/>
              </a:rPr>
              <a:t>例：输入</a:t>
            </a:r>
            <a:r>
              <a:rPr lang="en-US" altLang="zh-CN" b="1">
                <a:latin typeface="Times New Roman" charset="0"/>
                <a:ea typeface="宋体" pitchFamily="2" charset="-122"/>
              </a:rPr>
              <a:t>10110110110</a:t>
            </a:r>
          </a:p>
          <a:p>
            <a:pPr eaLnBrk="0" hangingPunct="0">
              <a:spcBef>
                <a:spcPct val="50000"/>
              </a:spcBef>
            </a:pPr>
            <a:r>
              <a:rPr lang="zh-CN" altLang="en-US" b="1">
                <a:latin typeface="Times New Roman" charset="0"/>
                <a:ea typeface="宋体" pitchFamily="2" charset="-122"/>
              </a:rPr>
              <a:t>状态转换：</a:t>
            </a:r>
            <a:r>
              <a:rPr lang="en-US" altLang="zh-CN" b="1">
                <a:latin typeface="Times New Roman" charset="0"/>
                <a:ea typeface="宋体" pitchFamily="2" charset="-122"/>
              </a:rPr>
              <a:t>B-C-D-E-C-D-E-C-D-E-C</a:t>
            </a:r>
          </a:p>
          <a:p>
            <a:pPr eaLnBrk="0" hangingPunct="0">
              <a:spcBef>
                <a:spcPct val="50000"/>
              </a:spcBef>
            </a:pPr>
            <a:r>
              <a:rPr lang="zh-CN" altLang="en-US" b="1">
                <a:latin typeface="Times New Roman" charset="0"/>
                <a:ea typeface="宋体" pitchFamily="2" charset="-122"/>
              </a:rPr>
              <a:t>输出：</a:t>
            </a:r>
            <a:r>
              <a:rPr lang="en-US" altLang="zh-CN" b="1">
                <a:latin typeface="Times New Roman" charset="0"/>
                <a:ea typeface="宋体" pitchFamily="2" charset="-122"/>
              </a:rPr>
              <a:t>00001001001</a:t>
            </a:r>
          </a:p>
        </p:txBody>
      </p:sp>
      <p:sp>
        <p:nvSpPr>
          <p:cNvPr id="21526" name="Text Box 54"/>
          <p:cNvSpPr txBox="1">
            <a:spLocks noChangeArrowheads="1"/>
          </p:cNvSpPr>
          <p:nvPr/>
        </p:nvSpPr>
        <p:spPr bwMode="auto">
          <a:xfrm>
            <a:off x="214313" y="260350"/>
            <a:ext cx="8715375" cy="822325"/>
          </a:xfrm>
          <a:prstGeom prst="rect">
            <a:avLst/>
          </a:prstGeom>
          <a:solidFill>
            <a:srgbClr val="FFFF66"/>
          </a:solidFill>
          <a:ln w="9525">
            <a:noFill/>
            <a:miter lim="800000"/>
            <a:headEnd/>
            <a:tailEnd/>
          </a:ln>
        </p:spPr>
        <p:txBody>
          <a:bodyPr/>
          <a:lstStyle/>
          <a:p>
            <a:pPr>
              <a:spcBef>
                <a:spcPct val="50000"/>
              </a:spcBef>
            </a:pPr>
            <a:r>
              <a:rPr lang="zh-CN" altLang="en-US" sz="2400" b="1">
                <a:latin typeface="Tahoma" pitchFamily="34" charset="0"/>
                <a:ea typeface="宋体" pitchFamily="2" charset="-122"/>
              </a:rPr>
              <a:t>检测序列</a:t>
            </a:r>
            <a:r>
              <a:rPr lang="en-US" altLang="zh-CN" sz="2400" b="1">
                <a:latin typeface="Tahoma" pitchFamily="34" charset="0"/>
                <a:ea typeface="宋体" pitchFamily="2" charset="-122"/>
              </a:rPr>
              <a:t>10110:</a:t>
            </a:r>
            <a:r>
              <a:rPr lang="zh-CN" altLang="en-US" sz="2400" b="1">
                <a:latin typeface="Tahoma" pitchFamily="34" charset="0"/>
                <a:ea typeface="宋体" pitchFamily="2" charset="-122"/>
              </a:rPr>
              <a:t>初始状态</a:t>
            </a:r>
            <a:r>
              <a:rPr lang="en-US" altLang="zh-CN" sz="2400" b="1">
                <a:latin typeface="Tahoma" pitchFamily="34" charset="0"/>
                <a:ea typeface="宋体" pitchFamily="2" charset="-122"/>
              </a:rPr>
              <a:t>(S_idle), ”1”</a:t>
            </a:r>
            <a:r>
              <a:rPr lang="zh-CN" altLang="en-US" sz="2400" b="1">
                <a:latin typeface="Tahoma" pitchFamily="34" charset="0"/>
                <a:ea typeface="宋体" pitchFamily="2" charset="-122"/>
              </a:rPr>
              <a:t>被检出</a:t>
            </a:r>
            <a:r>
              <a:rPr lang="en-US" altLang="zh-CN" sz="2400" b="1">
                <a:latin typeface="Tahoma" pitchFamily="34" charset="0"/>
                <a:ea typeface="宋体" pitchFamily="2" charset="-122"/>
              </a:rPr>
              <a:t>(S_1),  ”10”</a:t>
            </a:r>
            <a:r>
              <a:rPr lang="zh-CN" altLang="en-US" sz="2400" b="1">
                <a:latin typeface="Tahoma" pitchFamily="34" charset="0"/>
                <a:ea typeface="宋体" pitchFamily="2" charset="-122"/>
              </a:rPr>
              <a:t>被检出</a:t>
            </a:r>
            <a:r>
              <a:rPr lang="en-US" altLang="zh-CN" sz="2400" b="1">
                <a:latin typeface="Tahoma" pitchFamily="34" charset="0"/>
                <a:ea typeface="宋体" pitchFamily="2" charset="-122"/>
              </a:rPr>
              <a:t>(S_10), ”101”</a:t>
            </a:r>
            <a:r>
              <a:rPr lang="zh-CN" altLang="en-US" sz="2400" b="1">
                <a:latin typeface="Tahoma" pitchFamily="34" charset="0"/>
                <a:ea typeface="宋体" pitchFamily="2" charset="-122"/>
              </a:rPr>
              <a:t>被检出</a:t>
            </a:r>
            <a:r>
              <a:rPr lang="en-US" altLang="zh-CN" sz="2400" b="1">
                <a:latin typeface="Tahoma" pitchFamily="34" charset="0"/>
                <a:ea typeface="宋体" pitchFamily="2" charset="-122"/>
              </a:rPr>
              <a:t>(S_101), ”1011”</a:t>
            </a:r>
            <a:r>
              <a:rPr lang="zh-CN" altLang="en-US" sz="2400" b="1">
                <a:latin typeface="Tahoma" pitchFamily="34" charset="0"/>
                <a:ea typeface="宋体" pitchFamily="2" charset="-122"/>
              </a:rPr>
              <a:t>被检出</a:t>
            </a:r>
            <a:r>
              <a:rPr lang="en-US" altLang="zh-CN" sz="2400" b="1">
                <a:latin typeface="Tahoma" pitchFamily="34" charset="0"/>
                <a:ea typeface="宋体" pitchFamily="2" charset="-122"/>
              </a:rPr>
              <a:t>(S_1011) </a:t>
            </a:r>
            <a:endParaRPr lang="zh-CN" altLang="en-US" sz="2400" b="1">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4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43413"/>
                                        </p:tgtEl>
                                        <p:attrNameLst>
                                          <p:attrName>style.visibility</p:attrName>
                                        </p:attrNameLst>
                                      </p:cBhvr>
                                      <p:to>
                                        <p:strVal val="visible"/>
                                      </p:to>
                                    </p:set>
                                    <p:animEffect transition="in" filter="wipe(down)">
                                      <p:cBhvr>
                                        <p:cTn id="51" dur="500"/>
                                        <p:tgtEl>
                                          <p:spTgt spid="14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2" grpId="0" animBg="1"/>
      <p:bldP spid="1434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zh-CN" altLang="en-US" smtClean="0"/>
              <a:t>练习</a:t>
            </a:r>
          </a:p>
        </p:txBody>
      </p:sp>
      <p:sp>
        <p:nvSpPr>
          <p:cNvPr id="22533" name="Rectangle 3"/>
          <p:cNvSpPr>
            <a:spLocks noGrp="1" noChangeArrowheads="1"/>
          </p:cNvSpPr>
          <p:nvPr>
            <p:ph type="body" idx="1"/>
          </p:nvPr>
        </p:nvSpPr>
        <p:spPr>
          <a:xfrm>
            <a:off x="468313" y="1412875"/>
            <a:ext cx="8207375" cy="4114800"/>
          </a:xfrm>
        </p:spPr>
        <p:txBody>
          <a:bodyPr/>
          <a:lstStyle/>
          <a:p>
            <a:pPr eaLnBrk="1" hangingPunct="1"/>
            <a:r>
              <a:rPr lang="zh-CN" altLang="en-US" smtClean="0"/>
              <a:t>练习</a:t>
            </a:r>
            <a:r>
              <a:rPr lang="en-US" altLang="zh-CN" smtClean="0"/>
              <a:t>6.2 </a:t>
            </a:r>
            <a:r>
              <a:rPr lang="zh-CN" altLang="en-US" smtClean="0"/>
              <a:t>：构造一个序列检测器。该检测器可以检测出串行输入序列</a:t>
            </a:r>
            <a:r>
              <a:rPr lang="en-US" altLang="zh-CN" smtClean="0"/>
              <a:t>011</a:t>
            </a:r>
            <a:r>
              <a:rPr lang="zh-CN" altLang="en-US" smtClean="0"/>
              <a:t>的</a:t>
            </a:r>
            <a:r>
              <a:rPr lang="en-US" altLang="zh-CN" smtClean="0"/>
              <a:t>Mealy</a:t>
            </a:r>
            <a:r>
              <a:rPr lang="zh-CN" altLang="en-US" smtClean="0"/>
              <a:t>状态图。输入模式被检测出来后，引起输出</a:t>
            </a:r>
            <a:r>
              <a:rPr lang="en-US" altLang="zh-CN" smtClean="0"/>
              <a:t>z</a:t>
            </a:r>
            <a:r>
              <a:rPr lang="zh-CN" altLang="en-US" smtClean="0"/>
              <a:t>变为高电平。</a:t>
            </a:r>
          </a:p>
        </p:txBody>
      </p:sp>
      <p:grpSp>
        <p:nvGrpSpPr>
          <p:cNvPr id="2" name="Group 27"/>
          <p:cNvGrpSpPr>
            <a:grpSpLocks/>
          </p:cNvGrpSpPr>
          <p:nvPr/>
        </p:nvGrpSpPr>
        <p:grpSpPr bwMode="auto">
          <a:xfrm>
            <a:off x="971550" y="3284538"/>
            <a:ext cx="6453188" cy="3097212"/>
            <a:chOff x="612" y="2069"/>
            <a:chExt cx="4065" cy="1951"/>
          </a:xfrm>
        </p:grpSpPr>
        <p:sp>
          <p:nvSpPr>
            <p:cNvPr id="22535" name="Oval 5"/>
            <p:cNvSpPr>
              <a:spLocks noChangeArrowheads="1"/>
            </p:cNvSpPr>
            <p:nvPr/>
          </p:nvSpPr>
          <p:spPr bwMode="auto">
            <a:xfrm>
              <a:off x="1032" y="2544"/>
              <a:ext cx="749" cy="564"/>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S_idle</a:t>
              </a:r>
            </a:p>
          </p:txBody>
        </p:sp>
        <p:sp>
          <p:nvSpPr>
            <p:cNvPr id="22536" name="Oval 6"/>
            <p:cNvSpPr>
              <a:spLocks noChangeArrowheads="1"/>
            </p:cNvSpPr>
            <p:nvPr/>
          </p:nvSpPr>
          <p:spPr bwMode="auto">
            <a:xfrm>
              <a:off x="2457" y="3456"/>
              <a:ext cx="749" cy="564"/>
            </a:xfrm>
            <a:prstGeom prst="ellipse">
              <a:avLst/>
            </a:prstGeom>
            <a:solidFill>
              <a:srgbClr val="CC99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a:t>
              </a:r>
            </a:p>
          </p:txBody>
        </p:sp>
        <p:sp>
          <p:nvSpPr>
            <p:cNvPr id="22537" name="Oval 7"/>
            <p:cNvSpPr>
              <a:spLocks noChangeArrowheads="1"/>
            </p:cNvSpPr>
            <p:nvPr/>
          </p:nvSpPr>
          <p:spPr bwMode="auto">
            <a:xfrm>
              <a:off x="3929" y="2523"/>
              <a:ext cx="748" cy="564"/>
            </a:xfrm>
            <a:prstGeom prst="ellipse">
              <a:avLst/>
            </a:prstGeom>
            <a:solidFill>
              <a:srgbClr val="66FF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S_01</a:t>
              </a:r>
            </a:p>
          </p:txBody>
        </p:sp>
        <p:grpSp>
          <p:nvGrpSpPr>
            <p:cNvPr id="22538" name="Group 8"/>
            <p:cNvGrpSpPr>
              <a:grpSpLocks/>
            </p:cNvGrpSpPr>
            <p:nvPr/>
          </p:nvGrpSpPr>
          <p:grpSpPr bwMode="auto">
            <a:xfrm>
              <a:off x="612" y="2069"/>
              <a:ext cx="749" cy="745"/>
              <a:chOff x="451" y="1113"/>
              <a:chExt cx="794" cy="973"/>
            </a:xfrm>
          </p:grpSpPr>
          <p:graphicFrame>
            <p:nvGraphicFramePr>
              <p:cNvPr id="22531" name="Object 9"/>
              <p:cNvGraphicFramePr>
                <a:graphicFrameLocks noChangeAspect="1"/>
              </p:cNvGraphicFramePr>
              <p:nvPr/>
            </p:nvGraphicFramePr>
            <p:xfrm>
              <a:off x="451" y="1310"/>
              <a:ext cx="794" cy="776"/>
            </p:xfrm>
            <a:graphic>
              <a:graphicData uri="http://schemas.openxmlformats.org/presentationml/2006/ole">
                <p:oleObj spid="_x0000_s22531" name="Visio" r:id="rId3" imgW="769010" imgH="751637" progId="Visio.Drawing.11">
                  <p:embed/>
                </p:oleObj>
              </a:graphicData>
            </a:graphic>
          </p:graphicFrame>
          <p:sp>
            <p:nvSpPr>
              <p:cNvPr id="22554" name="Text Box 10"/>
              <p:cNvSpPr txBox="1">
                <a:spLocks noChangeArrowheads="1"/>
              </p:cNvSpPr>
              <p:nvPr/>
            </p:nvSpPr>
            <p:spPr bwMode="auto">
              <a:xfrm>
                <a:off x="469" y="1113"/>
                <a:ext cx="509" cy="302"/>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a:t>
                </a:r>
              </a:p>
            </p:txBody>
          </p:sp>
        </p:grpSp>
        <p:grpSp>
          <p:nvGrpSpPr>
            <p:cNvPr id="22539" name="Group 11"/>
            <p:cNvGrpSpPr>
              <a:grpSpLocks/>
            </p:cNvGrpSpPr>
            <p:nvPr/>
          </p:nvGrpSpPr>
          <p:grpSpPr bwMode="auto">
            <a:xfrm>
              <a:off x="2472" y="2976"/>
              <a:ext cx="1095" cy="517"/>
              <a:chOff x="2738" y="1147"/>
              <a:chExt cx="1160" cy="675"/>
            </a:xfrm>
          </p:grpSpPr>
          <p:graphicFrame>
            <p:nvGraphicFramePr>
              <p:cNvPr id="22530" name="Object 12"/>
              <p:cNvGraphicFramePr>
                <a:graphicFrameLocks noChangeAspect="1"/>
              </p:cNvGraphicFramePr>
              <p:nvPr/>
            </p:nvGraphicFramePr>
            <p:xfrm>
              <a:off x="2738" y="1147"/>
              <a:ext cx="765" cy="675"/>
            </p:xfrm>
            <a:graphic>
              <a:graphicData uri="http://schemas.openxmlformats.org/presentationml/2006/ole">
                <p:oleObj spid="_x0000_s22530" name="Visio" r:id="rId4" imgW="753770" imgH="664769" progId="Visio.Drawing.11">
                  <p:embed/>
                </p:oleObj>
              </a:graphicData>
            </a:graphic>
          </p:graphicFrame>
          <p:sp>
            <p:nvSpPr>
              <p:cNvPr id="22553" name="Text Box 13"/>
              <p:cNvSpPr txBox="1">
                <a:spLocks noChangeArrowheads="1"/>
              </p:cNvSpPr>
              <p:nvPr/>
            </p:nvSpPr>
            <p:spPr bwMode="auto">
              <a:xfrm>
                <a:off x="3388" y="1306"/>
                <a:ext cx="510" cy="302"/>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   0</a:t>
                </a:r>
              </a:p>
            </p:txBody>
          </p:sp>
        </p:grpSp>
        <p:sp>
          <p:nvSpPr>
            <p:cNvPr id="22540" name="Text Box 14"/>
            <p:cNvSpPr txBox="1">
              <a:spLocks noChangeArrowheads="1"/>
            </p:cNvSpPr>
            <p:nvPr/>
          </p:nvSpPr>
          <p:spPr bwMode="auto">
            <a:xfrm>
              <a:off x="2154" y="2251"/>
              <a:ext cx="1542" cy="404"/>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011”</a:t>
              </a:r>
              <a:r>
                <a:rPr lang="zh-CN" altLang="en-US" b="1">
                  <a:solidFill>
                    <a:srgbClr val="FF3300"/>
                  </a:solidFill>
                  <a:latin typeface="Times New Roman" charset="0"/>
                  <a:ea typeface="宋体" pitchFamily="2" charset="-122"/>
                </a:rPr>
                <a:t>，输出</a:t>
              </a:r>
              <a:r>
                <a:rPr lang="en-US" altLang="zh-CN" b="1">
                  <a:solidFill>
                    <a:srgbClr val="FF3300"/>
                  </a:solidFill>
                  <a:latin typeface="Times New Roman" charset="0"/>
                  <a:ea typeface="宋体" pitchFamily="2" charset="-122"/>
                </a:rPr>
                <a:t>P</a:t>
              </a:r>
              <a:r>
                <a:rPr lang="zh-CN" altLang="en-US" b="1">
                  <a:solidFill>
                    <a:srgbClr val="FF3300"/>
                  </a:solidFill>
                  <a:latin typeface="Times New Roman" charset="0"/>
                  <a:ea typeface="宋体" pitchFamily="2" charset="-122"/>
                </a:rPr>
                <a:t>，回到初始态</a:t>
              </a:r>
            </a:p>
          </p:txBody>
        </p:sp>
        <p:grpSp>
          <p:nvGrpSpPr>
            <p:cNvPr id="22541" name="Group 15"/>
            <p:cNvGrpSpPr>
              <a:grpSpLocks/>
            </p:cNvGrpSpPr>
            <p:nvPr/>
          </p:nvGrpSpPr>
          <p:grpSpPr bwMode="auto">
            <a:xfrm rot="2215995">
              <a:off x="1730" y="3050"/>
              <a:ext cx="802" cy="232"/>
              <a:chOff x="1775" y="1816"/>
              <a:chExt cx="850" cy="303"/>
            </a:xfrm>
          </p:grpSpPr>
          <p:sp>
            <p:nvSpPr>
              <p:cNvPr id="22551" name="Line 16"/>
              <p:cNvSpPr>
                <a:spLocks noChangeShapeType="1"/>
              </p:cNvSpPr>
              <p:nvPr/>
            </p:nvSpPr>
            <p:spPr bwMode="auto">
              <a:xfrm>
                <a:off x="1775" y="2119"/>
                <a:ext cx="850" cy="0"/>
              </a:xfrm>
              <a:prstGeom prst="line">
                <a:avLst/>
              </a:prstGeom>
              <a:noFill/>
              <a:ln w="9525">
                <a:solidFill>
                  <a:schemeClr val="tx1"/>
                </a:solidFill>
                <a:round/>
                <a:headEnd/>
                <a:tailEnd type="triangle" w="med" len="med"/>
              </a:ln>
            </p:spPr>
            <p:txBody>
              <a:bodyPr/>
              <a:lstStyle/>
              <a:p>
                <a:endParaRPr lang="zh-CN" altLang="en-US"/>
              </a:p>
            </p:txBody>
          </p:sp>
          <p:sp>
            <p:nvSpPr>
              <p:cNvPr id="22552" name="Text Box 17"/>
              <p:cNvSpPr txBox="1">
                <a:spLocks noChangeArrowheads="1"/>
              </p:cNvSpPr>
              <p:nvPr/>
            </p:nvSpPr>
            <p:spPr bwMode="auto">
              <a:xfrm>
                <a:off x="1865" y="1816"/>
                <a:ext cx="507" cy="302"/>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grpSp>
        <p:sp>
          <p:nvSpPr>
            <p:cNvPr id="22542" name="Text Box 18"/>
            <p:cNvSpPr txBox="1">
              <a:spLocks noChangeArrowheads="1"/>
            </p:cNvSpPr>
            <p:nvPr/>
          </p:nvSpPr>
          <p:spPr bwMode="auto">
            <a:xfrm rot="2215995">
              <a:off x="1429" y="3385"/>
              <a:ext cx="1001"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a:t>
              </a:r>
            </a:p>
          </p:txBody>
        </p:sp>
        <p:sp>
          <p:nvSpPr>
            <p:cNvPr id="22543" name="Line 19"/>
            <p:cNvSpPr>
              <a:spLocks noChangeShapeType="1"/>
            </p:cNvSpPr>
            <p:nvPr/>
          </p:nvSpPr>
          <p:spPr bwMode="auto">
            <a:xfrm rot="-2447823">
              <a:off x="3448" y="3412"/>
              <a:ext cx="802" cy="0"/>
            </a:xfrm>
            <a:prstGeom prst="line">
              <a:avLst/>
            </a:prstGeom>
            <a:noFill/>
            <a:ln w="9525">
              <a:solidFill>
                <a:schemeClr val="tx1"/>
              </a:solidFill>
              <a:round/>
              <a:headEnd/>
              <a:tailEnd type="triangle" w="med" len="med"/>
            </a:ln>
          </p:spPr>
          <p:txBody>
            <a:bodyPr/>
            <a:lstStyle/>
            <a:p>
              <a:endParaRPr lang="zh-CN" altLang="en-US"/>
            </a:p>
          </p:txBody>
        </p:sp>
        <p:sp>
          <p:nvSpPr>
            <p:cNvPr id="22544" name="Text Box 20"/>
            <p:cNvSpPr txBox="1">
              <a:spLocks noChangeArrowheads="1"/>
            </p:cNvSpPr>
            <p:nvPr/>
          </p:nvSpPr>
          <p:spPr bwMode="auto">
            <a:xfrm rot="-2447823">
              <a:off x="3787" y="3339"/>
              <a:ext cx="48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a:t>
              </a:r>
            </a:p>
          </p:txBody>
        </p:sp>
        <p:sp>
          <p:nvSpPr>
            <p:cNvPr id="22545" name="Text Box 21"/>
            <p:cNvSpPr txBox="1">
              <a:spLocks noChangeArrowheads="1"/>
            </p:cNvSpPr>
            <p:nvPr/>
          </p:nvSpPr>
          <p:spPr bwMode="auto">
            <a:xfrm rot="-2447823">
              <a:off x="3713" y="3408"/>
              <a:ext cx="947"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01”</a:t>
              </a:r>
            </a:p>
          </p:txBody>
        </p:sp>
        <p:sp>
          <p:nvSpPr>
            <p:cNvPr id="22546" name="Line 22"/>
            <p:cNvSpPr>
              <a:spLocks noChangeShapeType="1"/>
            </p:cNvSpPr>
            <p:nvPr/>
          </p:nvSpPr>
          <p:spPr bwMode="auto">
            <a:xfrm flipH="1">
              <a:off x="1953" y="2814"/>
              <a:ext cx="1976" cy="0"/>
            </a:xfrm>
            <a:prstGeom prst="line">
              <a:avLst/>
            </a:prstGeom>
            <a:noFill/>
            <a:ln w="9525">
              <a:solidFill>
                <a:schemeClr val="tx1"/>
              </a:solidFill>
              <a:round/>
              <a:headEnd/>
              <a:tailEnd type="triangle" w="med" len="med"/>
            </a:ln>
          </p:spPr>
          <p:txBody>
            <a:bodyPr/>
            <a:lstStyle/>
            <a:p>
              <a:endParaRPr lang="zh-CN" altLang="en-US"/>
            </a:p>
          </p:txBody>
        </p:sp>
        <p:sp>
          <p:nvSpPr>
            <p:cNvPr id="22547" name="Line 23"/>
            <p:cNvSpPr>
              <a:spLocks noChangeShapeType="1"/>
            </p:cNvSpPr>
            <p:nvPr/>
          </p:nvSpPr>
          <p:spPr bwMode="auto">
            <a:xfrm flipH="1">
              <a:off x="3487" y="3166"/>
              <a:ext cx="576" cy="420"/>
            </a:xfrm>
            <a:prstGeom prst="line">
              <a:avLst/>
            </a:prstGeom>
            <a:noFill/>
            <a:ln w="9525">
              <a:solidFill>
                <a:schemeClr val="tx1"/>
              </a:solidFill>
              <a:round/>
              <a:headEnd/>
              <a:tailEnd type="triangle" w="med" len="med"/>
            </a:ln>
          </p:spPr>
          <p:txBody>
            <a:bodyPr/>
            <a:lstStyle/>
            <a:p>
              <a:endParaRPr lang="zh-CN" altLang="en-US"/>
            </a:p>
          </p:txBody>
        </p:sp>
        <p:sp>
          <p:nvSpPr>
            <p:cNvPr id="22548" name="Text Box 24"/>
            <p:cNvSpPr txBox="1">
              <a:spLocks noChangeArrowheads="1"/>
            </p:cNvSpPr>
            <p:nvPr/>
          </p:nvSpPr>
          <p:spPr bwMode="auto">
            <a:xfrm rot="-2447823">
              <a:off x="3198" y="3067"/>
              <a:ext cx="819"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a:t>
              </a:r>
            </a:p>
          </p:txBody>
        </p:sp>
        <p:sp>
          <p:nvSpPr>
            <p:cNvPr id="22549" name="Text Box 25"/>
            <p:cNvSpPr txBox="1">
              <a:spLocks noChangeArrowheads="1"/>
            </p:cNvSpPr>
            <p:nvPr/>
          </p:nvSpPr>
          <p:spPr bwMode="auto">
            <a:xfrm rot="-2447823">
              <a:off x="3690" y="3006"/>
              <a:ext cx="479"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sp>
          <p:nvSpPr>
            <p:cNvPr id="22550" name="Text Box 26"/>
            <p:cNvSpPr txBox="1">
              <a:spLocks noChangeArrowheads="1"/>
            </p:cNvSpPr>
            <p:nvPr/>
          </p:nvSpPr>
          <p:spPr bwMode="auto">
            <a:xfrm>
              <a:off x="2739" y="2615"/>
              <a:ext cx="482"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构造状态图</a:t>
            </a:r>
            <a:endParaRPr lang="zh-CN" altLang="zh-CN" smtClean="0"/>
          </a:p>
        </p:txBody>
      </p:sp>
      <p:sp>
        <p:nvSpPr>
          <p:cNvPr id="74755" name="Rectangle 3"/>
          <p:cNvSpPr>
            <a:spLocks noGrp="1" noChangeArrowheads="1"/>
          </p:cNvSpPr>
          <p:nvPr>
            <p:ph type="body" idx="1"/>
          </p:nvPr>
        </p:nvSpPr>
        <p:spPr>
          <a:xfrm>
            <a:off x="323850" y="1844675"/>
            <a:ext cx="8631238" cy="4114800"/>
          </a:xfrm>
        </p:spPr>
        <p:txBody>
          <a:bodyPr/>
          <a:lstStyle/>
          <a:p>
            <a:pPr eaLnBrk="1" hangingPunct="1"/>
            <a:r>
              <a:rPr lang="zh-CN" altLang="en-US" sz="2400" smtClean="0"/>
              <a:t>例</a:t>
            </a:r>
            <a:r>
              <a:rPr lang="en-US" altLang="zh-CN" sz="2400" smtClean="0"/>
              <a:t>3</a:t>
            </a:r>
            <a:r>
              <a:rPr lang="zh-CN" altLang="en-US" sz="2400" smtClean="0"/>
              <a:t>：设计一个可以检测较长位串中的输入序列</a:t>
            </a:r>
            <a:r>
              <a:rPr lang="en-US" altLang="zh-CN" sz="2400" smtClean="0">
                <a:solidFill>
                  <a:srgbClr val="FF3300"/>
                </a:solidFill>
              </a:rPr>
              <a:t>01010</a:t>
            </a:r>
            <a:r>
              <a:rPr lang="zh-CN" altLang="en-US" sz="2400" smtClean="0"/>
              <a:t>的</a:t>
            </a:r>
            <a:r>
              <a:rPr lang="en-US" altLang="zh-CN" sz="2400" smtClean="0"/>
              <a:t>Mealy</a:t>
            </a:r>
            <a:r>
              <a:rPr lang="zh-CN" altLang="en-US" sz="2400" smtClean="0"/>
              <a:t>串行位模式检测器。如果该位模式被检测到，那么就使</a:t>
            </a:r>
            <a:r>
              <a:rPr lang="zh-CN" altLang="en-US" sz="2400" smtClean="0">
                <a:solidFill>
                  <a:srgbClr val="FF3300"/>
                </a:solidFill>
              </a:rPr>
              <a:t>输出</a:t>
            </a:r>
            <a:r>
              <a:rPr lang="en-US" altLang="zh-CN" sz="2400" smtClean="0">
                <a:solidFill>
                  <a:srgbClr val="FF3300"/>
                </a:solidFill>
              </a:rPr>
              <a:t>Q</a:t>
            </a:r>
            <a:r>
              <a:rPr lang="zh-CN" altLang="en-US" sz="2400" smtClean="0"/>
              <a:t>为高有效。如果模式</a:t>
            </a:r>
            <a:r>
              <a:rPr lang="en-US" altLang="zh-CN" sz="2400" smtClean="0">
                <a:solidFill>
                  <a:srgbClr val="FF3300"/>
                </a:solidFill>
              </a:rPr>
              <a:t>011</a:t>
            </a:r>
            <a:r>
              <a:rPr lang="zh-CN" altLang="en-US" sz="2400" smtClean="0"/>
              <a:t>出现在同样的串行数据串中，使</a:t>
            </a:r>
            <a:r>
              <a:rPr lang="zh-CN" altLang="en-US" sz="2400" smtClean="0">
                <a:solidFill>
                  <a:srgbClr val="FF3300"/>
                </a:solidFill>
              </a:rPr>
              <a:t>输出</a:t>
            </a:r>
            <a:r>
              <a:rPr lang="en-US" altLang="zh-CN" sz="2400" smtClean="0">
                <a:solidFill>
                  <a:srgbClr val="FF3300"/>
                </a:solidFill>
              </a:rPr>
              <a:t>P</a:t>
            </a:r>
            <a:r>
              <a:rPr lang="zh-CN" altLang="en-US" sz="2400" smtClean="0"/>
              <a:t>为高态有效。如果模式</a:t>
            </a:r>
            <a:r>
              <a:rPr lang="en-US" altLang="zh-CN" sz="2400" smtClean="0">
                <a:solidFill>
                  <a:srgbClr val="FF3300"/>
                </a:solidFill>
              </a:rPr>
              <a:t>011</a:t>
            </a:r>
            <a:r>
              <a:rPr lang="zh-CN" altLang="en-US" sz="2400" smtClean="0"/>
              <a:t>出现，</a:t>
            </a:r>
            <a:r>
              <a:rPr lang="zh-CN" altLang="en-US" sz="2400" smtClean="0">
                <a:solidFill>
                  <a:srgbClr val="FF3300"/>
                </a:solidFill>
              </a:rPr>
              <a:t>则使状态机初始化</a:t>
            </a:r>
            <a:r>
              <a:rPr lang="zh-CN" altLang="en-US" sz="2400" smtClean="0"/>
              <a:t>且重新开始等待</a:t>
            </a:r>
            <a:r>
              <a:rPr lang="en-US" altLang="zh-CN" sz="2400" smtClean="0"/>
              <a:t>01010</a:t>
            </a:r>
            <a:r>
              <a:rPr lang="zh-CN" altLang="en-US" sz="2400" smtClean="0"/>
              <a:t>模式。</a:t>
            </a:r>
            <a:r>
              <a:rPr lang="zh-CN" altLang="en-US" sz="2400" smtClean="0">
                <a:solidFill>
                  <a:srgbClr val="0000FF"/>
                </a:solidFill>
              </a:rPr>
              <a:t>允许出现重叠的</a:t>
            </a:r>
            <a:r>
              <a:rPr lang="en-US" altLang="zh-CN" sz="2400" smtClean="0">
                <a:solidFill>
                  <a:srgbClr val="0000FF"/>
                </a:solidFill>
              </a:rPr>
              <a:t>01010</a:t>
            </a:r>
            <a:r>
              <a:rPr lang="zh-CN" altLang="en-US" sz="2400" smtClean="0">
                <a:solidFill>
                  <a:srgbClr val="0000FF"/>
                </a:solidFill>
              </a:rPr>
              <a:t>模式。</a:t>
            </a:r>
          </a:p>
          <a:p>
            <a:pPr eaLnBrk="1" hangingPunct="1"/>
            <a:endParaRPr lang="zh-CN" altLang="en-US" sz="2400" smtClean="0">
              <a:solidFill>
                <a:srgbClr val="0000FF"/>
              </a:solidFill>
            </a:endParaRPr>
          </a:p>
          <a:p>
            <a:pPr eaLnBrk="1" hangingPunct="1"/>
            <a:r>
              <a:rPr lang="zh-CN" altLang="en-US" sz="2400" smtClean="0"/>
              <a:t>分析：状态：需对两组序列进行检测</a:t>
            </a:r>
          </a:p>
          <a:p>
            <a:pPr eaLnBrk="1" hangingPunct="1"/>
            <a:r>
              <a:rPr lang="zh-CN" altLang="en-US" sz="2400" smtClean="0"/>
              <a:t>状态转换控制：输入</a:t>
            </a:r>
            <a:r>
              <a:rPr lang="en-US" altLang="zh-CN" sz="2400" smtClean="0"/>
              <a:t>0</a:t>
            </a:r>
            <a:r>
              <a:rPr lang="zh-CN" altLang="en-US" sz="2400" smtClean="0"/>
              <a:t>或</a:t>
            </a:r>
            <a:r>
              <a:rPr lang="en-US" altLang="zh-CN" sz="2400" smtClean="0"/>
              <a:t>1</a:t>
            </a:r>
          </a:p>
          <a:p>
            <a:pPr eaLnBrk="1" hangingPunct="1"/>
            <a:r>
              <a:rPr lang="zh-CN" altLang="en-US" sz="2400" smtClean="0"/>
              <a:t>输出：</a:t>
            </a:r>
            <a:r>
              <a:rPr lang="en-US" altLang="zh-CN" sz="2400" smtClean="0"/>
              <a:t>P</a:t>
            </a:r>
            <a:r>
              <a:rPr lang="zh-CN" altLang="en-US" sz="2400" smtClean="0"/>
              <a:t>、</a:t>
            </a:r>
            <a:r>
              <a:rPr lang="en-US" altLang="zh-CN" sz="2400" smtClean="0"/>
              <a:t>Q</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Oval 4"/>
          <p:cNvSpPr>
            <a:spLocks noChangeArrowheads="1"/>
          </p:cNvSpPr>
          <p:nvPr/>
        </p:nvSpPr>
        <p:spPr bwMode="auto">
          <a:xfrm>
            <a:off x="1584325" y="2636838"/>
            <a:ext cx="1258888" cy="1169987"/>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S_idle</a:t>
            </a:r>
          </a:p>
        </p:txBody>
      </p:sp>
      <p:sp>
        <p:nvSpPr>
          <p:cNvPr id="146437" name="Oval 5"/>
          <p:cNvSpPr>
            <a:spLocks noChangeArrowheads="1"/>
          </p:cNvSpPr>
          <p:nvPr/>
        </p:nvSpPr>
        <p:spPr bwMode="auto">
          <a:xfrm>
            <a:off x="4554538" y="2636838"/>
            <a:ext cx="1258887" cy="1169987"/>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a:t>
            </a:r>
          </a:p>
        </p:txBody>
      </p:sp>
      <p:sp>
        <p:nvSpPr>
          <p:cNvPr id="146438" name="Oval 6"/>
          <p:cNvSpPr>
            <a:spLocks noChangeArrowheads="1"/>
          </p:cNvSpPr>
          <p:nvPr/>
        </p:nvSpPr>
        <p:spPr bwMode="auto">
          <a:xfrm>
            <a:off x="7526338" y="2636838"/>
            <a:ext cx="1258887" cy="1169987"/>
          </a:xfrm>
          <a:prstGeom prst="ellipse">
            <a:avLst/>
          </a:prstGeom>
          <a:solidFill>
            <a:srgbClr val="CC99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S_01</a:t>
            </a:r>
          </a:p>
        </p:txBody>
      </p:sp>
      <p:sp>
        <p:nvSpPr>
          <p:cNvPr id="146439" name="Oval 7"/>
          <p:cNvSpPr>
            <a:spLocks noChangeArrowheads="1"/>
          </p:cNvSpPr>
          <p:nvPr/>
        </p:nvSpPr>
        <p:spPr bwMode="auto">
          <a:xfrm>
            <a:off x="7526338" y="5157788"/>
            <a:ext cx="1258887" cy="1169987"/>
          </a:xfrm>
          <a:prstGeom prst="ellipse">
            <a:avLst/>
          </a:prstGeom>
          <a:solidFill>
            <a:srgbClr val="FFFF66"/>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S_010</a:t>
            </a:r>
          </a:p>
        </p:txBody>
      </p:sp>
      <p:sp>
        <p:nvSpPr>
          <p:cNvPr id="146440" name="Oval 8"/>
          <p:cNvSpPr>
            <a:spLocks noChangeArrowheads="1"/>
          </p:cNvSpPr>
          <p:nvPr/>
        </p:nvSpPr>
        <p:spPr bwMode="auto">
          <a:xfrm>
            <a:off x="4554538" y="5157788"/>
            <a:ext cx="1258887" cy="1169987"/>
          </a:xfrm>
          <a:prstGeom prst="ellipse">
            <a:avLst/>
          </a:prstGeom>
          <a:solidFill>
            <a:srgbClr val="CC99FF"/>
          </a:solidFill>
          <a:ln w="9525">
            <a:solidFill>
              <a:schemeClr val="tx1"/>
            </a:solidFill>
            <a:round/>
            <a:headEnd/>
            <a:tailEnd/>
          </a:ln>
        </p:spPr>
        <p:txBody>
          <a:bodyPr wrap="none" anchor="ctr"/>
          <a:lstStyle/>
          <a:p>
            <a:pPr algn="ctr" eaLnBrk="0" hangingPunct="0"/>
            <a:r>
              <a:rPr lang="en-US" altLang="zh-CN" sz="3200" b="1">
                <a:latin typeface="Times New Roman" charset="0"/>
                <a:ea typeface="宋体" pitchFamily="2" charset="-122"/>
              </a:rPr>
              <a:t>S_0101</a:t>
            </a:r>
          </a:p>
        </p:txBody>
      </p:sp>
      <p:grpSp>
        <p:nvGrpSpPr>
          <p:cNvPr id="2" name="Group 9"/>
          <p:cNvGrpSpPr>
            <a:grpSpLocks/>
          </p:cNvGrpSpPr>
          <p:nvPr/>
        </p:nvGrpSpPr>
        <p:grpSpPr bwMode="auto">
          <a:xfrm>
            <a:off x="877888" y="1692275"/>
            <a:ext cx="1260475" cy="1503363"/>
            <a:chOff x="451" y="1139"/>
            <a:chExt cx="794" cy="947"/>
          </a:xfrm>
        </p:grpSpPr>
        <p:graphicFrame>
          <p:nvGraphicFramePr>
            <p:cNvPr id="23556" name="Object 10"/>
            <p:cNvGraphicFramePr>
              <a:graphicFrameLocks noChangeAspect="1"/>
            </p:cNvGraphicFramePr>
            <p:nvPr/>
          </p:nvGraphicFramePr>
          <p:xfrm>
            <a:off x="451" y="1310"/>
            <a:ext cx="794" cy="776"/>
          </p:xfrm>
          <a:graphic>
            <a:graphicData uri="http://schemas.openxmlformats.org/presentationml/2006/ole">
              <p:oleObj spid="_x0000_s23556" name="Visio" r:id="rId3" imgW="769010" imgH="751637" progId="Visio.Drawing.11">
                <p:embed/>
              </p:oleObj>
            </a:graphicData>
          </a:graphic>
        </p:graphicFrame>
        <p:sp>
          <p:nvSpPr>
            <p:cNvPr id="23605" name="Text Box 11"/>
            <p:cNvSpPr txBox="1">
              <a:spLocks noChangeArrowheads="1"/>
            </p:cNvSpPr>
            <p:nvPr/>
          </p:nvSpPr>
          <p:spPr bwMode="auto">
            <a:xfrm>
              <a:off x="555" y="1139"/>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a:t>
              </a:r>
            </a:p>
          </p:txBody>
        </p:sp>
      </p:grpSp>
      <p:grpSp>
        <p:nvGrpSpPr>
          <p:cNvPr id="3" name="Group 12"/>
          <p:cNvGrpSpPr>
            <a:grpSpLocks/>
          </p:cNvGrpSpPr>
          <p:nvPr/>
        </p:nvGrpSpPr>
        <p:grpSpPr bwMode="auto">
          <a:xfrm>
            <a:off x="4508500" y="1704975"/>
            <a:ext cx="1709738" cy="1071563"/>
            <a:chOff x="2738" y="1147"/>
            <a:chExt cx="1077" cy="675"/>
          </a:xfrm>
        </p:grpSpPr>
        <p:graphicFrame>
          <p:nvGraphicFramePr>
            <p:cNvPr id="23555" name="Object 13"/>
            <p:cNvGraphicFramePr>
              <a:graphicFrameLocks noChangeAspect="1"/>
            </p:cNvGraphicFramePr>
            <p:nvPr/>
          </p:nvGraphicFramePr>
          <p:xfrm>
            <a:off x="2738" y="1147"/>
            <a:ext cx="765" cy="675"/>
          </p:xfrm>
          <a:graphic>
            <a:graphicData uri="http://schemas.openxmlformats.org/presentationml/2006/ole">
              <p:oleObj spid="_x0000_s23555" name="Visio" r:id="rId4" imgW="753770" imgH="664769" progId="Visio.Drawing.11">
                <p:embed/>
              </p:oleObj>
            </a:graphicData>
          </a:graphic>
        </p:graphicFrame>
        <p:sp>
          <p:nvSpPr>
            <p:cNvPr id="23604" name="Text Box 14"/>
            <p:cNvSpPr txBox="1">
              <a:spLocks noChangeArrowheads="1"/>
            </p:cNvSpPr>
            <p:nvPr/>
          </p:nvSpPr>
          <p:spPr bwMode="auto">
            <a:xfrm>
              <a:off x="3475" y="1334"/>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grpSp>
      <p:sp>
        <p:nvSpPr>
          <p:cNvPr id="146447" name="Line 15"/>
          <p:cNvSpPr>
            <a:spLocks noChangeShapeType="1"/>
          </p:cNvSpPr>
          <p:nvPr/>
        </p:nvSpPr>
        <p:spPr bwMode="auto">
          <a:xfrm flipH="1" flipV="1">
            <a:off x="5722938" y="3717925"/>
            <a:ext cx="1803400" cy="1439863"/>
          </a:xfrm>
          <a:prstGeom prst="line">
            <a:avLst/>
          </a:prstGeom>
          <a:noFill/>
          <a:ln w="9525">
            <a:solidFill>
              <a:schemeClr val="tx1"/>
            </a:solidFill>
            <a:round/>
            <a:headEnd/>
            <a:tailEnd type="triangle" w="med" len="med"/>
          </a:ln>
        </p:spPr>
        <p:txBody>
          <a:bodyPr/>
          <a:lstStyle/>
          <a:p>
            <a:endParaRPr lang="zh-CN" altLang="en-US"/>
          </a:p>
        </p:txBody>
      </p:sp>
      <p:sp>
        <p:nvSpPr>
          <p:cNvPr id="146448" name="Text Box 16"/>
          <p:cNvSpPr txBox="1">
            <a:spLocks noChangeArrowheads="1"/>
          </p:cNvSpPr>
          <p:nvPr/>
        </p:nvSpPr>
        <p:spPr bwMode="auto">
          <a:xfrm>
            <a:off x="6489700" y="4056063"/>
            <a:ext cx="539750" cy="366712"/>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sp>
        <p:nvSpPr>
          <p:cNvPr id="146449" name="Text Box 17"/>
          <p:cNvSpPr txBox="1">
            <a:spLocks noChangeArrowheads="1"/>
          </p:cNvSpPr>
          <p:nvPr/>
        </p:nvSpPr>
        <p:spPr bwMode="auto">
          <a:xfrm>
            <a:off x="179388" y="4149725"/>
            <a:ext cx="2701925" cy="366713"/>
          </a:xfrm>
          <a:prstGeom prst="rect">
            <a:avLst/>
          </a:prstGeom>
          <a:solidFill>
            <a:srgbClr val="FFFF00"/>
          </a:solidFill>
          <a:ln w="9525">
            <a:noFill/>
            <a:miter lim="800000"/>
            <a:headEnd/>
            <a:tailEnd/>
          </a:ln>
        </p:spPr>
        <p:txBody>
          <a:bodyPr>
            <a:spAutoFit/>
          </a:bodyPr>
          <a:lstStyle/>
          <a:p>
            <a:pPr eaLnBrk="0" hangingPunct="0">
              <a:spcBef>
                <a:spcPct val="50000"/>
              </a:spcBef>
            </a:pPr>
            <a:r>
              <a:rPr lang="zh-CN" altLang="en-US" b="1">
                <a:latin typeface="Times New Roman" charset="0"/>
                <a:ea typeface="宋体" pitchFamily="2" charset="-122"/>
              </a:rPr>
              <a:t>注意：两个检测任务！</a:t>
            </a:r>
          </a:p>
        </p:txBody>
      </p:sp>
      <p:grpSp>
        <p:nvGrpSpPr>
          <p:cNvPr id="4" name="Group 18"/>
          <p:cNvGrpSpPr>
            <a:grpSpLocks/>
          </p:cNvGrpSpPr>
          <p:nvPr/>
        </p:nvGrpSpPr>
        <p:grpSpPr bwMode="auto">
          <a:xfrm>
            <a:off x="2762250" y="3717925"/>
            <a:ext cx="2462213" cy="1671638"/>
            <a:chOff x="1638" y="2342"/>
            <a:chExt cx="1551" cy="1053"/>
          </a:xfrm>
        </p:grpSpPr>
        <p:sp>
          <p:nvSpPr>
            <p:cNvPr id="23601" name="Line 19"/>
            <p:cNvSpPr>
              <a:spLocks noChangeShapeType="1"/>
            </p:cNvSpPr>
            <p:nvPr/>
          </p:nvSpPr>
          <p:spPr bwMode="auto">
            <a:xfrm>
              <a:off x="1638" y="2342"/>
              <a:ext cx="1072" cy="1053"/>
            </a:xfrm>
            <a:prstGeom prst="line">
              <a:avLst/>
            </a:prstGeom>
            <a:noFill/>
            <a:ln w="9525">
              <a:solidFill>
                <a:schemeClr val="tx1"/>
              </a:solidFill>
              <a:round/>
              <a:headEnd type="triangle" w="med" len="med"/>
              <a:tailEnd/>
            </a:ln>
          </p:spPr>
          <p:txBody>
            <a:bodyPr/>
            <a:lstStyle/>
            <a:p>
              <a:endParaRPr lang="zh-CN" altLang="en-US"/>
            </a:p>
          </p:txBody>
        </p:sp>
        <p:sp>
          <p:nvSpPr>
            <p:cNvPr id="23602" name="Text Box 20"/>
            <p:cNvSpPr txBox="1">
              <a:spLocks noChangeArrowheads="1"/>
            </p:cNvSpPr>
            <p:nvPr/>
          </p:nvSpPr>
          <p:spPr bwMode="auto">
            <a:xfrm>
              <a:off x="1746" y="2721"/>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1/P</a:t>
              </a:r>
            </a:p>
          </p:txBody>
        </p:sp>
        <p:sp>
          <p:nvSpPr>
            <p:cNvPr id="23603" name="Text Box 21"/>
            <p:cNvSpPr txBox="1">
              <a:spLocks noChangeArrowheads="1"/>
            </p:cNvSpPr>
            <p:nvPr/>
          </p:nvSpPr>
          <p:spPr bwMode="auto">
            <a:xfrm>
              <a:off x="2230" y="2555"/>
              <a:ext cx="959" cy="520"/>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FF3300"/>
                  </a:solidFill>
                  <a:latin typeface="Times New Roman" charset="0"/>
                  <a:ea typeface="宋体" pitchFamily="2" charset="-122"/>
                </a:rPr>
                <a:t>检测到“</a:t>
              </a:r>
              <a:r>
                <a:rPr lang="en-US" altLang="zh-CN" sz="1600" b="1">
                  <a:solidFill>
                    <a:srgbClr val="FF3300"/>
                  </a:solidFill>
                  <a:latin typeface="Times New Roman" charset="0"/>
                  <a:ea typeface="宋体" pitchFamily="2" charset="-122"/>
                </a:rPr>
                <a:t>011”</a:t>
              </a:r>
              <a:r>
                <a:rPr lang="zh-CN" altLang="en-US" sz="1600" b="1">
                  <a:solidFill>
                    <a:srgbClr val="FF3300"/>
                  </a:solidFill>
                  <a:latin typeface="Times New Roman" charset="0"/>
                  <a:ea typeface="宋体" pitchFamily="2" charset="-122"/>
                </a:rPr>
                <a:t>，输出</a:t>
              </a:r>
              <a:r>
                <a:rPr lang="en-US" altLang="zh-CN" sz="1600" b="1">
                  <a:solidFill>
                    <a:srgbClr val="FF3300"/>
                  </a:solidFill>
                  <a:latin typeface="Times New Roman" charset="0"/>
                  <a:ea typeface="宋体" pitchFamily="2" charset="-122"/>
                </a:rPr>
                <a:t>P</a:t>
              </a:r>
              <a:r>
                <a:rPr lang="zh-CN" altLang="en-US" sz="1600" b="1">
                  <a:solidFill>
                    <a:srgbClr val="FF3300"/>
                  </a:solidFill>
                  <a:latin typeface="Times New Roman" charset="0"/>
                  <a:ea typeface="宋体" pitchFamily="2" charset="-122"/>
                </a:rPr>
                <a:t>，回到初始态</a:t>
              </a:r>
            </a:p>
          </p:txBody>
        </p:sp>
      </p:grpSp>
      <p:grpSp>
        <p:nvGrpSpPr>
          <p:cNvPr id="5" name="Group 22"/>
          <p:cNvGrpSpPr>
            <a:grpSpLocks/>
          </p:cNvGrpSpPr>
          <p:nvPr/>
        </p:nvGrpSpPr>
        <p:grpSpPr bwMode="auto">
          <a:xfrm>
            <a:off x="2259013" y="1125538"/>
            <a:ext cx="6075362" cy="1476375"/>
            <a:chOff x="1321" y="615"/>
            <a:chExt cx="3827" cy="1024"/>
          </a:xfrm>
        </p:grpSpPr>
        <p:grpSp>
          <p:nvGrpSpPr>
            <p:cNvPr id="23598" name="Group 23"/>
            <p:cNvGrpSpPr>
              <a:grpSpLocks/>
            </p:cNvGrpSpPr>
            <p:nvPr/>
          </p:nvGrpSpPr>
          <p:grpSpPr bwMode="auto">
            <a:xfrm>
              <a:off x="1321" y="726"/>
              <a:ext cx="3827" cy="913"/>
              <a:chOff x="1321" y="799"/>
              <a:chExt cx="3827" cy="913"/>
            </a:xfrm>
          </p:grpSpPr>
          <p:graphicFrame>
            <p:nvGraphicFramePr>
              <p:cNvPr id="23554" name="Object 24"/>
              <p:cNvGraphicFramePr>
                <a:graphicFrameLocks noChangeAspect="1"/>
              </p:cNvGraphicFramePr>
              <p:nvPr/>
            </p:nvGraphicFramePr>
            <p:xfrm>
              <a:off x="1321" y="998"/>
              <a:ext cx="3827" cy="714"/>
            </p:xfrm>
            <a:graphic>
              <a:graphicData uri="http://schemas.openxmlformats.org/presentationml/2006/ole">
                <p:oleObj spid="_x0000_s23554" name="Visio" r:id="rId5" imgW="3724656" imgH="1133551" progId="Visio.Drawing.11">
                  <p:embed/>
                </p:oleObj>
              </a:graphicData>
            </a:graphic>
          </p:graphicFrame>
          <p:sp>
            <p:nvSpPr>
              <p:cNvPr id="23600" name="Text Box 25"/>
              <p:cNvSpPr txBox="1">
                <a:spLocks noChangeArrowheads="1"/>
              </p:cNvSpPr>
              <p:nvPr/>
            </p:nvSpPr>
            <p:spPr bwMode="auto">
              <a:xfrm>
                <a:off x="2938" y="799"/>
                <a:ext cx="340" cy="254"/>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1/P</a:t>
                </a:r>
              </a:p>
            </p:txBody>
          </p:sp>
        </p:grpSp>
        <p:sp>
          <p:nvSpPr>
            <p:cNvPr id="23599" name="Text Box 26"/>
            <p:cNvSpPr txBox="1">
              <a:spLocks noChangeArrowheads="1"/>
            </p:cNvSpPr>
            <p:nvPr/>
          </p:nvSpPr>
          <p:spPr bwMode="auto">
            <a:xfrm>
              <a:off x="3367" y="615"/>
              <a:ext cx="1209" cy="403"/>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FF3300"/>
                  </a:solidFill>
                  <a:latin typeface="Times New Roman" charset="0"/>
                  <a:ea typeface="宋体" pitchFamily="2" charset="-122"/>
                </a:rPr>
                <a:t>检测到“</a:t>
              </a:r>
              <a:r>
                <a:rPr lang="en-US" altLang="zh-CN" sz="1600" b="1">
                  <a:solidFill>
                    <a:srgbClr val="FF3300"/>
                  </a:solidFill>
                  <a:latin typeface="Times New Roman" charset="0"/>
                  <a:ea typeface="宋体" pitchFamily="2" charset="-122"/>
                </a:rPr>
                <a:t>011”</a:t>
              </a:r>
              <a:r>
                <a:rPr lang="zh-CN" altLang="en-US" sz="1600" b="1">
                  <a:solidFill>
                    <a:srgbClr val="FF3300"/>
                  </a:solidFill>
                  <a:latin typeface="Times New Roman" charset="0"/>
                  <a:ea typeface="宋体" pitchFamily="2" charset="-122"/>
                </a:rPr>
                <a:t>，输出</a:t>
              </a:r>
              <a:r>
                <a:rPr lang="en-US" altLang="zh-CN" sz="1600" b="1">
                  <a:solidFill>
                    <a:srgbClr val="FF3300"/>
                  </a:solidFill>
                  <a:latin typeface="Times New Roman" charset="0"/>
                  <a:ea typeface="宋体" pitchFamily="2" charset="-122"/>
                </a:rPr>
                <a:t>P</a:t>
              </a:r>
              <a:r>
                <a:rPr lang="zh-CN" altLang="en-US" sz="1600" b="1">
                  <a:solidFill>
                    <a:srgbClr val="FF3300"/>
                  </a:solidFill>
                  <a:latin typeface="Times New Roman" charset="0"/>
                  <a:ea typeface="宋体" pitchFamily="2" charset="-122"/>
                </a:rPr>
                <a:t>，回到初始态</a:t>
              </a:r>
            </a:p>
          </p:txBody>
        </p:sp>
      </p:grpSp>
      <p:grpSp>
        <p:nvGrpSpPr>
          <p:cNvPr id="7" name="Group 27"/>
          <p:cNvGrpSpPr>
            <a:grpSpLocks/>
          </p:cNvGrpSpPr>
          <p:nvPr/>
        </p:nvGrpSpPr>
        <p:grpSpPr bwMode="auto">
          <a:xfrm>
            <a:off x="2979738" y="2765425"/>
            <a:ext cx="1520825" cy="1065213"/>
            <a:chOff x="1775" y="1742"/>
            <a:chExt cx="958" cy="671"/>
          </a:xfrm>
        </p:grpSpPr>
        <p:grpSp>
          <p:nvGrpSpPr>
            <p:cNvPr id="23593" name="Group 28"/>
            <p:cNvGrpSpPr>
              <a:grpSpLocks/>
            </p:cNvGrpSpPr>
            <p:nvPr/>
          </p:nvGrpSpPr>
          <p:grpSpPr bwMode="auto">
            <a:xfrm>
              <a:off x="1775" y="1742"/>
              <a:ext cx="850" cy="304"/>
              <a:chOff x="1775" y="1815"/>
              <a:chExt cx="850" cy="304"/>
            </a:xfrm>
          </p:grpSpPr>
          <p:sp>
            <p:nvSpPr>
              <p:cNvPr id="23596" name="Line 29"/>
              <p:cNvSpPr>
                <a:spLocks noChangeShapeType="1"/>
              </p:cNvSpPr>
              <p:nvPr/>
            </p:nvSpPr>
            <p:spPr bwMode="auto">
              <a:xfrm>
                <a:off x="1775" y="2119"/>
                <a:ext cx="850" cy="0"/>
              </a:xfrm>
              <a:prstGeom prst="line">
                <a:avLst/>
              </a:prstGeom>
              <a:noFill/>
              <a:ln w="9525">
                <a:solidFill>
                  <a:schemeClr val="tx1"/>
                </a:solidFill>
                <a:round/>
                <a:headEnd/>
                <a:tailEnd type="triangle" w="med" len="med"/>
              </a:ln>
            </p:spPr>
            <p:txBody>
              <a:bodyPr/>
              <a:lstStyle/>
              <a:p>
                <a:endParaRPr lang="zh-CN" altLang="en-US"/>
              </a:p>
            </p:txBody>
          </p:sp>
          <p:sp>
            <p:nvSpPr>
              <p:cNvPr id="23597" name="Text Box 30"/>
              <p:cNvSpPr txBox="1">
                <a:spLocks noChangeArrowheads="1"/>
              </p:cNvSpPr>
              <p:nvPr/>
            </p:nvSpPr>
            <p:spPr bwMode="auto">
              <a:xfrm>
                <a:off x="1979" y="1815"/>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grpSp>
        <p:sp>
          <p:nvSpPr>
            <p:cNvPr id="23594" name="Text Box 31"/>
            <p:cNvSpPr txBox="1">
              <a:spLocks noChangeArrowheads="1"/>
            </p:cNvSpPr>
            <p:nvPr/>
          </p:nvSpPr>
          <p:spPr bwMode="auto">
            <a:xfrm>
              <a:off x="1803" y="2024"/>
              <a:ext cx="930"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0000FF"/>
                  </a:solidFill>
                  <a:latin typeface="Times New Roman" charset="0"/>
                  <a:ea typeface="宋体" pitchFamily="2" charset="-122"/>
                </a:rPr>
                <a:t>检测到“</a:t>
              </a:r>
              <a:r>
                <a:rPr lang="en-US" altLang="zh-CN" b="1">
                  <a:solidFill>
                    <a:srgbClr val="0000FF"/>
                  </a:solidFill>
                  <a:latin typeface="Times New Roman" charset="0"/>
                  <a:ea typeface="宋体" pitchFamily="2" charset="-122"/>
                </a:rPr>
                <a:t>0”</a:t>
              </a:r>
            </a:p>
          </p:txBody>
        </p:sp>
        <p:sp>
          <p:nvSpPr>
            <p:cNvPr id="23595" name="Text Box 32"/>
            <p:cNvSpPr txBox="1">
              <a:spLocks noChangeArrowheads="1"/>
            </p:cNvSpPr>
            <p:nvPr/>
          </p:nvSpPr>
          <p:spPr bwMode="auto">
            <a:xfrm>
              <a:off x="1809" y="2182"/>
              <a:ext cx="879"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a:t>
              </a:r>
            </a:p>
          </p:txBody>
        </p:sp>
      </p:grpSp>
      <p:grpSp>
        <p:nvGrpSpPr>
          <p:cNvPr id="9" name="Group 33"/>
          <p:cNvGrpSpPr>
            <a:grpSpLocks/>
          </p:cNvGrpSpPr>
          <p:nvPr/>
        </p:nvGrpSpPr>
        <p:grpSpPr bwMode="auto">
          <a:xfrm>
            <a:off x="5948363" y="2771775"/>
            <a:ext cx="1552575" cy="1081088"/>
            <a:chOff x="3645" y="1746"/>
            <a:chExt cx="978" cy="681"/>
          </a:xfrm>
        </p:grpSpPr>
        <p:sp>
          <p:nvSpPr>
            <p:cNvPr id="23589" name="Line 34"/>
            <p:cNvSpPr>
              <a:spLocks noChangeShapeType="1"/>
            </p:cNvSpPr>
            <p:nvPr/>
          </p:nvSpPr>
          <p:spPr bwMode="auto">
            <a:xfrm>
              <a:off x="3702" y="2049"/>
              <a:ext cx="850" cy="0"/>
            </a:xfrm>
            <a:prstGeom prst="line">
              <a:avLst/>
            </a:prstGeom>
            <a:noFill/>
            <a:ln w="9525">
              <a:solidFill>
                <a:schemeClr val="tx1"/>
              </a:solidFill>
              <a:round/>
              <a:headEnd/>
              <a:tailEnd type="triangle" w="med" len="med"/>
            </a:ln>
          </p:spPr>
          <p:txBody>
            <a:bodyPr/>
            <a:lstStyle/>
            <a:p>
              <a:endParaRPr lang="zh-CN" altLang="en-US"/>
            </a:p>
          </p:txBody>
        </p:sp>
        <p:sp>
          <p:nvSpPr>
            <p:cNvPr id="23590" name="Text Box 35"/>
            <p:cNvSpPr txBox="1">
              <a:spLocks noChangeArrowheads="1"/>
            </p:cNvSpPr>
            <p:nvPr/>
          </p:nvSpPr>
          <p:spPr bwMode="auto">
            <a:xfrm>
              <a:off x="3929" y="1746"/>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a:t>
              </a:r>
            </a:p>
          </p:txBody>
        </p:sp>
        <p:sp>
          <p:nvSpPr>
            <p:cNvPr id="23591" name="Text Box 36"/>
            <p:cNvSpPr txBox="1">
              <a:spLocks noChangeArrowheads="1"/>
            </p:cNvSpPr>
            <p:nvPr/>
          </p:nvSpPr>
          <p:spPr bwMode="auto">
            <a:xfrm>
              <a:off x="3645" y="2030"/>
              <a:ext cx="933"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0000FF"/>
                  </a:solidFill>
                  <a:latin typeface="Times New Roman" charset="0"/>
                  <a:ea typeface="宋体" pitchFamily="2" charset="-122"/>
                </a:rPr>
                <a:t>检测到“</a:t>
              </a:r>
              <a:r>
                <a:rPr lang="en-US" altLang="zh-CN" b="1">
                  <a:solidFill>
                    <a:srgbClr val="0000FF"/>
                  </a:solidFill>
                  <a:latin typeface="Times New Roman" charset="0"/>
                  <a:ea typeface="宋体" pitchFamily="2" charset="-122"/>
                </a:rPr>
                <a:t>01”</a:t>
              </a:r>
            </a:p>
          </p:txBody>
        </p:sp>
        <p:sp>
          <p:nvSpPr>
            <p:cNvPr id="23592" name="Text Box 37"/>
            <p:cNvSpPr txBox="1">
              <a:spLocks noChangeArrowheads="1"/>
            </p:cNvSpPr>
            <p:nvPr/>
          </p:nvSpPr>
          <p:spPr bwMode="auto">
            <a:xfrm>
              <a:off x="3645" y="2196"/>
              <a:ext cx="978" cy="231"/>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FF3300"/>
                  </a:solidFill>
                  <a:latin typeface="Times New Roman" charset="0"/>
                  <a:ea typeface="宋体" pitchFamily="2" charset="-122"/>
                </a:rPr>
                <a:t>检测到“</a:t>
              </a:r>
              <a:r>
                <a:rPr lang="en-US" altLang="zh-CN" b="1">
                  <a:solidFill>
                    <a:srgbClr val="FF3300"/>
                  </a:solidFill>
                  <a:latin typeface="Times New Roman" charset="0"/>
                  <a:ea typeface="宋体" pitchFamily="2" charset="-122"/>
                </a:rPr>
                <a:t>01”</a:t>
              </a:r>
            </a:p>
          </p:txBody>
        </p:sp>
      </p:grpSp>
      <p:grpSp>
        <p:nvGrpSpPr>
          <p:cNvPr id="10" name="Group 38"/>
          <p:cNvGrpSpPr>
            <a:grpSpLocks/>
          </p:cNvGrpSpPr>
          <p:nvPr/>
        </p:nvGrpSpPr>
        <p:grpSpPr bwMode="auto">
          <a:xfrm>
            <a:off x="7870825" y="3589338"/>
            <a:ext cx="1093788" cy="2047875"/>
            <a:chOff x="4856" y="2261"/>
            <a:chExt cx="689" cy="1290"/>
          </a:xfrm>
        </p:grpSpPr>
        <p:sp>
          <p:nvSpPr>
            <p:cNvPr id="23585" name="Line 39"/>
            <p:cNvSpPr>
              <a:spLocks noChangeShapeType="1"/>
            </p:cNvSpPr>
            <p:nvPr/>
          </p:nvSpPr>
          <p:spPr bwMode="auto">
            <a:xfrm>
              <a:off x="5026" y="2418"/>
              <a:ext cx="0" cy="775"/>
            </a:xfrm>
            <a:prstGeom prst="line">
              <a:avLst/>
            </a:prstGeom>
            <a:noFill/>
            <a:ln w="9525">
              <a:solidFill>
                <a:schemeClr val="tx1"/>
              </a:solidFill>
              <a:round/>
              <a:headEnd/>
              <a:tailEnd type="triangle" w="med" len="med"/>
            </a:ln>
          </p:spPr>
          <p:txBody>
            <a:bodyPr/>
            <a:lstStyle/>
            <a:p>
              <a:endParaRPr lang="zh-CN" altLang="en-US"/>
            </a:p>
          </p:txBody>
        </p:sp>
        <p:sp>
          <p:nvSpPr>
            <p:cNvPr id="23586" name="Text Box 40"/>
            <p:cNvSpPr txBox="1">
              <a:spLocks noChangeArrowheads="1"/>
            </p:cNvSpPr>
            <p:nvPr/>
          </p:nvSpPr>
          <p:spPr bwMode="auto">
            <a:xfrm>
              <a:off x="4856" y="2605"/>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a:t>
              </a:r>
            </a:p>
          </p:txBody>
        </p:sp>
        <p:sp>
          <p:nvSpPr>
            <p:cNvPr id="23587" name="Text Box 41"/>
            <p:cNvSpPr txBox="1">
              <a:spLocks noChangeArrowheads="1"/>
            </p:cNvSpPr>
            <p:nvPr/>
          </p:nvSpPr>
          <p:spPr bwMode="auto">
            <a:xfrm>
              <a:off x="5091" y="2261"/>
              <a:ext cx="199" cy="1290"/>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010”</a:t>
              </a:r>
            </a:p>
          </p:txBody>
        </p:sp>
        <p:sp>
          <p:nvSpPr>
            <p:cNvPr id="23588" name="Text Box 42"/>
            <p:cNvSpPr txBox="1">
              <a:spLocks noChangeArrowheads="1"/>
            </p:cNvSpPr>
            <p:nvPr/>
          </p:nvSpPr>
          <p:spPr bwMode="auto">
            <a:xfrm>
              <a:off x="5346" y="2261"/>
              <a:ext cx="199" cy="982"/>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FF3300"/>
                  </a:solidFill>
                  <a:latin typeface="Times New Roman" charset="0"/>
                  <a:ea typeface="宋体" pitchFamily="2" charset="-122"/>
                </a:rPr>
                <a:t>检测到“</a:t>
              </a:r>
              <a:r>
                <a:rPr lang="en-US" altLang="zh-CN" sz="1600" b="1">
                  <a:solidFill>
                    <a:srgbClr val="FF3300"/>
                  </a:solidFill>
                  <a:latin typeface="Times New Roman" charset="0"/>
                  <a:ea typeface="宋体" pitchFamily="2" charset="-122"/>
                </a:rPr>
                <a:t>0”</a:t>
              </a:r>
            </a:p>
          </p:txBody>
        </p:sp>
      </p:grpSp>
      <p:grpSp>
        <p:nvGrpSpPr>
          <p:cNvPr id="11" name="Group 43"/>
          <p:cNvGrpSpPr>
            <a:grpSpLocks/>
          </p:cNvGrpSpPr>
          <p:nvPr/>
        </p:nvGrpSpPr>
        <p:grpSpPr bwMode="auto">
          <a:xfrm>
            <a:off x="6038850" y="5022850"/>
            <a:ext cx="1533525" cy="796925"/>
            <a:chOff x="3702" y="3164"/>
            <a:chExt cx="966" cy="502"/>
          </a:xfrm>
        </p:grpSpPr>
        <p:sp>
          <p:nvSpPr>
            <p:cNvPr id="23581" name="Line 44"/>
            <p:cNvSpPr>
              <a:spLocks noChangeShapeType="1"/>
            </p:cNvSpPr>
            <p:nvPr/>
          </p:nvSpPr>
          <p:spPr bwMode="auto">
            <a:xfrm>
              <a:off x="3702" y="3486"/>
              <a:ext cx="850" cy="0"/>
            </a:xfrm>
            <a:prstGeom prst="line">
              <a:avLst/>
            </a:prstGeom>
            <a:noFill/>
            <a:ln w="9525">
              <a:solidFill>
                <a:schemeClr val="tx1"/>
              </a:solidFill>
              <a:round/>
              <a:headEnd type="triangle" w="med" len="med"/>
              <a:tailEnd/>
            </a:ln>
          </p:spPr>
          <p:txBody>
            <a:bodyPr/>
            <a:lstStyle/>
            <a:p>
              <a:endParaRPr lang="zh-CN" altLang="en-US"/>
            </a:p>
          </p:txBody>
        </p:sp>
        <p:sp>
          <p:nvSpPr>
            <p:cNvPr id="23582" name="Text Box 45"/>
            <p:cNvSpPr txBox="1">
              <a:spLocks noChangeArrowheads="1"/>
            </p:cNvSpPr>
            <p:nvPr/>
          </p:nvSpPr>
          <p:spPr bwMode="auto">
            <a:xfrm>
              <a:off x="3986" y="3164"/>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1/0</a:t>
              </a:r>
            </a:p>
          </p:txBody>
        </p:sp>
        <p:sp>
          <p:nvSpPr>
            <p:cNvPr id="23583" name="Text Box 46"/>
            <p:cNvSpPr txBox="1">
              <a:spLocks noChangeArrowheads="1"/>
            </p:cNvSpPr>
            <p:nvPr/>
          </p:nvSpPr>
          <p:spPr bwMode="auto">
            <a:xfrm>
              <a:off x="3712" y="3306"/>
              <a:ext cx="956" cy="212"/>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0101”</a:t>
              </a:r>
            </a:p>
          </p:txBody>
        </p:sp>
        <p:sp>
          <p:nvSpPr>
            <p:cNvPr id="23584" name="Text Box 47"/>
            <p:cNvSpPr txBox="1">
              <a:spLocks noChangeArrowheads="1"/>
            </p:cNvSpPr>
            <p:nvPr/>
          </p:nvSpPr>
          <p:spPr bwMode="auto">
            <a:xfrm>
              <a:off x="3712" y="3454"/>
              <a:ext cx="865" cy="212"/>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FF3300"/>
                  </a:solidFill>
                  <a:latin typeface="Times New Roman" charset="0"/>
                  <a:ea typeface="宋体" pitchFamily="2" charset="-122"/>
                </a:rPr>
                <a:t>检测到“</a:t>
              </a:r>
              <a:r>
                <a:rPr lang="en-US" altLang="zh-CN" sz="1600" b="1">
                  <a:solidFill>
                    <a:srgbClr val="FF3300"/>
                  </a:solidFill>
                  <a:latin typeface="Times New Roman" charset="0"/>
                  <a:ea typeface="宋体" pitchFamily="2" charset="-122"/>
                </a:rPr>
                <a:t>01”</a:t>
              </a:r>
            </a:p>
          </p:txBody>
        </p:sp>
      </p:grpSp>
      <p:grpSp>
        <p:nvGrpSpPr>
          <p:cNvPr id="12" name="Group 48"/>
          <p:cNvGrpSpPr>
            <a:grpSpLocks/>
          </p:cNvGrpSpPr>
          <p:nvPr/>
        </p:nvGrpSpPr>
        <p:grpSpPr bwMode="auto">
          <a:xfrm>
            <a:off x="5678488" y="5903913"/>
            <a:ext cx="2327275" cy="965200"/>
            <a:chOff x="3475" y="3719"/>
            <a:chExt cx="1466" cy="608"/>
          </a:xfrm>
        </p:grpSpPr>
        <p:grpSp>
          <p:nvGrpSpPr>
            <p:cNvPr id="23576" name="Group 49"/>
            <p:cNvGrpSpPr>
              <a:grpSpLocks/>
            </p:cNvGrpSpPr>
            <p:nvPr/>
          </p:nvGrpSpPr>
          <p:grpSpPr bwMode="auto">
            <a:xfrm>
              <a:off x="3702" y="3719"/>
              <a:ext cx="860" cy="608"/>
              <a:chOff x="3702" y="3719"/>
              <a:chExt cx="860" cy="608"/>
            </a:xfrm>
          </p:grpSpPr>
          <p:sp>
            <p:nvSpPr>
              <p:cNvPr id="23578" name="Line 50"/>
              <p:cNvSpPr>
                <a:spLocks noChangeShapeType="1"/>
              </p:cNvSpPr>
              <p:nvPr/>
            </p:nvSpPr>
            <p:spPr bwMode="auto">
              <a:xfrm>
                <a:off x="3712" y="3719"/>
                <a:ext cx="850" cy="0"/>
              </a:xfrm>
              <a:prstGeom prst="line">
                <a:avLst/>
              </a:prstGeom>
              <a:noFill/>
              <a:ln w="9525">
                <a:solidFill>
                  <a:schemeClr val="tx1"/>
                </a:solidFill>
                <a:round/>
                <a:headEnd/>
                <a:tailEnd type="triangle" w="med" len="med"/>
              </a:ln>
            </p:spPr>
            <p:txBody>
              <a:bodyPr/>
              <a:lstStyle/>
              <a:p>
                <a:endParaRPr lang="zh-CN" altLang="en-US"/>
              </a:p>
            </p:txBody>
          </p:sp>
          <p:sp>
            <p:nvSpPr>
              <p:cNvPr id="23579" name="Text Box 51"/>
              <p:cNvSpPr txBox="1">
                <a:spLocks noChangeArrowheads="1"/>
              </p:cNvSpPr>
              <p:nvPr/>
            </p:nvSpPr>
            <p:spPr bwMode="auto">
              <a:xfrm>
                <a:off x="4043" y="4096"/>
                <a:ext cx="340" cy="231"/>
              </a:xfrm>
              <a:prstGeom prst="rect">
                <a:avLst/>
              </a:prstGeom>
              <a:noFill/>
              <a:ln w="9525">
                <a:noFill/>
                <a:miter lim="800000"/>
                <a:headEnd/>
                <a:tailEnd/>
              </a:ln>
            </p:spPr>
            <p:txBody>
              <a:bodyPr>
                <a:spAutoFit/>
              </a:bodyPr>
              <a:lstStyle/>
              <a:p>
                <a:pPr eaLnBrk="0" hangingPunct="0">
                  <a:spcBef>
                    <a:spcPct val="50000"/>
                  </a:spcBef>
                </a:pPr>
                <a:r>
                  <a:rPr lang="en-US" altLang="zh-CN">
                    <a:latin typeface="Times New Roman" charset="0"/>
                    <a:ea typeface="宋体" pitchFamily="2" charset="-122"/>
                  </a:rPr>
                  <a:t>0/Q</a:t>
                </a:r>
              </a:p>
            </p:txBody>
          </p:sp>
          <p:sp>
            <p:nvSpPr>
              <p:cNvPr id="23580" name="Text Box 52"/>
              <p:cNvSpPr txBox="1">
                <a:spLocks noChangeArrowheads="1"/>
              </p:cNvSpPr>
              <p:nvPr/>
            </p:nvSpPr>
            <p:spPr bwMode="auto">
              <a:xfrm>
                <a:off x="3702" y="3876"/>
                <a:ext cx="794" cy="212"/>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FF3300"/>
                    </a:solidFill>
                    <a:latin typeface="Times New Roman" charset="0"/>
                    <a:ea typeface="宋体" pitchFamily="2" charset="-122"/>
                  </a:rPr>
                  <a:t>检测到“</a:t>
                </a:r>
                <a:r>
                  <a:rPr lang="en-US" altLang="zh-CN" sz="1600" b="1">
                    <a:solidFill>
                      <a:srgbClr val="FF3300"/>
                    </a:solidFill>
                    <a:latin typeface="Times New Roman" charset="0"/>
                    <a:ea typeface="宋体" pitchFamily="2" charset="-122"/>
                  </a:rPr>
                  <a:t>0”</a:t>
                </a:r>
              </a:p>
            </p:txBody>
          </p:sp>
        </p:grpSp>
        <p:sp>
          <p:nvSpPr>
            <p:cNvPr id="23577" name="Text Box 53"/>
            <p:cNvSpPr txBox="1">
              <a:spLocks noChangeArrowheads="1"/>
            </p:cNvSpPr>
            <p:nvPr/>
          </p:nvSpPr>
          <p:spPr bwMode="auto">
            <a:xfrm>
              <a:off x="3475" y="3734"/>
              <a:ext cx="1466" cy="212"/>
            </a:xfrm>
            <a:prstGeom prst="rect">
              <a:avLst/>
            </a:prstGeom>
            <a:noFill/>
            <a:ln w="9525">
              <a:noFill/>
              <a:miter lim="800000"/>
              <a:headEnd/>
              <a:tailEnd/>
            </a:ln>
          </p:spPr>
          <p:txBody>
            <a:bodyPr>
              <a:spAutoFit/>
            </a:bodyPr>
            <a:lstStyle/>
            <a:p>
              <a:pPr eaLnBrk="0" hangingPunct="0">
                <a:spcBef>
                  <a:spcPct val="50000"/>
                </a:spcBef>
              </a:pPr>
              <a:r>
                <a:rPr lang="zh-CN" altLang="en-US" sz="1600" b="1">
                  <a:solidFill>
                    <a:srgbClr val="0000FF"/>
                  </a:solidFill>
                  <a:latin typeface="Times New Roman" charset="0"/>
                  <a:ea typeface="宋体" pitchFamily="2" charset="-122"/>
                </a:rPr>
                <a:t>检测到“</a:t>
              </a:r>
              <a:r>
                <a:rPr lang="en-US" altLang="zh-CN" sz="1600" b="1">
                  <a:solidFill>
                    <a:srgbClr val="0000FF"/>
                  </a:solidFill>
                  <a:latin typeface="Times New Roman" charset="0"/>
                  <a:ea typeface="宋体" pitchFamily="2" charset="-122"/>
                </a:rPr>
                <a:t>01010”</a:t>
              </a:r>
              <a:r>
                <a:rPr lang="zh-CN" altLang="en-US" sz="1600" b="1">
                  <a:solidFill>
                    <a:srgbClr val="0000FF"/>
                  </a:solidFill>
                  <a:latin typeface="Times New Roman" charset="0"/>
                  <a:ea typeface="宋体" pitchFamily="2" charset="-122"/>
                </a:rPr>
                <a:t>，输出</a:t>
              </a:r>
              <a:r>
                <a:rPr lang="en-US" altLang="zh-CN" sz="1600" b="1">
                  <a:solidFill>
                    <a:srgbClr val="0000FF"/>
                  </a:solidFill>
                  <a:latin typeface="Times New Roman" charset="0"/>
                  <a:ea typeface="宋体" pitchFamily="2" charset="-122"/>
                </a:rPr>
                <a:t>Q</a:t>
              </a:r>
            </a:p>
          </p:txBody>
        </p:sp>
      </p:grpSp>
      <p:sp>
        <p:nvSpPr>
          <p:cNvPr id="146486" name="Text Box 54"/>
          <p:cNvSpPr txBox="1">
            <a:spLocks noChangeArrowheads="1"/>
          </p:cNvSpPr>
          <p:nvPr/>
        </p:nvSpPr>
        <p:spPr bwMode="auto">
          <a:xfrm>
            <a:off x="285750" y="4872038"/>
            <a:ext cx="3422650" cy="1138237"/>
          </a:xfrm>
          <a:prstGeom prst="rect">
            <a:avLst/>
          </a:prstGeom>
          <a:noFill/>
          <a:ln w="9525">
            <a:noFill/>
            <a:miter lim="800000"/>
            <a:headEnd/>
            <a:tailEnd/>
          </a:ln>
        </p:spPr>
        <p:txBody>
          <a:bodyPr>
            <a:spAutoFit/>
          </a:bodyPr>
          <a:lstStyle/>
          <a:p>
            <a:pPr eaLnBrk="0" hangingPunct="0">
              <a:spcBef>
                <a:spcPct val="20000"/>
              </a:spcBef>
            </a:pPr>
            <a:r>
              <a:rPr lang="zh-CN" altLang="en-US" sz="2000" b="1">
                <a:latin typeface="Times New Roman" charset="0"/>
                <a:ea typeface="宋体" pitchFamily="2" charset="-122"/>
              </a:rPr>
              <a:t>例：检测</a:t>
            </a:r>
            <a:r>
              <a:rPr lang="en-US" altLang="zh-CN" sz="2000" b="1">
                <a:latin typeface="Times New Roman" charset="0"/>
                <a:ea typeface="宋体" pitchFamily="2" charset="-122"/>
              </a:rPr>
              <a:t>00110101011</a:t>
            </a:r>
          </a:p>
          <a:p>
            <a:pPr eaLnBrk="0" hangingPunct="0">
              <a:spcBef>
                <a:spcPct val="20000"/>
              </a:spcBef>
            </a:pPr>
            <a:r>
              <a:rPr lang="zh-CN" altLang="en-US" sz="2000" b="1">
                <a:latin typeface="Times New Roman" charset="0"/>
                <a:ea typeface="宋体" pitchFamily="2" charset="-122"/>
              </a:rPr>
              <a:t>输出：</a:t>
            </a:r>
            <a:r>
              <a:rPr lang="en-US" altLang="zh-CN" sz="2000" b="1">
                <a:latin typeface="Times New Roman" charset="0"/>
                <a:ea typeface="宋体" pitchFamily="2" charset="-122"/>
              </a:rPr>
              <a:t>P</a:t>
            </a:r>
            <a:r>
              <a:rPr lang="zh-CN" altLang="en-US" sz="2000" b="1">
                <a:latin typeface="Times New Roman" charset="0"/>
                <a:ea typeface="宋体" pitchFamily="2" charset="-122"/>
              </a:rPr>
              <a:t>：</a:t>
            </a:r>
            <a:r>
              <a:rPr lang="en-US" altLang="zh-CN" sz="2000" b="1">
                <a:latin typeface="Times New Roman" charset="0"/>
                <a:ea typeface="宋体" pitchFamily="2" charset="-122"/>
              </a:rPr>
              <a:t>0010000001</a:t>
            </a:r>
          </a:p>
          <a:p>
            <a:pPr eaLnBrk="0" hangingPunct="0">
              <a:spcBef>
                <a:spcPct val="20000"/>
              </a:spcBef>
            </a:pPr>
            <a:r>
              <a:rPr lang="en-US" altLang="zh-CN" sz="2000" b="1">
                <a:latin typeface="Times New Roman" charset="0"/>
                <a:ea typeface="宋体" pitchFamily="2" charset="-122"/>
              </a:rPr>
              <a:t>            Q</a:t>
            </a:r>
            <a:r>
              <a:rPr lang="zh-CN" altLang="en-US" sz="2000" b="1">
                <a:latin typeface="Times New Roman" charset="0"/>
                <a:ea typeface="宋体" pitchFamily="2" charset="-122"/>
              </a:rPr>
              <a:t>：</a:t>
            </a:r>
            <a:r>
              <a:rPr lang="en-US" altLang="zh-CN" sz="2000" b="1">
                <a:latin typeface="Times New Roman" charset="0"/>
                <a:ea typeface="宋体" pitchFamily="2" charset="-122"/>
              </a:rPr>
              <a:t>0000000100</a:t>
            </a:r>
          </a:p>
        </p:txBody>
      </p:sp>
      <p:sp>
        <p:nvSpPr>
          <p:cNvPr id="23575" name="Text Box 55"/>
          <p:cNvSpPr txBox="1">
            <a:spLocks noChangeArrowheads="1"/>
          </p:cNvSpPr>
          <p:nvPr/>
        </p:nvSpPr>
        <p:spPr bwMode="auto">
          <a:xfrm>
            <a:off x="1403350" y="620713"/>
            <a:ext cx="3529013" cy="457200"/>
          </a:xfrm>
          <a:prstGeom prst="rect">
            <a:avLst/>
          </a:prstGeom>
          <a:solidFill>
            <a:srgbClr val="FFFF00"/>
          </a:solidFill>
          <a:ln w="9525">
            <a:noFill/>
            <a:miter lim="800000"/>
            <a:headEnd/>
            <a:tailEnd/>
          </a:ln>
        </p:spPr>
        <p:txBody>
          <a:bodyPr>
            <a:spAutoFit/>
          </a:bodyPr>
          <a:lstStyle/>
          <a:p>
            <a:pPr>
              <a:spcBef>
                <a:spcPct val="50000"/>
              </a:spcBef>
            </a:pPr>
            <a:r>
              <a:rPr lang="zh-CN" altLang="en-US" sz="2400" b="1">
                <a:latin typeface="Tahoma" pitchFamily="34" charset="0"/>
                <a:ea typeface="宋体" pitchFamily="2" charset="-122"/>
              </a:rPr>
              <a:t>检测序列</a:t>
            </a:r>
            <a:r>
              <a:rPr lang="en-US" altLang="zh-CN" sz="2400" b="1">
                <a:latin typeface="Tahoma" pitchFamily="34" charset="0"/>
                <a:ea typeface="宋体" pitchFamily="2" charset="-122"/>
              </a:rPr>
              <a:t>01010</a:t>
            </a:r>
            <a:r>
              <a:rPr lang="zh-CN" altLang="en-US" sz="2400" b="1">
                <a:latin typeface="Tahoma" pitchFamily="34" charset="0"/>
                <a:ea typeface="宋体" pitchFamily="2" charset="-122"/>
              </a:rPr>
              <a:t>和</a:t>
            </a:r>
            <a:r>
              <a:rPr lang="en-US" altLang="zh-CN" sz="2400" b="1">
                <a:latin typeface="Tahoma" pitchFamily="34" charset="0"/>
                <a:ea typeface="宋体" pitchFamily="2" charset="-122"/>
              </a:rPr>
              <a:t>011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4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4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64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64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644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6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P spid="146437" grpId="0" animBg="1"/>
      <p:bldP spid="146438" grpId="0" animBg="1"/>
      <p:bldP spid="146439" grpId="0" animBg="1"/>
      <p:bldP spid="146440" grpId="0" animBg="1"/>
      <p:bldP spid="146447" grpId="0" animBg="1"/>
      <p:bldP spid="146448" grpId="0"/>
      <p:bldP spid="146449" grpId="0" animBg="1"/>
      <p:bldP spid="14648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主要内容</a:t>
            </a:r>
          </a:p>
        </p:txBody>
      </p:sp>
      <p:sp>
        <p:nvSpPr>
          <p:cNvPr id="75779" name="Rectangle 3"/>
          <p:cNvSpPr>
            <a:spLocks noGrp="1" noChangeArrowheads="1"/>
          </p:cNvSpPr>
          <p:nvPr>
            <p:ph type="body" idx="1"/>
          </p:nvPr>
        </p:nvSpPr>
        <p:spPr>
          <a:xfrm>
            <a:off x="1835150" y="1700213"/>
            <a:ext cx="6257925" cy="4318000"/>
          </a:xfrm>
        </p:spPr>
        <p:txBody>
          <a:bodyPr/>
          <a:lstStyle/>
          <a:p>
            <a:pPr eaLnBrk="1" hangingPunct="1"/>
            <a:r>
              <a:rPr lang="en-US" altLang="zh-CN" smtClean="0"/>
              <a:t>Mealy</a:t>
            </a:r>
            <a:r>
              <a:rPr lang="zh-CN" altLang="en-US" smtClean="0"/>
              <a:t>与</a:t>
            </a:r>
            <a:r>
              <a:rPr lang="en-US" altLang="zh-CN" smtClean="0"/>
              <a:t>Moore</a:t>
            </a:r>
            <a:r>
              <a:rPr lang="zh-CN" altLang="en-US" smtClean="0"/>
              <a:t>模型</a:t>
            </a:r>
          </a:p>
          <a:p>
            <a:pPr eaLnBrk="1" hangingPunct="1"/>
            <a:r>
              <a:rPr lang="zh-CN" altLang="en-US" smtClean="0"/>
              <a:t>状态机表示法</a:t>
            </a:r>
          </a:p>
          <a:p>
            <a:pPr eaLnBrk="1" hangingPunct="1"/>
            <a:r>
              <a:rPr lang="zh-CN" altLang="en-US" smtClean="0"/>
              <a:t>同步时序电路分析</a:t>
            </a:r>
          </a:p>
          <a:p>
            <a:pPr eaLnBrk="1" hangingPunct="1"/>
            <a:r>
              <a:rPr lang="zh-CN" altLang="en-US" smtClean="0"/>
              <a:t>构造状态图</a:t>
            </a:r>
          </a:p>
          <a:p>
            <a:pPr eaLnBrk="1" hangingPunct="1">
              <a:buClr>
                <a:schemeClr val="tx2"/>
              </a:buClr>
            </a:pPr>
            <a:r>
              <a:rPr lang="zh-CN" altLang="en-US" smtClean="0"/>
              <a:t>计数器设计</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设计一个四位加法计数器</a:t>
            </a:r>
          </a:p>
        </p:txBody>
      </p:sp>
      <p:sp>
        <p:nvSpPr>
          <p:cNvPr id="157699" name="Rectangle 3"/>
          <p:cNvSpPr>
            <a:spLocks noGrp="1" noChangeArrowheads="1"/>
          </p:cNvSpPr>
          <p:nvPr>
            <p:ph type="body" idx="1"/>
          </p:nvPr>
        </p:nvSpPr>
        <p:spPr>
          <a:xfrm>
            <a:off x="684213" y="1412875"/>
            <a:ext cx="7991475" cy="5256213"/>
          </a:xfrm>
        </p:spPr>
        <p:txBody>
          <a:bodyPr/>
          <a:lstStyle/>
          <a:p>
            <a:pPr eaLnBrk="1" hangingPunct="1">
              <a:lnSpc>
                <a:spcPct val="125000"/>
              </a:lnSpc>
            </a:pPr>
            <a:r>
              <a:rPr lang="en-US" altLang="zh-CN" smtClean="0"/>
              <a:t>Step1:</a:t>
            </a:r>
            <a:r>
              <a:rPr lang="zh-CN" altLang="en-US" smtClean="0"/>
              <a:t>确定输入变量、输出变量；</a:t>
            </a:r>
            <a:endParaRPr lang="en-US" altLang="zh-CN" smtClean="0"/>
          </a:p>
          <a:p>
            <a:pPr eaLnBrk="1" hangingPunct="1">
              <a:lnSpc>
                <a:spcPct val="125000"/>
              </a:lnSpc>
            </a:pPr>
            <a:r>
              <a:rPr lang="en-US" altLang="zh-CN" smtClean="0"/>
              <a:t>Step2:</a:t>
            </a:r>
            <a:r>
              <a:rPr lang="zh-CN" altLang="en-US" smtClean="0"/>
              <a:t>画出状态图和列出转换表；</a:t>
            </a:r>
          </a:p>
          <a:p>
            <a:pPr eaLnBrk="1" hangingPunct="1">
              <a:lnSpc>
                <a:spcPct val="125000"/>
              </a:lnSpc>
            </a:pPr>
            <a:r>
              <a:rPr lang="en-US" altLang="zh-CN" smtClean="0"/>
              <a:t>Step3:</a:t>
            </a:r>
            <a:r>
              <a:rPr lang="zh-CN" altLang="en-US" smtClean="0"/>
              <a:t>确定触发器个数和类型；</a:t>
            </a:r>
          </a:p>
          <a:p>
            <a:pPr eaLnBrk="1" hangingPunct="1">
              <a:lnSpc>
                <a:spcPct val="125000"/>
              </a:lnSpc>
            </a:pPr>
            <a:r>
              <a:rPr lang="en-US" altLang="zh-CN" smtClean="0"/>
              <a:t>Step4:</a:t>
            </a:r>
            <a:r>
              <a:rPr lang="zh-CN" altLang="en-US" smtClean="0"/>
              <a:t>列出激励表；</a:t>
            </a:r>
          </a:p>
          <a:p>
            <a:pPr eaLnBrk="1" hangingPunct="1">
              <a:lnSpc>
                <a:spcPct val="125000"/>
              </a:lnSpc>
            </a:pPr>
            <a:r>
              <a:rPr lang="en-US" altLang="zh-CN" smtClean="0"/>
              <a:t>Step5:</a:t>
            </a:r>
            <a:r>
              <a:rPr lang="zh-CN" altLang="en-US" smtClean="0"/>
              <a:t>写出激励方程，输出方程；</a:t>
            </a:r>
          </a:p>
          <a:p>
            <a:pPr eaLnBrk="1" hangingPunct="1">
              <a:lnSpc>
                <a:spcPct val="125000"/>
              </a:lnSpc>
            </a:pPr>
            <a:r>
              <a:rPr lang="en-US" altLang="zh-CN" smtClean="0"/>
              <a:t>Step6:</a:t>
            </a:r>
            <a:r>
              <a:rPr lang="zh-CN" altLang="en-US" smtClean="0"/>
              <a:t>画出逻辑图。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7699">
                                            <p:txEl>
                                              <p:pRg st="5" end="5"/>
                                            </p:txEl>
                                          </p:spTgt>
                                        </p:tgtEl>
                                        <p:attrNameLst>
                                          <p:attrName>style.visibility</p:attrName>
                                        </p:attrNameLst>
                                      </p:cBhvr>
                                      <p:to>
                                        <p:strVal val="visible"/>
                                      </p:to>
                                    </p:set>
                                    <p:anim calcmode="lin" valueType="num">
                                      <p:cBhvr additive="base">
                                        <p:cTn id="37"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设计一个四位加法计数器</a:t>
            </a:r>
          </a:p>
        </p:txBody>
      </p:sp>
      <p:sp>
        <p:nvSpPr>
          <p:cNvPr id="77827" name="Rectangle 4"/>
          <p:cNvSpPr>
            <a:spLocks noGrp="1" noChangeArrowheads="1"/>
          </p:cNvSpPr>
          <p:nvPr>
            <p:ph type="body" sz="half" idx="1"/>
          </p:nvPr>
        </p:nvSpPr>
        <p:spPr>
          <a:xfrm>
            <a:off x="1071563" y="2214563"/>
            <a:ext cx="1809750" cy="412750"/>
          </a:xfrm>
          <a:solidFill>
            <a:srgbClr val="FFFF66"/>
          </a:solidFill>
        </p:spPr>
        <p:txBody>
          <a:bodyPr/>
          <a:lstStyle/>
          <a:p>
            <a:pPr eaLnBrk="1" hangingPunct="1">
              <a:lnSpc>
                <a:spcPct val="90000"/>
              </a:lnSpc>
              <a:buFont typeface="Wingdings" pitchFamily="2" charset="2"/>
              <a:buNone/>
            </a:pPr>
            <a:r>
              <a:rPr lang="zh-CN" altLang="en-US" sz="2400" smtClean="0"/>
              <a:t>列出转换表</a:t>
            </a:r>
          </a:p>
        </p:txBody>
      </p:sp>
      <p:pic>
        <p:nvPicPr>
          <p:cNvPr id="77828" name="Picture 5"/>
          <p:cNvPicPr>
            <a:picLocks noChangeAspect="1" noChangeArrowheads="1"/>
          </p:cNvPicPr>
          <p:nvPr/>
        </p:nvPicPr>
        <p:blipFill>
          <a:blip r:embed="rId2"/>
          <a:srcRect/>
          <a:stretch>
            <a:fillRect/>
          </a:stretch>
        </p:blipFill>
        <p:spPr bwMode="auto">
          <a:xfrm>
            <a:off x="3995738" y="1268413"/>
            <a:ext cx="4225925" cy="5545137"/>
          </a:xfrm>
          <a:prstGeom prst="rect">
            <a:avLst/>
          </a:prstGeom>
          <a:noFill/>
          <a:ln w="9525">
            <a:noFill/>
            <a:miter lim="800000"/>
            <a:headEnd/>
            <a:tailEnd/>
          </a:ln>
        </p:spPr>
      </p:pic>
      <p:sp>
        <p:nvSpPr>
          <p:cNvPr id="5" name="Rectangle 4"/>
          <p:cNvSpPr txBox="1">
            <a:spLocks noChangeArrowheads="1"/>
          </p:cNvSpPr>
          <p:nvPr/>
        </p:nvSpPr>
        <p:spPr bwMode="auto">
          <a:xfrm>
            <a:off x="1071563" y="3500438"/>
            <a:ext cx="2286000" cy="785812"/>
          </a:xfrm>
          <a:prstGeom prst="rect">
            <a:avLst/>
          </a:prstGeom>
          <a:solidFill>
            <a:srgbClr val="FFFF66"/>
          </a:solidFill>
          <a:ln w="9525">
            <a:noFill/>
            <a:miter lim="800000"/>
            <a:headEnd/>
            <a:tailEnd/>
          </a:ln>
        </p:spPr>
        <p:txBody>
          <a:bodyPr/>
          <a:lstStyle/>
          <a:p>
            <a:pPr>
              <a:lnSpc>
                <a:spcPct val="90000"/>
              </a:lnSpc>
              <a:spcBef>
                <a:spcPct val="20000"/>
              </a:spcBef>
              <a:buClr>
                <a:schemeClr val="hlink"/>
              </a:buClr>
              <a:buFont typeface="Wingdings" pitchFamily="2" charset="2"/>
              <a:buNone/>
              <a:defRPr/>
            </a:pPr>
            <a:r>
              <a:rPr lang="zh-CN" altLang="en-US" sz="2400" b="1" kern="0" dirty="0">
                <a:latin typeface="+mn-lt"/>
                <a:ea typeface="+mn-ea"/>
              </a:rPr>
              <a:t>确定触发器类型：</a:t>
            </a:r>
            <a:r>
              <a:rPr lang="en-US" altLang="zh-CN" sz="2400" b="1" kern="0" dirty="0">
                <a:latin typeface="+mn-lt"/>
                <a:ea typeface="+mn-ea"/>
              </a:rPr>
              <a:t>JK</a:t>
            </a:r>
            <a:r>
              <a:rPr lang="zh-CN" altLang="en-US" sz="2400" b="1" kern="0" dirty="0">
                <a:latin typeface="+mn-lt"/>
                <a:ea typeface="+mn-ea"/>
              </a:rPr>
              <a:t>触发器</a:t>
            </a:r>
          </a:p>
        </p:txBody>
      </p:sp>
      <p:sp>
        <p:nvSpPr>
          <p:cNvPr id="6" name="Rectangle 4"/>
          <p:cNvSpPr txBox="1">
            <a:spLocks noChangeArrowheads="1"/>
          </p:cNvSpPr>
          <p:nvPr/>
        </p:nvSpPr>
        <p:spPr bwMode="auto">
          <a:xfrm>
            <a:off x="1071563" y="5000625"/>
            <a:ext cx="2286000" cy="1071563"/>
          </a:xfrm>
          <a:prstGeom prst="rect">
            <a:avLst/>
          </a:prstGeom>
          <a:solidFill>
            <a:srgbClr val="FFFF66"/>
          </a:solidFill>
          <a:ln w="9525">
            <a:noFill/>
            <a:miter lim="800000"/>
            <a:headEnd/>
            <a:tailEnd/>
          </a:ln>
        </p:spPr>
        <p:txBody>
          <a:bodyPr/>
          <a:lstStyle/>
          <a:p>
            <a:pPr>
              <a:lnSpc>
                <a:spcPct val="90000"/>
              </a:lnSpc>
              <a:spcBef>
                <a:spcPct val="20000"/>
              </a:spcBef>
              <a:buClr>
                <a:schemeClr val="hlink"/>
              </a:buClr>
              <a:buFont typeface="Wingdings" pitchFamily="2" charset="2"/>
              <a:buNone/>
              <a:defRPr/>
            </a:pPr>
            <a:r>
              <a:rPr lang="zh-CN" altLang="en-US" sz="2400" b="1" kern="0" dirty="0">
                <a:latin typeface="+mn-lt"/>
                <a:ea typeface="+mn-ea"/>
              </a:rPr>
              <a:t>确定触发器个数：状态</a:t>
            </a:r>
            <a:r>
              <a:rPr lang="en-US" altLang="zh-CN" sz="2400" b="1" kern="0" dirty="0">
                <a:latin typeface="+mn-lt"/>
                <a:ea typeface="+mn-ea"/>
              </a:rPr>
              <a:t>16</a:t>
            </a:r>
            <a:r>
              <a:rPr lang="zh-CN" altLang="en-US" sz="2400" b="1" kern="0" dirty="0">
                <a:latin typeface="+mn-lt"/>
                <a:ea typeface="+mn-ea"/>
              </a:rPr>
              <a:t>个</a:t>
            </a:r>
            <a:r>
              <a:rPr lang="en-US" altLang="zh-CN" sz="2400" b="1" kern="0" dirty="0">
                <a:latin typeface="+mn-lt"/>
                <a:ea typeface="+mn-ea"/>
                <a:sym typeface="Wingdings" pitchFamily="2" charset="2"/>
              </a:rPr>
              <a:t></a:t>
            </a:r>
            <a:r>
              <a:rPr lang="zh-CN" altLang="en-US" sz="2400" b="1" kern="0" dirty="0">
                <a:latin typeface="+mn-lt"/>
                <a:ea typeface="+mn-ea"/>
                <a:sym typeface="Wingdings" pitchFamily="2" charset="2"/>
              </a:rPr>
              <a:t>触发器</a:t>
            </a:r>
            <a:r>
              <a:rPr lang="en-US" altLang="zh-CN" sz="2400" b="1" kern="0" dirty="0">
                <a:latin typeface="+mn-lt"/>
                <a:ea typeface="+mn-ea"/>
              </a:rPr>
              <a:t>4</a:t>
            </a:r>
            <a:r>
              <a:rPr lang="zh-CN" altLang="en-US" sz="2400" b="1" kern="0" dirty="0">
                <a:latin typeface="+mn-lt"/>
                <a:ea typeface="+mn-ea"/>
              </a:rPr>
              <a:t>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主要内容</a:t>
            </a:r>
          </a:p>
        </p:txBody>
      </p:sp>
      <p:sp>
        <p:nvSpPr>
          <p:cNvPr id="36867" name="Rectangle 3"/>
          <p:cNvSpPr>
            <a:spLocks noGrp="1" noChangeArrowheads="1"/>
          </p:cNvSpPr>
          <p:nvPr>
            <p:ph type="body" idx="1"/>
          </p:nvPr>
        </p:nvSpPr>
        <p:spPr>
          <a:xfrm>
            <a:off x="1835150" y="1700213"/>
            <a:ext cx="6257925" cy="4318000"/>
          </a:xfrm>
        </p:spPr>
        <p:txBody>
          <a:bodyPr/>
          <a:lstStyle/>
          <a:p>
            <a:pPr eaLnBrk="1" hangingPunct="1"/>
            <a:r>
              <a:rPr lang="en-US" altLang="zh-CN" smtClean="0"/>
              <a:t>Mealy</a:t>
            </a:r>
            <a:r>
              <a:rPr lang="zh-CN" altLang="en-US" smtClean="0"/>
              <a:t>与</a:t>
            </a:r>
            <a:r>
              <a:rPr lang="en-US" altLang="zh-CN" smtClean="0"/>
              <a:t>Moore</a:t>
            </a:r>
            <a:r>
              <a:rPr lang="zh-CN" altLang="en-US" smtClean="0"/>
              <a:t>模型</a:t>
            </a:r>
          </a:p>
          <a:p>
            <a:pPr eaLnBrk="1" hangingPunct="1">
              <a:buClr>
                <a:schemeClr val="tx2"/>
              </a:buClr>
            </a:pPr>
            <a:r>
              <a:rPr lang="zh-CN" altLang="en-US" smtClean="0"/>
              <a:t>状态机表示法</a:t>
            </a:r>
          </a:p>
          <a:p>
            <a:pPr eaLnBrk="1" hangingPunct="1"/>
            <a:r>
              <a:rPr lang="zh-CN" altLang="en-US" smtClean="0"/>
              <a:t>同步时序电路分析</a:t>
            </a:r>
          </a:p>
          <a:p>
            <a:pPr eaLnBrk="1" hangingPunct="1"/>
            <a:r>
              <a:rPr lang="zh-CN" altLang="en-US" smtClean="0"/>
              <a:t>构造状态图</a:t>
            </a:r>
          </a:p>
          <a:p>
            <a:pPr eaLnBrk="1" hangingPunct="1"/>
            <a:r>
              <a:rPr lang="zh-CN" altLang="en-US" smtClean="0"/>
              <a:t>计数器设计</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58" name="Picture 14"/>
          <p:cNvPicPr>
            <a:picLocks noChangeAspect="1" noChangeArrowheads="1"/>
          </p:cNvPicPr>
          <p:nvPr/>
        </p:nvPicPr>
        <p:blipFill>
          <a:blip r:embed="rId2"/>
          <a:srcRect/>
          <a:stretch>
            <a:fillRect/>
          </a:stretch>
        </p:blipFill>
        <p:spPr bwMode="auto">
          <a:xfrm>
            <a:off x="4167188" y="1341438"/>
            <a:ext cx="4327525" cy="5311775"/>
          </a:xfrm>
          <a:prstGeom prst="rect">
            <a:avLst/>
          </a:prstGeom>
          <a:noFill/>
          <a:ln w="9525">
            <a:noFill/>
            <a:miter lim="800000"/>
            <a:headEnd/>
            <a:tailEnd/>
          </a:ln>
        </p:spPr>
      </p:pic>
      <p:pic>
        <p:nvPicPr>
          <p:cNvPr id="78851" name="Picture 18"/>
          <p:cNvPicPr>
            <a:picLocks noChangeAspect="1" noChangeArrowheads="1"/>
          </p:cNvPicPr>
          <p:nvPr/>
        </p:nvPicPr>
        <p:blipFill>
          <a:blip r:embed="rId3"/>
          <a:srcRect r="53214"/>
          <a:stretch>
            <a:fillRect/>
          </a:stretch>
        </p:blipFill>
        <p:spPr bwMode="auto">
          <a:xfrm>
            <a:off x="296863" y="1341438"/>
            <a:ext cx="3987800" cy="5446712"/>
          </a:xfrm>
          <a:prstGeom prst="rect">
            <a:avLst/>
          </a:prstGeom>
          <a:noFill/>
          <a:ln w="9525">
            <a:noFill/>
            <a:miter lim="800000"/>
            <a:headEnd/>
            <a:tailEnd/>
          </a:ln>
        </p:spPr>
      </p:pic>
      <p:sp>
        <p:nvSpPr>
          <p:cNvPr id="78852" name="Rectangle 2"/>
          <p:cNvSpPr>
            <a:spLocks noGrp="1" noChangeArrowheads="1"/>
          </p:cNvSpPr>
          <p:nvPr>
            <p:ph type="title"/>
          </p:nvPr>
        </p:nvSpPr>
        <p:spPr>
          <a:xfrm>
            <a:off x="609600" y="579438"/>
            <a:ext cx="7848600" cy="461962"/>
          </a:xfrm>
        </p:spPr>
        <p:txBody>
          <a:bodyPr/>
          <a:lstStyle/>
          <a:p>
            <a:pPr eaLnBrk="1" hangingPunct="1"/>
            <a:r>
              <a:rPr lang="zh-CN" altLang="en-US" smtClean="0"/>
              <a:t>用</a:t>
            </a:r>
            <a:r>
              <a:rPr lang="en-US" altLang="zh-CN" smtClean="0"/>
              <a:t>JK</a:t>
            </a:r>
            <a:r>
              <a:rPr lang="zh-CN" altLang="en-US" smtClean="0"/>
              <a:t>触发实现的激励表</a:t>
            </a:r>
          </a:p>
        </p:txBody>
      </p:sp>
      <p:pic>
        <p:nvPicPr>
          <p:cNvPr id="159760" name="Picture 16"/>
          <p:cNvPicPr>
            <a:picLocks noChangeAspect="1" noChangeArrowheads="1"/>
          </p:cNvPicPr>
          <p:nvPr/>
        </p:nvPicPr>
        <p:blipFill>
          <a:blip r:embed="rId4"/>
          <a:srcRect/>
          <a:stretch>
            <a:fillRect/>
          </a:stretch>
        </p:blipFill>
        <p:spPr bwMode="auto">
          <a:xfrm>
            <a:off x="7164388" y="188913"/>
            <a:ext cx="1828800" cy="1660525"/>
          </a:xfrm>
          <a:prstGeom prst="rect">
            <a:avLst/>
          </a:prstGeom>
          <a:noFill/>
          <a:ln w="9525">
            <a:noFill/>
            <a:miter lim="800000"/>
            <a:headEnd/>
            <a:tailEnd/>
          </a:ln>
        </p:spPr>
      </p:pic>
      <p:pic>
        <p:nvPicPr>
          <p:cNvPr id="159761" name="Picture 17"/>
          <p:cNvPicPr>
            <a:picLocks noChangeAspect="1" noChangeArrowheads="1"/>
          </p:cNvPicPr>
          <p:nvPr/>
        </p:nvPicPr>
        <p:blipFill>
          <a:blip r:embed="rId5"/>
          <a:srcRect/>
          <a:stretch>
            <a:fillRect/>
          </a:stretch>
        </p:blipFill>
        <p:spPr bwMode="auto">
          <a:xfrm>
            <a:off x="4259263" y="2708275"/>
            <a:ext cx="4192587" cy="3736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9760"/>
                                        </p:tgtEl>
                                        <p:attrNameLst>
                                          <p:attrName>style.visibility</p:attrName>
                                        </p:attrNameLst>
                                      </p:cBhvr>
                                      <p:to>
                                        <p:strVal val="visible"/>
                                      </p:to>
                                    </p:set>
                                    <p:animEffect transition="in" filter="box(in)">
                                      <p:cBhvr>
                                        <p:cTn id="7" dur="500"/>
                                        <p:tgtEl>
                                          <p:spTgt spid="1597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97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9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smtClean="0"/>
              <a:t>生成激励方程</a:t>
            </a:r>
            <a:endParaRPr lang="zh-CN" altLang="zh-CN" smtClean="0"/>
          </a:p>
        </p:txBody>
      </p:sp>
      <p:pic>
        <p:nvPicPr>
          <p:cNvPr id="24580" name="Picture 4"/>
          <p:cNvPicPr>
            <a:picLocks noChangeAspect="1" noChangeArrowheads="1"/>
          </p:cNvPicPr>
          <p:nvPr/>
        </p:nvPicPr>
        <p:blipFill>
          <a:blip r:embed="rId3"/>
          <a:srcRect r="52315"/>
          <a:stretch>
            <a:fillRect/>
          </a:stretch>
        </p:blipFill>
        <p:spPr bwMode="auto">
          <a:xfrm>
            <a:off x="381000" y="1484313"/>
            <a:ext cx="3200400" cy="5029200"/>
          </a:xfrm>
          <a:prstGeom prst="rect">
            <a:avLst/>
          </a:prstGeom>
          <a:noFill/>
          <a:ln w="9525">
            <a:noFill/>
            <a:miter lim="800000"/>
            <a:headEnd/>
            <a:tailEnd/>
          </a:ln>
        </p:spPr>
      </p:pic>
      <p:graphicFrame>
        <p:nvGraphicFramePr>
          <p:cNvPr id="160773" name="Object 5"/>
          <p:cNvGraphicFramePr>
            <a:graphicFrameLocks noChangeAspect="1"/>
          </p:cNvGraphicFramePr>
          <p:nvPr/>
        </p:nvGraphicFramePr>
        <p:xfrm>
          <a:off x="4724400" y="2855913"/>
          <a:ext cx="4267200" cy="2087562"/>
        </p:xfrm>
        <a:graphic>
          <a:graphicData uri="http://schemas.openxmlformats.org/presentationml/2006/ole">
            <p:oleObj spid="_x0000_s24578" name="Bitmap Image" r:id="rId4" imgW="5495238" imgH="2486372" progId="Paint.Picture">
              <p:embed/>
            </p:oleObj>
          </a:graphicData>
        </a:graphic>
      </p:graphicFrame>
      <p:pic>
        <p:nvPicPr>
          <p:cNvPr id="24581" name="Picture 6"/>
          <p:cNvPicPr>
            <a:picLocks noChangeAspect="1" noChangeArrowheads="1"/>
          </p:cNvPicPr>
          <p:nvPr/>
        </p:nvPicPr>
        <p:blipFill>
          <a:blip r:embed="rId3"/>
          <a:srcRect l="60417" r="27083"/>
          <a:stretch>
            <a:fillRect/>
          </a:stretch>
        </p:blipFill>
        <p:spPr bwMode="auto">
          <a:xfrm>
            <a:off x="3657600" y="1484313"/>
            <a:ext cx="838200"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slide(fromBottom)">
                                      <p:cBhvr>
                                        <p:cTn id="7" dur="500"/>
                                        <p:tgtEl>
                                          <p:spTgt spid="16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smtClean="0"/>
              <a:t>生成激励方程</a:t>
            </a:r>
            <a:endParaRPr lang="zh-CN" altLang="zh-CN" smtClean="0"/>
          </a:p>
        </p:txBody>
      </p:sp>
      <p:pic>
        <p:nvPicPr>
          <p:cNvPr id="25604" name="Picture 4"/>
          <p:cNvPicPr>
            <a:picLocks noChangeAspect="1" noChangeArrowheads="1"/>
          </p:cNvPicPr>
          <p:nvPr/>
        </p:nvPicPr>
        <p:blipFill>
          <a:blip r:embed="rId3"/>
          <a:srcRect r="52315"/>
          <a:stretch>
            <a:fillRect/>
          </a:stretch>
        </p:blipFill>
        <p:spPr bwMode="auto">
          <a:xfrm>
            <a:off x="323850" y="1412875"/>
            <a:ext cx="3200400" cy="5029200"/>
          </a:xfrm>
          <a:prstGeom prst="rect">
            <a:avLst/>
          </a:prstGeom>
          <a:noFill/>
          <a:ln w="9525">
            <a:noFill/>
            <a:miter lim="800000"/>
            <a:headEnd/>
            <a:tailEnd/>
          </a:ln>
        </p:spPr>
      </p:pic>
      <p:graphicFrame>
        <p:nvGraphicFramePr>
          <p:cNvPr id="161797" name="Object 5"/>
          <p:cNvGraphicFramePr>
            <a:graphicFrameLocks noChangeAspect="1"/>
          </p:cNvGraphicFramePr>
          <p:nvPr/>
        </p:nvGraphicFramePr>
        <p:xfrm>
          <a:off x="4591050" y="2860675"/>
          <a:ext cx="4343400" cy="2078038"/>
        </p:xfrm>
        <a:graphic>
          <a:graphicData uri="http://schemas.openxmlformats.org/presentationml/2006/ole">
            <p:oleObj spid="_x0000_s25602" name="Bitmap Image" r:id="rId4" imgW="5380952" imgH="2419048" progId="Paint.Picture">
              <p:embed/>
            </p:oleObj>
          </a:graphicData>
        </a:graphic>
      </p:graphicFrame>
      <p:pic>
        <p:nvPicPr>
          <p:cNvPr id="25605" name="Picture 6"/>
          <p:cNvPicPr>
            <a:picLocks noChangeAspect="1" noChangeArrowheads="1"/>
          </p:cNvPicPr>
          <p:nvPr/>
        </p:nvPicPr>
        <p:blipFill>
          <a:blip r:embed="rId3"/>
          <a:srcRect l="73177" r="12979"/>
          <a:stretch>
            <a:fillRect/>
          </a:stretch>
        </p:blipFill>
        <p:spPr bwMode="auto">
          <a:xfrm>
            <a:off x="3600450" y="1412875"/>
            <a:ext cx="838200"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5926138" y="1574800"/>
            <a:ext cx="1882775" cy="4668838"/>
          </a:xfrm>
          <a:prstGeom prst="rect">
            <a:avLst/>
          </a:prstGeom>
          <a:noFill/>
          <a:ln w="9525">
            <a:noFill/>
            <a:miter lim="800000"/>
            <a:headEnd/>
            <a:tailEnd/>
          </a:ln>
        </p:spPr>
        <p:txBody>
          <a:bodyPr wrap="none">
            <a:spAutoFit/>
          </a:bodyPr>
          <a:lstStyle/>
          <a:p>
            <a:pPr eaLnBrk="0" hangingPunct="0"/>
            <a:r>
              <a:rPr lang="en-US" altLang="zh-CN" b="1">
                <a:latin typeface="Comic Sans MS" pitchFamily="66" charset="0"/>
                <a:ea typeface="宋体" pitchFamily="2" charset="-122"/>
              </a:rPr>
              <a:t>J</a:t>
            </a:r>
            <a:r>
              <a:rPr lang="en-US" altLang="zh-CN" b="1" baseline="-25000">
                <a:latin typeface="Comic Sans MS" pitchFamily="66" charset="0"/>
                <a:ea typeface="宋体" pitchFamily="2" charset="-122"/>
              </a:rPr>
              <a:t>Q0 </a:t>
            </a:r>
            <a:r>
              <a:rPr lang="en-US" altLang="zh-CN" b="1">
                <a:latin typeface="Comic Sans MS" pitchFamily="66" charset="0"/>
                <a:ea typeface="宋体" pitchFamily="2" charset="-122"/>
              </a:rPr>
              <a:t>= 1</a:t>
            </a:r>
          </a:p>
          <a:p>
            <a:pPr eaLnBrk="0" hangingPunct="0"/>
            <a:r>
              <a:rPr lang="en-US" altLang="zh-CN" b="1">
                <a:latin typeface="Comic Sans MS" pitchFamily="66" charset="0"/>
                <a:ea typeface="宋体" pitchFamily="2" charset="-122"/>
              </a:rPr>
              <a:t>K</a:t>
            </a:r>
            <a:r>
              <a:rPr lang="en-US" altLang="zh-CN" b="1" baseline="-25000">
                <a:latin typeface="Comic Sans MS" pitchFamily="66" charset="0"/>
                <a:ea typeface="宋体" pitchFamily="2" charset="-122"/>
              </a:rPr>
              <a:t>Q0 </a:t>
            </a:r>
            <a:r>
              <a:rPr lang="en-US" altLang="zh-CN" b="1">
                <a:latin typeface="Comic Sans MS" pitchFamily="66" charset="0"/>
                <a:ea typeface="宋体" pitchFamily="2" charset="-122"/>
              </a:rPr>
              <a:t>= 1</a:t>
            </a:r>
          </a:p>
          <a:p>
            <a:pPr eaLnBrk="0" hangingPunct="0"/>
            <a:endParaRPr lang="en-US" altLang="zh-CN" b="1">
              <a:latin typeface="Comic Sans MS" pitchFamily="66" charset="0"/>
              <a:ea typeface="宋体" pitchFamily="2" charset="-122"/>
            </a:endParaRPr>
          </a:p>
          <a:p>
            <a:pPr eaLnBrk="0" hangingPunct="0"/>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J</a:t>
            </a:r>
            <a:r>
              <a:rPr lang="en-US" altLang="zh-CN" b="1" baseline="-25000">
                <a:latin typeface="Comic Sans MS" pitchFamily="66" charset="0"/>
                <a:ea typeface="宋体" pitchFamily="2" charset="-122"/>
              </a:rPr>
              <a:t>Q1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a:t>
            </a:r>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K</a:t>
            </a:r>
            <a:r>
              <a:rPr lang="en-US" altLang="zh-CN" b="1" baseline="-25000">
                <a:latin typeface="Comic Sans MS" pitchFamily="66" charset="0"/>
                <a:ea typeface="宋体" pitchFamily="2" charset="-122"/>
              </a:rPr>
              <a:t>Q1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a:t>
            </a:r>
          </a:p>
          <a:p>
            <a:pPr eaLnBrk="0" hangingPunct="0"/>
            <a:endParaRPr lang="en-US" altLang="zh-CN" b="1">
              <a:latin typeface="Comic Sans MS" pitchFamily="66" charset="0"/>
              <a:ea typeface="宋体" pitchFamily="2" charset="-122"/>
            </a:endParaRPr>
          </a:p>
          <a:p>
            <a:pPr eaLnBrk="0" hangingPunct="0"/>
            <a:endParaRPr lang="en-US" altLang="zh-CN" b="1">
              <a:latin typeface="Comic Sans MS" pitchFamily="66" charset="0"/>
              <a:ea typeface="宋体" pitchFamily="2" charset="-122"/>
            </a:endParaRPr>
          </a:p>
          <a:p>
            <a:pPr eaLnBrk="0" hangingPunct="0"/>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J</a:t>
            </a:r>
            <a:r>
              <a:rPr lang="en-US" altLang="zh-CN" b="1" baseline="-25000">
                <a:latin typeface="Comic Sans MS" pitchFamily="66" charset="0"/>
                <a:ea typeface="宋体" pitchFamily="2" charset="-122"/>
              </a:rPr>
              <a:t>Q2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1</a:t>
            </a:r>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K</a:t>
            </a:r>
            <a:r>
              <a:rPr lang="en-US" altLang="zh-CN" b="1" baseline="-25000">
                <a:latin typeface="Comic Sans MS" pitchFamily="66" charset="0"/>
                <a:ea typeface="宋体" pitchFamily="2" charset="-122"/>
              </a:rPr>
              <a:t>Q2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1</a:t>
            </a:r>
          </a:p>
          <a:p>
            <a:pPr eaLnBrk="0" hangingPunct="0"/>
            <a:endParaRPr lang="en-US" altLang="zh-CN" b="1">
              <a:latin typeface="Comic Sans MS" pitchFamily="66" charset="0"/>
              <a:ea typeface="宋体" pitchFamily="2" charset="-122"/>
            </a:endParaRPr>
          </a:p>
          <a:p>
            <a:pPr eaLnBrk="0" hangingPunct="0"/>
            <a:endParaRPr lang="en-US" altLang="zh-CN" b="1">
              <a:latin typeface="Comic Sans MS" pitchFamily="66" charset="0"/>
              <a:ea typeface="宋体" pitchFamily="2" charset="-122"/>
            </a:endParaRPr>
          </a:p>
          <a:p>
            <a:pPr eaLnBrk="0" hangingPunct="0"/>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J</a:t>
            </a:r>
            <a:r>
              <a:rPr lang="en-US" altLang="zh-CN" b="1" baseline="-25000">
                <a:latin typeface="Comic Sans MS" pitchFamily="66" charset="0"/>
                <a:ea typeface="宋体" pitchFamily="2" charset="-122"/>
              </a:rPr>
              <a:t>Q3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1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2</a:t>
            </a:r>
            <a:endParaRPr lang="en-US" altLang="zh-CN" b="1">
              <a:latin typeface="Comic Sans MS" pitchFamily="66" charset="0"/>
              <a:ea typeface="宋体" pitchFamily="2" charset="-122"/>
            </a:endParaRPr>
          </a:p>
          <a:p>
            <a:pPr eaLnBrk="0" hangingPunct="0"/>
            <a:r>
              <a:rPr lang="en-US" altLang="zh-CN" b="1">
                <a:latin typeface="Comic Sans MS" pitchFamily="66" charset="0"/>
                <a:ea typeface="宋体" pitchFamily="2" charset="-122"/>
              </a:rPr>
              <a:t>K</a:t>
            </a:r>
            <a:r>
              <a:rPr lang="en-US" altLang="zh-CN" b="1" baseline="-25000">
                <a:latin typeface="Comic Sans MS" pitchFamily="66" charset="0"/>
                <a:ea typeface="宋体" pitchFamily="2" charset="-122"/>
              </a:rPr>
              <a:t>Q3 </a:t>
            </a:r>
            <a:r>
              <a:rPr lang="en-US" altLang="zh-CN" b="1">
                <a:latin typeface="Comic Sans MS" pitchFamily="66" charset="0"/>
                <a:ea typeface="宋体" pitchFamily="2" charset="-122"/>
              </a:rPr>
              <a:t>= Q</a:t>
            </a:r>
            <a:r>
              <a:rPr lang="en-US" altLang="zh-CN" b="1" baseline="-25000">
                <a:latin typeface="Comic Sans MS" pitchFamily="66" charset="0"/>
                <a:ea typeface="宋体" pitchFamily="2" charset="-122"/>
              </a:rPr>
              <a:t>0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1 </a:t>
            </a:r>
            <a:r>
              <a:rPr lang="en-US" altLang="zh-CN" b="1">
                <a:latin typeface="Comic Sans MS" pitchFamily="66" charset="0"/>
                <a:ea typeface="宋体" pitchFamily="2" charset="-122"/>
              </a:rPr>
              <a:t>Q</a:t>
            </a:r>
            <a:r>
              <a:rPr lang="en-US" altLang="zh-CN" b="1" baseline="-25000">
                <a:latin typeface="Comic Sans MS" pitchFamily="66" charset="0"/>
                <a:ea typeface="宋体" pitchFamily="2" charset="-122"/>
              </a:rPr>
              <a:t>2</a:t>
            </a:r>
          </a:p>
          <a:p>
            <a:pPr eaLnBrk="0" hangingPunct="0"/>
            <a:endParaRPr lang="en-US" altLang="zh-CN" b="1" baseline="-25000">
              <a:latin typeface="Comic Sans MS" pitchFamily="66" charset="0"/>
              <a:ea typeface="宋体" pitchFamily="2" charset="-122"/>
            </a:endParaRPr>
          </a:p>
        </p:txBody>
      </p:sp>
      <p:sp>
        <p:nvSpPr>
          <p:cNvPr id="79875" name="Rectangle 5"/>
          <p:cNvSpPr>
            <a:spLocks noChangeArrowheads="1"/>
          </p:cNvSpPr>
          <p:nvPr/>
        </p:nvSpPr>
        <p:spPr bwMode="auto">
          <a:xfrm>
            <a:off x="3914775" y="1484313"/>
            <a:ext cx="593725" cy="989012"/>
          </a:xfrm>
          <a:prstGeom prst="rect">
            <a:avLst/>
          </a:prstGeom>
          <a:noFill/>
          <a:ln w="25400">
            <a:solidFill>
              <a:schemeClr val="tx1"/>
            </a:solidFill>
            <a:miter lim="800000"/>
            <a:headEnd/>
            <a:tailEnd/>
          </a:ln>
        </p:spPr>
        <p:txBody>
          <a:bodyPr wrap="none" anchor="ctr"/>
          <a:lstStyle/>
          <a:p>
            <a:endParaRPr lang="zh-CN" altLang="en-US"/>
          </a:p>
        </p:txBody>
      </p:sp>
      <p:sp>
        <p:nvSpPr>
          <p:cNvPr id="79876" name="Line 6"/>
          <p:cNvSpPr>
            <a:spLocks noChangeShapeType="1"/>
          </p:cNvSpPr>
          <p:nvPr/>
        </p:nvSpPr>
        <p:spPr bwMode="auto">
          <a:xfrm>
            <a:off x="4508500" y="1731963"/>
            <a:ext cx="274638" cy="0"/>
          </a:xfrm>
          <a:prstGeom prst="line">
            <a:avLst/>
          </a:prstGeom>
          <a:noFill/>
          <a:ln w="25400">
            <a:solidFill>
              <a:schemeClr val="tx1"/>
            </a:solidFill>
            <a:round/>
            <a:headEnd/>
            <a:tailEnd/>
          </a:ln>
        </p:spPr>
        <p:txBody>
          <a:bodyPr/>
          <a:lstStyle/>
          <a:p>
            <a:endParaRPr lang="zh-CN" altLang="en-US"/>
          </a:p>
        </p:txBody>
      </p:sp>
      <p:sp>
        <p:nvSpPr>
          <p:cNvPr id="79877" name="Text Box 7"/>
          <p:cNvSpPr txBox="1">
            <a:spLocks noChangeArrowheads="1"/>
          </p:cNvSpPr>
          <p:nvPr/>
        </p:nvSpPr>
        <p:spPr bwMode="auto">
          <a:xfrm>
            <a:off x="3868738" y="1574800"/>
            <a:ext cx="301625"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J</a:t>
            </a:r>
          </a:p>
        </p:txBody>
      </p:sp>
      <p:sp>
        <p:nvSpPr>
          <p:cNvPr id="79878" name="Text Box 8"/>
          <p:cNvSpPr txBox="1">
            <a:spLocks noChangeArrowheads="1"/>
          </p:cNvSpPr>
          <p:nvPr/>
        </p:nvSpPr>
        <p:spPr bwMode="auto">
          <a:xfrm>
            <a:off x="3868738" y="2108200"/>
            <a:ext cx="292100"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K</a:t>
            </a:r>
          </a:p>
        </p:txBody>
      </p:sp>
      <p:sp>
        <p:nvSpPr>
          <p:cNvPr id="79879" name="Line 9"/>
          <p:cNvSpPr>
            <a:spLocks noChangeShapeType="1"/>
          </p:cNvSpPr>
          <p:nvPr/>
        </p:nvSpPr>
        <p:spPr bwMode="auto">
          <a:xfrm>
            <a:off x="3640138" y="1955800"/>
            <a:ext cx="274637" cy="0"/>
          </a:xfrm>
          <a:prstGeom prst="line">
            <a:avLst/>
          </a:prstGeom>
          <a:noFill/>
          <a:ln w="25400">
            <a:solidFill>
              <a:schemeClr val="tx1"/>
            </a:solidFill>
            <a:round/>
            <a:headEnd/>
            <a:tailEnd/>
          </a:ln>
        </p:spPr>
        <p:txBody>
          <a:bodyPr/>
          <a:lstStyle/>
          <a:p>
            <a:endParaRPr lang="zh-CN" altLang="en-US"/>
          </a:p>
        </p:txBody>
      </p:sp>
      <p:sp>
        <p:nvSpPr>
          <p:cNvPr id="79880" name="Text Box 10"/>
          <p:cNvSpPr txBox="1">
            <a:spLocks noChangeArrowheads="1"/>
          </p:cNvSpPr>
          <p:nvPr/>
        </p:nvSpPr>
        <p:spPr bwMode="auto">
          <a:xfrm>
            <a:off x="3959225" y="1803400"/>
            <a:ext cx="290513"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C</a:t>
            </a:r>
          </a:p>
        </p:txBody>
      </p:sp>
      <p:sp>
        <p:nvSpPr>
          <p:cNvPr id="79881" name="Line 11"/>
          <p:cNvSpPr>
            <a:spLocks noChangeShapeType="1"/>
          </p:cNvSpPr>
          <p:nvPr/>
        </p:nvSpPr>
        <p:spPr bwMode="auto">
          <a:xfrm>
            <a:off x="3938588" y="1924050"/>
            <a:ext cx="49212" cy="55563"/>
          </a:xfrm>
          <a:prstGeom prst="line">
            <a:avLst/>
          </a:prstGeom>
          <a:noFill/>
          <a:ln w="25400">
            <a:solidFill>
              <a:schemeClr val="tx1"/>
            </a:solidFill>
            <a:round/>
            <a:headEnd/>
            <a:tailEnd/>
          </a:ln>
        </p:spPr>
        <p:txBody>
          <a:bodyPr/>
          <a:lstStyle/>
          <a:p>
            <a:endParaRPr lang="zh-CN" altLang="en-US"/>
          </a:p>
        </p:txBody>
      </p:sp>
      <p:sp>
        <p:nvSpPr>
          <p:cNvPr id="79882" name="Line 12"/>
          <p:cNvSpPr>
            <a:spLocks noChangeShapeType="1"/>
          </p:cNvSpPr>
          <p:nvPr/>
        </p:nvSpPr>
        <p:spPr bwMode="auto">
          <a:xfrm flipH="1">
            <a:off x="3938588" y="1979613"/>
            <a:ext cx="49212" cy="55562"/>
          </a:xfrm>
          <a:prstGeom prst="line">
            <a:avLst/>
          </a:prstGeom>
          <a:noFill/>
          <a:ln w="25400">
            <a:solidFill>
              <a:schemeClr val="tx1"/>
            </a:solidFill>
            <a:round/>
            <a:headEnd/>
            <a:tailEnd/>
          </a:ln>
        </p:spPr>
        <p:txBody>
          <a:bodyPr/>
          <a:lstStyle/>
          <a:p>
            <a:endParaRPr lang="zh-CN" altLang="en-US"/>
          </a:p>
        </p:txBody>
      </p:sp>
      <p:sp>
        <p:nvSpPr>
          <p:cNvPr id="79883" name="Rectangle 13"/>
          <p:cNvSpPr>
            <a:spLocks noChangeArrowheads="1"/>
          </p:cNvSpPr>
          <p:nvPr/>
        </p:nvSpPr>
        <p:spPr bwMode="auto">
          <a:xfrm>
            <a:off x="3914775" y="2795588"/>
            <a:ext cx="593725" cy="989012"/>
          </a:xfrm>
          <a:prstGeom prst="rect">
            <a:avLst/>
          </a:prstGeom>
          <a:noFill/>
          <a:ln w="25400">
            <a:solidFill>
              <a:schemeClr val="tx1"/>
            </a:solidFill>
            <a:miter lim="800000"/>
            <a:headEnd/>
            <a:tailEnd/>
          </a:ln>
        </p:spPr>
        <p:txBody>
          <a:bodyPr wrap="none" anchor="ctr"/>
          <a:lstStyle/>
          <a:p>
            <a:endParaRPr lang="zh-CN" altLang="en-US"/>
          </a:p>
        </p:txBody>
      </p:sp>
      <p:sp>
        <p:nvSpPr>
          <p:cNvPr id="79884" name="Line 14"/>
          <p:cNvSpPr>
            <a:spLocks noChangeShapeType="1"/>
          </p:cNvSpPr>
          <p:nvPr/>
        </p:nvSpPr>
        <p:spPr bwMode="auto">
          <a:xfrm>
            <a:off x="4508500" y="3043238"/>
            <a:ext cx="274638" cy="0"/>
          </a:xfrm>
          <a:prstGeom prst="line">
            <a:avLst/>
          </a:prstGeom>
          <a:noFill/>
          <a:ln w="25400">
            <a:solidFill>
              <a:schemeClr val="tx1"/>
            </a:solidFill>
            <a:round/>
            <a:headEnd/>
            <a:tailEnd/>
          </a:ln>
        </p:spPr>
        <p:txBody>
          <a:bodyPr/>
          <a:lstStyle/>
          <a:p>
            <a:endParaRPr lang="zh-CN" altLang="en-US"/>
          </a:p>
        </p:txBody>
      </p:sp>
      <p:sp>
        <p:nvSpPr>
          <p:cNvPr id="79885" name="Text Box 15"/>
          <p:cNvSpPr txBox="1">
            <a:spLocks noChangeArrowheads="1"/>
          </p:cNvSpPr>
          <p:nvPr/>
        </p:nvSpPr>
        <p:spPr bwMode="auto">
          <a:xfrm>
            <a:off x="3868738" y="2886075"/>
            <a:ext cx="301625"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J</a:t>
            </a:r>
          </a:p>
        </p:txBody>
      </p:sp>
      <p:sp>
        <p:nvSpPr>
          <p:cNvPr id="79886" name="Text Box 16"/>
          <p:cNvSpPr txBox="1">
            <a:spLocks noChangeArrowheads="1"/>
          </p:cNvSpPr>
          <p:nvPr/>
        </p:nvSpPr>
        <p:spPr bwMode="auto">
          <a:xfrm>
            <a:off x="3868738" y="3419475"/>
            <a:ext cx="292100"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K</a:t>
            </a:r>
          </a:p>
        </p:txBody>
      </p:sp>
      <p:sp>
        <p:nvSpPr>
          <p:cNvPr id="79887" name="Line 17"/>
          <p:cNvSpPr>
            <a:spLocks noChangeShapeType="1"/>
          </p:cNvSpPr>
          <p:nvPr/>
        </p:nvSpPr>
        <p:spPr bwMode="auto">
          <a:xfrm>
            <a:off x="3640138" y="3267075"/>
            <a:ext cx="274637" cy="0"/>
          </a:xfrm>
          <a:prstGeom prst="line">
            <a:avLst/>
          </a:prstGeom>
          <a:noFill/>
          <a:ln w="25400">
            <a:solidFill>
              <a:schemeClr val="tx1"/>
            </a:solidFill>
            <a:round/>
            <a:headEnd/>
            <a:tailEnd/>
          </a:ln>
        </p:spPr>
        <p:txBody>
          <a:bodyPr/>
          <a:lstStyle/>
          <a:p>
            <a:endParaRPr lang="zh-CN" altLang="en-US"/>
          </a:p>
        </p:txBody>
      </p:sp>
      <p:sp>
        <p:nvSpPr>
          <p:cNvPr id="79888" name="Text Box 18"/>
          <p:cNvSpPr txBox="1">
            <a:spLocks noChangeArrowheads="1"/>
          </p:cNvSpPr>
          <p:nvPr/>
        </p:nvSpPr>
        <p:spPr bwMode="auto">
          <a:xfrm>
            <a:off x="3959225" y="3114675"/>
            <a:ext cx="290513"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C</a:t>
            </a:r>
          </a:p>
        </p:txBody>
      </p:sp>
      <p:sp>
        <p:nvSpPr>
          <p:cNvPr id="79889" name="Line 19"/>
          <p:cNvSpPr>
            <a:spLocks noChangeShapeType="1"/>
          </p:cNvSpPr>
          <p:nvPr/>
        </p:nvSpPr>
        <p:spPr bwMode="auto">
          <a:xfrm>
            <a:off x="3938588" y="3235325"/>
            <a:ext cx="49212" cy="55563"/>
          </a:xfrm>
          <a:prstGeom prst="line">
            <a:avLst/>
          </a:prstGeom>
          <a:noFill/>
          <a:ln w="25400">
            <a:solidFill>
              <a:schemeClr val="tx1"/>
            </a:solidFill>
            <a:round/>
            <a:headEnd/>
            <a:tailEnd/>
          </a:ln>
        </p:spPr>
        <p:txBody>
          <a:bodyPr/>
          <a:lstStyle/>
          <a:p>
            <a:endParaRPr lang="zh-CN" altLang="en-US"/>
          </a:p>
        </p:txBody>
      </p:sp>
      <p:sp>
        <p:nvSpPr>
          <p:cNvPr id="79890" name="Line 20"/>
          <p:cNvSpPr>
            <a:spLocks noChangeShapeType="1"/>
          </p:cNvSpPr>
          <p:nvPr/>
        </p:nvSpPr>
        <p:spPr bwMode="auto">
          <a:xfrm flipH="1">
            <a:off x="3938588" y="3290888"/>
            <a:ext cx="49212" cy="55562"/>
          </a:xfrm>
          <a:prstGeom prst="line">
            <a:avLst/>
          </a:prstGeom>
          <a:noFill/>
          <a:ln w="25400">
            <a:solidFill>
              <a:schemeClr val="tx1"/>
            </a:solidFill>
            <a:round/>
            <a:headEnd/>
            <a:tailEnd/>
          </a:ln>
        </p:spPr>
        <p:txBody>
          <a:bodyPr/>
          <a:lstStyle/>
          <a:p>
            <a:endParaRPr lang="zh-CN" altLang="en-US"/>
          </a:p>
        </p:txBody>
      </p:sp>
      <p:sp>
        <p:nvSpPr>
          <p:cNvPr id="79891" name="Rectangle 21"/>
          <p:cNvSpPr>
            <a:spLocks noChangeArrowheads="1"/>
          </p:cNvSpPr>
          <p:nvPr/>
        </p:nvSpPr>
        <p:spPr bwMode="auto">
          <a:xfrm>
            <a:off x="3914775" y="4090988"/>
            <a:ext cx="593725" cy="989012"/>
          </a:xfrm>
          <a:prstGeom prst="rect">
            <a:avLst/>
          </a:prstGeom>
          <a:noFill/>
          <a:ln w="25400">
            <a:solidFill>
              <a:schemeClr val="tx1"/>
            </a:solidFill>
            <a:miter lim="800000"/>
            <a:headEnd/>
            <a:tailEnd/>
          </a:ln>
        </p:spPr>
        <p:txBody>
          <a:bodyPr wrap="none" anchor="ctr"/>
          <a:lstStyle/>
          <a:p>
            <a:endParaRPr lang="zh-CN" altLang="en-US"/>
          </a:p>
        </p:txBody>
      </p:sp>
      <p:sp>
        <p:nvSpPr>
          <p:cNvPr id="79892" name="Line 22"/>
          <p:cNvSpPr>
            <a:spLocks noChangeShapeType="1"/>
          </p:cNvSpPr>
          <p:nvPr/>
        </p:nvSpPr>
        <p:spPr bwMode="auto">
          <a:xfrm>
            <a:off x="4508500" y="4338638"/>
            <a:ext cx="274638" cy="0"/>
          </a:xfrm>
          <a:prstGeom prst="line">
            <a:avLst/>
          </a:prstGeom>
          <a:noFill/>
          <a:ln w="25400">
            <a:solidFill>
              <a:schemeClr val="tx1"/>
            </a:solidFill>
            <a:round/>
            <a:headEnd/>
            <a:tailEnd/>
          </a:ln>
        </p:spPr>
        <p:txBody>
          <a:bodyPr/>
          <a:lstStyle/>
          <a:p>
            <a:endParaRPr lang="zh-CN" altLang="en-US"/>
          </a:p>
        </p:txBody>
      </p:sp>
      <p:sp>
        <p:nvSpPr>
          <p:cNvPr id="79893" name="Text Box 23"/>
          <p:cNvSpPr txBox="1">
            <a:spLocks noChangeArrowheads="1"/>
          </p:cNvSpPr>
          <p:nvPr/>
        </p:nvSpPr>
        <p:spPr bwMode="auto">
          <a:xfrm>
            <a:off x="3868738" y="4181475"/>
            <a:ext cx="301625"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J</a:t>
            </a:r>
          </a:p>
        </p:txBody>
      </p:sp>
      <p:sp>
        <p:nvSpPr>
          <p:cNvPr id="79894" name="Text Box 24"/>
          <p:cNvSpPr txBox="1">
            <a:spLocks noChangeArrowheads="1"/>
          </p:cNvSpPr>
          <p:nvPr/>
        </p:nvSpPr>
        <p:spPr bwMode="auto">
          <a:xfrm>
            <a:off x="3868738" y="4714875"/>
            <a:ext cx="292100"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K</a:t>
            </a:r>
          </a:p>
        </p:txBody>
      </p:sp>
      <p:sp>
        <p:nvSpPr>
          <p:cNvPr id="79895" name="Line 25"/>
          <p:cNvSpPr>
            <a:spLocks noChangeShapeType="1"/>
          </p:cNvSpPr>
          <p:nvPr/>
        </p:nvSpPr>
        <p:spPr bwMode="auto">
          <a:xfrm>
            <a:off x="3640138" y="4562475"/>
            <a:ext cx="274637" cy="0"/>
          </a:xfrm>
          <a:prstGeom prst="line">
            <a:avLst/>
          </a:prstGeom>
          <a:noFill/>
          <a:ln w="25400">
            <a:solidFill>
              <a:schemeClr val="tx1"/>
            </a:solidFill>
            <a:round/>
            <a:headEnd/>
            <a:tailEnd/>
          </a:ln>
        </p:spPr>
        <p:txBody>
          <a:bodyPr/>
          <a:lstStyle/>
          <a:p>
            <a:endParaRPr lang="zh-CN" altLang="en-US"/>
          </a:p>
        </p:txBody>
      </p:sp>
      <p:sp>
        <p:nvSpPr>
          <p:cNvPr id="79896" name="Text Box 26"/>
          <p:cNvSpPr txBox="1">
            <a:spLocks noChangeArrowheads="1"/>
          </p:cNvSpPr>
          <p:nvPr/>
        </p:nvSpPr>
        <p:spPr bwMode="auto">
          <a:xfrm>
            <a:off x="3959225" y="4410075"/>
            <a:ext cx="290513"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C</a:t>
            </a:r>
          </a:p>
        </p:txBody>
      </p:sp>
      <p:sp>
        <p:nvSpPr>
          <p:cNvPr id="79897" name="Line 27"/>
          <p:cNvSpPr>
            <a:spLocks noChangeShapeType="1"/>
          </p:cNvSpPr>
          <p:nvPr/>
        </p:nvSpPr>
        <p:spPr bwMode="auto">
          <a:xfrm>
            <a:off x="3938588" y="4530725"/>
            <a:ext cx="49212" cy="55563"/>
          </a:xfrm>
          <a:prstGeom prst="line">
            <a:avLst/>
          </a:prstGeom>
          <a:noFill/>
          <a:ln w="25400">
            <a:solidFill>
              <a:schemeClr val="tx1"/>
            </a:solidFill>
            <a:round/>
            <a:headEnd/>
            <a:tailEnd/>
          </a:ln>
        </p:spPr>
        <p:txBody>
          <a:bodyPr/>
          <a:lstStyle/>
          <a:p>
            <a:endParaRPr lang="zh-CN" altLang="en-US"/>
          </a:p>
        </p:txBody>
      </p:sp>
      <p:sp>
        <p:nvSpPr>
          <p:cNvPr id="79898" name="Line 28"/>
          <p:cNvSpPr>
            <a:spLocks noChangeShapeType="1"/>
          </p:cNvSpPr>
          <p:nvPr/>
        </p:nvSpPr>
        <p:spPr bwMode="auto">
          <a:xfrm flipH="1">
            <a:off x="3938588" y="4586288"/>
            <a:ext cx="49212" cy="55562"/>
          </a:xfrm>
          <a:prstGeom prst="line">
            <a:avLst/>
          </a:prstGeom>
          <a:noFill/>
          <a:ln w="25400">
            <a:solidFill>
              <a:schemeClr val="tx1"/>
            </a:solidFill>
            <a:round/>
            <a:headEnd/>
            <a:tailEnd/>
          </a:ln>
        </p:spPr>
        <p:txBody>
          <a:bodyPr/>
          <a:lstStyle/>
          <a:p>
            <a:endParaRPr lang="zh-CN" altLang="en-US"/>
          </a:p>
        </p:txBody>
      </p:sp>
      <p:sp>
        <p:nvSpPr>
          <p:cNvPr id="79899" name="Rectangle 29"/>
          <p:cNvSpPr>
            <a:spLocks noChangeArrowheads="1"/>
          </p:cNvSpPr>
          <p:nvPr/>
        </p:nvSpPr>
        <p:spPr bwMode="auto">
          <a:xfrm>
            <a:off x="3914775" y="5386388"/>
            <a:ext cx="593725" cy="989012"/>
          </a:xfrm>
          <a:prstGeom prst="rect">
            <a:avLst/>
          </a:prstGeom>
          <a:noFill/>
          <a:ln w="25400">
            <a:solidFill>
              <a:schemeClr val="tx1"/>
            </a:solidFill>
            <a:miter lim="800000"/>
            <a:headEnd/>
            <a:tailEnd/>
          </a:ln>
        </p:spPr>
        <p:txBody>
          <a:bodyPr wrap="none" anchor="ctr"/>
          <a:lstStyle/>
          <a:p>
            <a:endParaRPr lang="zh-CN" altLang="en-US"/>
          </a:p>
        </p:txBody>
      </p:sp>
      <p:sp>
        <p:nvSpPr>
          <p:cNvPr id="79900" name="Line 30"/>
          <p:cNvSpPr>
            <a:spLocks noChangeShapeType="1"/>
          </p:cNvSpPr>
          <p:nvPr/>
        </p:nvSpPr>
        <p:spPr bwMode="auto">
          <a:xfrm>
            <a:off x="4508500" y="5634038"/>
            <a:ext cx="274638" cy="0"/>
          </a:xfrm>
          <a:prstGeom prst="line">
            <a:avLst/>
          </a:prstGeom>
          <a:noFill/>
          <a:ln w="25400">
            <a:solidFill>
              <a:schemeClr val="tx1"/>
            </a:solidFill>
            <a:round/>
            <a:headEnd/>
            <a:tailEnd/>
          </a:ln>
        </p:spPr>
        <p:txBody>
          <a:bodyPr/>
          <a:lstStyle/>
          <a:p>
            <a:endParaRPr lang="zh-CN" altLang="en-US"/>
          </a:p>
        </p:txBody>
      </p:sp>
      <p:sp>
        <p:nvSpPr>
          <p:cNvPr id="79901" name="Text Box 31"/>
          <p:cNvSpPr txBox="1">
            <a:spLocks noChangeArrowheads="1"/>
          </p:cNvSpPr>
          <p:nvPr/>
        </p:nvSpPr>
        <p:spPr bwMode="auto">
          <a:xfrm>
            <a:off x="3868738" y="5476875"/>
            <a:ext cx="301625"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J</a:t>
            </a:r>
          </a:p>
        </p:txBody>
      </p:sp>
      <p:sp>
        <p:nvSpPr>
          <p:cNvPr id="79902" name="Text Box 32"/>
          <p:cNvSpPr txBox="1">
            <a:spLocks noChangeArrowheads="1"/>
          </p:cNvSpPr>
          <p:nvPr/>
        </p:nvSpPr>
        <p:spPr bwMode="auto">
          <a:xfrm>
            <a:off x="3868738" y="6010275"/>
            <a:ext cx="292100"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K</a:t>
            </a:r>
          </a:p>
        </p:txBody>
      </p:sp>
      <p:sp>
        <p:nvSpPr>
          <p:cNvPr id="79903" name="Line 33"/>
          <p:cNvSpPr>
            <a:spLocks noChangeShapeType="1"/>
          </p:cNvSpPr>
          <p:nvPr/>
        </p:nvSpPr>
        <p:spPr bwMode="auto">
          <a:xfrm>
            <a:off x="3640138" y="5857875"/>
            <a:ext cx="274637" cy="0"/>
          </a:xfrm>
          <a:prstGeom prst="line">
            <a:avLst/>
          </a:prstGeom>
          <a:noFill/>
          <a:ln w="25400">
            <a:solidFill>
              <a:schemeClr val="tx1"/>
            </a:solidFill>
            <a:round/>
            <a:headEnd/>
            <a:tailEnd/>
          </a:ln>
        </p:spPr>
        <p:txBody>
          <a:bodyPr/>
          <a:lstStyle/>
          <a:p>
            <a:endParaRPr lang="zh-CN" altLang="en-US"/>
          </a:p>
        </p:txBody>
      </p:sp>
      <p:sp>
        <p:nvSpPr>
          <p:cNvPr id="79904" name="Text Box 34"/>
          <p:cNvSpPr txBox="1">
            <a:spLocks noChangeArrowheads="1"/>
          </p:cNvSpPr>
          <p:nvPr/>
        </p:nvSpPr>
        <p:spPr bwMode="auto">
          <a:xfrm>
            <a:off x="3959225" y="5705475"/>
            <a:ext cx="290513" cy="304800"/>
          </a:xfrm>
          <a:prstGeom prst="rect">
            <a:avLst/>
          </a:prstGeom>
          <a:noFill/>
          <a:ln w="9525">
            <a:noFill/>
            <a:miter lim="800000"/>
            <a:headEnd/>
            <a:tailEnd/>
          </a:ln>
        </p:spPr>
        <p:txBody>
          <a:bodyPr wrap="none">
            <a:spAutoFit/>
          </a:bodyPr>
          <a:lstStyle/>
          <a:p>
            <a:pPr eaLnBrk="0" hangingPunct="0"/>
            <a:r>
              <a:rPr lang="en-US" altLang="zh-CN" sz="1400">
                <a:latin typeface="Comic Sans MS" pitchFamily="66" charset="0"/>
                <a:ea typeface="宋体" pitchFamily="2" charset="-122"/>
              </a:rPr>
              <a:t>C</a:t>
            </a:r>
          </a:p>
        </p:txBody>
      </p:sp>
      <p:sp>
        <p:nvSpPr>
          <p:cNvPr id="79905" name="Line 35"/>
          <p:cNvSpPr>
            <a:spLocks noChangeShapeType="1"/>
          </p:cNvSpPr>
          <p:nvPr/>
        </p:nvSpPr>
        <p:spPr bwMode="auto">
          <a:xfrm>
            <a:off x="3938588" y="5826125"/>
            <a:ext cx="49212" cy="55563"/>
          </a:xfrm>
          <a:prstGeom prst="line">
            <a:avLst/>
          </a:prstGeom>
          <a:noFill/>
          <a:ln w="25400">
            <a:solidFill>
              <a:schemeClr val="tx1"/>
            </a:solidFill>
            <a:round/>
            <a:headEnd/>
            <a:tailEnd/>
          </a:ln>
        </p:spPr>
        <p:txBody>
          <a:bodyPr/>
          <a:lstStyle/>
          <a:p>
            <a:endParaRPr lang="zh-CN" altLang="en-US"/>
          </a:p>
        </p:txBody>
      </p:sp>
      <p:sp>
        <p:nvSpPr>
          <p:cNvPr id="79906" name="Line 36"/>
          <p:cNvSpPr>
            <a:spLocks noChangeShapeType="1"/>
          </p:cNvSpPr>
          <p:nvPr/>
        </p:nvSpPr>
        <p:spPr bwMode="auto">
          <a:xfrm flipH="1">
            <a:off x="3938588" y="5881688"/>
            <a:ext cx="49212" cy="55562"/>
          </a:xfrm>
          <a:prstGeom prst="line">
            <a:avLst/>
          </a:prstGeom>
          <a:noFill/>
          <a:ln w="25400">
            <a:solidFill>
              <a:schemeClr val="tx1"/>
            </a:solidFill>
            <a:round/>
            <a:headEnd/>
            <a:tailEnd/>
          </a:ln>
        </p:spPr>
        <p:txBody>
          <a:bodyPr/>
          <a:lstStyle/>
          <a:p>
            <a:endParaRPr lang="zh-CN" altLang="en-US"/>
          </a:p>
        </p:txBody>
      </p:sp>
      <p:sp>
        <p:nvSpPr>
          <p:cNvPr id="79907" name="Line 37"/>
          <p:cNvSpPr>
            <a:spLocks noChangeShapeType="1"/>
          </p:cNvSpPr>
          <p:nvPr/>
        </p:nvSpPr>
        <p:spPr bwMode="auto">
          <a:xfrm>
            <a:off x="3640138" y="1955800"/>
            <a:ext cx="0" cy="4495800"/>
          </a:xfrm>
          <a:prstGeom prst="line">
            <a:avLst/>
          </a:prstGeom>
          <a:noFill/>
          <a:ln w="25400">
            <a:solidFill>
              <a:schemeClr val="tx1"/>
            </a:solidFill>
            <a:round/>
            <a:headEnd/>
            <a:tailEnd/>
          </a:ln>
        </p:spPr>
        <p:txBody>
          <a:bodyPr/>
          <a:lstStyle/>
          <a:p>
            <a:endParaRPr lang="zh-CN" altLang="en-US"/>
          </a:p>
        </p:txBody>
      </p:sp>
      <p:sp>
        <p:nvSpPr>
          <p:cNvPr id="79908" name="Text Box 38"/>
          <p:cNvSpPr txBox="1">
            <a:spLocks noChangeArrowheads="1"/>
          </p:cNvSpPr>
          <p:nvPr/>
        </p:nvSpPr>
        <p:spPr bwMode="auto">
          <a:xfrm>
            <a:off x="2801938" y="6375400"/>
            <a:ext cx="587375"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CLK</a:t>
            </a:r>
          </a:p>
        </p:txBody>
      </p:sp>
      <p:sp>
        <p:nvSpPr>
          <p:cNvPr id="79909" name="Line 39"/>
          <p:cNvSpPr>
            <a:spLocks noChangeShapeType="1"/>
          </p:cNvSpPr>
          <p:nvPr/>
        </p:nvSpPr>
        <p:spPr bwMode="auto">
          <a:xfrm flipH="1">
            <a:off x="3106738" y="1727200"/>
            <a:ext cx="762000" cy="0"/>
          </a:xfrm>
          <a:prstGeom prst="line">
            <a:avLst/>
          </a:prstGeom>
          <a:noFill/>
          <a:ln w="25400">
            <a:solidFill>
              <a:schemeClr val="tx1"/>
            </a:solidFill>
            <a:round/>
            <a:headEnd/>
            <a:tailEnd/>
          </a:ln>
        </p:spPr>
        <p:txBody>
          <a:bodyPr/>
          <a:lstStyle/>
          <a:p>
            <a:endParaRPr lang="zh-CN" altLang="en-US"/>
          </a:p>
        </p:txBody>
      </p:sp>
      <p:sp>
        <p:nvSpPr>
          <p:cNvPr id="79910" name="Line 40"/>
          <p:cNvSpPr>
            <a:spLocks noChangeShapeType="1"/>
          </p:cNvSpPr>
          <p:nvPr/>
        </p:nvSpPr>
        <p:spPr bwMode="auto">
          <a:xfrm flipH="1">
            <a:off x="3106738" y="2260600"/>
            <a:ext cx="762000" cy="0"/>
          </a:xfrm>
          <a:prstGeom prst="line">
            <a:avLst/>
          </a:prstGeom>
          <a:noFill/>
          <a:ln w="25400">
            <a:solidFill>
              <a:schemeClr val="tx1"/>
            </a:solidFill>
            <a:round/>
            <a:headEnd/>
            <a:tailEnd/>
          </a:ln>
        </p:spPr>
        <p:txBody>
          <a:bodyPr/>
          <a:lstStyle/>
          <a:p>
            <a:endParaRPr lang="zh-CN" altLang="en-US"/>
          </a:p>
        </p:txBody>
      </p:sp>
      <p:sp>
        <p:nvSpPr>
          <p:cNvPr id="79911" name="Line 41"/>
          <p:cNvSpPr>
            <a:spLocks noChangeShapeType="1"/>
          </p:cNvSpPr>
          <p:nvPr/>
        </p:nvSpPr>
        <p:spPr bwMode="auto">
          <a:xfrm flipH="1" flipV="1">
            <a:off x="3106738" y="1498600"/>
            <a:ext cx="0" cy="762000"/>
          </a:xfrm>
          <a:prstGeom prst="line">
            <a:avLst/>
          </a:prstGeom>
          <a:noFill/>
          <a:ln w="25400">
            <a:solidFill>
              <a:schemeClr val="tx1"/>
            </a:solidFill>
            <a:round/>
            <a:headEnd/>
            <a:tailEnd/>
          </a:ln>
        </p:spPr>
        <p:txBody>
          <a:bodyPr/>
          <a:lstStyle/>
          <a:p>
            <a:endParaRPr lang="zh-CN" altLang="en-US"/>
          </a:p>
        </p:txBody>
      </p:sp>
      <p:sp>
        <p:nvSpPr>
          <p:cNvPr id="79912" name="Text Box 42"/>
          <p:cNvSpPr txBox="1">
            <a:spLocks noChangeArrowheads="1"/>
          </p:cNvSpPr>
          <p:nvPr/>
        </p:nvSpPr>
        <p:spPr bwMode="auto">
          <a:xfrm>
            <a:off x="2581275" y="1292225"/>
            <a:ext cx="287338"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1</a:t>
            </a:r>
          </a:p>
        </p:txBody>
      </p:sp>
      <p:sp>
        <p:nvSpPr>
          <p:cNvPr id="79913" name="Oval 43"/>
          <p:cNvSpPr>
            <a:spLocks noChangeArrowheads="1"/>
          </p:cNvSpPr>
          <p:nvPr/>
        </p:nvSpPr>
        <p:spPr bwMode="auto">
          <a:xfrm>
            <a:off x="3030538" y="16510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14" name="Oval 44"/>
          <p:cNvSpPr>
            <a:spLocks noChangeArrowheads="1"/>
          </p:cNvSpPr>
          <p:nvPr/>
        </p:nvSpPr>
        <p:spPr bwMode="auto">
          <a:xfrm>
            <a:off x="3563938" y="31750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15" name="Oval 45"/>
          <p:cNvSpPr>
            <a:spLocks noChangeArrowheads="1"/>
          </p:cNvSpPr>
          <p:nvPr/>
        </p:nvSpPr>
        <p:spPr bwMode="auto">
          <a:xfrm>
            <a:off x="3563938" y="44704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16" name="Oval 46"/>
          <p:cNvSpPr>
            <a:spLocks noChangeArrowheads="1"/>
          </p:cNvSpPr>
          <p:nvPr/>
        </p:nvSpPr>
        <p:spPr bwMode="auto">
          <a:xfrm>
            <a:off x="3563938" y="57658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17" name="Line 47"/>
          <p:cNvSpPr>
            <a:spLocks noChangeShapeType="1"/>
          </p:cNvSpPr>
          <p:nvPr/>
        </p:nvSpPr>
        <p:spPr bwMode="auto">
          <a:xfrm>
            <a:off x="4783138" y="1727200"/>
            <a:ext cx="0" cy="914400"/>
          </a:xfrm>
          <a:prstGeom prst="line">
            <a:avLst/>
          </a:prstGeom>
          <a:noFill/>
          <a:ln w="25400">
            <a:solidFill>
              <a:schemeClr val="tx1"/>
            </a:solidFill>
            <a:round/>
            <a:headEnd/>
            <a:tailEnd/>
          </a:ln>
        </p:spPr>
        <p:txBody>
          <a:bodyPr/>
          <a:lstStyle/>
          <a:p>
            <a:endParaRPr lang="zh-CN" altLang="en-US"/>
          </a:p>
        </p:txBody>
      </p:sp>
      <p:sp>
        <p:nvSpPr>
          <p:cNvPr id="79918" name="Line 48"/>
          <p:cNvSpPr>
            <a:spLocks noChangeShapeType="1"/>
          </p:cNvSpPr>
          <p:nvPr/>
        </p:nvSpPr>
        <p:spPr bwMode="auto">
          <a:xfrm flipH="1">
            <a:off x="3106738" y="2641600"/>
            <a:ext cx="1676400" cy="0"/>
          </a:xfrm>
          <a:prstGeom prst="line">
            <a:avLst/>
          </a:prstGeom>
          <a:noFill/>
          <a:ln w="25400">
            <a:solidFill>
              <a:schemeClr val="tx1"/>
            </a:solidFill>
            <a:round/>
            <a:headEnd/>
            <a:tailEnd/>
          </a:ln>
        </p:spPr>
        <p:txBody>
          <a:bodyPr/>
          <a:lstStyle/>
          <a:p>
            <a:endParaRPr lang="zh-CN" altLang="en-US"/>
          </a:p>
        </p:txBody>
      </p:sp>
      <p:sp>
        <p:nvSpPr>
          <p:cNvPr id="79919" name="Line 49"/>
          <p:cNvSpPr>
            <a:spLocks noChangeShapeType="1"/>
          </p:cNvSpPr>
          <p:nvPr/>
        </p:nvSpPr>
        <p:spPr bwMode="auto">
          <a:xfrm flipH="1" flipV="1">
            <a:off x="3106738" y="2641600"/>
            <a:ext cx="0" cy="1066800"/>
          </a:xfrm>
          <a:prstGeom prst="line">
            <a:avLst/>
          </a:prstGeom>
          <a:noFill/>
          <a:ln w="25400">
            <a:solidFill>
              <a:schemeClr val="tx1"/>
            </a:solidFill>
            <a:round/>
            <a:headEnd/>
            <a:tailEnd/>
          </a:ln>
        </p:spPr>
        <p:txBody>
          <a:bodyPr/>
          <a:lstStyle/>
          <a:p>
            <a:endParaRPr lang="zh-CN" altLang="en-US"/>
          </a:p>
        </p:txBody>
      </p:sp>
      <p:sp>
        <p:nvSpPr>
          <p:cNvPr id="79920" name="Line 50"/>
          <p:cNvSpPr>
            <a:spLocks noChangeShapeType="1"/>
          </p:cNvSpPr>
          <p:nvPr/>
        </p:nvSpPr>
        <p:spPr bwMode="auto">
          <a:xfrm flipH="1" flipV="1">
            <a:off x="3106738" y="3022600"/>
            <a:ext cx="762000" cy="0"/>
          </a:xfrm>
          <a:prstGeom prst="line">
            <a:avLst/>
          </a:prstGeom>
          <a:noFill/>
          <a:ln w="25400">
            <a:solidFill>
              <a:schemeClr val="tx1"/>
            </a:solidFill>
            <a:round/>
            <a:headEnd/>
            <a:tailEnd/>
          </a:ln>
        </p:spPr>
        <p:txBody>
          <a:bodyPr/>
          <a:lstStyle/>
          <a:p>
            <a:endParaRPr lang="zh-CN" altLang="en-US"/>
          </a:p>
        </p:txBody>
      </p:sp>
      <p:sp>
        <p:nvSpPr>
          <p:cNvPr id="79921" name="Line 51"/>
          <p:cNvSpPr>
            <a:spLocks noChangeShapeType="1"/>
          </p:cNvSpPr>
          <p:nvPr/>
        </p:nvSpPr>
        <p:spPr bwMode="auto">
          <a:xfrm flipH="1" flipV="1">
            <a:off x="3106738" y="3556000"/>
            <a:ext cx="762000" cy="0"/>
          </a:xfrm>
          <a:prstGeom prst="line">
            <a:avLst/>
          </a:prstGeom>
          <a:noFill/>
          <a:ln w="25400">
            <a:solidFill>
              <a:schemeClr val="tx1"/>
            </a:solidFill>
            <a:round/>
            <a:headEnd/>
            <a:tailEnd/>
          </a:ln>
        </p:spPr>
        <p:txBody>
          <a:bodyPr/>
          <a:lstStyle/>
          <a:p>
            <a:endParaRPr lang="zh-CN" altLang="en-US"/>
          </a:p>
        </p:txBody>
      </p:sp>
      <p:sp>
        <p:nvSpPr>
          <p:cNvPr id="79922" name="Oval 52"/>
          <p:cNvSpPr>
            <a:spLocks noChangeArrowheads="1"/>
          </p:cNvSpPr>
          <p:nvPr/>
        </p:nvSpPr>
        <p:spPr bwMode="auto">
          <a:xfrm>
            <a:off x="3030538" y="29464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23" name="Text Box 53"/>
          <p:cNvSpPr txBox="1">
            <a:spLocks noChangeArrowheads="1"/>
          </p:cNvSpPr>
          <p:nvPr/>
        </p:nvSpPr>
        <p:spPr bwMode="auto">
          <a:xfrm>
            <a:off x="4762500" y="1498600"/>
            <a:ext cx="477838"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Q</a:t>
            </a:r>
            <a:r>
              <a:rPr lang="en-US" altLang="zh-CN" baseline="-25000">
                <a:latin typeface="Comic Sans MS" pitchFamily="66" charset="0"/>
                <a:ea typeface="宋体" pitchFamily="2" charset="-122"/>
              </a:rPr>
              <a:t>0</a:t>
            </a:r>
          </a:p>
        </p:txBody>
      </p:sp>
      <p:sp>
        <p:nvSpPr>
          <p:cNvPr id="79924" name="Line 54"/>
          <p:cNvSpPr>
            <a:spLocks noChangeShapeType="1"/>
          </p:cNvSpPr>
          <p:nvPr/>
        </p:nvSpPr>
        <p:spPr bwMode="auto">
          <a:xfrm>
            <a:off x="4783138" y="3022600"/>
            <a:ext cx="0" cy="914400"/>
          </a:xfrm>
          <a:prstGeom prst="line">
            <a:avLst/>
          </a:prstGeom>
          <a:noFill/>
          <a:ln w="25400">
            <a:solidFill>
              <a:schemeClr val="tx1"/>
            </a:solidFill>
            <a:round/>
            <a:headEnd/>
            <a:tailEnd/>
          </a:ln>
        </p:spPr>
        <p:txBody>
          <a:bodyPr/>
          <a:lstStyle/>
          <a:p>
            <a:endParaRPr lang="zh-CN" altLang="en-US"/>
          </a:p>
        </p:txBody>
      </p:sp>
      <p:sp>
        <p:nvSpPr>
          <p:cNvPr id="79925" name="Line 55"/>
          <p:cNvSpPr>
            <a:spLocks noChangeShapeType="1"/>
          </p:cNvSpPr>
          <p:nvPr/>
        </p:nvSpPr>
        <p:spPr bwMode="auto">
          <a:xfrm>
            <a:off x="4783138" y="4318000"/>
            <a:ext cx="0" cy="914400"/>
          </a:xfrm>
          <a:prstGeom prst="line">
            <a:avLst/>
          </a:prstGeom>
          <a:noFill/>
          <a:ln w="25400">
            <a:solidFill>
              <a:schemeClr val="tx1"/>
            </a:solidFill>
            <a:round/>
            <a:headEnd/>
            <a:tailEnd/>
          </a:ln>
        </p:spPr>
        <p:txBody>
          <a:bodyPr/>
          <a:lstStyle/>
          <a:p>
            <a:endParaRPr lang="zh-CN" altLang="en-US"/>
          </a:p>
        </p:txBody>
      </p:sp>
      <p:sp>
        <p:nvSpPr>
          <p:cNvPr id="79926" name="Line 56"/>
          <p:cNvSpPr>
            <a:spLocks noChangeShapeType="1"/>
          </p:cNvSpPr>
          <p:nvPr/>
        </p:nvSpPr>
        <p:spPr bwMode="auto">
          <a:xfrm flipH="1">
            <a:off x="2878138" y="3937000"/>
            <a:ext cx="1905000" cy="0"/>
          </a:xfrm>
          <a:prstGeom prst="line">
            <a:avLst/>
          </a:prstGeom>
          <a:noFill/>
          <a:ln w="25400">
            <a:solidFill>
              <a:schemeClr val="tx1"/>
            </a:solidFill>
            <a:round/>
            <a:headEnd/>
            <a:tailEnd/>
          </a:ln>
        </p:spPr>
        <p:txBody>
          <a:bodyPr/>
          <a:lstStyle/>
          <a:p>
            <a:endParaRPr lang="zh-CN" altLang="en-US"/>
          </a:p>
        </p:txBody>
      </p:sp>
      <p:sp>
        <p:nvSpPr>
          <p:cNvPr id="79927" name="Line 57"/>
          <p:cNvSpPr>
            <a:spLocks noChangeShapeType="1"/>
          </p:cNvSpPr>
          <p:nvPr/>
        </p:nvSpPr>
        <p:spPr bwMode="auto">
          <a:xfrm flipH="1">
            <a:off x="1963738" y="5232400"/>
            <a:ext cx="2819400" cy="0"/>
          </a:xfrm>
          <a:prstGeom prst="line">
            <a:avLst/>
          </a:prstGeom>
          <a:noFill/>
          <a:ln w="25400">
            <a:solidFill>
              <a:schemeClr val="tx1"/>
            </a:solidFill>
            <a:round/>
            <a:headEnd/>
            <a:tailEnd/>
          </a:ln>
        </p:spPr>
        <p:txBody>
          <a:bodyPr/>
          <a:lstStyle/>
          <a:p>
            <a:endParaRPr lang="zh-CN" altLang="en-US"/>
          </a:p>
        </p:txBody>
      </p:sp>
      <p:sp>
        <p:nvSpPr>
          <p:cNvPr id="79928" name="AutoShape 58"/>
          <p:cNvSpPr>
            <a:spLocks noChangeArrowheads="1"/>
          </p:cNvSpPr>
          <p:nvPr/>
        </p:nvSpPr>
        <p:spPr bwMode="auto">
          <a:xfrm rot="10800000">
            <a:off x="2420938" y="3632200"/>
            <a:ext cx="434975" cy="403225"/>
          </a:xfrm>
          <a:prstGeom prst="flowChartDelay">
            <a:avLst/>
          </a:prstGeom>
          <a:noFill/>
          <a:ln w="28575">
            <a:solidFill>
              <a:schemeClr val="tx1"/>
            </a:solidFill>
            <a:miter lim="800000"/>
            <a:headEnd/>
            <a:tailEnd/>
          </a:ln>
        </p:spPr>
        <p:txBody>
          <a:bodyPr wrap="none" anchor="ctr"/>
          <a:lstStyle/>
          <a:p>
            <a:endParaRPr lang="zh-CN" altLang="en-US"/>
          </a:p>
        </p:txBody>
      </p:sp>
      <p:sp>
        <p:nvSpPr>
          <p:cNvPr id="79929" name="Line 59"/>
          <p:cNvSpPr>
            <a:spLocks noChangeShapeType="1"/>
          </p:cNvSpPr>
          <p:nvPr/>
        </p:nvSpPr>
        <p:spPr bwMode="auto">
          <a:xfrm flipH="1" flipV="1">
            <a:off x="2878138" y="3708400"/>
            <a:ext cx="228600" cy="0"/>
          </a:xfrm>
          <a:prstGeom prst="line">
            <a:avLst/>
          </a:prstGeom>
          <a:noFill/>
          <a:ln w="25400">
            <a:solidFill>
              <a:schemeClr val="tx1"/>
            </a:solidFill>
            <a:round/>
            <a:headEnd/>
            <a:tailEnd/>
          </a:ln>
        </p:spPr>
        <p:txBody>
          <a:bodyPr/>
          <a:lstStyle/>
          <a:p>
            <a:endParaRPr lang="zh-CN" altLang="en-US"/>
          </a:p>
        </p:txBody>
      </p:sp>
      <p:sp>
        <p:nvSpPr>
          <p:cNvPr id="79930" name="Oval 60"/>
          <p:cNvSpPr>
            <a:spLocks noChangeArrowheads="1"/>
          </p:cNvSpPr>
          <p:nvPr/>
        </p:nvSpPr>
        <p:spPr bwMode="auto">
          <a:xfrm>
            <a:off x="3030538" y="34798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31" name="Line 61"/>
          <p:cNvSpPr>
            <a:spLocks noChangeShapeType="1"/>
          </p:cNvSpPr>
          <p:nvPr/>
        </p:nvSpPr>
        <p:spPr bwMode="auto">
          <a:xfrm flipH="1" flipV="1">
            <a:off x="2192338" y="3860800"/>
            <a:ext cx="228600" cy="0"/>
          </a:xfrm>
          <a:prstGeom prst="line">
            <a:avLst/>
          </a:prstGeom>
          <a:noFill/>
          <a:ln w="25400">
            <a:solidFill>
              <a:schemeClr val="tx1"/>
            </a:solidFill>
            <a:round/>
            <a:headEnd/>
            <a:tailEnd/>
          </a:ln>
        </p:spPr>
        <p:txBody>
          <a:bodyPr/>
          <a:lstStyle/>
          <a:p>
            <a:endParaRPr lang="zh-CN" altLang="en-US"/>
          </a:p>
        </p:txBody>
      </p:sp>
      <p:sp>
        <p:nvSpPr>
          <p:cNvPr id="79932" name="Line 62"/>
          <p:cNvSpPr>
            <a:spLocks noChangeShapeType="1"/>
          </p:cNvSpPr>
          <p:nvPr/>
        </p:nvSpPr>
        <p:spPr bwMode="auto">
          <a:xfrm flipH="1" flipV="1">
            <a:off x="2192338" y="3860800"/>
            <a:ext cx="0" cy="1219200"/>
          </a:xfrm>
          <a:prstGeom prst="line">
            <a:avLst/>
          </a:prstGeom>
          <a:noFill/>
          <a:ln w="25400">
            <a:solidFill>
              <a:schemeClr val="tx1"/>
            </a:solidFill>
            <a:round/>
            <a:headEnd/>
            <a:tailEnd/>
          </a:ln>
        </p:spPr>
        <p:txBody>
          <a:bodyPr/>
          <a:lstStyle/>
          <a:p>
            <a:endParaRPr lang="zh-CN" altLang="en-US"/>
          </a:p>
        </p:txBody>
      </p:sp>
      <p:sp>
        <p:nvSpPr>
          <p:cNvPr id="79933" name="Line 63"/>
          <p:cNvSpPr>
            <a:spLocks noChangeShapeType="1"/>
          </p:cNvSpPr>
          <p:nvPr/>
        </p:nvSpPr>
        <p:spPr bwMode="auto">
          <a:xfrm flipH="1" flipV="1">
            <a:off x="2192338" y="4318000"/>
            <a:ext cx="1676400" cy="0"/>
          </a:xfrm>
          <a:prstGeom prst="line">
            <a:avLst/>
          </a:prstGeom>
          <a:noFill/>
          <a:ln w="25400">
            <a:solidFill>
              <a:schemeClr val="tx1"/>
            </a:solidFill>
            <a:round/>
            <a:headEnd/>
            <a:tailEnd/>
          </a:ln>
        </p:spPr>
        <p:txBody>
          <a:bodyPr/>
          <a:lstStyle/>
          <a:p>
            <a:endParaRPr lang="zh-CN" altLang="en-US"/>
          </a:p>
        </p:txBody>
      </p:sp>
      <p:sp>
        <p:nvSpPr>
          <p:cNvPr id="79934" name="Oval 64"/>
          <p:cNvSpPr>
            <a:spLocks noChangeArrowheads="1"/>
          </p:cNvSpPr>
          <p:nvPr/>
        </p:nvSpPr>
        <p:spPr bwMode="auto">
          <a:xfrm>
            <a:off x="2116138" y="42418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35" name="Line 65"/>
          <p:cNvSpPr>
            <a:spLocks noChangeShapeType="1"/>
          </p:cNvSpPr>
          <p:nvPr/>
        </p:nvSpPr>
        <p:spPr bwMode="auto">
          <a:xfrm flipH="1" flipV="1">
            <a:off x="2192338" y="4851400"/>
            <a:ext cx="1676400" cy="0"/>
          </a:xfrm>
          <a:prstGeom prst="line">
            <a:avLst/>
          </a:prstGeom>
          <a:noFill/>
          <a:ln w="25400">
            <a:solidFill>
              <a:schemeClr val="tx1"/>
            </a:solidFill>
            <a:round/>
            <a:headEnd/>
            <a:tailEnd/>
          </a:ln>
        </p:spPr>
        <p:txBody>
          <a:bodyPr/>
          <a:lstStyle/>
          <a:p>
            <a:endParaRPr lang="zh-CN" altLang="en-US"/>
          </a:p>
        </p:txBody>
      </p:sp>
      <p:sp>
        <p:nvSpPr>
          <p:cNvPr id="79936" name="Text Box 66"/>
          <p:cNvSpPr txBox="1">
            <a:spLocks noChangeArrowheads="1"/>
          </p:cNvSpPr>
          <p:nvPr/>
        </p:nvSpPr>
        <p:spPr bwMode="auto">
          <a:xfrm>
            <a:off x="4762500" y="2794000"/>
            <a:ext cx="452438"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Q</a:t>
            </a:r>
            <a:r>
              <a:rPr lang="en-US" altLang="zh-CN" baseline="-25000">
                <a:latin typeface="Comic Sans MS" pitchFamily="66" charset="0"/>
                <a:ea typeface="宋体" pitchFamily="2" charset="-122"/>
              </a:rPr>
              <a:t>1</a:t>
            </a:r>
          </a:p>
        </p:txBody>
      </p:sp>
      <p:sp>
        <p:nvSpPr>
          <p:cNvPr id="79937" name="Text Box 67"/>
          <p:cNvSpPr txBox="1">
            <a:spLocks noChangeArrowheads="1"/>
          </p:cNvSpPr>
          <p:nvPr/>
        </p:nvSpPr>
        <p:spPr bwMode="auto">
          <a:xfrm>
            <a:off x="4762500" y="4089400"/>
            <a:ext cx="477838"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Q</a:t>
            </a:r>
            <a:r>
              <a:rPr lang="en-US" altLang="zh-CN" baseline="-25000">
                <a:latin typeface="Comic Sans MS" pitchFamily="66" charset="0"/>
                <a:ea typeface="宋体" pitchFamily="2" charset="-122"/>
              </a:rPr>
              <a:t>2</a:t>
            </a:r>
          </a:p>
        </p:txBody>
      </p:sp>
      <p:sp>
        <p:nvSpPr>
          <p:cNvPr id="79938" name="Text Box 68"/>
          <p:cNvSpPr txBox="1">
            <a:spLocks noChangeArrowheads="1"/>
          </p:cNvSpPr>
          <p:nvPr/>
        </p:nvSpPr>
        <p:spPr bwMode="auto">
          <a:xfrm>
            <a:off x="4762500" y="5461000"/>
            <a:ext cx="477838" cy="366713"/>
          </a:xfrm>
          <a:prstGeom prst="rect">
            <a:avLst/>
          </a:prstGeom>
          <a:noFill/>
          <a:ln w="9525">
            <a:noFill/>
            <a:miter lim="800000"/>
            <a:headEnd/>
            <a:tailEnd/>
          </a:ln>
        </p:spPr>
        <p:txBody>
          <a:bodyPr wrap="none">
            <a:spAutoFit/>
          </a:bodyPr>
          <a:lstStyle/>
          <a:p>
            <a:pPr eaLnBrk="0" hangingPunct="0"/>
            <a:r>
              <a:rPr lang="en-US" altLang="zh-CN">
                <a:latin typeface="Comic Sans MS" pitchFamily="66" charset="0"/>
                <a:ea typeface="宋体" pitchFamily="2" charset="-122"/>
              </a:rPr>
              <a:t>Q</a:t>
            </a:r>
            <a:r>
              <a:rPr lang="en-US" altLang="zh-CN" baseline="-25000">
                <a:latin typeface="Comic Sans MS" pitchFamily="66" charset="0"/>
                <a:ea typeface="宋体" pitchFamily="2" charset="-122"/>
              </a:rPr>
              <a:t>3</a:t>
            </a:r>
          </a:p>
        </p:txBody>
      </p:sp>
      <p:sp>
        <p:nvSpPr>
          <p:cNvPr id="79939" name="AutoShape 69"/>
          <p:cNvSpPr>
            <a:spLocks noChangeArrowheads="1"/>
          </p:cNvSpPr>
          <p:nvPr/>
        </p:nvSpPr>
        <p:spPr bwMode="auto">
          <a:xfrm rot="10800000">
            <a:off x="1528763" y="4927600"/>
            <a:ext cx="434975" cy="403225"/>
          </a:xfrm>
          <a:prstGeom prst="flowChartDelay">
            <a:avLst/>
          </a:prstGeom>
          <a:noFill/>
          <a:ln w="28575">
            <a:solidFill>
              <a:schemeClr val="tx1"/>
            </a:solidFill>
            <a:miter lim="800000"/>
            <a:headEnd/>
            <a:tailEnd/>
          </a:ln>
        </p:spPr>
        <p:txBody>
          <a:bodyPr wrap="none" anchor="ctr"/>
          <a:lstStyle/>
          <a:p>
            <a:endParaRPr lang="zh-CN" altLang="en-US"/>
          </a:p>
        </p:txBody>
      </p:sp>
      <p:sp>
        <p:nvSpPr>
          <p:cNvPr id="79940" name="Line 70"/>
          <p:cNvSpPr>
            <a:spLocks noChangeShapeType="1"/>
          </p:cNvSpPr>
          <p:nvPr/>
        </p:nvSpPr>
        <p:spPr bwMode="auto">
          <a:xfrm flipH="1" flipV="1">
            <a:off x="1963738" y="5080000"/>
            <a:ext cx="228600" cy="0"/>
          </a:xfrm>
          <a:prstGeom prst="line">
            <a:avLst/>
          </a:prstGeom>
          <a:noFill/>
          <a:ln w="25400">
            <a:solidFill>
              <a:schemeClr val="tx1"/>
            </a:solidFill>
            <a:round/>
            <a:headEnd/>
            <a:tailEnd/>
          </a:ln>
        </p:spPr>
        <p:txBody>
          <a:bodyPr/>
          <a:lstStyle/>
          <a:p>
            <a:endParaRPr lang="zh-CN" altLang="en-US"/>
          </a:p>
        </p:txBody>
      </p:sp>
      <p:sp>
        <p:nvSpPr>
          <p:cNvPr id="79941" name="Oval 71"/>
          <p:cNvSpPr>
            <a:spLocks noChangeArrowheads="1"/>
          </p:cNvSpPr>
          <p:nvPr/>
        </p:nvSpPr>
        <p:spPr bwMode="auto">
          <a:xfrm>
            <a:off x="2116138" y="47752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42" name="Line 72"/>
          <p:cNvSpPr>
            <a:spLocks noChangeShapeType="1"/>
          </p:cNvSpPr>
          <p:nvPr/>
        </p:nvSpPr>
        <p:spPr bwMode="auto">
          <a:xfrm flipH="1" flipV="1">
            <a:off x="1277938" y="5080000"/>
            <a:ext cx="228600" cy="0"/>
          </a:xfrm>
          <a:prstGeom prst="line">
            <a:avLst/>
          </a:prstGeom>
          <a:noFill/>
          <a:ln w="25400">
            <a:solidFill>
              <a:schemeClr val="tx1"/>
            </a:solidFill>
            <a:round/>
            <a:headEnd/>
            <a:tailEnd/>
          </a:ln>
        </p:spPr>
        <p:txBody>
          <a:bodyPr/>
          <a:lstStyle/>
          <a:p>
            <a:endParaRPr lang="zh-CN" altLang="en-US"/>
          </a:p>
        </p:txBody>
      </p:sp>
      <p:sp>
        <p:nvSpPr>
          <p:cNvPr id="79943" name="Line 73"/>
          <p:cNvSpPr>
            <a:spLocks noChangeShapeType="1"/>
          </p:cNvSpPr>
          <p:nvPr/>
        </p:nvSpPr>
        <p:spPr bwMode="auto">
          <a:xfrm flipH="1" flipV="1">
            <a:off x="1277938" y="5080000"/>
            <a:ext cx="0" cy="1066800"/>
          </a:xfrm>
          <a:prstGeom prst="line">
            <a:avLst/>
          </a:prstGeom>
          <a:noFill/>
          <a:ln w="25400">
            <a:solidFill>
              <a:schemeClr val="tx1"/>
            </a:solidFill>
            <a:round/>
            <a:headEnd/>
            <a:tailEnd/>
          </a:ln>
        </p:spPr>
        <p:txBody>
          <a:bodyPr/>
          <a:lstStyle/>
          <a:p>
            <a:endParaRPr lang="zh-CN" altLang="en-US"/>
          </a:p>
        </p:txBody>
      </p:sp>
      <p:sp>
        <p:nvSpPr>
          <p:cNvPr id="79944" name="Oval 74"/>
          <p:cNvSpPr>
            <a:spLocks noChangeArrowheads="1"/>
          </p:cNvSpPr>
          <p:nvPr/>
        </p:nvSpPr>
        <p:spPr bwMode="auto">
          <a:xfrm>
            <a:off x="1201738" y="5537200"/>
            <a:ext cx="152400" cy="152400"/>
          </a:xfrm>
          <a:prstGeom prst="ellipse">
            <a:avLst/>
          </a:prstGeom>
          <a:solidFill>
            <a:schemeClr val="tx1"/>
          </a:solidFill>
          <a:ln w="9525" algn="ctr">
            <a:solidFill>
              <a:schemeClr val="tx1"/>
            </a:solidFill>
            <a:round/>
            <a:headEnd/>
            <a:tailEnd/>
          </a:ln>
        </p:spPr>
        <p:txBody>
          <a:bodyPr wrap="none" anchor="ctr"/>
          <a:lstStyle/>
          <a:p>
            <a:endParaRPr lang="zh-CN" altLang="en-US"/>
          </a:p>
        </p:txBody>
      </p:sp>
      <p:sp>
        <p:nvSpPr>
          <p:cNvPr id="79945" name="Line 75"/>
          <p:cNvSpPr>
            <a:spLocks noChangeShapeType="1"/>
          </p:cNvSpPr>
          <p:nvPr/>
        </p:nvSpPr>
        <p:spPr bwMode="auto">
          <a:xfrm flipH="1" flipV="1">
            <a:off x="1277938" y="5613400"/>
            <a:ext cx="2590800" cy="0"/>
          </a:xfrm>
          <a:prstGeom prst="line">
            <a:avLst/>
          </a:prstGeom>
          <a:noFill/>
          <a:ln w="25400">
            <a:solidFill>
              <a:schemeClr val="tx1"/>
            </a:solidFill>
            <a:round/>
            <a:headEnd/>
            <a:tailEnd/>
          </a:ln>
        </p:spPr>
        <p:txBody>
          <a:bodyPr/>
          <a:lstStyle/>
          <a:p>
            <a:endParaRPr lang="zh-CN" altLang="en-US"/>
          </a:p>
        </p:txBody>
      </p:sp>
      <p:sp>
        <p:nvSpPr>
          <p:cNvPr id="79946" name="Line 76"/>
          <p:cNvSpPr>
            <a:spLocks noChangeShapeType="1"/>
          </p:cNvSpPr>
          <p:nvPr/>
        </p:nvSpPr>
        <p:spPr bwMode="auto">
          <a:xfrm flipH="1" flipV="1">
            <a:off x="1277938" y="6146800"/>
            <a:ext cx="2590800" cy="0"/>
          </a:xfrm>
          <a:prstGeom prst="line">
            <a:avLst/>
          </a:prstGeom>
          <a:noFill/>
          <a:ln w="25400">
            <a:solidFill>
              <a:schemeClr val="tx1"/>
            </a:solidFill>
            <a:round/>
            <a:headEnd/>
            <a:tailEnd/>
          </a:ln>
        </p:spPr>
        <p:txBody>
          <a:bodyPr/>
          <a:lstStyle/>
          <a:p>
            <a:endParaRPr lang="zh-CN" altLang="en-US"/>
          </a:p>
        </p:txBody>
      </p:sp>
      <p:sp>
        <p:nvSpPr>
          <p:cNvPr id="79947" name="标题 74"/>
          <p:cNvSpPr>
            <a:spLocks noGrp="1"/>
          </p:cNvSpPr>
          <p:nvPr>
            <p:ph type="title"/>
          </p:nvPr>
        </p:nvSpPr>
        <p:spPr/>
        <p:txBody>
          <a:bodyPr/>
          <a:lstStyle/>
          <a:p>
            <a:pPr eaLnBrk="1" hangingPunct="1"/>
            <a:r>
              <a:rPr lang="zh-CN" altLang="en-US" smtClean="0"/>
              <a:t>画出逻辑图</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endParaRPr lang="zh-CN" altLang="zh-CN" smtClean="0"/>
          </a:p>
        </p:txBody>
      </p:sp>
      <p:sp>
        <p:nvSpPr>
          <p:cNvPr id="80899" name="Rectangle 3"/>
          <p:cNvSpPr>
            <a:spLocks noGrp="1" noChangeArrowheads="1"/>
          </p:cNvSpPr>
          <p:nvPr>
            <p:ph type="body" idx="1"/>
          </p:nvPr>
        </p:nvSpPr>
        <p:spPr/>
        <p:txBody>
          <a:bodyPr/>
          <a:lstStyle/>
          <a:p>
            <a:pPr eaLnBrk="1" hangingPunct="1"/>
            <a:r>
              <a:rPr lang="zh-CN" altLang="en-US" smtClean="0"/>
              <a:t>思考：如何用</a:t>
            </a:r>
            <a:r>
              <a:rPr lang="en-US" altLang="zh-CN" smtClean="0"/>
              <a:t>D</a:t>
            </a:r>
            <a:r>
              <a:rPr lang="zh-CN" altLang="en-US" smtClean="0"/>
              <a:t>触发器实现？</a:t>
            </a:r>
          </a:p>
          <a:p>
            <a:pPr eaLnBrk="1" hangingPunct="1"/>
            <a:endParaRPr lang="en-US" altLang="zh-CN"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设计序列产生器</a:t>
            </a:r>
          </a:p>
        </p:txBody>
      </p:sp>
      <p:sp>
        <p:nvSpPr>
          <p:cNvPr id="81923" name="Rectangle 3"/>
          <p:cNvSpPr>
            <a:spLocks noGrp="1" noChangeArrowheads="1"/>
          </p:cNvSpPr>
          <p:nvPr>
            <p:ph type="body" idx="1"/>
          </p:nvPr>
        </p:nvSpPr>
        <p:spPr>
          <a:xfrm>
            <a:off x="539750" y="1557338"/>
            <a:ext cx="7772400" cy="4114800"/>
          </a:xfrm>
        </p:spPr>
        <p:txBody>
          <a:bodyPr/>
          <a:lstStyle/>
          <a:p>
            <a:pPr eaLnBrk="1" hangingPunct="1">
              <a:lnSpc>
                <a:spcPct val="140000"/>
              </a:lnSpc>
            </a:pPr>
            <a:r>
              <a:rPr lang="zh-CN" altLang="en-US" smtClean="0"/>
              <a:t>对任意序列，设计一个计数器来产生该序列</a:t>
            </a:r>
          </a:p>
          <a:p>
            <a:pPr eaLnBrk="1" hangingPunct="1">
              <a:lnSpc>
                <a:spcPct val="140000"/>
              </a:lnSpc>
            </a:pPr>
            <a:r>
              <a:rPr lang="zh-CN" altLang="en-US" smtClean="0"/>
              <a:t>例：用</a:t>
            </a:r>
            <a:r>
              <a:rPr lang="en-US" altLang="zh-CN" smtClean="0"/>
              <a:t>D</a:t>
            </a:r>
            <a:r>
              <a:rPr lang="zh-CN" altLang="en-US" smtClean="0"/>
              <a:t>触发器来产生一个序列</a:t>
            </a:r>
            <a:r>
              <a:rPr lang="en-US" altLang="zh-CN" smtClean="0"/>
              <a:t>:</a:t>
            </a:r>
          </a:p>
          <a:p>
            <a:pPr lvl="1" eaLnBrk="1" hangingPunct="1">
              <a:lnSpc>
                <a:spcPct val="140000"/>
              </a:lnSpc>
              <a:buFont typeface="Wingdings" pitchFamily="2" charset="2"/>
              <a:buNone/>
            </a:pPr>
            <a:r>
              <a:rPr lang="en-US" altLang="zh-CN" smtClean="0"/>
              <a:t> 0 </a:t>
            </a:r>
            <a:r>
              <a:rPr lang="en-US" altLang="zh-CN" smtClean="0">
                <a:sym typeface="Wingdings" pitchFamily="2" charset="2"/>
              </a:rPr>
              <a:t> 7  6  1  0 </a:t>
            </a:r>
          </a:p>
          <a:p>
            <a:pPr lvl="1" eaLnBrk="1" hangingPunct="1">
              <a:lnSpc>
                <a:spcPct val="140000"/>
              </a:lnSpc>
              <a:buFont typeface="Wingdings" pitchFamily="2" charset="2"/>
              <a:buNone/>
            </a:pPr>
            <a:r>
              <a:rPr lang="en-US" altLang="zh-CN" smtClean="0"/>
              <a:t>(000 </a:t>
            </a:r>
            <a:r>
              <a:rPr lang="en-US" altLang="zh-CN" smtClean="0">
                <a:sym typeface="Wingdings" pitchFamily="2" charset="2"/>
              </a:rPr>
              <a:t> 111  110  001  000)</a:t>
            </a:r>
          </a:p>
          <a:p>
            <a:pPr lvl="1" eaLnBrk="1" hangingPunct="1">
              <a:lnSpc>
                <a:spcPct val="140000"/>
              </a:lnSpc>
              <a:buFont typeface="Wingdings" pitchFamily="2" charset="2"/>
              <a:buNone/>
            </a:pPr>
            <a:r>
              <a:rPr lang="zh-CN" altLang="en-US" smtClean="0">
                <a:sym typeface="Wingdings" pitchFamily="2" charset="2"/>
              </a:rPr>
              <a:t>当产生序列结束时输出</a:t>
            </a:r>
            <a:r>
              <a:rPr lang="en-US" altLang="zh-CN" smtClean="0">
                <a:sym typeface="Wingdings" pitchFamily="2" charset="2"/>
              </a:rPr>
              <a:t>z=1</a:t>
            </a:r>
            <a:r>
              <a:rPr lang="zh-CN" altLang="en-US" smtClean="0">
                <a:sym typeface="Wingdings" pitchFamily="2" charset="2"/>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p:cNvSpPr>
          <p:nvPr>
            <p:ph type="title"/>
          </p:nvPr>
        </p:nvSpPr>
        <p:spPr/>
        <p:txBody>
          <a:bodyPr/>
          <a:lstStyle/>
          <a:p>
            <a:pPr eaLnBrk="1" hangingPunct="1"/>
            <a:r>
              <a:rPr lang="zh-CN" altLang="en-US" smtClean="0"/>
              <a:t>设计序列产生器</a:t>
            </a:r>
          </a:p>
        </p:txBody>
      </p:sp>
      <p:sp>
        <p:nvSpPr>
          <p:cNvPr id="82947" name="Rectangle 4"/>
          <p:cNvSpPr>
            <a:spLocks noGrp="1" noChangeArrowheads="1"/>
          </p:cNvSpPr>
          <p:nvPr>
            <p:ph idx="1"/>
          </p:nvPr>
        </p:nvSpPr>
        <p:spPr/>
        <p:txBody>
          <a:bodyPr/>
          <a:lstStyle/>
          <a:p>
            <a:pPr eaLnBrk="1" hangingPunct="1"/>
            <a:r>
              <a:rPr lang="zh-CN" altLang="en-US" smtClean="0"/>
              <a:t>输出变量：	</a:t>
            </a:r>
            <a:r>
              <a:rPr lang="en-US" altLang="zh-CN" smtClean="0"/>
              <a:t>Z</a:t>
            </a:r>
          </a:p>
          <a:p>
            <a:pPr eaLnBrk="1" hangingPunct="1"/>
            <a:endParaRPr lang="en-US" altLang="zh-CN" smtClean="0"/>
          </a:p>
          <a:p>
            <a:pPr eaLnBrk="1" hangingPunct="1"/>
            <a:r>
              <a:rPr lang="zh-CN" altLang="en-US" smtClean="0"/>
              <a:t>列出状态表</a:t>
            </a:r>
          </a:p>
        </p:txBody>
      </p:sp>
      <p:pic>
        <p:nvPicPr>
          <p:cNvPr id="82948" name="Picture 6"/>
          <p:cNvPicPr>
            <a:picLocks noChangeAspect="1" noChangeArrowheads="1"/>
          </p:cNvPicPr>
          <p:nvPr/>
        </p:nvPicPr>
        <p:blipFill>
          <a:blip r:embed="rId2"/>
          <a:srcRect/>
          <a:stretch>
            <a:fillRect/>
          </a:stretch>
        </p:blipFill>
        <p:spPr bwMode="auto">
          <a:xfrm>
            <a:off x="4214813" y="2428875"/>
            <a:ext cx="3762375"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设计序列产生器</a:t>
            </a:r>
            <a:endParaRPr lang="zh-CN" altLang="zh-CN" smtClean="0"/>
          </a:p>
        </p:txBody>
      </p:sp>
      <p:sp>
        <p:nvSpPr>
          <p:cNvPr id="83971" name="Rectangle 3"/>
          <p:cNvSpPr>
            <a:spLocks noGrp="1" noChangeArrowheads="1"/>
          </p:cNvSpPr>
          <p:nvPr>
            <p:ph type="body" idx="1"/>
          </p:nvPr>
        </p:nvSpPr>
        <p:spPr>
          <a:xfrm>
            <a:off x="611188" y="1773238"/>
            <a:ext cx="7772400" cy="4114800"/>
          </a:xfrm>
        </p:spPr>
        <p:txBody>
          <a:bodyPr/>
          <a:lstStyle/>
          <a:p>
            <a:pPr eaLnBrk="1" hangingPunct="1">
              <a:lnSpc>
                <a:spcPct val="140000"/>
              </a:lnSpc>
            </a:pPr>
            <a:r>
              <a:rPr lang="zh-CN" altLang="en-US" smtClean="0"/>
              <a:t>确定触发器个数：</a:t>
            </a:r>
          </a:p>
          <a:p>
            <a:pPr eaLnBrk="1" hangingPunct="1">
              <a:lnSpc>
                <a:spcPct val="140000"/>
              </a:lnSpc>
              <a:buFont typeface="Wingdings" pitchFamily="2" charset="2"/>
              <a:buNone/>
            </a:pPr>
            <a:r>
              <a:rPr lang="zh-CN" altLang="en-US" smtClean="0"/>
              <a:t>	产生三位二进制数：</a:t>
            </a:r>
            <a:r>
              <a:rPr lang="en-US" altLang="zh-CN" smtClean="0"/>
              <a:t>3</a:t>
            </a:r>
            <a:r>
              <a:rPr lang="zh-CN" altLang="en-US" smtClean="0"/>
              <a:t>个触发器</a:t>
            </a:r>
          </a:p>
          <a:p>
            <a:pPr eaLnBrk="1" hangingPunct="1">
              <a:lnSpc>
                <a:spcPct val="140000"/>
              </a:lnSpc>
            </a:pPr>
            <a:r>
              <a:rPr lang="zh-CN" altLang="en-US" smtClean="0"/>
              <a:t>确定触发器类型：	</a:t>
            </a:r>
            <a:r>
              <a:rPr lang="en-US" altLang="zh-CN" smtClean="0"/>
              <a:t>D</a:t>
            </a:r>
            <a:r>
              <a:rPr lang="zh-CN" altLang="en-US" smtClean="0"/>
              <a:t>触发器</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smtClean="0"/>
              <a:t>设计序列产生器</a:t>
            </a:r>
            <a:endParaRPr lang="zh-CN" altLang="zh-CN" smtClean="0"/>
          </a:p>
        </p:txBody>
      </p:sp>
      <p:sp>
        <p:nvSpPr>
          <p:cNvPr id="26628" name="Rectangle 4"/>
          <p:cNvSpPr>
            <a:spLocks noGrp="1" noChangeArrowheads="1"/>
          </p:cNvSpPr>
          <p:nvPr>
            <p:ph type="body" idx="1"/>
          </p:nvPr>
        </p:nvSpPr>
        <p:spPr>
          <a:xfrm>
            <a:off x="768350" y="1360488"/>
            <a:ext cx="7715250" cy="1017587"/>
          </a:xfrm>
          <a:noFill/>
        </p:spPr>
        <p:txBody>
          <a:bodyPr/>
          <a:lstStyle/>
          <a:p>
            <a:pPr eaLnBrk="1" hangingPunct="1"/>
            <a:r>
              <a:rPr lang="zh-CN" altLang="en-US" smtClean="0"/>
              <a:t>列出激励表</a:t>
            </a:r>
          </a:p>
        </p:txBody>
      </p:sp>
      <p:graphicFrame>
        <p:nvGraphicFramePr>
          <p:cNvPr id="26626" name="Object 5"/>
          <p:cNvGraphicFramePr>
            <a:graphicFrameLocks noChangeAspect="1"/>
          </p:cNvGraphicFramePr>
          <p:nvPr/>
        </p:nvGraphicFramePr>
        <p:xfrm>
          <a:off x="1763713" y="2276475"/>
          <a:ext cx="6334125" cy="3641725"/>
        </p:xfrm>
        <a:graphic>
          <a:graphicData uri="http://schemas.openxmlformats.org/presentationml/2006/ole">
            <p:oleObj spid="_x0000_s26626" name="Visio" r:id="rId3" imgW="2602992" imgH="1702918" progId="Visio.Drawing.11">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r>
              <a:rPr lang="zh-CN" altLang="en-US" smtClean="0"/>
              <a:t>设计序列产生器</a:t>
            </a:r>
            <a:endParaRPr lang="zh-CN" altLang="zh-CN" smtClean="0"/>
          </a:p>
        </p:txBody>
      </p:sp>
      <p:graphicFrame>
        <p:nvGraphicFramePr>
          <p:cNvPr id="27650" name="Object 4"/>
          <p:cNvGraphicFramePr>
            <a:graphicFrameLocks noChangeAspect="1"/>
          </p:cNvGraphicFramePr>
          <p:nvPr/>
        </p:nvGraphicFramePr>
        <p:xfrm>
          <a:off x="539750" y="1773238"/>
          <a:ext cx="2667000" cy="1622425"/>
        </p:xfrm>
        <a:graphic>
          <a:graphicData uri="http://schemas.openxmlformats.org/presentationml/2006/ole">
            <p:oleObj spid="_x0000_s27650" name="Visio" r:id="rId3" imgW="1837611" imgH="1118473" progId="Visio.Drawing.11">
              <p:embed/>
            </p:oleObj>
          </a:graphicData>
        </a:graphic>
      </p:graphicFrame>
      <p:graphicFrame>
        <p:nvGraphicFramePr>
          <p:cNvPr id="27651" name="Object 5"/>
          <p:cNvGraphicFramePr>
            <a:graphicFrameLocks noChangeAspect="1"/>
          </p:cNvGraphicFramePr>
          <p:nvPr/>
        </p:nvGraphicFramePr>
        <p:xfrm>
          <a:off x="3359150" y="1797050"/>
          <a:ext cx="2590800" cy="1576388"/>
        </p:xfrm>
        <a:graphic>
          <a:graphicData uri="http://schemas.openxmlformats.org/presentationml/2006/ole">
            <p:oleObj spid="_x0000_s27651" name="Visio" r:id="rId4" imgW="1837611" imgH="1118473" progId="Visio.Drawing.11">
              <p:embed/>
            </p:oleObj>
          </a:graphicData>
        </a:graphic>
      </p:graphicFrame>
      <p:graphicFrame>
        <p:nvGraphicFramePr>
          <p:cNvPr id="27652" name="Object 6"/>
          <p:cNvGraphicFramePr>
            <a:graphicFrameLocks noChangeAspect="1"/>
          </p:cNvGraphicFramePr>
          <p:nvPr/>
        </p:nvGraphicFramePr>
        <p:xfrm>
          <a:off x="6102350" y="1782763"/>
          <a:ext cx="2667000" cy="1624012"/>
        </p:xfrm>
        <a:graphic>
          <a:graphicData uri="http://schemas.openxmlformats.org/presentationml/2006/ole">
            <p:oleObj spid="_x0000_s27652" name="Visio" r:id="rId5" imgW="1846770" imgH="1126846" progId="Visio.Drawing.11">
              <p:embed/>
            </p:oleObj>
          </a:graphicData>
        </a:graphic>
      </p:graphicFrame>
      <p:graphicFrame>
        <p:nvGraphicFramePr>
          <p:cNvPr id="27653" name="Object 7"/>
          <p:cNvGraphicFramePr>
            <a:graphicFrameLocks noChangeAspect="1"/>
          </p:cNvGraphicFramePr>
          <p:nvPr/>
        </p:nvGraphicFramePr>
        <p:xfrm>
          <a:off x="609600" y="4214813"/>
          <a:ext cx="2743200" cy="1670050"/>
        </p:xfrm>
        <a:graphic>
          <a:graphicData uri="http://schemas.openxmlformats.org/presentationml/2006/ole">
            <p:oleObj spid="_x0000_s27653" name="Visio" r:id="rId6" imgW="1837611" imgH="1118473" progId="Visio.Drawing.11">
              <p:embed/>
            </p:oleObj>
          </a:graphicData>
        </a:graphic>
      </p:graphicFrame>
      <p:sp>
        <p:nvSpPr>
          <p:cNvPr id="27655" name="Rectangle 8"/>
          <p:cNvSpPr>
            <a:spLocks noChangeArrowheads="1"/>
          </p:cNvSpPr>
          <p:nvPr/>
        </p:nvSpPr>
        <p:spPr bwMode="auto">
          <a:xfrm>
            <a:off x="1454150" y="3417888"/>
            <a:ext cx="1143000" cy="336550"/>
          </a:xfrm>
          <a:prstGeom prst="rect">
            <a:avLst/>
          </a:prstGeom>
          <a:noFill/>
          <a:ln w="9525">
            <a:noFill/>
            <a:miter lim="800000"/>
            <a:headEnd/>
            <a:tailEnd/>
          </a:ln>
        </p:spPr>
        <p:txBody>
          <a:bodyPr wrap="none">
            <a:spAutoFit/>
          </a:bodyPr>
          <a:lstStyle/>
          <a:p>
            <a:pPr eaLnBrk="0" hangingPunct="0"/>
            <a:r>
              <a:rPr lang="en-US" altLang="zh-CN" sz="1600" b="1">
                <a:solidFill>
                  <a:srgbClr val="4B2500"/>
                </a:solidFill>
                <a:ea typeface="宋体" pitchFamily="2" charset="-122"/>
              </a:rPr>
              <a:t>D</a:t>
            </a:r>
            <a:r>
              <a:rPr lang="en-US" altLang="zh-CN" sz="1600" b="1" baseline="-25000">
                <a:solidFill>
                  <a:srgbClr val="4B2500"/>
                </a:solidFill>
                <a:ea typeface="宋体" pitchFamily="2" charset="-122"/>
              </a:rPr>
              <a:t>3</a:t>
            </a:r>
            <a:r>
              <a:rPr lang="en-US" altLang="zh-CN" sz="1600" b="1">
                <a:solidFill>
                  <a:srgbClr val="4B2500"/>
                </a:solidFill>
                <a:ea typeface="宋体" pitchFamily="2" charset="-122"/>
              </a:rPr>
              <a:t>  K-Map</a:t>
            </a:r>
          </a:p>
        </p:txBody>
      </p:sp>
      <p:sp>
        <p:nvSpPr>
          <p:cNvPr id="27656" name="Rectangle 9"/>
          <p:cNvSpPr>
            <a:spLocks noChangeArrowheads="1"/>
          </p:cNvSpPr>
          <p:nvPr/>
        </p:nvSpPr>
        <p:spPr bwMode="auto">
          <a:xfrm>
            <a:off x="1828800" y="5961063"/>
            <a:ext cx="1042988" cy="336550"/>
          </a:xfrm>
          <a:prstGeom prst="rect">
            <a:avLst/>
          </a:prstGeom>
          <a:noFill/>
          <a:ln w="9525">
            <a:noFill/>
            <a:miter lim="800000"/>
            <a:headEnd/>
            <a:tailEnd/>
          </a:ln>
        </p:spPr>
        <p:txBody>
          <a:bodyPr wrap="none">
            <a:spAutoFit/>
          </a:bodyPr>
          <a:lstStyle/>
          <a:p>
            <a:pPr eaLnBrk="0" hangingPunct="0"/>
            <a:r>
              <a:rPr lang="en-US" altLang="zh-CN" sz="1600" b="1">
                <a:solidFill>
                  <a:srgbClr val="4B2500"/>
                </a:solidFill>
                <a:ea typeface="宋体" pitchFamily="2" charset="-122"/>
              </a:rPr>
              <a:t>Z  K-Map</a:t>
            </a:r>
          </a:p>
        </p:txBody>
      </p:sp>
      <p:sp>
        <p:nvSpPr>
          <p:cNvPr id="27657" name="Rectangle 10"/>
          <p:cNvSpPr>
            <a:spLocks noChangeArrowheads="1"/>
          </p:cNvSpPr>
          <p:nvPr/>
        </p:nvSpPr>
        <p:spPr bwMode="auto">
          <a:xfrm>
            <a:off x="7092950" y="3449638"/>
            <a:ext cx="1143000" cy="336550"/>
          </a:xfrm>
          <a:prstGeom prst="rect">
            <a:avLst/>
          </a:prstGeom>
          <a:noFill/>
          <a:ln w="9525">
            <a:noFill/>
            <a:miter lim="800000"/>
            <a:headEnd/>
            <a:tailEnd/>
          </a:ln>
        </p:spPr>
        <p:txBody>
          <a:bodyPr wrap="none">
            <a:spAutoFit/>
          </a:bodyPr>
          <a:lstStyle/>
          <a:p>
            <a:pPr eaLnBrk="0" hangingPunct="0"/>
            <a:r>
              <a:rPr lang="en-US" altLang="zh-CN" sz="1600" b="1">
                <a:solidFill>
                  <a:srgbClr val="4B2500"/>
                </a:solidFill>
                <a:ea typeface="宋体" pitchFamily="2" charset="-122"/>
              </a:rPr>
              <a:t>D</a:t>
            </a:r>
            <a:r>
              <a:rPr lang="en-US" altLang="zh-CN" sz="1600" b="1" baseline="-25000">
                <a:solidFill>
                  <a:srgbClr val="4B2500"/>
                </a:solidFill>
                <a:ea typeface="宋体" pitchFamily="2" charset="-122"/>
              </a:rPr>
              <a:t>1</a:t>
            </a:r>
            <a:r>
              <a:rPr lang="en-US" altLang="zh-CN" sz="1600" b="1">
                <a:solidFill>
                  <a:srgbClr val="4B2500"/>
                </a:solidFill>
                <a:ea typeface="宋体" pitchFamily="2" charset="-122"/>
              </a:rPr>
              <a:t>  K-Map</a:t>
            </a:r>
          </a:p>
        </p:txBody>
      </p:sp>
      <p:sp>
        <p:nvSpPr>
          <p:cNvPr id="27658" name="Rectangle 11"/>
          <p:cNvSpPr>
            <a:spLocks noChangeArrowheads="1"/>
          </p:cNvSpPr>
          <p:nvPr/>
        </p:nvSpPr>
        <p:spPr bwMode="auto">
          <a:xfrm>
            <a:off x="4349750" y="3449638"/>
            <a:ext cx="1143000" cy="336550"/>
          </a:xfrm>
          <a:prstGeom prst="rect">
            <a:avLst/>
          </a:prstGeom>
          <a:noFill/>
          <a:ln w="9525">
            <a:noFill/>
            <a:miter lim="800000"/>
            <a:headEnd/>
            <a:tailEnd/>
          </a:ln>
        </p:spPr>
        <p:txBody>
          <a:bodyPr wrap="none">
            <a:spAutoFit/>
          </a:bodyPr>
          <a:lstStyle/>
          <a:p>
            <a:pPr eaLnBrk="0" hangingPunct="0"/>
            <a:r>
              <a:rPr lang="en-US" altLang="zh-CN" sz="1600" b="1">
                <a:solidFill>
                  <a:srgbClr val="4B2500"/>
                </a:solidFill>
                <a:ea typeface="宋体" pitchFamily="2" charset="-122"/>
              </a:rPr>
              <a:t>D</a:t>
            </a:r>
            <a:r>
              <a:rPr lang="en-US" altLang="zh-CN" sz="1600" b="1" baseline="-25000">
                <a:solidFill>
                  <a:srgbClr val="4B2500"/>
                </a:solidFill>
                <a:ea typeface="宋体" pitchFamily="2" charset="-122"/>
              </a:rPr>
              <a:t>2</a:t>
            </a:r>
            <a:r>
              <a:rPr lang="en-US" altLang="zh-CN" sz="1600" b="1">
                <a:solidFill>
                  <a:srgbClr val="4B2500"/>
                </a:solidFill>
                <a:ea typeface="宋体" pitchFamily="2" charset="-122"/>
              </a:rPr>
              <a:t>  K-Map</a:t>
            </a:r>
          </a:p>
        </p:txBody>
      </p:sp>
      <p:sp>
        <p:nvSpPr>
          <p:cNvPr id="27659" name="Text Box 12"/>
          <p:cNvSpPr txBox="1">
            <a:spLocks noChangeArrowheads="1"/>
          </p:cNvSpPr>
          <p:nvPr/>
        </p:nvSpPr>
        <p:spPr bwMode="auto">
          <a:xfrm>
            <a:off x="5181600" y="4208463"/>
            <a:ext cx="2971800" cy="2100262"/>
          </a:xfrm>
          <a:prstGeom prst="rect">
            <a:avLst/>
          </a:prstGeom>
          <a:noFill/>
          <a:ln w="9525">
            <a:noFill/>
            <a:miter lim="800000"/>
            <a:headEnd/>
            <a:tailEnd/>
          </a:ln>
        </p:spPr>
        <p:txBody>
          <a:bodyPr>
            <a:spAutoFit/>
          </a:bodyPr>
          <a:lstStyle/>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2</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b="1">
                <a:latin typeface="Garamond" pitchFamily="18" charset="0"/>
                <a:ea typeface="宋体" pitchFamily="2" charset="-122"/>
              </a:rPr>
              <a:t>’</a:t>
            </a:r>
            <a:endParaRPr lang="en-US" altLang="zh-CN" sz="2400" b="1" baseline="-25000">
              <a:latin typeface="Garamond" pitchFamily="18" charset="0"/>
              <a:ea typeface="宋体" pitchFamily="2" charset="-122"/>
            </a:endParaRPr>
          </a:p>
          <a:p>
            <a:pPr eaLnBrk="0" hangingPunct="0">
              <a:spcBef>
                <a:spcPct val="50000"/>
              </a:spcBef>
            </a:pPr>
            <a:r>
              <a:rPr lang="en-US" altLang="zh-CN" sz="2400" b="1">
                <a:latin typeface="Garamond" pitchFamily="18" charset="0"/>
                <a:ea typeface="宋体" pitchFamily="2" charset="-122"/>
              </a:rPr>
              <a:t>Z= 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现态与次态</a:t>
            </a:r>
          </a:p>
        </p:txBody>
      </p:sp>
      <p:sp>
        <p:nvSpPr>
          <p:cNvPr id="91139" name="Rectangle 3"/>
          <p:cNvSpPr>
            <a:spLocks noGrp="1" noChangeArrowheads="1"/>
          </p:cNvSpPr>
          <p:nvPr>
            <p:ph type="body" idx="1"/>
          </p:nvPr>
        </p:nvSpPr>
        <p:spPr>
          <a:xfrm>
            <a:off x="539750" y="1412875"/>
            <a:ext cx="8280400" cy="5256213"/>
          </a:xfrm>
        </p:spPr>
        <p:txBody>
          <a:bodyPr/>
          <a:lstStyle/>
          <a:p>
            <a:pPr eaLnBrk="1" hangingPunct="1">
              <a:lnSpc>
                <a:spcPct val="140000"/>
              </a:lnSpc>
            </a:pPr>
            <a:r>
              <a:rPr lang="zh-CN" altLang="en-US" smtClean="0"/>
              <a:t>现态：在下一时钟边沿之前的某个时刻</a:t>
            </a:r>
            <a:r>
              <a:rPr lang="en-US" altLang="zh-CN" smtClean="0"/>
              <a:t>t</a:t>
            </a:r>
            <a:r>
              <a:rPr lang="zh-CN" altLang="en-US" smtClean="0"/>
              <a:t>，所有状态变量所表征的一种状态。</a:t>
            </a:r>
          </a:p>
          <a:p>
            <a:pPr eaLnBrk="1" hangingPunct="1">
              <a:lnSpc>
                <a:spcPct val="140000"/>
              </a:lnSpc>
            </a:pPr>
            <a:r>
              <a:rPr lang="zh-CN" altLang="en-US" smtClean="0"/>
              <a:t>次态：在某个时刻</a:t>
            </a:r>
            <a:r>
              <a:rPr lang="en-US" altLang="zh-CN" smtClean="0"/>
              <a:t>t+1</a:t>
            </a:r>
            <a:r>
              <a:rPr lang="zh-CN" altLang="en-US" smtClean="0"/>
              <a:t>，所有状态变量所表征的一种状态。</a:t>
            </a:r>
          </a:p>
          <a:p>
            <a:pPr eaLnBrk="1" hangingPunct="1">
              <a:lnSpc>
                <a:spcPct val="140000"/>
              </a:lnSpc>
              <a:buFont typeface="Wingdings" pitchFamily="2" charset="2"/>
              <a:buNone/>
            </a:pPr>
            <a:r>
              <a:rPr lang="zh-CN" altLang="en-US" smtClean="0"/>
              <a:t>                               转换</a:t>
            </a:r>
          </a:p>
          <a:p>
            <a:pPr eaLnBrk="1" hangingPunct="1">
              <a:lnSpc>
                <a:spcPct val="140000"/>
              </a:lnSpc>
              <a:buFont typeface="Wingdings" pitchFamily="2" charset="2"/>
              <a:buNone/>
            </a:pPr>
            <a:r>
              <a:rPr lang="zh-CN" altLang="en-US" smtClean="0"/>
              <a:t>                 现态</a:t>
            </a:r>
            <a:r>
              <a:rPr lang="en-US" altLang="zh-CN" smtClean="0"/>
              <a:t>-------------</a:t>
            </a:r>
            <a:r>
              <a:rPr lang="en-US" altLang="zh-CN" smtClean="0">
                <a:sym typeface="Wingdings" pitchFamily="2" charset="2"/>
              </a:rPr>
              <a:t></a:t>
            </a:r>
            <a:r>
              <a:rPr lang="zh-CN" altLang="en-US" smtClean="0">
                <a:sym typeface="Wingdings" pitchFamily="2" charset="2"/>
              </a:rPr>
              <a:t>次态</a:t>
            </a:r>
          </a:p>
          <a:p>
            <a:pPr eaLnBrk="1" hangingPunct="1">
              <a:lnSpc>
                <a:spcPct val="140000"/>
              </a:lnSpc>
              <a:buFont typeface="Wingdings" pitchFamily="2" charset="2"/>
              <a:buNone/>
            </a:pPr>
            <a:r>
              <a:rPr lang="zh-CN" altLang="en-US" smtClean="0"/>
              <a:t>                               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7" dur="500"/>
                                        <p:tgtEl>
                                          <p:spTgt spid="911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10" dur="500"/>
                                        <p:tgtEl>
                                          <p:spTgt spid="911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1139">
                                            <p:txEl>
                                              <p:pRg st="4" end="4"/>
                                            </p:txEl>
                                          </p:spTgt>
                                        </p:tgtEl>
                                        <p:attrNameLst>
                                          <p:attrName>style.visibility</p:attrName>
                                        </p:attrNameLst>
                                      </p:cBhvr>
                                      <p:to>
                                        <p:strVal val="visible"/>
                                      </p:to>
                                    </p:set>
                                    <p:animEffect transition="in" filter="blinds(horizontal)">
                                      <p:cBhvr>
                                        <p:cTn id="13"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smtClean="0"/>
              <a:t>设计序列产生器</a:t>
            </a:r>
            <a:endParaRPr lang="zh-CN" altLang="zh-CN" smtClean="0"/>
          </a:p>
        </p:txBody>
      </p:sp>
      <p:sp>
        <p:nvSpPr>
          <p:cNvPr id="28677" name="Text Box 4"/>
          <p:cNvSpPr txBox="1">
            <a:spLocks noChangeArrowheads="1"/>
          </p:cNvSpPr>
          <p:nvPr/>
        </p:nvSpPr>
        <p:spPr bwMode="auto">
          <a:xfrm>
            <a:off x="966788" y="2538413"/>
            <a:ext cx="2971800" cy="2100262"/>
          </a:xfrm>
          <a:prstGeom prst="rect">
            <a:avLst/>
          </a:prstGeom>
          <a:noFill/>
          <a:ln w="9525">
            <a:noFill/>
            <a:miter lim="800000"/>
            <a:headEnd/>
            <a:tailEnd/>
          </a:ln>
        </p:spPr>
        <p:txBody>
          <a:bodyPr>
            <a:spAutoFit/>
          </a:bodyPr>
          <a:lstStyle/>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2</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b="1">
                <a:latin typeface="Garamond" pitchFamily="18" charset="0"/>
                <a:ea typeface="宋体" pitchFamily="2" charset="-122"/>
              </a:rPr>
              <a:t>’</a:t>
            </a:r>
            <a:endParaRPr lang="en-US" altLang="zh-CN" sz="2400" b="1" baseline="-25000">
              <a:latin typeface="Garamond" pitchFamily="18" charset="0"/>
              <a:ea typeface="宋体" pitchFamily="2" charset="-122"/>
            </a:endParaRPr>
          </a:p>
          <a:p>
            <a:pPr eaLnBrk="0" hangingPunct="0">
              <a:spcBef>
                <a:spcPct val="50000"/>
              </a:spcBef>
            </a:pPr>
            <a:r>
              <a:rPr lang="en-US" altLang="zh-CN" sz="2400" b="1">
                <a:latin typeface="Garamond" pitchFamily="18" charset="0"/>
                <a:ea typeface="宋体" pitchFamily="2" charset="-122"/>
              </a:rPr>
              <a:t>Z= 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p:txBody>
      </p:sp>
      <p:graphicFrame>
        <p:nvGraphicFramePr>
          <p:cNvPr id="28674" name="Object 5"/>
          <p:cNvGraphicFramePr>
            <a:graphicFrameLocks noChangeAspect="1"/>
          </p:cNvGraphicFramePr>
          <p:nvPr/>
        </p:nvGraphicFramePr>
        <p:xfrm>
          <a:off x="4792663" y="1628775"/>
          <a:ext cx="3092450" cy="1758950"/>
        </p:xfrm>
        <a:graphic>
          <a:graphicData uri="http://schemas.openxmlformats.org/presentationml/2006/ole">
            <p:oleObj spid="_x0000_s28674" name="Visio" r:id="rId3" imgW="1792963" imgH="1018797" progId="Visio.Drawing.11">
              <p:embed/>
            </p:oleObj>
          </a:graphicData>
        </a:graphic>
      </p:graphicFrame>
      <p:graphicFrame>
        <p:nvGraphicFramePr>
          <p:cNvPr id="28675" name="Object 6"/>
          <p:cNvGraphicFramePr>
            <a:graphicFrameLocks noChangeAspect="1"/>
          </p:cNvGraphicFramePr>
          <p:nvPr/>
        </p:nvGraphicFramePr>
        <p:xfrm>
          <a:off x="5157788" y="3986213"/>
          <a:ext cx="2522537" cy="2233612"/>
        </p:xfrm>
        <a:graphic>
          <a:graphicData uri="http://schemas.openxmlformats.org/presentationml/2006/ole">
            <p:oleObj spid="_x0000_s28675" name="Visio" r:id="rId4" imgW="2530764" imgH="2242686" progId="Visio.Drawing.11">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设计序列产生器</a:t>
            </a:r>
            <a:endParaRPr lang="zh-CN" altLang="zh-CN" smtClean="0"/>
          </a:p>
        </p:txBody>
      </p:sp>
      <p:sp>
        <p:nvSpPr>
          <p:cNvPr id="84995" name="Text Box 5"/>
          <p:cNvSpPr txBox="1">
            <a:spLocks noChangeArrowheads="1"/>
          </p:cNvSpPr>
          <p:nvPr/>
        </p:nvSpPr>
        <p:spPr bwMode="auto">
          <a:xfrm>
            <a:off x="1357313" y="1268413"/>
            <a:ext cx="6786562" cy="1016000"/>
          </a:xfrm>
          <a:prstGeom prst="rect">
            <a:avLst/>
          </a:prstGeom>
          <a:solidFill>
            <a:srgbClr val="FFFF66"/>
          </a:solidFill>
          <a:ln w="9525">
            <a:noFill/>
            <a:miter lim="800000"/>
            <a:headEnd/>
            <a:tailEnd/>
          </a:ln>
        </p:spPr>
        <p:txBody>
          <a:bodyPr>
            <a:spAutoFit/>
          </a:bodyPr>
          <a:lstStyle/>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                   D</a:t>
            </a:r>
            <a:r>
              <a:rPr lang="en-US" altLang="zh-CN" sz="2400" b="1" baseline="-25000">
                <a:latin typeface="Garamond" pitchFamily="18" charset="0"/>
                <a:ea typeface="宋体" pitchFamily="2" charset="-122"/>
              </a:rPr>
              <a:t>2</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a:p>
            <a:pPr eaLnBrk="0" hangingPunct="0">
              <a:spcBef>
                <a:spcPct val="50000"/>
              </a:spcBef>
            </a:pPr>
            <a:r>
              <a:rPr lang="en-US" altLang="zh-CN" sz="2400" b="1">
                <a:latin typeface="Garamond" pitchFamily="18" charset="0"/>
                <a:ea typeface="宋体" pitchFamily="2" charset="-122"/>
              </a:rPr>
              <a:t>D</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r>
              <a:rPr lang="en-US" altLang="zh-CN" sz="2400" b="1">
                <a:latin typeface="Garamond" pitchFamily="18" charset="0"/>
                <a:ea typeface="宋体" pitchFamily="2" charset="-122"/>
              </a:rPr>
              <a:t>’                                    Z= Q</a:t>
            </a:r>
            <a:r>
              <a:rPr lang="en-US" altLang="zh-CN" sz="2400" b="1" baseline="-25000">
                <a:latin typeface="Garamond" pitchFamily="18" charset="0"/>
                <a:ea typeface="宋体" pitchFamily="2" charset="-122"/>
              </a:rPr>
              <a:t>3</a:t>
            </a:r>
            <a:r>
              <a:rPr lang="en-US" altLang="zh-CN" sz="2400" b="1">
                <a:latin typeface="Garamond" pitchFamily="18" charset="0"/>
                <a:ea typeface="宋体" pitchFamily="2" charset="-122"/>
              </a:rPr>
              <a:t>’Q</a:t>
            </a:r>
            <a:r>
              <a:rPr lang="en-US" altLang="zh-CN" sz="2400" b="1" baseline="-25000">
                <a:latin typeface="Garamond" pitchFamily="18" charset="0"/>
                <a:ea typeface="宋体" pitchFamily="2" charset="-122"/>
              </a:rPr>
              <a:t>1</a:t>
            </a:r>
          </a:p>
        </p:txBody>
      </p:sp>
      <p:pic>
        <p:nvPicPr>
          <p:cNvPr id="84998" name="Picture 6"/>
          <p:cNvPicPr>
            <a:picLocks noChangeAspect="1" noChangeArrowheads="1"/>
          </p:cNvPicPr>
          <p:nvPr/>
        </p:nvPicPr>
        <p:blipFill>
          <a:blip r:embed="rId2"/>
          <a:srcRect/>
          <a:stretch>
            <a:fillRect/>
          </a:stretch>
        </p:blipFill>
        <p:spPr bwMode="auto">
          <a:xfrm>
            <a:off x="1357290" y="2428868"/>
            <a:ext cx="6818919" cy="414340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代数表示方法</a:t>
            </a:r>
          </a:p>
        </p:txBody>
      </p:sp>
      <p:sp>
        <p:nvSpPr>
          <p:cNvPr id="3" name="内容占位符 2"/>
          <p:cNvSpPr>
            <a:spLocks noGrp="1"/>
          </p:cNvSpPr>
          <p:nvPr>
            <p:ph idx="1"/>
          </p:nvPr>
        </p:nvSpPr>
        <p:spPr>
          <a:xfrm>
            <a:off x="285750" y="1343025"/>
            <a:ext cx="8572500" cy="5229225"/>
          </a:xfrm>
        </p:spPr>
        <p:txBody>
          <a:bodyPr/>
          <a:lstStyle/>
          <a:p>
            <a:pPr eaLnBrk="1" hangingPunct="1"/>
            <a:r>
              <a:rPr lang="zh-CN" altLang="en-US" smtClean="0"/>
              <a:t>组合逻辑的代数表出</a:t>
            </a:r>
            <a:endParaRPr lang="en-US" altLang="zh-CN" smtClean="0"/>
          </a:p>
          <a:p>
            <a:pPr lvl="1" eaLnBrk="1" hangingPunct="1"/>
            <a:r>
              <a:rPr lang="zh-CN" altLang="en-US" smtClean="0">
                <a:sym typeface="Wingdings" pitchFamily="2" charset="2"/>
              </a:rPr>
              <a:t>输出</a:t>
            </a:r>
            <a:r>
              <a:rPr lang="zh-CN" altLang="en-US" smtClean="0"/>
              <a:t>方程：</a:t>
            </a:r>
            <a:r>
              <a:rPr kumimoji="1" lang="zh-CN" altLang="en-US" smtClean="0">
                <a:latin typeface="Times New Roman" charset="0"/>
              </a:rPr>
              <a:t>反映电路</a:t>
            </a:r>
            <a:r>
              <a:rPr kumimoji="1" lang="zh-CN" altLang="en-US" smtClean="0">
                <a:solidFill>
                  <a:srgbClr val="FF0000"/>
                </a:solidFill>
                <a:latin typeface="Times New Roman" charset="0"/>
              </a:rPr>
              <a:t>输出</a:t>
            </a:r>
            <a:r>
              <a:rPr kumimoji="1" lang="zh-CN" altLang="en-US" smtClean="0">
                <a:latin typeface="Times New Roman" charset="0"/>
              </a:rPr>
              <a:t>与</a:t>
            </a:r>
            <a:r>
              <a:rPr kumimoji="1" lang="zh-CN" altLang="en-US" smtClean="0">
                <a:solidFill>
                  <a:srgbClr val="FF0000"/>
                </a:solidFill>
                <a:latin typeface="Times New Roman" charset="0"/>
              </a:rPr>
              <a:t>输入</a:t>
            </a:r>
            <a:r>
              <a:rPr kumimoji="1" lang="zh-CN" altLang="en-US" smtClean="0">
                <a:latin typeface="Times New Roman" charset="0"/>
              </a:rPr>
              <a:t>之间关系。</a:t>
            </a:r>
            <a:endParaRPr lang="en-US" altLang="zh-CN" smtClean="0"/>
          </a:p>
          <a:p>
            <a:pPr eaLnBrk="1" hangingPunct="1"/>
            <a:r>
              <a:rPr lang="zh-CN" altLang="en-US" smtClean="0"/>
              <a:t>时序逻辑的代数表示</a:t>
            </a:r>
            <a:endParaRPr lang="en-US" altLang="zh-CN" smtClean="0"/>
          </a:p>
          <a:p>
            <a:pPr lvl="1" eaLnBrk="1" hangingPunct="1"/>
            <a:r>
              <a:rPr lang="zh-CN" altLang="en-US" smtClean="0"/>
              <a:t>输出方程：</a:t>
            </a:r>
            <a:r>
              <a:rPr kumimoji="1" lang="zh-CN" altLang="en-US" smtClean="0">
                <a:latin typeface="Times New Roman" charset="0"/>
              </a:rPr>
              <a:t>反映电路</a:t>
            </a:r>
            <a:r>
              <a:rPr kumimoji="1" lang="zh-CN" altLang="en-US" smtClean="0">
                <a:solidFill>
                  <a:srgbClr val="FF0000"/>
                </a:solidFill>
                <a:latin typeface="Times New Roman" charset="0"/>
              </a:rPr>
              <a:t>输出</a:t>
            </a:r>
            <a:r>
              <a:rPr kumimoji="1" lang="zh-CN" altLang="en-US" smtClean="0">
                <a:latin typeface="Times New Roman" charset="0"/>
              </a:rPr>
              <a:t>与</a:t>
            </a:r>
            <a:r>
              <a:rPr kumimoji="1" lang="zh-CN" altLang="en-US" smtClean="0">
                <a:solidFill>
                  <a:srgbClr val="FF0000"/>
                </a:solidFill>
                <a:latin typeface="Times New Roman" charset="0"/>
              </a:rPr>
              <a:t>输入</a:t>
            </a:r>
            <a:r>
              <a:rPr kumimoji="1" lang="zh-CN" altLang="en-US" smtClean="0">
                <a:latin typeface="Times New Roman" charset="0"/>
              </a:rPr>
              <a:t>和</a:t>
            </a:r>
            <a:r>
              <a:rPr kumimoji="1" lang="zh-CN" altLang="en-US" smtClean="0">
                <a:solidFill>
                  <a:srgbClr val="FF0000"/>
                </a:solidFill>
                <a:latin typeface="Times New Roman" charset="0"/>
              </a:rPr>
              <a:t>状态</a:t>
            </a:r>
            <a:r>
              <a:rPr kumimoji="1" lang="zh-CN" altLang="en-US" smtClean="0">
                <a:latin typeface="Times New Roman" charset="0"/>
              </a:rPr>
              <a:t>之间关系。</a:t>
            </a:r>
            <a:endParaRPr lang="en-US" altLang="zh-CN" smtClean="0"/>
          </a:p>
          <a:p>
            <a:pPr lvl="1" eaLnBrk="1" hangingPunct="1"/>
            <a:r>
              <a:rPr lang="zh-CN" altLang="en-US" smtClean="0"/>
              <a:t>激励方程：</a:t>
            </a:r>
            <a:r>
              <a:rPr kumimoji="1" lang="zh-CN" altLang="en-US" smtClean="0">
                <a:latin typeface="Times New Roman" charset="0"/>
              </a:rPr>
              <a:t>又称为控制函数，它反映了</a:t>
            </a:r>
            <a:r>
              <a:rPr kumimoji="1" lang="zh-CN" altLang="en-US" smtClean="0">
                <a:solidFill>
                  <a:srgbClr val="FF0000"/>
                </a:solidFill>
                <a:latin typeface="Times New Roman" charset="0"/>
              </a:rPr>
              <a:t>存储电路的输入（激励信号）</a:t>
            </a:r>
            <a:r>
              <a:rPr kumimoji="1" lang="zh-CN" altLang="en-US" smtClean="0">
                <a:latin typeface="Times New Roman" charset="0"/>
              </a:rPr>
              <a:t>与</a:t>
            </a:r>
            <a:r>
              <a:rPr kumimoji="1" lang="zh-CN" altLang="en-US" smtClean="0">
                <a:solidFill>
                  <a:srgbClr val="FF0000"/>
                </a:solidFill>
                <a:latin typeface="Times New Roman" charset="0"/>
              </a:rPr>
              <a:t>外部输入</a:t>
            </a:r>
            <a:r>
              <a:rPr kumimoji="1" lang="zh-CN" altLang="en-US" smtClean="0">
                <a:latin typeface="Times New Roman" charset="0"/>
              </a:rPr>
              <a:t>和</a:t>
            </a:r>
            <a:r>
              <a:rPr kumimoji="1" lang="zh-CN" altLang="en-US" smtClean="0">
                <a:solidFill>
                  <a:srgbClr val="FF0000"/>
                </a:solidFill>
                <a:latin typeface="Times New Roman" charset="0"/>
              </a:rPr>
              <a:t>电路状 态</a:t>
            </a:r>
            <a:r>
              <a:rPr kumimoji="1" lang="zh-CN" altLang="en-US" smtClean="0">
                <a:latin typeface="Times New Roman" charset="0"/>
              </a:rPr>
              <a:t>之间的关系。</a:t>
            </a:r>
            <a:endParaRPr lang="en-US" altLang="zh-CN" smtClean="0"/>
          </a:p>
          <a:p>
            <a:pPr lvl="1" eaLnBrk="1" hangingPunct="1"/>
            <a:r>
              <a:rPr lang="zh-CN" altLang="en-US" smtClean="0"/>
              <a:t>次态方程：</a:t>
            </a:r>
            <a:r>
              <a:rPr kumimoji="1" lang="zh-CN" altLang="en-US" smtClean="0">
                <a:latin typeface="Times New Roman" charset="0"/>
              </a:rPr>
              <a:t>用来反映时序电路的</a:t>
            </a:r>
            <a:r>
              <a:rPr kumimoji="1" lang="zh-CN" altLang="en-US" smtClean="0">
                <a:solidFill>
                  <a:srgbClr val="FF0000"/>
                </a:solidFill>
                <a:latin typeface="Times New Roman" charset="0"/>
              </a:rPr>
              <a:t>次态</a:t>
            </a:r>
            <a:r>
              <a:rPr kumimoji="1" lang="zh-CN" altLang="en-US" smtClean="0">
                <a:latin typeface="Times New Roman" charset="0"/>
              </a:rPr>
              <a:t>与</a:t>
            </a:r>
            <a:r>
              <a:rPr kumimoji="1" lang="zh-CN" altLang="en-US" smtClean="0">
                <a:solidFill>
                  <a:srgbClr val="FF0000"/>
                </a:solidFill>
                <a:latin typeface="Times New Roman" charset="0"/>
              </a:rPr>
              <a:t>激励信号</a:t>
            </a:r>
            <a:r>
              <a:rPr kumimoji="1" lang="zh-CN" altLang="en-US" smtClean="0">
                <a:latin typeface="Times New Roman" charset="0"/>
              </a:rPr>
              <a:t>和</a:t>
            </a:r>
            <a:r>
              <a:rPr kumimoji="1" lang="zh-CN" altLang="en-US" smtClean="0">
                <a:solidFill>
                  <a:srgbClr val="FF0000"/>
                </a:solidFill>
                <a:latin typeface="Times New Roman" charset="0"/>
              </a:rPr>
              <a:t>电路现态</a:t>
            </a:r>
            <a:r>
              <a:rPr kumimoji="1" lang="zh-CN" altLang="en-US" smtClean="0">
                <a:latin typeface="Times New Roman" charset="0"/>
              </a:rPr>
              <a:t>之间的关系，它与触发器类型相关。</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3">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pw</Template>
  <TotalTime>3010</TotalTime>
  <Words>3018</Words>
  <Application>Microsoft Office PowerPoint</Application>
  <PresentationFormat>全屏显示(4:3)</PresentationFormat>
  <Paragraphs>631</Paragraphs>
  <Slides>81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96" baseType="lpstr">
      <vt:lpstr>Arial</vt:lpstr>
      <vt:lpstr>黑体</vt:lpstr>
      <vt:lpstr>Verdana</vt:lpstr>
      <vt:lpstr>Wingdings</vt:lpstr>
      <vt:lpstr>Calibri</vt:lpstr>
      <vt:lpstr>宋体</vt:lpstr>
      <vt:lpstr>Times New Roman</vt:lpstr>
      <vt:lpstr>Monotype Sorts</vt:lpstr>
      <vt:lpstr>Garamond</vt:lpstr>
      <vt:lpstr>Comic Sans MS</vt:lpstr>
      <vt:lpstr>Tahoma</vt:lpstr>
      <vt:lpstr>1_3</vt:lpstr>
      <vt:lpstr>Microsoft Visio 绘图</vt:lpstr>
      <vt:lpstr>Microsoft 公式 3.0</vt:lpstr>
      <vt:lpstr>Bitmap Image</vt:lpstr>
      <vt:lpstr>第6章 时序电路介绍</vt:lpstr>
      <vt:lpstr>主要内容</vt:lpstr>
      <vt:lpstr>主要内容</vt:lpstr>
      <vt:lpstr>Mealy机与Moore机</vt:lpstr>
      <vt:lpstr>Mealy机与Moore机</vt:lpstr>
      <vt:lpstr>幻灯片 6</vt:lpstr>
      <vt:lpstr>主要内容</vt:lpstr>
      <vt:lpstr>现态与次态</vt:lpstr>
      <vt:lpstr>代数表示方法</vt:lpstr>
      <vt:lpstr>状态图</vt:lpstr>
      <vt:lpstr>Mealy时序电路模型</vt:lpstr>
      <vt:lpstr>Moore时序电路模型</vt:lpstr>
      <vt:lpstr>JK触发器的Moore电路表示</vt:lpstr>
      <vt:lpstr>状态表</vt:lpstr>
      <vt:lpstr>状态表</vt:lpstr>
      <vt:lpstr>状态编码</vt:lpstr>
      <vt:lpstr>状态编码</vt:lpstr>
      <vt:lpstr>状态编码——相邻分配法</vt:lpstr>
      <vt:lpstr>状态编码——相邻分配法</vt:lpstr>
      <vt:lpstr>状态编码——相邻分配法</vt:lpstr>
      <vt:lpstr>状态编码——相邻分配法</vt:lpstr>
      <vt:lpstr>转换表</vt:lpstr>
      <vt:lpstr>幻灯片 23</vt:lpstr>
      <vt:lpstr>激励表与激励函数</vt:lpstr>
      <vt:lpstr>D 触发器实现时序逻辑电路</vt:lpstr>
      <vt:lpstr>D 触发器实现时序逻辑电路</vt:lpstr>
      <vt:lpstr>幻灯片 27</vt:lpstr>
      <vt:lpstr>D 触发器实现时序逻辑电路</vt:lpstr>
      <vt:lpstr> T 触发器实现时序逻辑电路</vt:lpstr>
      <vt:lpstr>T 触发器实现时序逻辑电路</vt:lpstr>
      <vt:lpstr>T 触发器实现时序逻辑电路</vt:lpstr>
      <vt:lpstr>RS 触发器实现时序逻辑电路</vt:lpstr>
      <vt:lpstr>RS 触发器实现时序逻辑电路</vt:lpstr>
      <vt:lpstr>RS 触发器实现时序逻辑电路</vt:lpstr>
      <vt:lpstr>J-K 触发器实现时序逻辑电路</vt:lpstr>
      <vt:lpstr>J-K 触发器实现时序逻辑电路</vt:lpstr>
      <vt:lpstr>J-K 触发器实现时序逻辑电路</vt:lpstr>
      <vt:lpstr>幻灯片 38</vt:lpstr>
      <vt:lpstr>主要内容</vt:lpstr>
      <vt:lpstr>同步时序电路分析</vt:lpstr>
      <vt:lpstr>示例</vt:lpstr>
      <vt:lpstr>幻灯片 42</vt:lpstr>
      <vt:lpstr>幻灯片 43</vt:lpstr>
      <vt:lpstr>幻灯片 44</vt:lpstr>
      <vt:lpstr>幻灯片 45</vt:lpstr>
      <vt:lpstr> </vt:lpstr>
      <vt:lpstr>幻灯片 47</vt:lpstr>
      <vt:lpstr>幻灯片 48</vt:lpstr>
      <vt:lpstr>幻灯片 49</vt:lpstr>
      <vt:lpstr>幻灯片 50</vt:lpstr>
      <vt:lpstr>幻灯片 51</vt:lpstr>
      <vt:lpstr>幻灯片 52</vt:lpstr>
      <vt:lpstr>练习</vt:lpstr>
      <vt:lpstr>幻灯片 54</vt:lpstr>
      <vt:lpstr>幻灯片 55</vt:lpstr>
      <vt:lpstr>幻灯片 56</vt:lpstr>
      <vt:lpstr>主要内容</vt:lpstr>
      <vt:lpstr>同步时序电路设计的一般步骤</vt:lpstr>
      <vt:lpstr>形成原始状态图</vt:lpstr>
      <vt:lpstr>构造状态图</vt:lpstr>
      <vt:lpstr>构造状态图</vt:lpstr>
      <vt:lpstr>构造状态图</vt:lpstr>
      <vt:lpstr>幻灯片 63</vt:lpstr>
      <vt:lpstr>练习</vt:lpstr>
      <vt:lpstr>构造状态图</vt:lpstr>
      <vt:lpstr>幻灯片 66</vt:lpstr>
      <vt:lpstr>主要内容</vt:lpstr>
      <vt:lpstr>设计一个四位加法计数器</vt:lpstr>
      <vt:lpstr>设计一个四位加法计数器</vt:lpstr>
      <vt:lpstr>用JK触发实现的激励表</vt:lpstr>
      <vt:lpstr>生成激励方程</vt:lpstr>
      <vt:lpstr>生成激励方程</vt:lpstr>
      <vt:lpstr>画出逻辑图</vt:lpstr>
      <vt:lpstr>幻灯片 74</vt:lpstr>
      <vt:lpstr>设计序列产生器</vt:lpstr>
      <vt:lpstr>设计序列产生器</vt:lpstr>
      <vt:lpstr>设计序列产生器</vt:lpstr>
      <vt:lpstr>设计序列产生器</vt:lpstr>
      <vt:lpstr>设计序列产生器</vt:lpstr>
      <vt:lpstr>设计序列产生器</vt:lpstr>
      <vt:lpstr>设计序列产生器</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触发器、简单计数器和寄存器</dc:title>
  <dc:creator>雨林木风</dc:creator>
  <cp:lastModifiedBy>pp</cp:lastModifiedBy>
  <cp:revision>71</cp:revision>
  <dcterms:created xsi:type="dcterms:W3CDTF">2011-04-25T02:44:43Z</dcterms:created>
  <dcterms:modified xsi:type="dcterms:W3CDTF">2015-02-28T09:27:35Z</dcterms:modified>
</cp:coreProperties>
</file>