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6"/>
  </p:notesMasterIdLst>
  <p:sldIdLst>
    <p:sldId id="256" r:id="rId2"/>
    <p:sldId id="259" r:id="rId3"/>
    <p:sldId id="257" r:id="rId4"/>
    <p:sldId id="261" r:id="rId5"/>
    <p:sldId id="260" r:id="rId6"/>
    <p:sldId id="258"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7CEED-8B0E-4B01-B6EF-49EA610BAA83}"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141E7-5727-4753-94CC-74DC5E36815B}" type="slidenum">
              <a:rPr lang="en-IN" smtClean="0"/>
              <a:t>‹#›</a:t>
            </a:fld>
            <a:endParaRPr lang="en-IN"/>
          </a:p>
        </p:txBody>
      </p:sp>
    </p:spTree>
    <p:extLst>
      <p:ext uri="{BB962C8B-B14F-4D97-AF65-F5344CB8AC3E}">
        <p14:creationId xmlns:p14="http://schemas.microsoft.com/office/powerpoint/2010/main" val="190482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0141E7-5727-4753-94CC-74DC5E36815B}" type="slidenum">
              <a:rPr lang="en-IN" smtClean="0"/>
              <a:t>1</a:t>
            </a:fld>
            <a:endParaRPr lang="en-IN"/>
          </a:p>
        </p:txBody>
      </p:sp>
    </p:spTree>
    <p:extLst>
      <p:ext uri="{BB962C8B-B14F-4D97-AF65-F5344CB8AC3E}">
        <p14:creationId xmlns:p14="http://schemas.microsoft.com/office/powerpoint/2010/main" val="2186369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9286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1950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619C-85CD-A421-2E37-7F3DC51C5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0BD769-543B-7F63-F27E-B4494363A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007203-785D-FE75-A6BB-C465CB8912FC}"/>
              </a:ext>
            </a:extLst>
          </p:cNvPr>
          <p:cNvSpPr>
            <a:spLocks noGrp="1"/>
          </p:cNvSpPr>
          <p:nvPr>
            <p:ph type="dt" sz="half" idx="10"/>
          </p:nvPr>
        </p:nvSpPr>
        <p:spPr/>
        <p:txBody>
          <a:bodyPr/>
          <a:lstStyle/>
          <a:p>
            <a:fld id="{830BECB4-3E24-451B-BF5D-F7FAA9B168D1}" type="datetimeFigureOut">
              <a:rPr lang="en-IN" smtClean="0"/>
              <a:t>04-06-2025</a:t>
            </a:fld>
            <a:endParaRPr lang="en-IN"/>
          </a:p>
        </p:txBody>
      </p:sp>
      <p:sp>
        <p:nvSpPr>
          <p:cNvPr id="5" name="Footer Placeholder 4">
            <a:extLst>
              <a:ext uri="{FF2B5EF4-FFF2-40B4-BE49-F238E27FC236}">
                <a16:creationId xmlns:a16="http://schemas.microsoft.com/office/drawing/2014/main" id="{E9A18E68-CA95-5364-68E9-1F171F0FF4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ADAA2-AEF1-311D-AB63-5F7C4D5AF9D5}"/>
              </a:ext>
            </a:extLst>
          </p:cNvPr>
          <p:cNvSpPr>
            <a:spLocks noGrp="1"/>
          </p:cNvSpPr>
          <p:nvPr>
            <p:ph type="sldNum" sz="quarter" idx="12"/>
          </p:nvPr>
        </p:nvSpPr>
        <p:spPr/>
        <p:txBody>
          <a:bodyPr/>
          <a:lstStyle/>
          <a:p>
            <a:fld id="{C9832BA9-69D5-432F-8DE6-FF198A959749}" type="slidenum">
              <a:rPr lang="en-IN" smtClean="0"/>
              <a:t>‹#›</a:t>
            </a:fld>
            <a:endParaRPr lang="en-IN"/>
          </a:p>
        </p:txBody>
      </p:sp>
    </p:spTree>
    <p:extLst>
      <p:ext uri="{BB962C8B-B14F-4D97-AF65-F5344CB8AC3E}">
        <p14:creationId xmlns:p14="http://schemas.microsoft.com/office/powerpoint/2010/main" val="158201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B1E1-F9D3-3008-821E-D3901CB414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DEB403-A386-61E7-8C86-92B46F6602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F26A6-9123-0C41-8565-268771BA9AFF}"/>
              </a:ext>
            </a:extLst>
          </p:cNvPr>
          <p:cNvSpPr>
            <a:spLocks noGrp="1"/>
          </p:cNvSpPr>
          <p:nvPr>
            <p:ph type="dt" sz="half" idx="10"/>
          </p:nvPr>
        </p:nvSpPr>
        <p:spPr/>
        <p:txBody>
          <a:bodyPr/>
          <a:lstStyle/>
          <a:p>
            <a:fld id="{830BECB4-3E24-451B-BF5D-F7FAA9B168D1}" type="datetimeFigureOut">
              <a:rPr lang="en-IN" smtClean="0"/>
              <a:t>04-06-2025</a:t>
            </a:fld>
            <a:endParaRPr lang="en-IN"/>
          </a:p>
        </p:txBody>
      </p:sp>
      <p:sp>
        <p:nvSpPr>
          <p:cNvPr id="5" name="Footer Placeholder 4">
            <a:extLst>
              <a:ext uri="{FF2B5EF4-FFF2-40B4-BE49-F238E27FC236}">
                <a16:creationId xmlns:a16="http://schemas.microsoft.com/office/drawing/2014/main" id="{129B825E-B74C-8247-9B13-F8943337D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A1672-B94A-8692-A04D-B14753F2B48D}"/>
              </a:ext>
            </a:extLst>
          </p:cNvPr>
          <p:cNvSpPr>
            <a:spLocks noGrp="1"/>
          </p:cNvSpPr>
          <p:nvPr>
            <p:ph type="sldNum" sz="quarter" idx="12"/>
          </p:nvPr>
        </p:nvSpPr>
        <p:spPr/>
        <p:txBody>
          <a:bodyPr/>
          <a:lstStyle/>
          <a:p>
            <a:fld id="{C9832BA9-69D5-432F-8DE6-FF198A959749}" type="slidenum">
              <a:rPr lang="en-IN" smtClean="0"/>
              <a:t>‹#›</a:t>
            </a:fld>
            <a:endParaRPr lang="en-IN"/>
          </a:p>
        </p:txBody>
      </p:sp>
    </p:spTree>
    <p:extLst>
      <p:ext uri="{BB962C8B-B14F-4D97-AF65-F5344CB8AC3E}">
        <p14:creationId xmlns:p14="http://schemas.microsoft.com/office/powerpoint/2010/main" val="377034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54415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9254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419388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391319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361464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111234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167858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38154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C9832BA9-69D5-432F-8DE6-FF198A959749}" type="slidenum">
              <a:rPr lang="en-IN" smtClean="0"/>
              <a:t>‹#›</a:t>
            </a:fld>
            <a:endParaRPr lang="en-IN"/>
          </a:p>
        </p:txBody>
      </p:sp>
    </p:spTree>
    <p:extLst>
      <p:ext uri="{BB962C8B-B14F-4D97-AF65-F5344CB8AC3E}">
        <p14:creationId xmlns:p14="http://schemas.microsoft.com/office/powerpoint/2010/main" val="49958061"/>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IAM/latest/UserGuide/" TargetMode="External"/><Relationship Id="rId2" Type="http://schemas.openxmlformats.org/officeDocument/2006/relationships/hyperlink" Target="https://www.vaultproject.io/docs" TargetMode="External"/><Relationship Id="rId1" Type="http://schemas.openxmlformats.org/officeDocument/2006/relationships/slideLayout" Target="../slideLayouts/slideLayout12.xml"/><Relationship Id="rId5" Type="http://schemas.openxmlformats.org/officeDocument/2006/relationships/hyperlink" Target="https://docs.github.com/en/actions" TargetMode="External"/><Relationship Id="rId4" Type="http://schemas.openxmlformats.org/officeDocument/2006/relationships/hyperlink" Target="https://docs.aws.amazon.com/amazondynamodb/latest/developer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A0A4-3E77-A359-3C23-D17392CDDDB8}"/>
              </a:ext>
            </a:extLst>
          </p:cNvPr>
          <p:cNvSpPr>
            <a:spLocks noGrp="1"/>
          </p:cNvSpPr>
          <p:nvPr>
            <p:ph type="ctrTitle"/>
          </p:nvPr>
        </p:nvSpPr>
        <p:spPr/>
        <p:txBody>
          <a:bodyPr/>
          <a:lstStyle/>
          <a:p>
            <a:r>
              <a:rPr lang="en-IN" sz="7200" dirty="0">
                <a:latin typeface="Bahnschrift" panose="020B0502040204020203" pitchFamily="34" charset="0"/>
              </a:rPr>
              <a:t>HashiCorp Vault</a:t>
            </a:r>
          </a:p>
        </p:txBody>
      </p:sp>
      <p:sp>
        <p:nvSpPr>
          <p:cNvPr id="3" name="Subtitle 2">
            <a:extLst>
              <a:ext uri="{FF2B5EF4-FFF2-40B4-BE49-F238E27FC236}">
                <a16:creationId xmlns:a16="http://schemas.microsoft.com/office/drawing/2014/main" id="{6315189D-893D-D495-8B6D-C9357D52FBF3}"/>
              </a:ext>
            </a:extLst>
          </p:cNvPr>
          <p:cNvSpPr>
            <a:spLocks noGrp="1"/>
          </p:cNvSpPr>
          <p:nvPr>
            <p:ph type="subTitle" idx="1"/>
          </p:nvPr>
        </p:nvSpPr>
        <p:spPr>
          <a:xfrm>
            <a:off x="1414272" y="3602038"/>
            <a:ext cx="9144000" cy="1655762"/>
          </a:xfrm>
        </p:spPr>
        <p:txBody>
          <a:bodyPr>
            <a:normAutofit/>
          </a:bodyPr>
          <a:lstStyle/>
          <a:p>
            <a:pPr algn="r"/>
            <a:endParaRPr lang="en-IN" sz="2000" dirty="0"/>
          </a:p>
          <a:p>
            <a:pPr algn="r"/>
            <a:r>
              <a:rPr lang="en-IN" sz="2000" dirty="0"/>
              <a:t>TOUHEED AHMED NADAF</a:t>
            </a:r>
          </a:p>
          <a:p>
            <a:pPr algn="r"/>
            <a:endParaRPr lang="en-IN" sz="2000" dirty="0"/>
          </a:p>
        </p:txBody>
      </p:sp>
    </p:spTree>
    <p:extLst>
      <p:ext uri="{BB962C8B-B14F-4D97-AF65-F5344CB8AC3E}">
        <p14:creationId xmlns:p14="http://schemas.microsoft.com/office/powerpoint/2010/main" val="75008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B263-F12D-2CAA-BAB4-369C501D84AE}"/>
              </a:ext>
            </a:extLst>
          </p:cNvPr>
          <p:cNvSpPr>
            <a:spLocks noGrp="1"/>
          </p:cNvSpPr>
          <p:nvPr>
            <p:ph type="title"/>
          </p:nvPr>
        </p:nvSpPr>
        <p:spPr/>
        <p:txBody>
          <a:bodyPr/>
          <a:lstStyle/>
          <a:p>
            <a:r>
              <a:rPr lang="en-IN" sz="3600" b="1" dirty="0"/>
              <a:t>Advantages</a:t>
            </a:r>
          </a:p>
        </p:txBody>
      </p:sp>
      <p:sp>
        <p:nvSpPr>
          <p:cNvPr id="3" name="Content Placeholder 2">
            <a:extLst>
              <a:ext uri="{FF2B5EF4-FFF2-40B4-BE49-F238E27FC236}">
                <a16:creationId xmlns:a16="http://schemas.microsoft.com/office/drawing/2014/main" id="{BC1DF59A-A01F-4371-F2A7-F1A38916399B}"/>
              </a:ext>
            </a:extLst>
          </p:cNvPr>
          <p:cNvSpPr>
            <a:spLocks noGrp="1"/>
          </p:cNvSpPr>
          <p:nvPr>
            <p:ph idx="1"/>
          </p:nvPr>
        </p:nvSpPr>
        <p:spPr/>
        <p:txBody>
          <a:bodyPr/>
          <a:lstStyle/>
          <a:p>
            <a:pPr indent="-360000">
              <a:lnSpc>
                <a:spcPct val="150000"/>
              </a:lnSpc>
              <a:buClr>
                <a:schemeClr val="accent1"/>
              </a:buClr>
              <a:buSzPct val="10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Centralized secrets storage</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Auto-rotation of credentials</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Fine-grained access control</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Secure CI/CD integrations</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Dynamic authentication for microservices</a:t>
            </a:r>
          </a:p>
          <a:p>
            <a:endParaRPr lang="en-IN" dirty="0"/>
          </a:p>
        </p:txBody>
      </p:sp>
    </p:spTree>
    <p:extLst>
      <p:ext uri="{BB962C8B-B14F-4D97-AF65-F5344CB8AC3E}">
        <p14:creationId xmlns:p14="http://schemas.microsoft.com/office/powerpoint/2010/main" val="238964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BF2D-BA14-F6A1-E548-598E0FBEB2A0}"/>
              </a:ext>
            </a:extLst>
          </p:cNvPr>
          <p:cNvSpPr>
            <a:spLocks noGrp="1"/>
          </p:cNvSpPr>
          <p:nvPr>
            <p:ph type="title"/>
          </p:nvPr>
        </p:nvSpPr>
        <p:spPr/>
        <p:txBody>
          <a:bodyPr/>
          <a:lstStyle/>
          <a:p>
            <a:r>
              <a:rPr lang="en-IN" sz="3600" b="1" dirty="0"/>
              <a:t>Software Requirement Specification</a:t>
            </a:r>
          </a:p>
        </p:txBody>
      </p:sp>
      <p:sp>
        <p:nvSpPr>
          <p:cNvPr id="3" name="Content Placeholder 2">
            <a:extLst>
              <a:ext uri="{FF2B5EF4-FFF2-40B4-BE49-F238E27FC236}">
                <a16:creationId xmlns:a16="http://schemas.microsoft.com/office/drawing/2014/main" id="{CE1059EB-B309-DA2B-6A20-FFD855CC88E9}"/>
              </a:ext>
            </a:extLst>
          </p:cNvPr>
          <p:cNvSpPr>
            <a:spLocks noGrp="1"/>
          </p:cNvSpPr>
          <p:nvPr>
            <p:ph idx="1"/>
          </p:nvPr>
        </p:nvSpPr>
        <p:spPr>
          <a:xfrm>
            <a:off x="838199" y="1825625"/>
            <a:ext cx="11289145" cy="4351338"/>
          </a:xfrm>
        </p:spPr>
        <p:txBody>
          <a:bodyPr numCol="2">
            <a:normAutofit/>
          </a:bodyPr>
          <a:lstStyle/>
          <a:p>
            <a:pPr indent="-360000" algn="just">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Functional Requirements:</a:t>
            </a:r>
          </a:p>
          <a:p>
            <a:pPr lvl="1" indent="-360000" algn="just">
              <a:lnSpc>
                <a:spcPct val="150000"/>
              </a:lnSpc>
              <a:buClr>
                <a:schemeClr val="accent1"/>
              </a:buCl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Vault on EC2 via Terraform</a:t>
            </a:r>
          </a:p>
          <a:p>
            <a:pPr lvl="1" indent="-360000" algn="just">
              <a:lnSpc>
                <a:spcPct val="150000"/>
              </a:lnSpc>
              <a:buClr>
                <a:schemeClr val="accent1"/>
              </a:buCl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&amp; rotate AWS credentials</a:t>
            </a:r>
          </a:p>
          <a:p>
            <a:pPr lvl="1" indent="-360000" algn="just">
              <a:lnSpc>
                <a:spcPct val="150000"/>
              </a:lnSpc>
              <a:buClr>
                <a:schemeClr val="accent1"/>
              </a:buCl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RBAC</a:t>
            </a:r>
          </a:p>
          <a:p>
            <a:pPr lvl="1" indent="-360000" algn="just">
              <a:lnSpc>
                <a:spcPct val="150000"/>
              </a:lnSpc>
              <a:buClr>
                <a:schemeClr val="accent1"/>
              </a:buCl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CI/CD &amp; databases</a:t>
            </a:r>
          </a:p>
          <a:p>
            <a:pPr lvl="1" indent="-360000" algn="just">
              <a:lnSpc>
                <a:spcPct val="150000"/>
              </a:lnSpc>
              <a:buClr>
                <a:schemeClr val="accent1"/>
              </a:buCl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 secrets dynamically</a:t>
            </a:r>
          </a:p>
          <a:p>
            <a:pPr lvl="1" indent="-360000" algn="just">
              <a:lnSpc>
                <a:spcPct val="150000"/>
              </a:lnSpc>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360000" algn="just">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Non-Functional Requirements:</a:t>
            </a:r>
          </a:p>
          <a:p>
            <a:pPr lvl="1" indent="-360000" algn="just">
              <a:lnSpc>
                <a:spcPct val="150000"/>
              </a:lnSpc>
              <a:buClr>
                <a:schemeClr val="accent1"/>
              </a:buClr>
            </a:pPr>
            <a:r>
              <a:rPr lang="en-IN" dirty="0">
                <a:latin typeface="Times New Roman" panose="02020603050405020304" pitchFamily="18" charset="0"/>
                <a:cs typeface="Times New Roman" panose="02020603050405020304" pitchFamily="18" charset="0"/>
              </a:rPr>
              <a:t>Scalability</a:t>
            </a:r>
          </a:p>
          <a:p>
            <a:pPr lvl="1" indent="-360000" algn="just">
              <a:lnSpc>
                <a:spcPct val="150000"/>
              </a:lnSpc>
              <a:buClr>
                <a:schemeClr val="accent1"/>
              </a:buClr>
            </a:pPr>
            <a:r>
              <a:rPr lang="en-IN" dirty="0">
                <a:latin typeface="Times New Roman" panose="02020603050405020304" pitchFamily="18" charset="0"/>
                <a:cs typeface="Times New Roman" panose="02020603050405020304" pitchFamily="18" charset="0"/>
              </a:rPr>
              <a:t>Security</a:t>
            </a:r>
          </a:p>
          <a:p>
            <a:pPr lvl="1" indent="-360000" algn="just">
              <a:lnSpc>
                <a:spcPct val="150000"/>
              </a:lnSpc>
              <a:buClr>
                <a:schemeClr val="accent1"/>
              </a:buClr>
            </a:pPr>
            <a:r>
              <a:rPr lang="en-IN" dirty="0">
                <a:latin typeface="Times New Roman" panose="02020603050405020304" pitchFamily="18" charset="0"/>
                <a:cs typeface="Times New Roman" panose="02020603050405020304" pitchFamily="18" charset="0"/>
              </a:rPr>
              <a:t>Availability</a:t>
            </a:r>
          </a:p>
          <a:p>
            <a:pPr lvl="1" indent="-360000" algn="just">
              <a:lnSpc>
                <a:spcPct val="150000"/>
              </a:lnSpc>
              <a:buClr>
                <a:schemeClr val="accent1"/>
              </a:buClr>
            </a:pPr>
            <a:r>
              <a:rPr lang="en-IN" dirty="0">
                <a:latin typeface="Times New Roman" panose="02020603050405020304" pitchFamily="18" charset="0"/>
                <a:cs typeface="Times New Roman" panose="02020603050405020304" pitchFamily="18" charset="0"/>
              </a:rPr>
              <a:t>Performance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360000"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59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93A1-2E9B-CA50-E107-E36288D126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9C74A4-A7FD-E10F-A4FB-A574935F9D3F}"/>
              </a:ext>
            </a:extLst>
          </p:cNvPr>
          <p:cNvSpPr>
            <a:spLocks noGrp="1"/>
          </p:cNvSpPr>
          <p:nvPr>
            <p:ph idx="1"/>
          </p:nvPr>
        </p:nvSpPr>
        <p:spPr/>
        <p:txBody>
          <a:bodyPr numCol="2">
            <a:normAutofit/>
          </a:bodyPr>
          <a:lstStyle/>
          <a:p>
            <a:pPr indent="-360000">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Software Tools:</a:t>
            </a:r>
          </a:p>
          <a:p>
            <a:pPr lvl="1" indent="-360000">
              <a:lnSpc>
                <a:spcPct val="150000"/>
              </a:lnSpc>
              <a:buClr>
                <a:schemeClr val="accent1"/>
              </a:buClr>
            </a:pPr>
            <a:r>
              <a:rPr lang="en-IN" dirty="0">
                <a:latin typeface="Times New Roman" panose="02020603050405020304" pitchFamily="18" charset="0"/>
                <a:cs typeface="Times New Roman" panose="02020603050405020304" pitchFamily="18" charset="0"/>
              </a:rPr>
              <a:t>HashiCorp Vault</a:t>
            </a:r>
          </a:p>
          <a:p>
            <a:pPr lvl="1" indent="-360000">
              <a:lnSpc>
                <a:spcPct val="150000"/>
              </a:lnSpc>
              <a:buClr>
                <a:schemeClr val="accent1"/>
              </a:buClr>
            </a:pPr>
            <a:r>
              <a:rPr lang="en-IN" dirty="0">
                <a:latin typeface="Times New Roman" panose="02020603050405020304" pitchFamily="18" charset="0"/>
                <a:cs typeface="Times New Roman" panose="02020603050405020304" pitchFamily="18" charset="0"/>
              </a:rPr>
              <a:t>AWS</a:t>
            </a:r>
          </a:p>
          <a:p>
            <a:pPr lvl="1" indent="-360000">
              <a:lnSpc>
                <a:spcPct val="150000"/>
              </a:lnSpc>
              <a:buClr>
                <a:schemeClr val="accent1"/>
              </a:buClr>
            </a:pPr>
            <a:r>
              <a:rPr lang="en-IN" dirty="0">
                <a:latin typeface="Times New Roman" panose="02020603050405020304" pitchFamily="18" charset="0"/>
                <a:cs typeface="Times New Roman" panose="02020603050405020304" pitchFamily="18" charset="0"/>
              </a:rPr>
              <a:t>GitHub</a:t>
            </a:r>
          </a:p>
          <a:p>
            <a:pPr lvl="1" indent="-360000">
              <a:lnSpc>
                <a:spcPct val="150000"/>
              </a:lnSpc>
              <a:buClr>
                <a:schemeClr val="accent1"/>
              </a:buClr>
            </a:pPr>
            <a:r>
              <a:rPr lang="en-IN" dirty="0">
                <a:latin typeface="Times New Roman" panose="02020603050405020304" pitchFamily="18" charset="0"/>
                <a:cs typeface="Times New Roman" panose="02020603050405020304" pitchFamily="18" charset="0"/>
              </a:rPr>
              <a:t>Kubernetes</a:t>
            </a:r>
          </a:p>
          <a:p>
            <a:pPr lvl="1" indent="-360000">
              <a:lnSpc>
                <a:spcPct val="150000"/>
              </a:lnSpc>
              <a:buClr>
                <a:schemeClr val="accent1"/>
              </a:buClr>
            </a:pPr>
            <a:r>
              <a:rPr lang="en-IN" dirty="0">
                <a:latin typeface="Times New Roman" panose="02020603050405020304" pitchFamily="18" charset="0"/>
                <a:cs typeface="Times New Roman" panose="02020603050405020304" pitchFamily="18" charset="0"/>
              </a:rPr>
              <a:t>Python</a:t>
            </a:r>
          </a:p>
          <a:p>
            <a:pPr lvl="1" indent="-360000">
              <a:lnSpc>
                <a:spcPct val="150000"/>
              </a:lnSpc>
            </a:pPr>
            <a:endParaRPr lang="en-IN" dirty="0">
              <a:latin typeface="Times New Roman" panose="02020603050405020304" pitchFamily="18" charset="0"/>
              <a:cs typeface="Times New Roman" panose="02020603050405020304" pitchFamily="18" charset="0"/>
            </a:endParaRPr>
          </a:p>
          <a:p>
            <a:pPr lvl="1" indent="-360000">
              <a:lnSpc>
                <a:spcPct val="150000"/>
              </a:lnSpc>
            </a:pPr>
            <a:endParaRPr lang="en-IN" dirty="0">
              <a:latin typeface="Times New Roman" panose="02020603050405020304" pitchFamily="18" charset="0"/>
              <a:cs typeface="Times New Roman" panose="02020603050405020304" pitchFamily="18" charset="0"/>
            </a:endParaRPr>
          </a:p>
          <a:p>
            <a:pPr indent="-360000">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Hardware:</a:t>
            </a:r>
          </a:p>
          <a:p>
            <a:pPr lvl="1" indent="-360000">
              <a:lnSpc>
                <a:spcPct val="150000"/>
              </a:lnSpc>
              <a:buClr>
                <a:schemeClr val="accent1"/>
              </a:buClr>
            </a:pPr>
            <a:r>
              <a:rPr lang="pl-PL" dirty="0">
                <a:latin typeface="Times New Roman" panose="02020603050405020304" pitchFamily="18" charset="0"/>
                <a:cs typeface="Times New Roman" panose="02020603050405020304" pitchFamily="18" charset="0"/>
              </a:rPr>
              <a:t>Intel </a:t>
            </a:r>
            <a:r>
              <a:rPr lang="en-IN" dirty="0">
                <a:latin typeface="Times New Roman" panose="02020603050405020304" pitchFamily="18" charset="0"/>
                <a:cs typeface="Times New Roman" panose="02020603050405020304" pitchFamily="18" charset="0"/>
              </a:rPr>
              <a:t>Core </a:t>
            </a:r>
            <a:r>
              <a:rPr lang="pl-PL" dirty="0">
                <a:latin typeface="Times New Roman" panose="02020603050405020304" pitchFamily="18" charset="0"/>
                <a:cs typeface="Times New Roman" panose="02020603050405020304" pitchFamily="18" charset="0"/>
              </a:rPr>
              <a:t>i5</a:t>
            </a:r>
            <a:endParaRPr lang="en-IN" dirty="0">
              <a:latin typeface="Times New Roman" panose="02020603050405020304" pitchFamily="18" charset="0"/>
              <a:cs typeface="Times New Roman" panose="02020603050405020304" pitchFamily="18" charset="0"/>
            </a:endParaRPr>
          </a:p>
          <a:p>
            <a:pPr lvl="1" indent="-360000">
              <a:lnSpc>
                <a:spcPct val="150000"/>
              </a:lnSpc>
              <a:buClr>
                <a:schemeClr val="accent1"/>
              </a:buClr>
            </a:pPr>
            <a:r>
              <a:rPr lang="pl-PL" dirty="0">
                <a:latin typeface="Times New Roman" panose="02020603050405020304" pitchFamily="18" charset="0"/>
                <a:cs typeface="Times New Roman" panose="02020603050405020304" pitchFamily="18" charset="0"/>
              </a:rPr>
              <a:t>6GB+ RAM</a:t>
            </a:r>
            <a:endParaRPr lang="en-IN" dirty="0">
              <a:latin typeface="Times New Roman" panose="02020603050405020304" pitchFamily="18" charset="0"/>
              <a:cs typeface="Times New Roman" panose="02020603050405020304" pitchFamily="18" charset="0"/>
            </a:endParaRPr>
          </a:p>
          <a:p>
            <a:pPr lvl="1" indent="-360000">
              <a:lnSpc>
                <a:spcPct val="150000"/>
              </a:lnSpc>
              <a:buClr>
                <a:schemeClr val="accent1"/>
              </a:buClr>
            </a:pPr>
            <a:r>
              <a:rPr lang="pl-PL" dirty="0">
                <a:latin typeface="Times New Roman" panose="02020603050405020304" pitchFamily="18" charset="0"/>
                <a:cs typeface="Times New Roman" panose="02020603050405020304" pitchFamily="18" charset="0"/>
              </a:rPr>
              <a:t>Windows 10</a:t>
            </a:r>
            <a:r>
              <a:rPr lang="en-IN" dirty="0">
                <a:latin typeface="Times New Roman" panose="02020603050405020304" pitchFamily="18" charset="0"/>
                <a:cs typeface="Times New Roman" panose="02020603050405020304" pitchFamily="18" charset="0"/>
              </a:rPr>
              <a:t> or 11</a:t>
            </a:r>
          </a:p>
        </p:txBody>
      </p:sp>
    </p:spTree>
    <p:extLst>
      <p:ext uri="{BB962C8B-B14F-4D97-AF65-F5344CB8AC3E}">
        <p14:creationId xmlns:p14="http://schemas.microsoft.com/office/powerpoint/2010/main" val="205771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1DFE-0028-81D5-72AC-ACC7EE2B7B7F}"/>
              </a:ext>
            </a:extLst>
          </p:cNvPr>
          <p:cNvSpPr>
            <a:spLocks noGrp="1"/>
          </p:cNvSpPr>
          <p:nvPr>
            <p:ph type="title"/>
          </p:nvPr>
        </p:nvSpPr>
        <p:spPr/>
        <p:txBody>
          <a:bodyPr/>
          <a:lstStyle/>
          <a:p>
            <a:r>
              <a:rPr lang="en-IN" sz="3600" b="1" dirty="0"/>
              <a:t>Future Scope</a:t>
            </a:r>
          </a:p>
        </p:txBody>
      </p:sp>
      <p:sp>
        <p:nvSpPr>
          <p:cNvPr id="3" name="Content Placeholder 2">
            <a:extLst>
              <a:ext uri="{FF2B5EF4-FFF2-40B4-BE49-F238E27FC236}">
                <a16:creationId xmlns:a16="http://schemas.microsoft.com/office/drawing/2014/main" id="{4511682A-6B59-7B4C-187E-A44F651CE26A}"/>
              </a:ext>
            </a:extLst>
          </p:cNvPr>
          <p:cNvSpPr>
            <a:spLocks noGrp="1"/>
          </p:cNvSpPr>
          <p:nvPr>
            <p:ph idx="1"/>
          </p:nvPr>
        </p:nvSpPr>
        <p:spPr/>
        <p:txBody>
          <a:bodyPr/>
          <a:lstStyle/>
          <a:p>
            <a:pPr indent="-360000">
              <a:lnSpc>
                <a:spcPct val="150000"/>
              </a:lnSpc>
              <a:buClr>
                <a:schemeClr val="accent1"/>
              </a:buClr>
              <a:buSzPct val="10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Multi-cloud support (Azure, GCP)</a:t>
            </a:r>
          </a:p>
          <a:p>
            <a:pPr indent="-360000">
              <a:lnSpc>
                <a:spcPct val="150000"/>
              </a:lnSpc>
              <a:buClr>
                <a:schemeClr val="accent1"/>
              </a:buClr>
              <a:buSzPct val="100000"/>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IAM integration (Okta, Azure AD)</a:t>
            </a:r>
          </a:p>
          <a:p>
            <a:pPr indent="-360000">
              <a:lnSpc>
                <a:spcPct val="150000"/>
              </a:lnSpc>
              <a:buClr>
                <a:schemeClr val="accent1"/>
              </a:buClr>
              <a:buSzPct val="100000"/>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ML-based anomaly detection</a:t>
            </a:r>
          </a:p>
          <a:p>
            <a:pPr indent="-360000">
              <a:lnSpc>
                <a:spcPct val="150000"/>
              </a:lnSpc>
              <a:buClr>
                <a:schemeClr val="accent1"/>
              </a:buClr>
              <a:buSzPct val="100000"/>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 container-native support (Docker, Kubernetes)</a:t>
            </a:r>
          </a:p>
          <a:p>
            <a:pPr indent="-360000">
              <a:lnSpc>
                <a:spcPct val="150000"/>
              </a:lnSpc>
              <a:buClr>
                <a:schemeClr val="accent1"/>
              </a:buClr>
              <a:buSzPct val="100000"/>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Dashboard-based secret monitoring</a:t>
            </a:r>
          </a:p>
          <a:p>
            <a:endParaRPr lang="en-IN" dirty="0"/>
          </a:p>
          <a:p>
            <a:endParaRPr lang="en-IN" dirty="0"/>
          </a:p>
        </p:txBody>
      </p:sp>
    </p:spTree>
    <p:extLst>
      <p:ext uri="{BB962C8B-B14F-4D97-AF65-F5344CB8AC3E}">
        <p14:creationId xmlns:p14="http://schemas.microsoft.com/office/powerpoint/2010/main" val="25366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8B84-E1D0-946D-E7C0-BAA2FE2D9DE0}"/>
              </a:ext>
            </a:extLst>
          </p:cNvPr>
          <p:cNvSpPr>
            <a:spLocks noGrp="1"/>
          </p:cNvSpPr>
          <p:nvPr>
            <p:ph type="title"/>
          </p:nvPr>
        </p:nvSpPr>
        <p:spPr/>
        <p:txBody>
          <a:bodyPr/>
          <a:lstStyle/>
          <a:p>
            <a:r>
              <a:rPr lang="en-IN" sz="3600" b="1" dirty="0"/>
              <a:t>References</a:t>
            </a:r>
          </a:p>
        </p:txBody>
      </p:sp>
      <p:sp>
        <p:nvSpPr>
          <p:cNvPr id="4" name="Rectangle 1">
            <a:extLst>
              <a:ext uri="{FF2B5EF4-FFF2-40B4-BE49-F238E27FC236}">
                <a16:creationId xmlns:a16="http://schemas.microsoft.com/office/drawing/2014/main" id="{1C8FED65-EB11-FD1E-AEF7-C77F6629C77A}"/>
              </a:ext>
            </a:extLst>
          </p:cNvPr>
          <p:cNvSpPr>
            <a:spLocks noGrp="1" noChangeArrowheads="1"/>
          </p:cNvSpPr>
          <p:nvPr>
            <p:ph idx="1"/>
          </p:nvPr>
        </p:nvSpPr>
        <p:spPr bwMode="auto">
          <a:xfrm>
            <a:off x="778889" y="1380507"/>
            <a:ext cx="106342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360000"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HashiCorp Vault Documentation: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https://www.vaultproject.io/docs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360000"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IAM Documentation: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https://docs.aws.amazon.com/IAM/latest/UserGuide/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360000"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DynamoDB Documentation: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https://docs.aws.amazon.com/amazondynamodb/latest/developerguide/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360000"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GitHub Actions Documentation: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https://docs.github.com/en/actions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4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C54E-8FEA-0352-E3CA-F5BA59D3DE91}"/>
              </a:ext>
            </a:extLst>
          </p:cNvPr>
          <p:cNvSpPr>
            <a:spLocks noGrp="1"/>
          </p:cNvSpPr>
          <p:nvPr>
            <p:ph type="title"/>
          </p:nvPr>
        </p:nvSpPr>
        <p:spPr/>
        <p:txBody>
          <a:bodyPr/>
          <a:lstStyle/>
          <a:p>
            <a:r>
              <a:rPr lang="en-IN" sz="3600" b="1" dirty="0"/>
              <a:t>Introduction</a:t>
            </a:r>
          </a:p>
        </p:txBody>
      </p:sp>
      <p:sp>
        <p:nvSpPr>
          <p:cNvPr id="3" name="Content Placeholder 2">
            <a:extLst>
              <a:ext uri="{FF2B5EF4-FFF2-40B4-BE49-F238E27FC236}">
                <a16:creationId xmlns:a16="http://schemas.microsoft.com/office/drawing/2014/main" id="{18E68D5C-A1FE-C966-9FA6-5967D228AE00}"/>
              </a:ext>
            </a:extLst>
          </p:cNvPr>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Deploying HashiCorp Vault on AWS offers a secure, scalable, and cost-effective way to manage secrets. It uses EC2 for hosting, IAM for authentication, and S3 for storage. Vault can dynamically generate and rotate AWS credentials, eliminating hardcoded secrets and improving cloud security. This setup centralizes secret management while leveraging AWS’s flexibility.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52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5552-C4E8-EDD3-5F59-6C28FD856310}"/>
              </a:ext>
            </a:extLst>
          </p:cNvPr>
          <p:cNvSpPr>
            <a:spLocks noGrp="1"/>
          </p:cNvSpPr>
          <p:nvPr>
            <p:ph type="title"/>
          </p:nvPr>
        </p:nvSpPr>
        <p:spPr/>
        <p:txBody>
          <a:bodyPr/>
          <a:lstStyle/>
          <a:p>
            <a:r>
              <a:rPr lang="en-IN" sz="3600" b="1" dirty="0"/>
              <a:t>What is Vault?</a:t>
            </a:r>
          </a:p>
        </p:txBody>
      </p:sp>
      <p:sp>
        <p:nvSpPr>
          <p:cNvPr id="3" name="Content Placeholder 2">
            <a:extLst>
              <a:ext uri="{FF2B5EF4-FFF2-40B4-BE49-F238E27FC236}">
                <a16:creationId xmlns:a16="http://schemas.microsoft.com/office/drawing/2014/main" id="{7C6771A7-3F1C-2E71-5B48-C544C43CA4FA}"/>
              </a:ext>
            </a:extLst>
          </p:cNvPr>
          <p:cNvSpPr>
            <a:spLocks noGrp="1"/>
          </p:cNvSpPr>
          <p:nvPr>
            <p:ph idx="1"/>
          </p:nvPr>
        </p:nvSpPr>
        <p:spPr/>
        <p:txBody>
          <a:bodyPr>
            <a:normAutofit/>
          </a:bodyPr>
          <a:lstStyle/>
          <a:p>
            <a:pPr indent="-360000" algn="just">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Vault is an identity-based secrets and encryption management system.</a:t>
            </a:r>
          </a:p>
          <a:p>
            <a:pPr indent="-360000" algn="just">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Secret: A secret is anything that you want to tightly control access to, such as API encryption keys, passwords, SSH keys, or certificates.</a:t>
            </a:r>
          </a:p>
          <a:p>
            <a:pPr indent="-360000" algn="just">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Vault provides encryption services that are gated by authentication and authorization methods.</a:t>
            </a:r>
          </a:p>
          <a:p>
            <a:pPr indent="-360000" algn="just">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Vault’s UI or CLI access to secrets and other sensitive data can be securely stored and managed, tightly controlled (restricted), and auditable.</a:t>
            </a:r>
          </a:p>
        </p:txBody>
      </p:sp>
    </p:spTree>
    <p:extLst>
      <p:ext uri="{BB962C8B-B14F-4D97-AF65-F5344CB8AC3E}">
        <p14:creationId xmlns:p14="http://schemas.microsoft.com/office/powerpoint/2010/main" val="110403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1BA7-9ABA-9E3B-94DB-378029E55E9D}"/>
              </a:ext>
            </a:extLst>
          </p:cNvPr>
          <p:cNvSpPr>
            <a:spLocks noGrp="1"/>
          </p:cNvSpPr>
          <p:nvPr>
            <p:ph type="title"/>
          </p:nvPr>
        </p:nvSpPr>
        <p:spPr/>
        <p:txBody>
          <a:bodyPr/>
          <a:lstStyle/>
          <a:p>
            <a:r>
              <a:rPr lang="en-IN" sz="3600" b="1" dirty="0"/>
              <a:t>Motivation</a:t>
            </a:r>
          </a:p>
        </p:txBody>
      </p:sp>
      <p:sp>
        <p:nvSpPr>
          <p:cNvPr id="3" name="Content Placeholder 2">
            <a:extLst>
              <a:ext uri="{FF2B5EF4-FFF2-40B4-BE49-F238E27FC236}">
                <a16:creationId xmlns:a16="http://schemas.microsoft.com/office/drawing/2014/main" id="{488014FC-5FCB-8950-20F9-FE55BB0679A2}"/>
              </a:ext>
            </a:extLst>
          </p:cNvPr>
          <p:cNvSpPr>
            <a:spLocks noGrp="1"/>
          </p:cNvSpPr>
          <p:nvPr>
            <p:ph idx="1"/>
          </p:nvPr>
        </p:nvSpPr>
        <p:spPr/>
        <p:txBody>
          <a:bodyPr/>
          <a:lstStyle/>
          <a:p>
            <a:pPr indent="-360000">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Cloud use is growing fast.</a:t>
            </a:r>
          </a:p>
          <a:p>
            <a:pPr indent="-360000">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Secrets like passwords and keys are often kept insecurely.</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Manually managing secrets can cause mistakes.</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We need a safe and easy way to manage secrets automatically.</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Vault helps keep secrets safe across AWS, apps, and services.</a:t>
            </a:r>
          </a:p>
          <a:p>
            <a:pPr indent="-360000">
              <a:lnSpc>
                <a:spcPct val="150000"/>
              </a:lnSpc>
              <a:buClr>
                <a:schemeClr val="accent1"/>
              </a:buClr>
              <a:buSzPct val="1000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This makes cloud systems more secure and reliable.</a:t>
            </a:r>
          </a:p>
        </p:txBody>
      </p:sp>
    </p:spTree>
    <p:extLst>
      <p:ext uri="{BB962C8B-B14F-4D97-AF65-F5344CB8AC3E}">
        <p14:creationId xmlns:p14="http://schemas.microsoft.com/office/powerpoint/2010/main" val="10328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0185-C240-CB14-F9D5-2AA55BA888E1}"/>
              </a:ext>
            </a:extLst>
          </p:cNvPr>
          <p:cNvSpPr>
            <a:spLocks noGrp="1"/>
          </p:cNvSpPr>
          <p:nvPr>
            <p:ph type="title"/>
          </p:nvPr>
        </p:nvSpPr>
        <p:spPr/>
        <p:txBody>
          <a:bodyPr/>
          <a:lstStyle/>
          <a:p>
            <a:r>
              <a:rPr lang="en-IN" sz="3600" b="1" dirty="0"/>
              <a:t>Problem Statement &amp; Objectives</a:t>
            </a:r>
          </a:p>
        </p:txBody>
      </p:sp>
      <p:sp>
        <p:nvSpPr>
          <p:cNvPr id="3" name="Content Placeholder 2">
            <a:extLst>
              <a:ext uri="{FF2B5EF4-FFF2-40B4-BE49-F238E27FC236}">
                <a16:creationId xmlns:a16="http://schemas.microsoft.com/office/drawing/2014/main" id="{8442CA3C-3795-1022-157E-0DB1E45FA4EC}"/>
              </a:ext>
            </a:extLst>
          </p:cNvPr>
          <p:cNvSpPr>
            <a:spLocks noGrp="1"/>
          </p:cNvSpPr>
          <p:nvPr>
            <p:ph idx="1"/>
          </p:nvPr>
        </p:nvSpPr>
        <p:spPr/>
        <p:txBody>
          <a:bodyPr>
            <a:normAutofit/>
          </a:bodyPr>
          <a:lstStyle/>
          <a:p>
            <a:pPr indent="-360000" algn="just">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Problem Statement: </a:t>
            </a:r>
            <a:r>
              <a:rPr lang="en-US" sz="2400" dirty="0">
                <a:latin typeface="Times New Roman" panose="02020603050405020304" pitchFamily="18" charset="0"/>
                <a:cs typeface="Times New Roman" panose="02020603050405020304" pitchFamily="18" charset="0"/>
              </a:rPr>
              <a:t>Manual management of secrets in AWS cloud environments leads to risks like hardcoded credentials and lack of rotation.</a:t>
            </a:r>
          </a:p>
          <a:p>
            <a:pPr indent="-360000" algn="just">
              <a:lnSpc>
                <a:spcPct val="150000"/>
              </a:lnSpc>
              <a:buClr>
                <a:schemeClr val="accent1"/>
              </a:buClr>
              <a:buSzPct val="1000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Objectives:</a:t>
            </a:r>
            <a:endParaRPr lang="en-US" sz="2400" b="1" dirty="0">
              <a:latin typeface="Times New Roman" panose="02020603050405020304" pitchFamily="18" charset="0"/>
              <a:cs typeface="Times New Roman" panose="02020603050405020304" pitchFamily="18" charset="0"/>
            </a:endParaRPr>
          </a:p>
          <a:p>
            <a:pPr lvl="1" algn="just">
              <a:lnSpc>
                <a:spcPct val="150000"/>
              </a:lnSpc>
              <a:buClr>
                <a:schemeClr val="accent1"/>
              </a:buClr>
            </a:pPr>
            <a:r>
              <a:rPr lang="en-IN" dirty="0">
                <a:latin typeface="Times New Roman" panose="02020603050405020304" pitchFamily="18" charset="0"/>
                <a:cs typeface="Times New Roman" panose="02020603050405020304" pitchFamily="18" charset="0"/>
              </a:rPr>
              <a:t>Secure AWS cloud infrastructure</a:t>
            </a:r>
          </a:p>
          <a:p>
            <a:pPr lvl="1" algn="just">
              <a:lnSpc>
                <a:spcPct val="150000"/>
              </a:lnSpc>
              <a:buClr>
                <a:schemeClr val="accent1"/>
              </a:buClr>
            </a:pPr>
            <a:r>
              <a:rPr lang="en-IN" dirty="0">
                <a:latin typeface="Times New Roman" panose="02020603050405020304" pitchFamily="18" charset="0"/>
                <a:cs typeface="Times New Roman" panose="02020603050405020304" pitchFamily="18" charset="0"/>
              </a:rPr>
              <a:t>Automate secret injection in CI/CD pipelines</a:t>
            </a:r>
          </a:p>
          <a:p>
            <a:pPr lvl="1" algn="just">
              <a:lnSpc>
                <a:spcPct val="150000"/>
              </a:lnSpc>
              <a:buClr>
                <a:schemeClr val="accent1"/>
              </a:buClr>
            </a:pPr>
            <a:r>
              <a:rPr lang="en-IN" dirty="0">
                <a:latin typeface="Times New Roman" panose="02020603050405020304" pitchFamily="18" charset="0"/>
                <a:cs typeface="Times New Roman" panose="02020603050405020304" pitchFamily="18" charset="0"/>
              </a:rPr>
              <a:t>Enable dynamic database credentials</a:t>
            </a:r>
          </a:p>
          <a:p>
            <a:pPr lvl="1" algn="just">
              <a:lnSpc>
                <a:spcPct val="150000"/>
              </a:lnSpc>
              <a:buClr>
                <a:schemeClr val="accent1"/>
              </a:buClr>
            </a:pPr>
            <a:r>
              <a:rPr lang="en-US" dirty="0">
                <a:latin typeface="Times New Roman" panose="02020603050405020304" pitchFamily="18" charset="0"/>
                <a:cs typeface="Times New Roman" panose="02020603050405020304" pitchFamily="18" charset="0"/>
              </a:rPr>
              <a:t>Provide secure access for microservices</a:t>
            </a:r>
            <a:endParaRPr lang="en-IN" dirty="0">
              <a:latin typeface="Times New Roman" panose="02020603050405020304" pitchFamily="18" charset="0"/>
              <a:cs typeface="Times New Roman" panose="02020603050405020304" pitchFamily="18" charset="0"/>
            </a:endParaRPr>
          </a:p>
          <a:p>
            <a:pPr lvl="1" algn="just">
              <a:lnSpc>
                <a:spcPct val="150000"/>
              </a:lnSpc>
              <a:buClr>
                <a:schemeClr val="accent1"/>
              </a:buClr>
            </a:pPr>
            <a:r>
              <a:rPr lang="en-IN" dirty="0">
                <a:latin typeface="Times New Roman" panose="02020603050405020304" pitchFamily="18" charset="0"/>
                <a:cs typeface="Times New Roman" panose="02020603050405020304" pitchFamily="18" charset="0"/>
              </a:rPr>
              <a:t>Enforce access control via Vault policies</a:t>
            </a:r>
          </a:p>
        </p:txBody>
      </p:sp>
    </p:spTree>
    <p:extLst>
      <p:ext uri="{BB962C8B-B14F-4D97-AF65-F5344CB8AC3E}">
        <p14:creationId xmlns:p14="http://schemas.microsoft.com/office/powerpoint/2010/main" val="120410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6455-B788-1FAE-09B6-A67E3FC40AA9}"/>
              </a:ext>
            </a:extLst>
          </p:cNvPr>
          <p:cNvSpPr>
            <a:spLocks noGrp="1"/>
          </p:cNvSpPr>
          <p:nvPr>
            <p:ph type="title"/>
          </p:nvPr>
        </p:nvSpPr>
        <p:spPr/>
        <p:txBody>
          <a:bodyPr/>
          <a:lstStyle/>
          <a:p>
            <a:r>
              <a:rPr lang="en-IN" sz="3600" b="1" dirty="0"/>
              <a:t>Research Gap</a:t>
            </a:r>
          </a:p>
        </p:txBody>
      </p:sp>
      <p:sp>
        <p:nvSpPr>
          <p:cNvPr id="3" name="Content Placeholder 2">
            <a:extLst>
              <a:ext uri="{FF2B5EF4-FFF2-40B4-BE49-F238E27FC236}">
                <a16:creationId xmlns:a16="http://schemas.microsoft.com/office/drawing/2014/main" id="{4EFA6DC9-6236-EE28-0339-8A1E3DAEF07D}"/>
              </a:ext>
            </a:extLst>
          </p:cNvPr>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Most existing solutions focus on key storage and third-party auditing but lack automated secrets management, dynamic credential rotation, and CI/CD integration. They do not support real-time secret injection or fine-grained access control for cloud-native applications. This project addresses these gaps using HashiCorp Vault on AWS.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69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DC36-08B8-6AA3-0E22-923BCE33544D}"/>
              </a:ext>
            </a:extLst>
          </p:cNvPr>
          <p:cNvSpPr>
            <a:spLocks noGrp="1"/>
          </p:cNvSpPr>
          <p:nvPr>
            <p:ph type="title"/>
          </p:nvPr>
        </p:nvSpPr>
        <p:spPr/>
        <p:txBody>
          <a:bodyPr/>
          <a:lstStyle/>
          <a:p>
            <a:r>
              <a:rPr lang="en-IN" sz="3600" b="1" dirty="0"/>
              <a:t>Proposed System Architecture</a:t>
            </a:r>
          </a:p>
        </p:txBody>
      </p:sp>
      <p:sp>
        <p:nvSpPr>
          <p:cNvPr id="3" name="Content Placeholder 2">
            <a:extLst>
              <a:ext uri="{FF2B5EF4-FFF2-40B4-BE49-F238E27FC236}">
                <a16:creationId xmlns:a16="http://schemas.microsoft.com/office/drawing/2014/main" id="{B512285E-329D-2F50-969B-A5C763EB6209}"/>
              </a:ext>
            </a:extLst>
          </p:cNvPr>
          <p:cNvSpPr>
            <a:spLocks noGrp="1"/>
          </p:cNvSpPr>
          <p:nvPr>
            <p:ph idx="1"/>
          </p:nvPr>
        </p:nvSpPr>
        <p:spPr/>
        <p:txBody>
          <a:bodyPr>
            <a:normAutofit/>
          </a:bodyPr>
          <a:lstStyle/>
          <a:p>
            <a:pPr indent="-360000" algn="just">
              <a:lnSpc>
                <a:spcPct val="150000"/>
              </a:lnSpc>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Vault is central to the system.</a:t>
            </a:r>
          </a:p>
          <a:p>
            <a:pPr indent="-360000" algn="just">
              <a:lnSpc>
                <a:spcPct val="150000"/>
              </a:lnSpc>
              <a:buClr>
                <a:schemeClr val="accent1"/>
              </a:buClr>
              <a:buSzPct val="1000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Integrated with:</a:t>
            </a:r>
          </a:p>
          <a:p>
            <a:pPr lvl="1" indent="-360000" algn="just">
              <a:lnSpc>
                <a:spcPct val="150000"/>
              </a:lnSpc>
              <a:buClr>
                <a:schemeClr val="accent1"/>
              </a:buCl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(IAM, EC2): Infra-level security</a:t>
            </a:r>
          </a:p>
          <a:p>
            <a:pPr lvl="1" indent="-360000" algn="just">
              <a:lnSpc>
                <a:spcPct val="150000"/>
              </a:lnSpc>
              <a:buClr>
                <a:schemeClr val="accent1"/>
              </a:buCl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CI/CD Tools (GitHub): AppRole-based auth</a:t>
            </a:r>
          </a:p>
          <a:p>
            <a:pPr lvl="1" indent="-360000" algn="just">
              <a:lnSpc>
                <a:spcPct val="150000"/>
              </a:lnSpc>
              <a:buClr>
                <a:schemeClr val="accent1"/>
              </a:buCl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 (DynamoDB): Dynamic credential generation</a:t>
            </a:r>
          </a:p>
          <a:p>
            <a:pPr lvl="1" indent="-360000" algn="just">
              <a:lnSpc>
                <a:spcPct val="150000"/>
              </a:lnSpc>
              <a:buClr>
                <a:schemeClr val="accent1"/>
              </a:buCl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Microservices (Kubernetes): Secure runtime access</a:t>
            </a:r>
          </a:p>
        </p:txBody>
      </p:sp>
    </p:spTree>
    <p:extLst>
      <p:ext uri="{BB962C8B-B14F-4D97-AF65-F5344CB8AC3E}">
        <p14:creationId xmlns:p14="http://schemas.microsoft.com/office/powerpoint/2010/main" val="129152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FFFB-0027-B73E-881F-96D8523ED53D}"/>
              </a:ext>
            </a:extLst>
          </p:cNvPr>
          <p:cNvSpPr>
            <a:spLocks noGrp="1"/>
          </p:cNvSpPr>
          <p:nvPr>
            <p:ph type="title"/>
          </p:nvPr>
        </p:nvSpPr>
        <p:spPr/>
        <p:txBody>
          <a:bodyPr/>
          <a:lstStyle/>
          <a:p>
            <a:r>
              <a:rPr lang="en-IN" sz="3600" b="1" dirty="0"/>
              <a:t>Proposed System Architecture</a:t>
            </a:r>
            <a:endParaRPr lang="en-IN" sz="3600" dirty="0"/>
          </a:p>
        </p:txBody>
      </p:sp>
      <p:pic>
        <p:nvPicPr>
          <p:cNvPr id="10" name="Content Placeholder 9">
            <a:extLst>
              <a:ext uri="{FF2B5EF4-FFF2-40B4-BE49-F238E27FC236}">
                <a16:creationId xmlns:a16="http://schemas.microsoft.com/office/drawing/2014/main" id="{8B74FE1B-A936-434A-3E89-D347680FDC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073" y="1496291"/>
            <a:ext cx="9338218" cy="4950881"/>
          </a:xfrm>
        </p:spPr>
      </p:pic>
    </p:spTree>
    <p:extLst>
      <p:ext uri="{BB962C8B-B14F-4D97-AF65-F5344CB8AC3E}">
        <p14:creationId xmlns:p14="http://schemas.microsoft.com/office/powerpoint/2010/main" val="372796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8540-F474-F8F8-AB0C-CD90486BB3D4}"/>
              </a:ext>
            </a:extLst>
          </p:cNvPr>
          <p:cNvSpPr>
            <a:spLocks noGrp="1"/>
          </p:cNvSpPr>
          <p:nvPr>
            <p:ph type="title"/>
          </p:nvPr>
        </p:nvSpPr>
        <p:spPr/>
        <p:txBody>
          <a:bodyPr/>
          <a:lstStyle/>
          <a:p>
            <a:r>
              <a:rPr lang="en-IN" sz="3600" b="1" dirty="0"/>
              <a:t>Roles</a:t>
            </a:r>
          </a:p>
        </p:txBody>
      </p:sp>
      <p:sp>
        <p:nvSpPr>
          <p:cNvPr id="3" name="Content Placeholder 2">
            <a:extLst>
              <a:ext uri="{FF2B5EF4-FFF2-40B4-BE49-F238E27FC236}">
                <a16:creationId xmlns:a16="http://schemas.microsoft.com/office/drawing/2014/main" id="{FA6E5A72-2CA0-3F80-8173-B5F4345EEF34}"/>
              </a:ext>
            </a:extLst>
          </p:cNvPr>
          <p:cNvSpPr>
            <a:spLocks noGrp="1"/>
          </p:cNvSpPr>
          <p:nvPr>
            <p:ph idx="1"/>
          </p:nvPr>
        </p:nvSpPr>
        <p:spPr/>
        <p:txBody>
          <a:bodyPr/>
          <a:lstStyle/>
          <a:p>
            <a:pPr indent="-360000" algn="just">
              <a:lnSpc>
                <a:spcPct val="150000"/>
              </a:lnSpc>
              <a:buClr>
                <a:schemeClr val="accent1"/>
              </a:buClr>
              <a:buSzPct val="100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Admin: </a:t>
            </a:r>
            <a:r>
              <a:rPr lang="en-US" sz="2400" dirty="0">
                <a:latin typeface="Times New Roman" panose="02020603050405020304" pitchFamily="18" charset="0"/>
                <a:cs typeface="Times New Roman" panose="02020603050405020304" pitchFamily="18" charset="0"/>
              </a:rPr>
              <a:t>Manages Vault setup, policies, and user access.</a:t>
            </a:r>
          </a:p>
          <a:p>
            <a:pPr indent="-360000" algn="just">
              <a:lnSpc>
                <a:spcPct val="150000"/>
              </a:lnSpc>
              <a:buClr>
                <a:schemeClr val="accent1"/>
              </a:buClr>
              <a:buSzPct val="100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DevOps Engineer:</a:t>
            </a:r>
            <a:r>
              <a:rPr lang="en-US" sz="2400" dirty="0">
                <a:latin typeface="Times New Roman" panose="02020603050405020304" pitchFamily="18" charset="0"/>
                <a:cs typeface="Times New Roman" panose="02020603050405020304" pitchFamily="18" charset="0"/>
              </a:rPr>
              <a:t> Integrates Vault with CI/CD pipelines and automates secrets.</a:t>
            </a:r>
          </a:p>
          <a:p>
            <a:pPr indent="-360000" algn="just">
              <a:lnSpc>
                <a:spcPct val="150000"/>
              </a:lnSpc>
              <a:buClr>
                <a:schemeClr val="accent1"/>
              </a:buClr>
              <a:buSzPct val="100000"/>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Security Engineer: </a:t>
            </a:r>
            <a:r>
              <a:rPr lang="en-US" altLang="en-US" sz="2400" dirty="0">
                <a:latin typeface="Times New Roman" panose="02020603050405020304" pitchFamily="18" charset="0"/>
                <a:cs typeface="Times New Roman" panose="02020603050405020304" pitchFamily="18" charset="0"/>
              </a:rPr>
              <a:t>Implements security policies and monitors secret access.</a:t>
            </a:r>
          </a:p>
          <a:p>
            <a:pPr indent="-360000" algn="just">
              <a:lnSpc>
                <a:spcPct val="150000"/>
              </a:lnSpc>
              <a:buClr>
                <a:schemeClr val="accent1"/>
              </a:buClr>
              <a:buSzPct val="100000"/>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DB Admin: </a:t>
            </a:r>
            <a:r>
              <a:rPr lang="en-US" altLang="en-US" sz="2400" dirty="0">
                <a:latin typeface="Times New Roman" panose="02020603050405020304" pitchFamily="18" charset="0"/>
                <a:cs typeface="Times New Roman" panose="02020603050405020304" pitchFamily="18" charset="0"/>
              </a:rPr>
              <a:t>Manages and rotates database credentials securely using Vault.</a:t>
            </a:r>
          </a:p>
          <a:p>
            <a:pPr indent="-360000" algn="just">
              <a:lnSpc>
                <a:spcPct val="150000"/>
              </a:lnSpc>
              <a:buClr>
                <a:schemeClr val="accent1"/>
              </a:buClr>
              <a:buSzPct val="100000"/>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Developer: </a:t>
            </a:r>
            <a:r>
              <a:rPr lang="en-US" altLang="en-US" sz="2400" dirty="0">
                <a:latin typeface="Times New Roman" panose="02020603050405020304" pitchFamily="18" charset="0"/>
                <a:cs typeface="Times New Roman" panose="02020603050405020304" pitchFamily="18" charset="0"/>
              </a:rPr>
              <a:t>Retrieves and uses secrets securely in applications.</a:t>
            </a:r>
          </a:p>
        </p:txBody>
      </p:sp>
    </p:spTree>
    <p:extLst>
      <p:ext uri="{BB962C8B-B14F-4D97-AF65-F5344CB8AC3E}">
        <p14:creationId xmlns:p14="http://schemas.microsoft.com/office/powerpoint/2010/main" val="114515705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Ninacor · SlidesCarnival</Template>
  <TotalTime>312</TotalTime>
  <Words>600</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Calibri</vt:lpstr>
      <vt:lpstr>Roboto Slab</vt:lpstr>
      <vt:lpstr>Source Sans Pro</vt:lpstr>
      <vt:lpstr>Times New Roman</vt:lpstr>
      <vt:lpstr>Wingdings</vt:lpstr>
      <vt:lpstr>Cordelia template</vt:lpstr>
      <vt:lpstr>HashiCorp Vault</vt:lpstr>
      <vt:lpstr>Introduction</vt:lpstr>
      <vt:lpstr>What is Vault?</vt:lpstr>
      <vt:lpstr>Motivation</vt:lpstr>
      <vt:lpstr>Problem Statement &amp; Objectives</vt:lpstr>
      <vt:lpstr>Research Gap</vt:lpstr>
      <vt:lpstr>Proposed System Architecture</vt:lpstr>
      <vt:lpstr>Proposed System Architecture</vt:lpstr>
      <vt:lpstr>Roles</vt:lpstr>
      <vt:lpstr>Advantages</vt:lpstr>
      <vt:lpstr>Software Requirement Specification</vt:lpstr>
      <vt:lpstr>PowerPoint Presentation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Touheed Ahmed Nadaf</dc:creator>
  <cp:lastModifiedBy>Touheed Ahmed Nadaf</cp:lastModifiedBy>
  <cp:revision>45</cp:revision>
  <dcterms:created xsi:type="dcterms:W3CDTF">2025-05-15T09:11:49Z</dcterms:created>
  <dcterms:modified xsi:type="dcterms:W3CDTF">2025-06-04T13:15:40Z</dcterms:modified>
</cp:coreProperties>
</file>