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E07531-233C-44E1-B7F9-9E4435F83364}">
  <a:tblStyle styleId="{99E07531-233C-44E1-B7F9-9E4435F833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29f356b3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29f356b3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8e58d94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8e58d94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8e58d94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8e58d94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29f356b3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29f356b3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8e58d940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8e58d940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8e58d94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8e58d94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2cc6504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2cc6504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4e3d3c349_4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4e3d3c349_4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4e3d3c349_4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4e3d3c349_4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4e3d3c349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4e3d3c349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9f356b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9f356b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e3d3c349_4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4e3d3c349_4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4e3d3c349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4e3d3c349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e3d3c349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4e3d3c349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8e58d940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8e58d940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e58d9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e58d9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e58d94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e58d94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9f356b3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9f356b3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29f356b3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29f356b3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8e58d94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8e58d94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29f356b3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29f356b3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29f356b3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29f356b3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288150" y="512850"/>
            <a:ext cx="6561000" cy="109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900" u="sng"/>
              <a:t>AIR QUALITY PREDICTION USING ML-TECHNIQUES </a:t>
            </a:r>
            <a:endParaRPr b="1" sz="2900" u="sng"/>
          </a:p>
        </p:txBody>
      </p:sp>
      <p:sp>
        <p:nvSpPr>
          <p:cNvPr id="135" name="Google Shape;135;p13"/>
          <p:cNvSpPr txBox="1"/>
          <p:nvPr>
            <p:ph idx="1" type="subTitle"/>
          </p:nvPr>
        </p:nvSpPr>
        <p:spPr>
          <a:xfrm>
            <a:off x="3267200" y="1825650"/>
            <a:ext cx="5634300" cy="283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GB" sz="2400" u="sng"/>
              <a:t>CS299 INNOVATION LAB PROJECT</a:t>
            </a:r>
            <a:endParaRPr i="1" sz="2400" u="sng"/>
          </a:p>
          <a:p>
            <a:pPr indent="0" lvl="0" marL="0" rtl="0" algn="l">
              <a:spcBef>
                <a:spcPts val="0"/>
              </a:spcBef>
              <a:spcAft>
                <a:spcPts val="0"/>
              </a:spcAft>
              <a:buNone/>
            </a:pPr>
            <a:r>
              <a:t/>
            </a:r>
            <a:endParaRPr i="1" sz="2000" u="sng"/>
          </a:p>
          <a:p>
            <a:pPr indent="0" lvl="0" marL="457200" rtl="0" algn="l">
              <a:spcBef>
                <a:spcPts val="0"/>
              </a:spcBef>
              <a:spcAft>
                <a:spcPts val="0"/>
              </a:spcAft>
              <a:buNone/>
            </a:pPr>
            <a:r>
              <a:rPr i="1" lang="en-GB" sz="2000"/>
              <a:t>UNDER THE GUIDANCE OF :</a:t>
            </a:r>
            <a:endParaRPr i="1" sz="2000"/>
          </a:p>
          <a:p>
            <a:pPr indent="0" lvl="0" marL="457200" rtl="0" algn="l">
              <a:spcBef>
                <a:spcPts val="0"/>
              </a:spcBef>
              <a:spcAft>
                <a:spcPts val="0"/>
              </a:spcAft>
              <a:buNone/>
            </a:pPr>
            <a:r>
              <a:rPr i="1" lang="en-GB" sz="2000"/>
              <a:t>     Dr. M</a:t>
            </a:r>
            <a:r>
              <a:rPr i="1" lang="en-GB" sz="2000"/>
              <a:t>AYANK</a:t>
            </a:r>
            <a:r>
              <a:rPr i="1" lang="en-GB" sz="2000"/>
              <a:t> A</a:t>
            </a:r>
            <a:r>
              <a:rPr i="1" lang="en-GB" sz="2000"/>
              <a:t>GRAWAL</a:t>
            </a:r>
            <a:endParaRPr i="1" sz="2000"/>
          </a:p>
          <a:p>
            <a:pPr indent="457200" lvl="0" marL="457200" rtl="0" algn="l">
              <a:spcBef>
                <a:spcPts val="0"/>
              </a:spcBef>
              <a:spcAft>
                <a:spcPts val="0"/>
              </a:spcAft>
              <a:buNone/>
            </a:pPr>
            <a:r>
              <a:t/>
            </a:r>
            <a:endParaRPr i="1" sz="2000"/>
          </a:p>
          <a:p>
            <a:pPr indent="0" lvl="0" marL="0" rtl="0" algn="l">
              <a:spcBef>
                <a:spcPts val="0"/>
              </a:spcBef>
              <a:spcAft>
                <a:spcPts val="0"/>
              </a:spcAft>
              <a:buNone/>
            </a:pPr>
            <a:r>
              <a:t/>
            </a:r>
            <a:endParaRPr i="1" sz="2000"/>
          </a:p>
          <a:p>
            <a:pPr indent="0" lvl="0" marL="914400" rtl="0" algn="l">
              <a:spcBef>
                <a:spcPts val="0"/>
              </a:spcBef>
              <a:spcAft>
                <a:spcPts val="0"/>
              </a:spcAft>
              <a:buNone/>
            </a:pPr>
            <a:r>
              <a:rPr i="1" lang="en-GB" sz="1800"/>
              <a:t>  PRESENTED BY:-</a:t>
            </a:r>
            <a:endParaRPr i="1" sz="1800"/>
          </a:p>
          <a:p>
            <a:pPr indent="457200" lvl="0" marL="0" rtl="0" algn="l">
              <a:spcBef>
                <a:spcPts val="0"/>
              </a:spcBef>
              <a:spcAft>
                <a:spcPts val="0"/>
              </a:spcAft>
              <a:buNone/>
            </a:pPr>
            <a:r>
              <a:rPr i="1" lang="en-GB" sz="1800"/>
              <a:t>1901CS15   Charudutt Katkar</a:t>
            </a:r>
            <a:endParaRPr i="1" sz="1800"/>
          </a:p>
          <a:p>
            <a:pPr indent="0" lvl="0" marL="457200" rtl="0" algn="l">
              <a:spcBef>
                <a:spcPts val="0"/>
              </a:spcBef>
              <a:spcAft>
                <a:spcPts val="0"/>
              </a:spcAft>
              <a:buNone/>
            </a:pPr>
            <a:r>
              <a:rPr i="1" lang="en-GB" sz="1800"/>
              <a:t>1901CS53   Sheik Kamiteedar Touheed</a:t>
            </a:r>
            <a:endParaRPr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nvSpPr>
        <p:spPr>
          <a:xfrm>
            <a:off x="607950" y="349050"/>
            <a:ext cx="76233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u="sng">
                <a:solidFill>
                  <a:schemeClr val="lt1"/>
                </a:solidFill>
                <a:latin typeface="Lato"/>
                <a:ea typeface="Lato"/>
                <a:cs typeface="Lato"/>
                <a:sym typeface="Lato"/>
              </a:rPr>
              <a:t>k</a:t>
            </a:r>
            <a:r>
              <a:rPr lang="en-GB" sz="2100" u="sng">
                <a:solidFill>
                  <a:schemeClr val="lt1"/>
                </a:solidFill>
                <a:latin typeface="Lato"/>
                <a:ea typeface="Lato"/>
                <a:cs typeface="Lato"/>
                <a:sym typeface="Lato"/>
              </a:rPr>
              <a:t>NN:</a:t>
            </a:r>
            <a:endParaRPr sz="2100" u="sng">
              <a:solidFill>
                <a:schemeClr val="lt1"/>
              </a:solidFill>
              <a:latin typeface="Lato"/>
              <a:ea typeface="Lato"/>
              <a:cs typeface="Lato"/>
              <a:sym typeface="Lato"/>
            </a:endParaRPr>
          </a:p>
          <a:p>
            <a:pPr indent="0" lvl="0" marL="0" rtl="0" algn="l">
              <a:spcBef>
                <a:spcPts val="0"/>
              </a:spcBef>
              <a:spcAft>
                <a:spcPts val="0"/>
              </a:spcAft>
              <a:buNone/>
            </a:pPr>
            <a:r>
              <a:t/>
            </a:r>
            <a:endParaRPr sz="1200" u="sng">
              <a:solidFill>
                <a:schemeClr val="lt1"/>
              </a:solidFill>
              <a:latin typeface="Lato"/>
              <a:ea typeface="Lato"/>
              <a:cs typeface="Lato"/>
              <a:sym typeface="Lato"/>
            </a:endParaRPr>
          </a:p>
          <a:p>
            <a:pPr indent="0" lvl="0" marL="457200" rtl="0" algn="l">
              <a:spcBef>
                <a:spcPts val="0"/>
              </a:spcBef>
              <a:spcAft>
                <a:spcPts val="0"/>
              </a:spcAft>
              <a:buNone/>
            </a:pPr>
            <a:r>
              <a:rPr lang="en-GB">
                <a:solidFill>
                  <a:schemeClr val="lt1"/>
                </a:solidFill>
                <a:latin typeface="Lato"/>
                <a:ea typeface="Lato"/>
                <a:cs typeface="Lato"/>
                <a:sym typeface="Lato"/>
              </a:rPr>
              <a:t>k</a:t>
            </a:r>
            <a:r>
              <a:rPr lang="en-GB">
                <a:solidFill>
                  <a:schemeClr val="lt1"/>
                </a:solidFill>
                <a:latin typeface="Lato"/>
                <a:ea typeface="Lato"/>
                <a:cs typeface="Lato"/>
                <a:sym typeface="Lato"/>
              </a:rPr>
              <a:t>NN is a very popular algorithm used in classification and regression. This algorithm simply stores a collection of examples. Based on the independent variables, kNN finds the similarity between new data points and old data points. It finds the k nearest neighbours by euclidean distances and from those neighbours the predicted value will be decided.</a:t>
            </a:r>
            <a:endParaRPr>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GB" sz="2400" u="sng">
                <a:solidFill>
                  <a:schemeClr val="lt1"/>
                </a:solidFill>
              </a:rPr>
              <a:t>Prophet</a:t>
            </a:r>
            <a:r>
              <a:rPr lang="en-GB" sz="2400">
                <a:solidFill>
                  <a:schemeClr val="lt1"/>
                </a:solidFill>
              </a:rPr>
              <a:t>:</a:t>
            </a:r>
            <a:endParaRPr sz="2400">
              <a:solidFill>
                <a:schemeClr val="lt1"/>
              </a:solidFill>
            </a:endParaRPr>
          </a:p>
          <a:p>
            <a:pPr indent="0" lvl="0" marL="0" rtl="0" algn="l">
              <a:spcBef>
                <a:spcPts val="0"/>
              </a:spcBef>
              <a:spcAft>
                <a:spcPts val="0"/>
              </a:spcAft>
              <a:buNone/>
            </a:pPr>
            <a:r>
              <a:t/>
            </a:r>
            <a:endParaRPr sz="1300">
              <a:solidFill>
                <a:schemeClr val="lt1"/>
              </a:solidFill>
            </a:endParaRPr>
          </a:p>
          <a:p>
            <a:pPr indent="0" lvl="0" marL="457200" rtl="0" algn="l">
              <a:spcBef>
                <a:spcPts val="0"/>
              </a:spcBef>
              <a:spcAft>
                <a:spcPts val="0"/>
              </a:spcAft>
              <a:buNone/>
            </a:pPr>
            <a:r>
              <a:rPr lang="en-GB">
                <a:solidFill>
                  <a:schemeClr val="lt1"/>
                </a:solidFill>
              </a:rPr>
              <a:t>Prophet is a time series forecasting library that requires no data preprocessing and is extremely simple to implement.</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rPr lang="en-GB">
                <a:solidFill>
                  <a:schemeClr val="lt1"/>
                </a:solidFill>
              </a:rPr>
              <a:t>Prophet is an open-source library developed by Facebook and designed for automatic forecasting of univariate time series data. The input for Prophet is a dataframe with two columns: date and target which must be named as ds and y respectively.</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rPr lang="en-GB">
                <a:solidFill>
                  <a:schemeClr val="lt1"/>
                </a:solidFill>
              </a:rPr>
              <a:t>Prophet tries to capture the seasonality in the past data and works well when the dataset is large.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nvSpPr>
        <p:spPr>
          <a:xfrm>
            <a:off x="666575" y="455950"/>
            <a:ext cx="75591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u="sng">
                <a:solidFill>
                  <a:schemeClr val="lt1"/>
                </a:solidFill>
                <a:latin typeface="Lato"/>
                <a:ea typeface="Lato"/>
                <a:cs typeface="Lato"/>
                <a:sym typeface="Lato"/>
              </a:rPr>
              <a:t>LSTM:</a:t>
            </a:r>
            <a:endParaRPr sz="2600" u="sng">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Long short-term memory (LSTM) networks are special types of Recurrent Neural networks(RNN).</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LSTMs are explicitly designed to avoid the long-term dependency problem.</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LSTMs are widely used for sequence prediction problems and have proven to be extremely effective.</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a:p>
            <a:pPr indent="0" lvl="0" marL="457200" rtl="0" algn="l">
              <a:spcBef>
                <a:spcPts val="0"/>
              </a:spcBef>
              <a:spcAft>
                <a:spcPts val="0"/>
              </a:spcAft>
              <a:buNone/>
            </a:pPr>
            <a:r>
              <a:rPr lang="en-GB" sz="1500">
                <a:solidFill>
                  <a:schemeClr val="lt1"/>
                </a:solidFill>
                <a:latin typeface="Lato"/>
                <a:ea typeface="Lato"/>
                <a:cs typeface="Lato"/>
                <a:sym typeface="Lato"/>
              </a:rPr>
              <a:t>The reason they work so well is because LSTM is able to store past information that is important, and forget the information that is not.</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12400" y="3185850"/>
            <a:ext cx="4711824" cy="1799950"/>
          </a:xfrm>
          <a:prstGeom prst="rect">
            <a:avLst/>
          </a:prstGeom>
          <a:noFill/>
          <a:ln>
            <a:noFill/>
          </a:ln>
        </p:spPr>
      </p:pic>
      <p:pic>
        <p:nvPicPr>
          <p:cNvPr id="199" name="Google Shape;199;p24"/>
          <p:cNvPicPr preferRelativeResize="0"/>
          <p:nvPr/>
        </p:nvPicPr>
        <p:blipFill rotWithShape="1">
          <a:blip r:embed="rId4">
            <a:alphaModFix/>
          </a:blip>
          <a:srcRect b="-2923" l="0" r="0" t="0"/>
          <a:stretch/>
        </p:blipFill>
        <p:spPr>
          <a:xfrm>
            <a:off x="4996725" y="3412200"/>
            <a:ext cx="3859025" cy="1645557"/>
          </a:xfrm>
          <a:prstGeom prst="rect">
            <a:avLst/>
          </a:prstGeom>
          <a:noFill/>
          <a:ln>
            <a:noFill/>
          </a:ln>
        </p:spPr>
      </p:pic>
      <p:pic>
        <p:nvPicPr>
          <p:cNvPr id="200" name="Google Shape;200;p24"/>
          <p:cNvPicPr preferRelativeResize="0"/>
          <p:nvPr/>
        </p:nvPicPr>
        <p:blipFill>
          <a:blip r:embed="rId5">
            <a:alphaModFix/>
          </a:blip>
          <a:stretch>
            <a:fillRect/>
          </a:stretch>
        </p:blipFill>
        <p:spPr>
          <a:xfrm>
            <a:off x="4996725" y="1757011"/>
            <a:ext cx="3859026" cy="1510430"/>
          </a:xfrm>
          <a:prstGeom prst="rect">
            <a:avLst/>
          </a:prstGeom>
          <a:noFill/>
          <a:ln>
            <a:noFill/>
          </a:ln>
        </p:spPr>
      </p:pic>
      <p:pic>
        <p:nvPicPr>
          <p:cNvPr id="201" name="Google Shape;201;p24"/>
          <p:cNvPicPr preferRelativeResize="0"/>
          <p:nvPr/>
        </p:nvPicPr>
        <p:blipFill>
          <a:blip r:embed="rId6">
            <a:alphaModFix/>
          </a:blip>
          <a:stretch>
            <a:fillRect/>
          </a:stretch>
        </p:blipFill>
        <p:spPr>
          <a:xfrm>
            <a:off x="4996736" y="159125"/>
            <a:ext cx="3859013" cy="1453125"/>
          </a:xfrm>
          <a:prstGeom prst="rect">
            <a:avLst/>
          </a:prstGeom>
          <a:noFill/>
          <a:ln>
            <a:noFill/>
          </a:ln>
        </p:spPr>
      </p:pic>
      <p:sp>
        <p:nvSpPr>
          <p:cNvPr id="202" name="Google Shape;202;p24"/>
          <p:cNvSpPr txBox="1"/>
          <p:nvPr/>
        </p:nvSpPr>
        <p:spPr>
          <a:xfrm>
            <a:off x="198213" y="531625"/>
            <a:ext cx="4540200" cy="1908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a:solidFill>
                  <a:schemeClr val="lt1"/>
                </a:solidFill>
                <a:latin typeface="Lato"/>
                <a:ea typeface="Lato"/>
                <a:cs typeface="Lato"/>
                <a:sym typeface="Lato"/>
              </a:rPr>
              <a:t>LSTM has three gates:</a:t>
            </a:r>
            <a:endParaRPr>
              <a:solidFill>
                <a:schemeClr val="lt1"/>
              </a:solidFill>
              <a:latin typeface="Lato"/>
              <a:ea typeface="Lato"/>
              <a:cs typeface="Lato"/>
              <a:sym typeface="Lato"/>
            </a:endParaRPr>
          </a:p>
          <a:p>
            <a:pPr indent="0" lvl="0" marL="914400" rtl="0" algn="l">
              <a:spcBef>
                <a:spcPts val="0"/>
              </a:spcBef>
              <a:spcAft>
                <a:spcPts val="0"/>
              </a:spcAft>
              <a:buNone/>
            </a:pPr>
            <a:r>
              <a:rPr lang="en-GB">
                <a:solidFill>
                  <a:schemeClr val="lt1"/>
                </a:solidFill>
                <a:latin typeface="Lato"/>
                <a:ea typeface="Lato"/>
                <a:cs typeface="Lato"/>
                <a:sym typeface="Lato"/>
              </a:rPr>
              <a:t>The input gate: The input gate adds information to the cell state</a:t>
            </a:r>
            <a:endParaRPr>
              <a:solidFill>
                <a:schemeClr val="lt1"/>
              </a:solidFill>
              <a:latin typeface="Lato"/>
              <a:ea typeface="Lato"/>
              <a:cs typeface="Lato"/>
              <a:sym typeface="Lato"/>
            </a:endParaRPr>
          </a:p>
          <a:p>
            <a:pPr indent="0" lvl="0" marL="914400" rtl="0" algn="l">
              <a:spcBef>
                <a:spcPts val="0"/>
              </a:spcBef>
              <a:spcAft>
                <a:spcPts val="0"/>
              </a:spcAft>
              <a:buNone/>
            </a:pPr>
            <a:r>
              <a:rPr lang="en-GB">
                <a:solidFill>
                  <a:schemeClr val="lt1"/>
                </a:solidFill>
                <a:latin typeface="Lato"/>
                <a:ea typeface="Lato"/>
                <a:cs typeface="Lato"/>
                <a:sym typeface="Lato"/>
              </a:rPr>
              <a:t>The forget gate: It removes the information that is no longer required by the model</a:t>
            </a:r>
            <a:endParaRPr>
              <a:solidFill>
                <a:schemeClr val="lt1"/>
              </a:solidFill>
              <a:latin typeface="Lato"/>
              <a:ea typeface="Lato"/>
              <a:cs typeface="Lato"/>
              <a:sym typeface="Lato"/>
            </a:endParaRPr>
          </a:p>
          <a:p>
            <a:pPr indent="0" lvl="0" marL="914400" rtl="0" algn="l">
              <a:spcBef>
                <a:spcPts val="0"/>
              </a:spcBef>
              <a:spcAft>
                <a:spcPts val="0"/>
              </a:spcAft>
              <a:buNone/>
            </a:pPr>
            <a:r>
              <a:rPr lang="en-GB">
                <a:solidFill>
                  <a:schemeClr val="lt1"/>
                </a:solidFill>
                <a:latin typeface="Lato"/>
                <a:ea typeface="Lato"/>
                <a:cs typeface="Lato"/>
                <a:sym typeface="Lato"/>
              </a:rPr>
              <a:t>The output gate: Output Gate at LSTM selects the information to be shown as output</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nvSpPr>
        <p:spPr>
          <a:xfrm>
            <a:off x="627300" y="343575"/>
            <a:ext cx="71274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GB" sz="2000" u="sng">
                <a:solidFill>
                  <a:schemeClr val="lt1"/>
                </a:solidFill>
                <a:latin typeface="Lato"/>
                <a:ea typeface="Lato"/>
                <a:cs typeface="Lato"/>
                <a:sym typeface="Lato"/>
              </a:rPr>
              <a:t>GRU (Gated Recurrent Unit )</a:t>
            </a:r>
            <a:r>
              <a:rPr lang="en-GB" sz="2000">
                <a:solidFill>
                  <a:schemeClr val="lt1"/>
                </a:solidFill>
                <a:latin typeface="Lato"/>
                <a:ea typeface="Lato"/>
                <a:cs typeface="Lato"/>
                <a:sym typeface="Lato"/>
              </a:rPr>
              <a:t>:</a:t>
            </a:r>
            <a:endParaRPr sz="2000">
              <a:solidFill>
                <a:schemeClr val="lt1"/>
              </a:solidFill>
              <a:latin typeface="Lato"/>
              <a:ea typeface="Lato"/>
              <a:cs typeface="Lato"/>
              <a:sym typeface="Lato"/>
            </a:endParaRPr>
          </a:p>
          <a:p>
            <a:pPr indent="0" lvl="0" marL="0" rtl="0" algn="l">
              <a:spcBef>
                <a:spcPts val="0"/>
              </a:spcBef>
              <a:spcAft>
                <a:spcPts val="0"/>
              </a:spcAft>
              <a:buNone/>
            </a:pPr>
            <a:r>
              <a:rPr lang="en-GB"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Gated recurrent units(GRU) are a gating mechanism in recurrent neural networks.GRU has fewer parameters than LSTM as it does not have an output gate. To solve the vanishing gradient problem of the standard recurrent neural networks , GRU uses update gate and reset gate .They decide which information should be passed on to the output.They can be trained to keep the information from long ago.</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GRUs have update gate and reset gate .</a:t>
            </a:r>
            <a:endParaRPr>
              <a:solidFill>
                <a:schemeClr val="lt1"/>
              </a:solidFill>
              <a:latin typeface="Lato"/>
              <a:ea typeface="Lato"/>
              <a:cs typeface="Lato"/>
              <a:sym typeface="Lato"/>
            </a:endParaRPr>
          </a:p>
        </p:txBody>
      </p:sp>
      <p:pic>
        <p:nvPicPr>
          <p:cNvPr id="208" name="Google Shape;208;p25"/>
          <p:cNvPicPr preferRelativeResize="0"/>
          <p:nvPr/>
        </p:nvPicPr>
        <p:blipFill>
          <a:blip r:embed="rId3">
            <a:alphaModFix/>
          </a:blip>
          <a:stretch>
            <a:fillRect/>
          </a:stretch>
        </p:blipFill>
        <p:spPr>
          <a:xfrm>
            <a:off x="5215425" y="2965425"/>
            <a:ext cx="3779700" cy="1889850"/>
          </a:xfrm>
          <a:prstGeom prst="rect">
            <a:avLst/>
          </a:prstGeom>
          <a:noFill/>
          <a:ln>
            <a:noFill/>
          </a:ln>
        </p:spPr>
      </p:pic>
      <p:pic>
        <p:nvPicPr>
          <p:cNvPr id="209" name="Google Shape;209;p25"/>
          <p:cNvPicPr preferRelativeResize="0"/>
          <p:nvPr/>
        </p:nvPicPr>
        <p:blipFill>
          <a:blip r:embed="rId4">
            <a:alphaModFix/>
          </a:blip>
          <a:stretch>
            <a:fillRect/>
          </a:stretch>
        </p:blipFill>
        <p:spPr>
          <a:xfrm>
            <a:off x="516812" y="3063750"/>
            <a:ext cx="4925140" cy="169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4294967295" type="title"/>
          </p:nvPr>
        </p:nvSpPr>
        <p:spPr>
          <a:xfrm>
            <a:off x="687900" y="317550"/>
            <a:ext cx="7038900" cy="201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BI-Directional LSTM:-</a:t>
            </a:r>
            <a:endParaRPr u="sng"/>
          </a:p>
          <a:p>
            <a:pPr indent="0" lvl="0" marL="0" rtl="0" algn="l">
              <a:spcBef>
                <a:spcPts val="0"/>
              </a:spcBef>
              <a:spcAft>
                <a:spcPts val="0"/>
              </a:spcAft>
              <a:buNone/>
            </a:pPr>
            <a:r>
              <a:t/>
            </a:r>
            <a:endParaRPr sz="1550" u="sng"/>
          </a:p>
          <a:p>
            <a:pPr indent="0" lvl="0" marL="0" rtl="0" algn="l">
              <a:spcBef>
                <a:spcPts val="0"/>
              </a:spcBef>
              <a:spcAft>
                <a:spcPts val="0"/>
              </a:spcAft>
              <a:buNone/>
            </a:pPr>
            <a:r>
              <a:rPr lang="en-GB" sz="1550">
                <a:latin typeface="Lato"/>
                <a:ea typeface="Lato"/>
                <a:cs typeface="Lato"/>
                <a:sym typeface="Lato"/>
              </a:rPr>
              <a:t>Bi-directional lstm are an extension of traditional lstms that can improve model  performance on sequence classification problems.In problems where all timesteps of the input sequence are available , Bi-directional lstm trains two instead of one lst on the input sequence.It involves duplicating the  first recurrent neural layer in the network so that there are now two layer side -by-side, then providing the input as-is as input to the first recurrent neural layer and providing the reverse of the input sequence to the second recurrent neural layer.</a:t>
            </a:r>
            <a:endParaRPr sz="1550">
              <a:latin typeface="Lato"/>
              <a:ea typeface="Lato"/>
              <a:cs typeface="Lato"/>
              <a:sym typeface="Lato"/>
            </a:endParaRPr>
          </a:p>
          <a:p>
            <a:pPr indent="0" lvl="0" marL="0" rtl="0" algn="l">
              <a:spcBef>
                <a:spcPts val="0"/>
              </a:spcBef>
              <a:spcAft>
                <a:spcPts val="0"/>
              </a:spcAft>
              <a:buNone/>
            </a:pPr>
            <a:r>
              <a:t/>
            </a:r>
            <a:endParaRPr sz="1550">
              <a:latin typeface="Lato"/>
              <a:ea typeface="Lato"/>
              <a:cs typeface="Lato"/>
              <a:sym typeface="Lato"/>
            </a:endParaRPr>
          </a:p>
          <a:p>
            <a:pPr indent="0" lvl="0" marL="0" rtl="0" algn="l">
              <a:spcBef>
                <a:spcPts val="0"/>
              </a:spcBef>
              <a:spcAft>
                <a:spcPts val="0"/>
              </a:spcAft>
              <a:buNone/>
            </a:pPr>
            <a:r>
              <a:t/>
            </a:r>
            <a:endParaRPr sz="1888"/>
          </a:p>
        </p:txBody>
      </p:sp>
      <p:pic>
        <p:nvPicPr>
          <p:cNvPr id="215" name="Google Shape;215;p26"/>
          <p:cNvPicPr preferRelativeResize="0"/>
          <p:nvPr/>
        </p:nvPicPr>
        <p:blipFill>
          <a:blip r:embed="rId3">
            <a:alphaModFix/>
          </a:blip>
          <a:stretch>
            <a:fillRect/>
          </a:stretch>
        </p:blipFill>
        <p:spPr>
          <a:xfrm>
            <a:off x="808075" y="2571750"/>
            <a:ext cx="5220574" cy="2360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7"/>
          <p:cNvPicPr preferRelativeResize="0"/>
          <p:nvPr/>
        </p:nvPicPr>
        <p:blipFill>
          <a:blip r:embed="rId3">
            <a:alphaModFix/>
          </a:blip>
          <a:stretch>
            <a:fillRect/>
          </a:stretch>
        </p:blipFill>
        <p:spPr>
          <a:xfrm>
            <a:off x="220625" y="955650"/>
            <a:ext cx="8702754" cy="26302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01300" y="60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2800" u="sng"/>
              <a:t>Model evaluation parameters :-</a:t>
            </a:r>
            <a:endParaRPr i="1" sz="2800" u="sng"/>
          </a:p>
        </p:txBody>
      </p:sp>
      <p:sp>
        <p:nvSpPr>
          <p:cNvPr id="226" name="Google Shape;22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t>The efficiency of the </a:t>
            </a:r>
            <a:r>
              <a:rPr lang="en-GB" sz="1400"/>
              <a:t>models of all the</a:t>
            </a:r>
            <a:r>
              <a:rPr lang="en-GB" sz="1400"/>
              <a:t> machine learning techniques is evaluated by performance indices such as:</a:t>
            </a:r>
            <a:endParaRPr sz="1400"/>
          </a:p>
          <a:p>
            <a:pPr indent="0" lvl="0" marL="457200" rtl="0" algn="l">
              <a:spcBef>
                <a:spcPts val="1200"/>
              </a:spcBef>
              <a:spcAft>
                <a:spcPts val="0"/>
              </a:spcAft>
              <a:buNone/>
            </a:pPr>
            <a:r>
              <a:rPr lang="en-GB" sz="2000" u="sng"/>
              <a:t>RMSE ( root mean square error )- </a:t>
            </a:r>
            <a:endParaRPr sz="2000"/>
          </a:p>
          <a:p>
            <a:pPr indent="0" lvl="0" marL="457200" rtl="0" algn="l">
              <a:spcBef>
                <a:spcPts val="1200"/>
              </a:spcBef>
              <a:spcAft>
                <a:spcPts val="0"/>
              </a:spcAft>
              <a:buNone/>
            </a:pPr>
            <a:r>
              <a:rPr lang="en-GB" sz="2000" u="sng"/>
              <a:t>CC ( correlation coefficient </a:t>
            </a:r>
            <a:r>
              <a:rPr lang="en-GB" sz="2000" u="sng"/>
              <a:t> )</a:t>
            </a:r>
            <a:endParaRPr sz="2000" u="sng"/>
          </a:p>
          <a:p>
            <a:pPr indent="0" lvl="0" marL="457200" rtl="0" algn="l">
              <a:spcBef>
                <a:spcPts val="1200"/>
              </a:spcBef>
              <a:spcAft>
                <a:spcPts val="0"/>
              </a:spcAft>
              <a:buNone/>
            </a:pPr>
            <a:r>
              <a:rPr lang="en-GB" sz="2000" u="sng"/>
              <a:t>PBIAS ( percentage bias )</a:t>
            </a:r>
            <a:endParaRPr sz="2000" u="sng"/>
          </a:p>
          <a:p>
            <a:pPr indent="0" lvl="0" marL="457200" rtl="0" algn="l">
              <a:spcBef>
                <a:spcPts val="1200"/>
              </a:spcBef>
              <a:spcAft>
                <a:spcPts val="0"/>
              </a:spcAft>
              <a:buNone/>
            </a:pPr>
            <a:r>
              <a:rPr lang="en-GB" sz="2000" u="sng"/>
              <a:t>NSEI ( Nash Sutcliffe efficiency index )</a:t>
            </a:r>
            <a:endParaRPr sz="2000" u="sng"/>
          </a:p>
          <a:p>
            <a:pPr indent="0" lvl="0" marL="0" rtl="0" algn="l">
              <a:spcBef>
                <a:spcPts val="1200"/>
              </a:spcBef>
              <a:spcAft>
                <a:spcPts val="1200"/>
              </a:spcAft>
              <a:buNone/>
            </a:pPr>
            <a:r>
              <a:rPr lang="en-GB"/>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29"/>
          <p:cNvGraphicFramePr/>
          <p:nvPr/>
        </p:nvGraphicFramePr>
        <p:xfrm>
          <a:off x="674400" y="1633650"/>
          <a:ext cx="3000000" cy="3000000"/>
        </p:xfrm>
        <a:graphic>
          <a:graphicData uri="http://schemas.openxmlformats.org/drawingml/2006/table">
            <a:tbl>
              <a:tblPr>
                <a:noFill/>
                <a:tableStyleId>{99E07531-233C-44E1-B7F9-9E4435F83364}</a:tableStyleId>
              </a:tblPr>
              <a:tblGrid>
                <a:gridCol w="847550"/>
                <a:gridCol w="1007600"/>
                <a:gridCol w="1092600"/>
                <a:gridCol w="1424675"/>
                <a:gridCol w="702250"/>
                <a:gridCol w="1062850"/>
                <a:gridCol w="993925"/>
                <a:gridCol w="962575"/>
              </a:tblGrid>
              <a:tr h="68632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LSTM</a:t>
                      </a:r>
                      <a:endParaRPr>
                        <a:solidFill>
                          <a:schemeClr val="lt1"/>
                        </a:solidFill>
                      </a:endParaRPr>
                    </a:p>
                    <a:p>
                      <a:pPr indent="0" lvl="0" marL="0" rtl="0" algn="l">
                        <a:spcBef>
                          <a:spcPts val="0"/>
                        </a:spcBef>
                        <a:spcAft>
                          <a:spcPts val="0"/>
                        </a:spcAft>
                        <a:buNone/>
                      </a:pPr>
                      <a:r>
                        <a:rPr lang="en-GB">
                          <a:solidFill>
                            <a:schemeClr val="lt1"/>
                          </a:solidFill>
                        </a:rPr>
                        <a:t>(model 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MOVING-</a:t>
                      </a:r>
                      <a:endParaRPr>
                        <a:solidFill>
                          <a:schemeClr val="lt1"/>
                        </a:solidFill>
                      </a:endParaRPr>
                    </a:p>
                    <a:p>
                      <a:pPr indent="0" lvl="0" marL="0" rtl="0" algn="l">
                        <a:spcBef>
                          <a:spcPts val="0"/>
                        </a:spcBef>
                        <a:spcAft>
                          <a:spcPts val="0"/>
                        </a:spcAft>
                        <a:buNone/>
                      </a:pPr>
                      <a:r>
                        <a:rPr lang="en-GB">
                          <a:solidFill>
                            <a:schemeClr val="lt1"/>
                          </a:solidFill>
                        </a:rPr>
                        <a:t>AVERAGE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LINEAR-</a:t>
                      </a:r>
                      <a:endParaRPr>
                        <a:solidFill>
                          <a:schemeClr val="lt1"/>
                        </a:solidFill>
                      </a:endParaRPr>
                    </a:p>
                    <a:p>
                      <a:pPr indent="0" lvl="0" marL="0" rtl="0" algn="l">
                        <a:spcBef>
                          <a:spcPts val="0"/>
                        </a:spcBef>
                        <a:spcAft>
                          <a:spcPts val="0"/>
                        </a:spcAft>
                        <a:buNone/>
                      </a:pPr>
                      <a:r>
                        <a:rPr lang="en-GB">
                          <a:solidFill>
                            <a:schemeClr val="lt1"/>
                          </a:solidFill>
                        </a:rPr>
                        <a:t>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KNN</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PROPHET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Bi LSTM</a:t>
                      </a:r>
                      <a:endParaRPr>
                        <a:solidFill>
                          <a:schemeClr val="lt1"/>
                        </a:solidFill>
                      </a:endParaRPr>
                    </a:p>
                    <a:p>
                      <a:pPr indent="0" lvl="0" marL="0" rtl="0" algn="l">
                        <a:spcBef>
                          <a:spcPts val="0"/>
                        </a:spcBef>
                        <a:spcAft>
                          <a:spcPts val="0"/>
                        </a:spcAft>
                        <a:buNone/>
                      </a:pPr>
                      <a:r>
                        <a:rPr lang="en-GB">
                          <a:solidFill>
                            <a:schemeClr val="lt1"/>
                          </a:solidFill>
                        </a:rPr>
                        <a:t>(model 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GRU</a:t>
                      </a:r>
                      <a:endParaRPr>
                        <a:solidFill>
                          <a:schemeClr val="lt1"/>
                        </a:solidFill>
                      </a:endParaRPr>
                    </a:p>
                    <a:p>
                      <a:pPr indent="0" lvl="0" marL="0" rtl="0" algn="l">
                        <a:spcBef>
                          <a:spcPts val="0"/>
                        </a:spcBef>
                        <a:spcAft>
                          <a:spcPts val="0"/>
                        </a:spcAft>
                        <a:buNone/>
                      </a:pPr>
                      <a:r>
                        <a:rPr lang="en-GB">
                          <a:solidFill>
                            <a:schemeClr val="lt1"/>
                          </a:solidFill>
                        </a:rPr>
                        <a:t>(model 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3550">
                <a:tc>
                  <a:txBody>
                    <a:bodyPr/>
                    <a:lstStyle/>
                    <a:p>
                      <a:pPr indent="0" lvl="0" marL="0" rtl="0" algn="l">
                        <a:spcBef>
                          <a:spcPts val="0"/>
                        </a:spcBef>
                        <a:spcAft>
                          <a:spcPts val="0"/>
                        </a:spcAft>
                        <a:buNone/>
                      </a:pPr>
                      <a:r>
                        <a:rPr lang="en-GB">
                          <a:solidFill>
                            <a:schemeClr val="lt1"/>
                          </a:solidFill>
                        </a:rPr>
                        <a:t>RMSE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1.540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36.315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35.099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33.09</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35.242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1.417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1.380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925">
                <a:tc>
                  <a:txBody>
                    <a:bodyPr/>
                    <a:lstStyle/>
                    <a:p>
                      <a:pPr indent="0" lvl="0" marL="0" rtl="0" algn="l">
                        <a:spcBef>
                          <a:spcPts val="0"/>
                        </a:spcBef>
                        <a:spcAft>
                          <a:spcPts val="0"/>
                        </a:spcAft>
                        <a:buNone/>
                      </a:pPr>
                      <a:r>
                        <a:rPr lang="en-GB">
                          <a:solidFill>
                            <a:schemeClr val="lt1"/>
                          </a:solidFill>
                        </a:rPr>
                        <a:t>CC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0.986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0.456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0.502</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0.395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0.987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0.990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0250">
                <a:tc>
                  <a:txBody>
                    <a:bodyPr/>
                    <a:lstStyle/>
                    <a:p>
                      <a:pPr indent="0" lvl="0" marL="0" rtl="0" algn="l">
                        <a:spcBef>
                          <a:spcPts val="0"/>
                        </a:spcBef>
                        <a:spcAft>
                          <a:spcPts val="0"/>
                        </a:spcAft>
                        <a:buNone/>
                      </a:pPr>
                      <a:r>
                        <a:rPr lang="en-GB">
                          <a:solidFill>
                            <a:schemeClr val="lt1"/>
                          </a:solidFill>
                        </a:rPr>
                        <a:t>PB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0.234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0.045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0.150</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0.308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2925">
                <a:tc>
                  <a:txBody>
                    <a:bodyPr/>
                    <a:lstStyle/>
                    <a:p>
                      <a:pPr indent="0" lvl="0" marL="0" rtl="0" algn="l">
                        <a:spcBef>
                          <a:spcPts val="0"/>
                        </a:spcBef>
                        <a:spcAft>
                          <a:spcPts val="0"/>
                        </a:spcAft>
                        <a:buNone/>
                      </a:pPr>
                      <a:r>
                        <a:rPr lang="en-GB">
                          <a:solidFill>
                            <a:schemeClr val="lt1"/>
                          </a:solidFill>
                        </a:rPr>
                        <a:t>NSE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0.934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0.063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0.081</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0.001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0.951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0.954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2" name="Google Shape;232;p29"/>
          <p:cNvSpPr txBox="1"/>
          <p:nvPr/>
        </p:nvSpPr>
        <p:spPr>
          <a:xfrm>
            <a:off x="248675" y="404550"/>
            <a:ext cx="7268400" cy="12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lt1"/>
                </a:solidFill>
                <a:latin typeface="Lato"/>
                <a:ea typeface="Lato"/>
                <a:cs typeface="Lato"/>
                <a:sym typeface="Lato"/>
              </a:rPr>
              <a:t>Model 1 was found to be best for predicting O3 and PM2.5 concentrations, whereas CO was best predicted by model 2.Now we will compare our results  with LSTM to the results we got using other techniques:-</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GB" sz="1300" u="sng">
                <a:solidFill>
                  <a:schemeClr val="lt1"/>
                </a:solidFill>
                <a:latin typeface="Lato"/>
                <a:ea typeface="Lato"/>
                <a:cs typeface="Lato"/>
                <a:sym typeface="Lato"/>
              </a:rPr>
              <a:t>FOR O3:-</a:t>
            </a:r>
            <a:endParaRPr sz="1300" u="sng">
              <a:solidFill>
                <a:schemeClr val="lt1"/>
              </a:solidFill>
              <a:latin typeface="Lato"/>
              <a:ea typeface="Lato"/>
              <a:cs typeface="Lato"/>
              <a:sym typeface="Lato"/>
            </a:endParaRPr>
          </a:p>
        </p:txBody>
      </p:sp>
      <p:sp>
        <p:nvSpPr>
          <p:cNvPr id="233" name="Google Shape;233;p29"/>
          <p:cNvSpPr txBox="1"/>
          <p:nvPr/>
        </p:nvSpPr>
        <p:spPr>
          <a:xfrm>
            <a:off x="755825" y="4245400"/>
            <a:ext cx="6137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u="sng">
                <a:solidFill>
                  <a:schemeClr val="lt1"/>
                </a:solidFill>
              </a:rPr>
              <a:t>CONCLUSION:</a:t>
            </a:r>
            <a:r>
              <a:rPr lang="en-GB">
                <a:solidFill>
                  <a:schemeClr val="lt1"/>
                </a:solidFill>
              </a:rPr>
              <a:t> </a:t>
            </a:r>
            <a:r>
              <a:rPr lang="en-GB">
                <a:solidFill>
                  <a:schemeClr val="lt1"/>
                </a:solidFill>
              </a:rPr>
              <a:t>GRU(Model 1) is best for predicting O3. </a:t>
            </a:r>
            <a:r>
              <a:rPr lang="en-GB">
                <a:solidFill>
                  <a:schemeClr val="lt1"/>
                </a:solidFill>
              </a:rPr>
              <a:t>GRU and Bi LSTM has performed better than LSTM. </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aphicFrame>
        <p:nvGraphicFramePr>
          <p:cNvPr id="238" name="Google Shape;238;p30"/>
          <p:cNvGraphicFramePr/>
          <p:nvPr/>
        </p:nvGraphicFramePr>
        <p:xfrm>
          <a:off x="327100" y="1159263"/>
          <a:ext cx="3000000" cy="3000000"/>
        </p:xfrm>
        <a:graphic>
          <a:graphicData uri="http://schemas.openxmlformats.org/drawingml/2006/table">
            <a:tbl>
              <a:tblPr>
                <a:noFill/>
                <a:tableStyleId>{99E07531-233C-44E1-B7F9-9E4435F83364}</a:tableStyleId>
              </a:tblPr>
              <a:tblGrid>
                <a:gridCol w="752725"/>
                <a:gridCol w="1011750"/>
                <a:gridCol w="1137550"/>
                <a:gridCol w="1401625"/>
                <a:gridCol w="735425"/>
                <a:gridCol w="1189425"/>
                <a:gridCol w="982200"/>
                <a:gridCol w="1019300"/>
              </a:tblGrid>
              <a:tr h="72997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LSTM</a:t>
                      </a:r>
                      <a:endParaRPr>
                        <a:solidFill>
                          <a:schemeClr val="lt1"/>
                        </a:solidFill>
                      </a:endParaRPr>
                    </a:p>
                    <a:p>
                      <a:pPr indent="0" lvl="0" marL="0" rtl="0" algn="l">
                        <a:spcBef>
                          <a:spcPts val="0"/>
                        </a:spcBef>
                        <a:spcAft>
                          <a:spcPts val="0"/>
                        </a:spcAft>
                        <a:buNone/>
                      </a:pPr>
                      <a:r>
                        <a:rPr lang="en-GB">
                          <a:solidFill>
                            <a:schemeClr val="lt1"/>
                          </a:solidFill>
                        </a:rPr>
                        <a:t>(Model1)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MOVING-</a:t>
                      </a:r>
                      <a:endParaRPr>
                        <a:solidFill>
                          <a:schemeClr val="lt1"/>
                        </a:solidFill>
                      </a:endParaRPr>
                    </a:p>
                    <a:p>
                      <a:pPr indent="0" lvl="0" marL="0" rtl="0" algn="l">
                        <a:spcBef>
                          <a:spcPts val="0"/>
                        </a:spcBef>
                        <a:spcAft>
                          <a:spcPts val="0"/>
                        </a:spcAft>
                        <a:buNone/>
                      </a:pPr>
                      <a:r>
                        <a:rPr lang="en-GB">
                          <a:solidFill>
                            <a:schemeClr val="lt1"/>
                          </a:solidFill>
                        </a:rPr>
                        <a:t>AVERAGE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LINEAR-</a:t>
                      </a:r>
                      <a:endParaRPr>
                        <a:solidFill>
                          <a:schemeClr val="lt1"/>
                        </a:solidFill>
                      </a:endParaRPr>
                    </a:p>
                    <a:p>
                      <a:pPr indent="0" lvl="0" marL="0" rtl="0" algn="l">
                        <a:spcBef>
                          <a:spcPts val="0"/>
                        </a:spcBef>
                        <a:spcAft>
                          <a:spcPts val="0"/>
                        </a:spcAft>
                        <a:buNone/>
                      </a:pPr>
                      <a:r>
                        <a:rPr lang="en-GB">
                          <a:solidFill>
                            <a:schemeClr val="lt1"/>
                          </a:solidFill>
                        </a:rPr>
                        <a:t>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KNN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PROPHET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Bi LSTM</a:t>
                      </a:r>
                      <a:endParaRPr>
                        <a:solidFill>
                          <a:schemeClr val="lt1"/>
                        </a:solidFill>
                      </a:endParaRPr>
                    </a:p>
                    <a:p>
                      <a:pPr indent="0" lvl="0" marL="0" rtl="0" algn="l">
                        <a:spcBef>
                          <a:spcPts val="0"/>
                        </a:spcBef>
                        <a:spcAft>
                          <a:spcPts val="0"/>
                        </a:spcAft>
                        <a:buNone/>
                      </a:pPr>
                      <a:r>
                        <a:rPr lang="en-GB">
                          <a:solidFill>
                            <a:schemeClr val="lt1"/>
                          </a:solidFill>
                        </a:rPr>
                        <a:t>(Model1)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GRU</a:t>
                      </a:r>
                      <a:endParaRPr>
                        <a:solidFill>
                          <a:schemeClr val="lt1"/>
                        </a:solidFill>
                      </a:endParaRPr>
                    </a:p>
                    <a:p>
                      <a:pPr indent="0" lvl="0" marL="0" rtl="0" algn="l">
                        <a:spcBef>
                          <a:spcPts val="0"/>
                        </a:spcBef>
                        <a:spcAft>
                          <a:spcPts val="0"/>
                        </a:spcAft>
                        <a:buNone/>
                      </a:pPr>
                      <a:r>
                        <a:rPr lang="en-GB">
                          <a:solidFill>
                            <a:schemeClr val="lt1"/>
                          </a:solidFill>
                        </a:rPr>
                        <a:t>(Model2)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5950">
                <a:tc>
                  <a:txBody>
                    <a:bodyPr/>
                    <a:lstStyle/>
                    <a:p>
                      <a:pPr indent="0" lvl="0" marL="0" rtl="0" algn="l">
                        <a:spcBef>
                          <a:spcPts val="0"/>
                        </a:spcBef>
                        <a:spcAft>
                          <a:spcPts val="0"/>
                        </a:spcAft>
                        <a:buNone/>
                      </a:pPr>
                      <a:r>
                        <a:rPr lang="en-GB">
                          <a:solidFill>
                            <a:schemeClr val="lt1"/>
                          </a:solidFill>
                        </a:rPr>
                        <a:t>RMSE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1.622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140.642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128.266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126.90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 132.206</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1.473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1.453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9000">
                <a:tc>
                  <a:txBody>
                    <a:bodyPr/>
                    <a:lstStyle/>
                    <a:p>
                      <a:pPr indent="0" lvl="0" marL="0" rtl="0" algn="l">
                        <a:spcBef>
                          <a:spcPts val="0"/>
                        </a:spcBef>
                        <a:spcAft>
                          <a:spcPts val="0"/>
                        </a:spcAft>
                        <a:buNone/>
                      </a:pPr>
                      <a:r>
                        <a:rPr lang="en-GB">
                          <a:solidFill>
                            <a:schemeClr val="lt1"/>
                          </a:solidFill>
                        </a:rPr>
                        <a:t>CC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0.986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0.361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0.810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0.537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0.509</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0.988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0.988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9000">
                <a:tc>
                  <a:txBody>
                    <a:bodyPr/>
                    <a:lstStyle/>
                    <a:p>
                      <a:pPr indent="0" lvl="0" marL="0" rtl="0" algn="l">
                        <a:spcBef>
                          <a:spcPts val="0"/>
                        </a:spcBef>
                        <a:spcAft>
                          <a:spcPts val="0"/>
                        </a:spcAft>
                        <a:buNone/>
                      </a:pPr>
                      <a:r>
                        <a:rPr lang="en-GB">
                          <a:solidFill>
                            <a:schemeClr val="lt1"/>
                          </a:solidFill>
                        </a:rPr>
                        <a:t>PB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0.200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0.433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0.194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0.253</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9000">
                <a:tc>
                  <a:txBody>
                    <a:bodyPr/>
                    <a:lstStyle/>
                    <a:p>
                      <a:pPr indent="0" lvl="0" marL="0" rtl="0" algn="l">
                        <a:spcBef>
                          <a:spcPts val="0"/>
                        </a:spcBef>
                        <a:spcAft>
                          <a:spcPts val="0"/>
                        </a:spcAft>
                        <a:buNone/>
                      </a:pPr>
                      <a:r>
                        <a:rPr lang="en-GB">
                          <a:solidFill>
                            <a:schemeClr val="lt1"/>
                          </a:solidFill>
                        </a:rPr>
                        <a:t>NSE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0.937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0.056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0.166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0.184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0.114</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0.947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0.949</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9" name="Google Shape;239;p30"/>
          <p:cNvSpPr txBox="1"/>
          <p:nvPr/>
        </p:nvSpPr>
        <p:spPr>
          <a:xfrm>
            <a:off x="196875" y="448975"/>
            <a:ext cx="7268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300" u="sng">
                <a:solidFill>
                  <a:schemeClr val="lt1"/>
                </a:solidFill>
                <a:latin typeface="Lato"/>
                <a:ea typeface="Lato"/>
                <a:cs typeface="Lato"/>
                <a:sym typeface="Lato"/>
              </a:rPr>
              <a:t>FOR PM2.5:-</a:t>
            </a:r>
            <a:endParaRPr sz="1300" u="sng">
              <a:solidFill>
                <a:schemeClr val="lt1"/>
              </a:solidFill>
              <a:latin typeface="Lato"/>
              <a:ea typeface="Lato"/>
              <a:cs typeface="Lato"/>
              <a:sym typeface="Lato"/>
            </a:endParaRPr>
          </a:p>
        </p:txBody>
      </p:sp>
      <p:sp>
        <p:nvSpPr>
          <p:cNvPr id="240" name="Google Shape;240;p30"/>
          <p:cNvSpPr txBox="1"/>
          <p:nvPr/>
        </p:nvSpPr>
        <p:spPr>
          <a:xfrm>
            <a:off x="327150" y="3917600"/>
            <a:ext cx="822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u="sng">
                <a:solidFill>
                  <a:schemeClr val="lt1"/>
                </a:solidFill>
              </a:rPr>
              <a:t>CONCLUSION:</a:t>
            </a:r>
            <a:r>
              <a:rPr lang="en-GB">
                <a:solidFill>
                  <a:schemeClr val="lt1"/>
                </a:solidFill>
              </a:rPr>
              <a:t> GRU(Model 1) is best for predicting PM2.5. GRU and Bi LSTM has performed better than LSTM.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nvSpPr>
        <p:spPr>
          <a:xfrm>
            <a:off x="196875" y="448975"/>
            <a:ext cx="7268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300" u="sng">
                <a:solidFill>
                  <a:schemeClr val="lt1"/>
                </a:solidFill>
                <a:latin typeface="Lato"/>
                <a:ea typeface="Lato"/>
                <a:cs typeface="Lato"/>
                <a:sym typeface="Lato"/>
              </a:rPr>
              <a:t>FOR NOx_Target:-</a:t>
            </a:r>
            <a:endParaRPr sz="1300" u="sng">
              <a:solidFill>
                <a:schemeClr val="lt1"/>
              </a:solidFill>
              <a:latin typeface="Lato"/>
              <a:ea typeface="Lato"/>
              <a:cs typeface="Lato"/>
              <a:sym typeface="Lato"/>
            </a:endParaRPr>
          </a:p>
        </p:txBody>
      </p:sp>
      <p:graphicFrame>
        <p:nvGraphicFramePr>
          <p:cNvPr id="246" name="Google Shape;246;p31"/>
          <p:cNvGraphicFramePr/>
          <p:nvPr/>
        </p:nvGraphicFramePr>
        <p:xfrm>
          <a:off x="380075" y="1077070"/>
          <a:ext cx="3000000" cy="3000000"/>
        </p:xfrm>
        <a:graphic>
          <a:graphicData uri="http://schemas.openxmlformats.org/drawingml/2006/table">
            <a:tbl>
              <a:tblPr>
                <a:noFill/>
                <a:tableStyleId>{99E07531-233C-44E1-B7F9-9E4435F83364}</a:tableStyleId>
              </a:tblPr>
              <a:tblGrid>
                <a:gridCol w="737150"/>
                <a:gridCol w="1116750"/>
                <a:gridCol w="1134125"/>
                <a:gridCol w="1378150"/>
                <a:gridCol w="709100"/>
                <a:gridCol w="1091475"/>
                <a:gridCol w="1061850"/>
                <a:gridCol w="1017475"/>
              </a:tblGrid>
              <a:tr h="62297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LSTM</a:t>
                      </a:r>
                      <a:endParaRPr>
                        <a:solidFill>
                          <a:schemeClr val="lt1"/>
                        </a:solidFill>
                      </a:endParaRPr>
                    </a:p>
                    <a:p>
                      <a:pPr indent="0" lvl="0" marL="0" rtl="0" algn="l">
                        <a:spcBef>
                          <a:spcPts val="0"/>
                        </a:spcBef>
                        <a:spcAft>
                          <a:spcPts val="0"/>
                        </a:spcAft>
                        <a:buNone/>
                      </a:pPr>
                      <a:r>
                        <a:rPr lang="en-GB">
                          <a:solidFill>
                            <a:schemeClr val="lt1"/>
                          </a:solidFill>
                        </a:rPr>
                        <a:t>(model2)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MOVING-</a:t>
                      </a:r>
                      <a:endParaRPr>
                        <a:solidFill>
                          <a:schemeClr val="lt1"/>
                        </a:solidFill>
                      </a:endParaRPr>
                    </a:p>
                    <a:p>
                      <a:pPr indent="0" lvl="0" marL="0" rtl="0" algn="l">
                        <a:spcBef>
                          <a:spcPts val="0"/>
                        </a:spcBef>
                        <a:spcAft>
                          <a:spcPts val="0"/>
                        </a:spcAft>
                        <a:buNone/>
                      </a:pPr>
                      <a:r>
                        <a:rPr lang="en-GB">
                          <a:solidFill>
                            <a:schemeClr val="lt1"/>
                          </a:solidFill>
                        </a:rPr>
                        <a:t>AVERAGE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LINEAR-</a:t>
                      </a:r>
                      <a:endParaRPr>
                        <a:solidFill>
                          <a:schemeClr val="lt1"/>
                        </a:solidFill>
                      </a:endParaRPr>
                    </a:p>
                    <a:p>
                      <a:pPr indent="0" lvl="0" marL="0" rtl="0" algn="l">
                        <a:spcBef>
                          <a:spcPts val="0"/>
                        </a:spcBef>
                        <a:spcAft>
                          <a:spcPts val="0"/>
                        </a:spcAft>
                        <a:buNone/>
                      </a:pPr>
                      <a:r>
                        <a:rPr lang="en-GB">
                          <a:solidFill>
                            <a:schemeClr val="lt1"/>
                          </a:solidFill>
                        </a:rPr>
                        <a:t>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KNN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PROPHET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Bi LSTM</a:t>
                      </a:r>
                      <a:endParaRPr>
                        <a:solidFill>
                          <a:schemeClr val="lt1"/>
                        </a:solidFill>
                      </a:endParaRPr>
                    </a:p>
                    <a:p>
                      <a:pPr indent="0" lvl="0" marL="0" rtl="0" algn="l">
                        <a:spcBef>
                          <a:spcPts val="0"/>
                        </a:spcBef>
                        <a:spcAft>
                          <a:spcPts val="0"/>
                        </a:spcAft>
                        <a:buNone/>
                      </a:pPr>
                      <a:r>
                        <a:rPr lang="en-GB">
                          <a:solidFill>
                            <a:schemeClr val="lt1"/>
                          </a:solidFill>
                        </a:rPr>
                        <a:t>(model 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GRU</a:t>
                      </a:r>
                      <a:endParaRPr>
                        <a:solidFill>
                          <a:schemeClr val="lt1"/>
                        </a:solidFill>
                      </a:endParaRPr>
                    </a:p>
                    <a:p>
                      <a:pPr indent="0" lvl="0" marL="0" rtl="0" algn="l">
                        <a:spcBef>
                          <a:spcPts val="0"/>
                        </a:spcBef>
                        <a:spcAft>
                          <a:spcPts val="0"/>
                        </a:spcAft>
                        <a:buNone/>
                      </a:pPr>
                      <a:r>
                        <a:rPr lang="en-GB">
                          <a:solidFill>
                            <a:schemeClr val="lt1"/>
                          </a:solidFill>
                        </a:rPr>
                        <a:t>(model 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3575">
                <a:tc>
                  <a:txBody>
                    <a:bodyPr/>
                    <a:lstStyle/>
                    <a:p>
                      <a:pPr indent="0" lvl="0" marL="0" rtl="0" algn="l">
                        <a:spcBef>
                          <a:spcPts val="0"/>
                        </a:spcBef>
                        <a:spcAft>
                          <a:spcPts val="0"/>
                        </a:spcAft>
                        <a:buNone/>
                      </a:pPr>
                      <a:r>
                        <a:rPr lang="en-GB">
                          <a:solidFill>
                            <a:schemeClr val="lt1"/>
                          </a:solidFill>
                        </a:rPr>
                        <a:t>RMSE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2.942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82.302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 69.605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 81.24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78.783</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3.220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3.267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3575">
                <a:tc>
                  <a:txBody>
                    <a:bodyPr/>
                    <a:lstStyle/>
                    <a:p>
                      <a:pPr indent="0" lvl="0" marL="0" rtl="0" algn="l">
                        <a:spcBef>
                          <a:spcPts val="0"/>
                        </a:spcBef>
                        <a:spcAft>
                          <a:spcPts val="0"/>
                        </a:spcAft>
                        <a:buNone/>
                      </a:pPr>
                      <a:r>
                        <a:rPr lang="en-GB">
                          <a:solidFill>
                            <a:schemeClr val="lt1"/>
                          </a:solidFill>
                        </a:rPr>
                        <a:t>CC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0.944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0.111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0.526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0.334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0.373</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0.930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0.924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3575">
                <a:tc>
                  <a:txBody>
                    <a:bodyPr/>
                    <a:lstStyle/>
                    <a:p>
                      <a:pPr indent="0" lvl="0" marL="0" rtl="0" algn="l">
                        <a:spcBef>
                          <a:spcPts val="0"/>
                        </a:spcBef>
                        <a:spcAft>
                          <a:spcPts val="0"/>
                        </a:spcAft>
                        <a:buNone/>
                      </a:pPr>
                      <a:r>
                        <a:rPr lang="en-GB">
                          <a:solidFill>
                            <a:schemeClr val="lt1"/>
                          </a:solidFill>
                        </a:rPr>
                        <a:t>PB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0.001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0.007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0.365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0.567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0.361</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0.001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0.001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3575">
                <a:tc>
                  <a:txBody>
                    <a:bodyPr/>
                    <a:lstStyle/>
                    <a:p>
                      <a:pPr indent="0" lvl="0" marL="0" rtl="0" algn="l">
                        <a:spcBef>
                          <a:spcPts val="0"/>
                        </a:spcBef>
                        <a:spcAft>
                          <a:spcPts val="0"/>
                        </a:spcAft>
                        <a:buNone/>
                      </a:pPr>
                      <a:r>
                        <a:rPr lang="en-GB">
                          <a:solidFill>
                            <a:schemeClr val="lt1"/>
                          </a:solidFill>
                        </a:rPr>
                        <a:t>NSE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0.942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0.014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0.278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0.011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0.070</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0.748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0.741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7" name="Google Shape;247;p31"/>
          <p:cNvSpPr txBox="1"/>
          <p:nvPr/>
        </p:nvSpPr>
        <p:spPr>
          <a:xfrm>
            <a:off x="380075" y="3789950"/>
            <a:ext cx="8246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u="sng">
                <a:solidFill>
                  <a:schemeClr val="lt1"/>
                </a:solidFill>
              </a:rPr>
              <a:t>CONCLUSION:</a:t>
            </a:r>
            <a:r>
              <a:rPr lang="en-GB">
                <a:solidFill>
                  <a:schemeClr val="lt1"/>
                </a:solidFill>
              </a:rPr>
              <a:t> LSTM(Model 2) is best for predicting NOx_Target. Others failed performed better than LSTM.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614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u="sng"/>
              <a:t>Introduction</a:t>
            </a:r>
            <a:endParaRPr sz="3000" u="sng"/>
          </a:p>
        </p:txBody>
      </p:sp>
      <p:sp>
        <p:nvSpPr>
          <p:cNvPr id="141" name="Google Shape;141;p14"/>
          <p:cNvSpPr txBox="1"/>
          <p:nvPr>
            <p:ph idx="1" type="body"/>
          </p:nvPr>
        </p:nvSpPr>
        <p:spPr>
          <a:xfrm>
            <a:off x="1260500" y="1528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Here we have done an air quality modelling of Indian National Capital Territory of Delhi (NCT-Delhi) using machine learning techniques like LSTM, Moving average, Linear regression, KNN(k-Nearest Neighbours), Prophet, GRU, Bi-LSTM.</a:t>
            </a:r>
            <a:endParaRPr sz="1400"/>
          </a:p>
          <a:p>
            <a:pPr indent="0" lvl="0" marL="0" rtl="0" algn="l">
              <a:spcBef>
                <a:spcPts val="1200"/>
              </a:spcBef>
              <a:spcAft>
                <a:spcPts val="0"/>
              </a:spcAft>
              <a:buNone/>
            </a:pPr>
            <a:r>
              <a:rPr lang="en-GB" sz="1400"/>
              <a:t> With the advent of new technology and availability of larger data sets, machine learning techniques are gaining popularity in air quality prediction.</a:t>
            </a:r>
            <a:endParaRPr sz="1400"/>
          </a:p>
          <a:p>
            <a:pPr indent="0" lvl="0" marL="0" rtl="0" algn="l">
              <a:spcBef>
                <a:spcPts val="1200"/>
              </a:spcBef>
              <a:spcAft>
                <a:spcPts val="0"/>
              </a:spcAft>
              <a:buNone/>
            </a:pPr>
            <a:r>
              <a:rPr lang="en-GB" sz="1400"/>
              <a:t>Machine learning techniques have the potential to unearth patterns and insights we didn’t see before and these can be used to make accurate predictions.</a:t>
            </a:r>
            <a:endParaRPr sz="1400"/>
          </a:p>
          <a:p>
            <a:pPr indent="0" lvl="0" marL="0" rtl="0" algn="l">
              <a:spcBef>
                <a:spcPts val="1200"/>
              </a:spcBef>
              <a:spcAft>
                <a:spcPts val="1200"/>
              </a:spcAft>
              <a:buNone/>
            </a:pPr>
            <a:r>
              <a:rPr lang="en-GB" sz="1400"/>
              <a:t>An hourly pollution data of </a:t>
            </a:r>
            <a:r>
              <a:rPr lang="en-GB" sz="1400"/>
              <a:t> Indian National Capital Territory of Delhi (NCT-Delhi) between the years 2008- 2010 is used as data set for the air quality modelling.</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nvSpPr>
        <p:spPr>
          <a:xfrm>
            <a:off x="196875" y="448975"/>
            <a:ext cx="7268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300" u="sng">
                <a:solidFill>
                  <a:schemeClr val="lt1"/>
                </a:solidFill>
                <a:latin typeface="Lato"/>
                <a:ea typeface="Lato"/>
                <a:cs typeface="Lato"/>
                <a:sym typeface="Lato"/>
              </a:rPr>
              <a:t>FOR CO_Target:-</a:t>
            </a:r>
            <a:endParaRPr sz="1300" u="sng">
              <a:solidFill>
                <a:schemeClr val="lt1"/>
              </a:solidFill>
              <a:latin typeface="Lato"/>
              <a:ea typeface="Lato"/>
              <a:cs typeface="Lato"/>
              <a:sym typeface="Lato"/>
            </a:endParaRPr>
          </a:p>
        </p:txBody>
      </p:sp>
      <p:graphicFrame>
        <p:nvGraphicFramePr>
          <p:cNvPr id="253" name="Google Shape;253;p32"/>
          <p:cNvGraphicFramePr/>
          <p:nvPr/>
        </p:nvGraphicFramePr>
        <p:xfrm>
          <a:off x="388900" y="1144500"/>
          <a:ext cx="3000000" cy="3000000"/>
        </p:xfrm>
        <a:graphic>
          <a:graphicData uri="http://schemas.openxmlformats.org/drawingml/2006/table">
            <a:tbl>
              <a:tblPr>
                <a:noFill/>
                <a:tableStyleId>{99E07531-233C-44E1-B7F9-9E4435F83364}</a:tableStyleId>
              </a:tblPr>
              <a:tblGrid>
                <a:gridCol w="722950"/>
                <a:gridCol w="1018975"/>
                <a:gridCol w="1115150"/>
                <a:gridCol w="1376600"/>
                <a:gridCol w="847900"/>
                <a:gridCol w="1048275"/>
                <a:gridCol w="1008950"/>
                <a:gridCol w="934950"/>
              </a:tblGrid>
              <a:tr h="6777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LSTM</a:t>
                      </a:r>
                      <a:endParaRPr>
                        <a:solidFill>
                          <a:schemeClr val="lt1"/>
                        </a:solidFill>
                      </a:endParaRPr>
                    </a:p>
                    <a:p>
                      <a:pPr indent="0" lvl="0" marL="0" rtl="0" algn="l">
                        <a:spcBef>
                          <a:spcPts val="0"/>
                        </a:spcBef>
                        <a:spcAft>
                          <a:spcPts val="0"/>
                        </a:spcAft>
                        <a:buNone/>
                      </a:pPr>
                      <a:r>
                        <a:rPr lang="en-GB">
                          <a:solidFill>
                            <a:schemeClr val="lt1"/>
                          </a:solidFill>
                        </a:rPr>
                        <a:t>(model 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MOVING-</a:t>
                      </a:r>
                      <a:endParaRPr>
                        <a:solidFill>
                          <a:schemeClr val="lt1"/>
                        </a:solidFill>
                      </a:endParaRPr>
                    </a:p>
                    <a:p>
                      <a:pPr indent="0" lvl="0" marL="0" rtl="0" algn="l">
                        <a:spcBef>
                          <a:spcPts val="0"/>
                        </a:spcBef>
                        <a:spcAft>
                          <a:spcPts val="0"/>
                        </a:spcAft>
                        <a:buNone/>
                      </a:pPr>
                      <a:r>
                        <a:rPr lang="en-GB">
                          <a:solidFill>
                            <a:schemeClr val="lt1"/>
                          </a:solidFill>
                        </a:rPr>
                        <a:t>AVERAGE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LINEAR-</a:t>
                      </a:r>
                      <a:endParaRPr>
                        <a:solidFill>
                          <a:schemeClr val="lt1"/>
                        </a:solidFill>
                      </a:endParaRPr>
                    </a:p>
                    <a:p>
                      <a:pPr indent="0" lvl="0" marL="0" rtl="0" algn="l">
                        <a:spcBef>
                          <a:spcPts val="0"/>
                        </a:spcBef>
                        <a:spcAft>
                          <a:spcPts val="0"/>
                        </a:spcAft>
                        <a:buNone/>
                      </a:pPr>
                      <a:r>
                        <a:rPr lang="en-GB">
                          <a:solidFill>
                            <a:schemeClr val="lt1"/>
                          </a:solidFill>
                        </a:rPr>
                        <a:t>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KNN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PROPHET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GRU</a:t>
                      </a:r>
                      <a:endParaRPr>
                        <a:solidFill>
                          <a:schemeClr val="lt1"/>
                        </a:solidFill>
                      </a:endParaRPr>
                    </a:p>
                    <a:p>
                      <a:pPr indent="0" lvl="0" marL="0" rtl="0" algn="l">
                        <a:spcBef>
                          <a:spcPts val="0"/>
                        </a:spcBef>
                        <a:spcAft>
                          <a:spcPts val="0"/>
                        </a:spcAft>
                        <a:buNone/>
                      </a:pPr>
                      <a:r>
                        <a:rPr lang="en-GB">
                          <a:solidFill>
                            <a:schemeClr val="lt1"/>
                          </a:solidFill>
                        </a:rPr>
                        <a:t>(model 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Bi-LSTM</a:t>
                      </a:r>
                      <a:endParaRPr>
                        <a:solidFill>
                          <a:schemeClr val="lt1"/>
                        </a:solidFill>
                      </a:endParaRPr>
                    </a:p>
                    <a:p>
                      <a:pPr indent="0" lvl="0" marL="0" rtl="0" algn="l">
                        <a:spcBef>
                          <a:spcPts val="0"/>
                        </a:spcBef>
                        <a:spcAft>
                          <a:spcPts val="0"/>
                        </a:spcAft>
                        <a:buNone/>
                      </a:pPr>
                      <a:r>
                        <a:rPr lang="en-GB">
                          <a:solidFill>
                            <a:schemeClr val="lt1"/>
                          </a:solidFill>
                        </a:rPr>
                        <a:t>(model 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300">
                <a:tc>
                  <a:txBody>
                    <a:bodyPr/>
                    <a:lstStyle/>
                    <a:p>
                      <a:pPr indent="0" lvl="0" marL="0" rtl="0" algn="l">
                        <a:spcBef>
                          <a:spcPts val="0"/>
                        </a:spcBef>
                        <a:spcAft>
                          <a:spcPts val="0"/>
                        </a:spcAft>
                        <a:buNone/>
                      </a:pPr>
                      <a:r>
                        <a:rPr lang="en-GB">
                          <a:solidFill>
                            <a:schemeClr val="lt1"/>
                          </a:solidFill>
                        </a:rPr>
                        <a:t>RMSE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1.444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1795.37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1931.801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2277.42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1555.56</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1.453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1.416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200">
                <a:tc>
                  <a:txBody>
                    <a:bodyPr/>
                    <a:lstStyle/>
                    <a:p>
                      <a:pPr indent="0" lvl="0" marL="0" rtl="0" algn="l">
                        <a:spcBef>
                          <a:spcPts val="0"/>
                        </a:spcBef>
                        <a:spcAft>
                          <a:spcPts val="0"/>
                        </a:spcAft>
                        <a:buNone/>
                      </a:pPr>
                      <a:r>
                        <a:rPr lang="en-GB">
                          <a:solidFill>
                            <a:schemeClr val="lt1"/>
                          </a:solidFill>
                        </a:rPr>
                        <a:t>CC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0.890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0.149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0.310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0.380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0.191</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0.990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0.989</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200">
                <a:tc>
                  <a:txBody>
                    <a:bodyPr/>
                    <a:lstStyle/>
                    <a:p>
                      <a:pPr indent="0" lvl="0" marL="0" rtl="0" algn="l">
                        <a:spcBef>
                          <a:spcPts val="0"/>
                        </a:spcBef>
                        <a:spcAft>
                          <a:spcPts val="0"/>
                        </a:spcAft>
                        <a:buNone/>
                      </a:pPr>
                      <a:r>
                        <a:rPr lang="en-GB">
                          <a:solidFill>
                            <a:schemeClr val="lt1"/>
                          </a:solidFill>
                        </a:rPr>
                        <a:t>PB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0.734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0.750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0.846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0.410</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0.001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0.000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200">
                <a:tc>
                  <a:txBody>
                    <a:bodyPr/>
                    <a:lstStyle/>
                    <a:p>
                      <a:pPr indent="0" lvl="0" marL="0" rtl="0" algn="l">
                        <a:spcBef>
                          <a:spcPts val="0"/>
                        </a:spcBef>
                        <a:spcAft>
                          <a:spcPts val="0"/>
                        </a:spcAft>
                        <a:buNone/>
                      </a:pPr>
                      <a:r>
                        <a:rPr lang="en-GB">
                          <a:solidFill>
                            <a:schemeClr val="lt1"/>
                          </a:solidFill>
                        </a:rPr>
                        <a:t>NSE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0.942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0.098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0.002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0.489</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0.949</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0.951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54" name="Google Shape;254;p32"/>
          <p:cNvSpPr txBox="1"/>
          <p:nvPr/>
        </p:nvSpPr>
        <p:spPr>
          <a:xfrm>
            <a:off x="388825" y="3780600"/>
            <a:ext cx="8073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u="sng">
                <a:solidFill>
                  <a:schemeClr val="lt1"/>
                </a:solidFill>
              </a:rPr>
              <a:t>CONCLUSION:</a:t>
            </a:r>
            <a:r>
              <a:rPr lang="en-GB">
                <a:solidFill>
                  <a:schemeClr val="lt1"/>
                </a:solidFill>
              </a:rPr>
              <a:t> Bi-LSTM(Model 2) is best for predicting CO_Target. GRU and Bi LSTM has performed better than LSTM.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3"/>
          <p:cNvPicPr preferRelativeResize="0"/>
          <p:nvPr/>
        </p:nvPicPr>
        <p:blipFill>
          <a:blip r:embed="rId3">
            <a:alphaModFix/>
          </a:blip>
          <a:stretch>
            <a:fillRect/>
          </a:stretch>
        </p:blipFill>
        <p:spPr>
          <a:xfrm>
            <a:off x="5162284" y="491762"/>
            <a:ext cx="3366241" cy="2111800"/>
          </a:xfrm>
          <a:prstGeom prst="rect">
            <a:avLst/>
          </a:prstGeom>
          <a:noFill/>
          <a:ln>
            <a:noFill/>
          </a:ln>
        </p:spPr>
      </p:pic>
      <p:pic>
        <p:nvPicPr>
          <p:cNvPr id="260" name="Google Shape;260;p33"/>
          <p:cNvPicPr preferRelativeResize="0"/>
          <p:nvPr/>
        </p:nvPicPr>
        <p:blipFill>
          <a:blip r:embed="rId4">
            <a:alphaModFix/>
          </a:blip>
          <a:stretch>
            <a:fillRect/>
          </a:stretch>
        </p:blipFill>
        <p:spPr>
          <a:xfrm>
            <a:off x="2966700" y="2885375"/>
            <a:ext cx="3553525" cy="2175450"/>
          </a:xfrm>
          <a:prstGeom prst="rect">
            <a:avLst/>
          </a:prstGeom>
          <a:noFill/>
          <a:ln>
            <a:noFill/>
          </a:ln>
        </p:spPr>
      </p:pic>
      <p:pic>
        <p:nvPicPr>
          <p:cNvPr id="261" name="Google Shape;261;p33"/>
          <p:cNvPicPr preferRelativeResize="0"/>
          <p:nvPr/>
        </p:nvPicPr>
        <p:blipFill>
          <a:blip r:embed="rId5">
            <a:alphaModFix/>
          </a:blip>
          <a:stretch>
            <a:fillRect/>
          </a:stretch>
        </p:blipFill>
        <p:spPr>
          <a:xfrm>
            <a:off x="786450" y="523575"/>
            <a:ext cx="3212685" cy="2048175"/>
          </a:xfrm>
          <a:prstGeom prst="rect">
            <a:avLst/>
          </a:prstGeom>
          <a:noFill/>
          <a:ln>
            <a:noFill/>
          </a:ln>
        </p:spPr>
      </p:pic>
      <p:sp>
        <p:nvSpPr>
          <p:cNvPr id="262" name="Google Shape;262;p33"/>
          <p:cNvSpPr txBox="1"/>
          <p:nvPr/>
        </p:nvSpPr>
        <p:spPr>
          <a:xfrm>
            <a:off x="1677375" y="45950"/>
            <a:ext cx="8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LSTM</a:t>
            </a:r>
            <a:endParaRPr>
              <a:solidFill>
                <a:schemeClr val="lt1"/>
              </a:solidFill>
              <a:latin typeface="Lato"/>
              <a:ea typeface="Lato"/>
              <a:cs typeface="Lato"/>
              <a:sym typeface="Lato"/>
            </a:endParaRPr>
          </a:p>
        </p:txBody>
      </p:sp>
      <p:sp>
        <p:nvSpPr>
          <p:cNvPr id="263" name="Google Shape;263;p33"/>
          <p:cNvSpPr txBox="1"/>
          <p:nvPr/>
        </p:nvSpPr>
        <p:spPr>
          <a:xfrm>
            <a:off x="4170300" y="2485175"/>
            <a:ext cx="8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GRU</a:t>
            </a:r>
            <a:endParaRPr>
              <a:solidFill>
                <a:schemeClr val="lt1"/>
              </a:solidFill>
              <a:latin typeface="Lato"/>
              <a:ea typeface="Lato"/>
              <a:cs typeface="Lato"/>
              <a:sym typeface="Lato"/>
            </a:endParaRPr>
          </a:p>
        </p:txBody>
      </p:sp>
      <p:sp>
        <p:nvSpPr>
          <p:cNvPr id="264" name="Google Shape;264;p33"/>
          <p:cNvSpPr txBox="1"/>
          <p:nvPr/>
        </p:nvSpPr>
        <p:spPr>
          <a:xfrm>
            <a:off x="5162275" y="91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Bi LSTM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787600" y="2892925"/>
            <a:ext cx="3084951" cy="2076950"/>
          </a:xfrm>
          <a:prstGeom prst="rect">
            <a:avLst/>
          </a:prstGeom>
          <a:noFill/>
          <a:ln>
            <a:noFill/>
          </a:ln>
        </p:spPr>
      </p:pic>
      <p:pic>
        <p:nvPicPr>
          <p:cNvPr id="270" name="Google Shape;270;p34"/>
          <p:cNvPicPr preferRelativeResize="0"/>
          <p:nvPr/>
        </p:nvPicPr>
        <p:blipFill>
          <a:blip r:embed="rId4">
            <a:alphaModFix/>
          </a:blip>
          <a:stretch>
            <a:fillRect/>
          </a:stretch>
        </p:blipFill>
        <p:spPr>
          <a:xfrm>
            <a:off x="4717050" y="344338"/>
            <a:ext cx="3072325" cy="2076967"/>
          </a:xfrm>
          <a:prstGeom prst="rect">
            <a:avLst/>
          </a:prstGeom>
          <a:noFill/>
          <a:ln>
            <a:noFill/>
          </a:ln>
        </p:spPr>
      </p:pic>
      <p:pic>
        <p:nvPicPr>
          <p:cNvPr id="271" name="Google Shape;271;p34"/>
          <p:cNvPicPr preferRelativeResize="0"/>
          <p:nvPr/>
        </p:nvPicPr>
        <p:blipFill>
          <a:blip r:embed="rId5">
            <a:alphaModFix/>
          </a:blip>
          <a:stretch>
            <a:fillRect/>
          </a:stretch>
        </p:blipFill>
        <p:spPr>
          <a:xfrm>
            <a:off x="677575" y="353025"/>
            <a:ext cx="3072325" cy="2059600"/>
          </a:xfrm>
          <a:prstGeom prst="rect">
            <a:avLst/>
          </a:prstGeom>
          <a:noFill/>
          <a:ln>
            <a:noFill/>
          </a:ln>
        </p:spPr>
      </p:pic>
      <p:pic>
        <p:nvPicPr>
          <p:cNvPr id="272" name="Google Shape;272;p34"/>
          <p:cNvPicPr preferRelativeResize="0"/>
          <p:nvPr/>
        </p:nvPicPr>
        <p:blipFill>
          <a:blip r:embed="rId6">
            <a:alphaModFix/>
          </a:blip>
          <a:stretch>
            <a:fillRect/>
          </a:stretch>
        </p:blipFill>
        <p:spPr>
          <a:xfrm>
            <a:off x="4772050" y="2892925"/>
            <a:ext cx="3072326" cy="2050104"/>
          </a:xfrm>
          <a:prstGeom prst="rect">
            <a:avLst/>
          </a:prstGeom>
          <a:noFill/>
          <a:ln>
            <a:noFill/>
          </a:ln>
        </p:spPr>
      </p:pic>
      <p:sp>
        <p:nvSpPr>
          <p:cNvPr id="273" name="Google Shape;273;p34"/>
          <p:cNvSpPr txBox="1"/>
          <p:nvPr/>
        </p:nvSpPr>
        <p:spPr>
          <a:xfrm>
            <a:off x="713738"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Moving Average</a:t>
            </a:r>
            <a:endParaRPr/>
          </a:p>
        </p:txBody>
      </p:sp>
      <p:sp>
        <p:nvSpPr>
          <p:cNvPr id="274" name="Google Shape;274;p34"/>
          <p:cNvSpPr txBox="1"/>
          <p:nvPr/>
        </p:nvSpPr>
        <p:spPr>
          <a:xfrm>
            <a:off x="471705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Linear Regression</a:t>
            </a:r>
            <a:endParaRPr/>
          </a:p>
        </p:txBody>
      </p:sp>
      <p:sp>
        <p:nvSpPr>
          <p:cNvPr id="275" name="Google Shape;275;p34"/>
          <p:cNvSpPr txBox="1"/>
          <p:nvPr/>
        </p:nvSpPr>
        <p:spPr>
          <a:xfrm>
            <a:off x="787600" y="2492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kNN</a:t>
            </a:r>
            <a:endParaRPr/>
          </a:p>
        </p:txBody>
      </p:sp>
      <p:sp>
        <p:nvSpPr>
          <p:cNvPr id="276" name="Google Shape;276;p34"/>
          <p:cNvSpPr txBox="1"/>
          <p:nvPr/>
        </p:nvSpPr>
        <p:spPr>
          <a:xfrm>
            <a:off x="4753213" y="2492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Prophet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6000">
                <a:latin typeface="Comic Sans MS"/>
                <a:ea typeface="Comic Sans MS"/>
                <a:cs typeface="Comic Sans MS"/>
                <a:sym typeface="Comic Sans MS"/>
              </a:rPr>
              <a:t>THANK YOU </a:t>
            </a:r>
            <a:endParaRPr i="1" sz="60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6985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u="sng"/>
              <a:t>IMPORTANCE OF AIR-QUAlITY PREDICTION :-</a:t>
            </a:r>
            <a:endParaRPr i="1" u="sng"/>
          </a:p>
        </p:txBody>
      </p:sp>
      <p:sp>
        <p:nvSpPr>
          <p:cNvPr id="147" name="Google Shape;147;p1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305"/>
              <a:t>Air pollution occurs when the surrounding air contains gases,dust ,fumes and odor etc. in such a high quantity that it can affect health of humans and animals  as well as the plants and materials.Air pollution is one of the greatest killers of our time for eg. in 2015 it was responsible for 64 lakh deaths worldwide-28 lakh from the household  air pollution and 42 lakh from the outdoor(ambient) pollution. Data from 2015 shows the percentage of deaths caused by diseases cause from air pollution:-</a:t>
            </a:r>
            <a:endParaRPr sz="1305"/>
          </a:p>
          <a:p>
            <a:pPr indent="-311467" lvl="0" marL="457200" rtl="0" algn="l">
              <a:lnSpc>
                <a:spcPct val="95000"/>
              </a:lnSpc>
              <a:spcBef>
                <a:spcPts val="1200"/>
              </a:spcBef>
              <a:spcAft>
                <a:spcPts val="0"/>
              </a:spcAft>
              <a:buSzPts val="1305"/>
              <a:buChar char="●"/>
            </a:pPr>
            <a:r>
              <a:rPr lang="en-GB" sz="1305"/>
              <a:t>19% of all cardiovascular deaths.</a:t>
            </a:r>
            <a:endParaRPr sz="1305"/>
          </a:p>
          <a:p>
            <a:pPr indent="-311467" lvl="0" marL="457200" rtl="0" algn="l">
              <a:lnSpc>
                <a:spcPct val="95000"/>
              </a:lnSpc>
              <a:spcBef>
                <a:spcPts val="0"/>
              </a:spcBef>
              <a:spcAft>
                <a:spcPts val="0"/>
              </a:spcAft>
              <a:buSzPts val="1305"/>
              <a:buChar char="●"/>
            </a:pPr>
            <a:r>
              <a:rPr lang="en-GB" sz="1305"/>
              <a:t>24% of ischaemic heart  disease deaths.</a:t>
            </a:r>
            <a:endParaRPr sz="1305"/>
          </a:p>
          <a:p>
            <a:pPr indent="-311467" lvl="0" marL="457200" rtl="0" algn="l">
              <a:lnSpc>
                <a:spcPct val="95000"/>
              </a:lnSpc>
              <a:spcBef>
                <a:spcPts val="0"/>
              </a:spcBef>
              <a:spcAft>
                <a:spcPts val="0"/>
              </a:spcAft>
              <a:buSzPts val="1305"/>
              <a:buChar char="●"/>
            </a:pPr>
            <a:r>
              <a:rPr lang="en-GB" sz="1305"/>
              <a:t>21% of stroke deaths.</a:t>
            </a:r>
            <a:endParaRPr sz="1305"/>
          </a:p>
          <a:p>
            <a:pPr indent="-311467" lvl="0" marL="457200" rtl="0" algn="l">
              <a:lnSpc>
                <a:spcPct val="95000"/>
              </a:lnSpc>
              <a:spcBef>
                <a:spcPts val="0"/>
              </a:spcBef>
              <a:spcAft>
                <a:spcPts val="0"/>
              </a:spcAft>
              <a:buSzPts val="1305"/>
              <a:buChar char="●"/>
            </a:pPr>
            <a:r>
              <a:rPr lang="en-GB" sz="1305"/>
              <a:t>23% of lung cancer deaths.</a:t>
            </a:r>
            <a:endParaRPr sz="1305"/>
          </a:p>
          <a:p>
            <a:pPr indent="0" lvl="0" marL="0" rtl="0" algn="l">
              <a:lnSpc>
                <a:spcPct val="95000"/>
              </a:lnSpc>
              <a:spcBef>
                <a:spcPts val="1200"/>
              </a:spcBef>
              <a:spcAft>
                <a:spcPts val="0"/>
              </a:spcAft>
              <a:buSzPts val="935"/>
              <a:buNone/>
            </a:pPr>
            <a:r>
              <a:rPr lang="en-GB" sz="1305"/>
              <a:t>Also , ambient pollution is an important  factor in the neurodevelopmental disorders in children and neurodegenerative disease in adults.These statistics clearly show us the threat air pollution shows us.Therefore air quality forecasting is becoming more and more important day by day as the air pollution increases.</a:t>
            </a:r>
            <a:endParaRPr sz="1305"/>
          </a:p>
          <a:p>
            <a:pPr indent="0" lvl="0" marL="0" rtl="0" algn="l">
              <a:lnSpc>
                <a:spcPct val="95000"/>
              </a:lnSpc>
              <a:spcBef>
                <a:spcPts val="1200"/>
              </a:spcBef>
              <a:spcAft>
                <a:spcPts val="1200"/>
              </a:spcAft>
              <a:buSzPts val="935"/>
              <a:buNone/>
            </a:pPr>
            <a:r>
              <a:t/>
            </a:r>
            <a:endParaRPr sz="11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774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BENEFITS OF AIR QUALITY PREDICTION:-</a:t>
            </a:r>
            <a:endParaRPr u="sng"/>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Accurate prediction cause people to plan ahead thus decreasing the effects on health and costs associated.If people are aware of the variation in the quality of air they breathe as well as the adverse effects it has on their health then it is likely to motivate them to take the necessary steps to lessen the air pollution on their level. Such awareness has the potential to curb air pollution and create a healthier environment .Governments also make use of early predictions to establish procedure to reduce the severity of local pollution levels.Thus air quality prediction is a worthwhile investment on multiple levels-individual,community,national and global.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311075" y="469950"/>
            <a:ext cx="7190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u="sng"/>
              <a:t>Dataset </a:t>
            </a:r>
            <a:endParaRPr sz="3000" u="sng"/>
          </a:p>
        </p:txBody>
      </p:sp>
      <p:sp>
        <p:nvSpPr>
          <p:cNvPr id="159" name="Google Shape;159;p17"/>
          <p:cNvSpPr txBox="1"/>
          <p:nvPr>
            <p:ph idx="1" type="body"/>
          </p:nvPr>
        </p:nvSpPr>
        <p:spPr>
          <a:xfrm>
            <a:off x="1311075" y="1125075"/>
            <a:ext cx="7087200" cy="3441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1500"/>
              <a:t>The </a:t>
            </a:r>
            <a:r>
              <a:rPr lang="en-GB" sz="1500"/>
              <a:t>dataset</a:t>
            </a:r>
            <a:r>
              <a:rPr lang="en-GB" sz="1500"/>
              <a:t> used in air quality modelling is concatenation of hourly pollution data of NCT-Delhi in 2008, 2009, 2010. Hence the dataset consists a total of 365*24*3 = 26,305 hourly measurements.</a:t>
            </a:r>
            <a:endParaRPr sz="1500"/>
          </a:p>
          <a:p>
            <a:pPr indent="0" lvl="0" marL="0" rtl="0" algn="l">
              <a:lnSpc>
                <a:spcPct val="95000"/>
              </a:lnSpc>
              <a:spcBef>
                <a:spcPts val="1200"/>
              </a:spcBef>
              <a:spcAft>
                <a:spcPts val="0"/>
              </a:spcAft>
              <a:buSzPts val="1018"/>
              <a:buNone/>
            </a:pPr>
            <a:r>
              <a:rPr lang="en-GB" sz="1500"/>
              <a:t>The dataset consists of these </a:t>
            </a:r>
            <a:r>
              <a:rPr lang="en-GB" sz="1500"/>
              <a:t>column</a:t>
            </a:r>
            <a:r>
              <a:rPr lang="en-GB" sz="1500"/>
              <a:t>s: Atmospheric pressure, Temperature, Relative humidity, wind speed, wind direction, </a:t>
            </a:r>
            <a:r>
              <a:rPr lang="en-GB" sz="1500"/>
              <a:t>Visibility, Cloud Cover, Rainfall, Sun Shine, Solar Insulation, Stability Class, Mixing Height, Gasoline, Diesel, CNG, LPG, CO, NOx, HC, PM, O3, PM2.5, NOx_Target, CO_Traget. </a:t>
            </a:r>
            <a:endParaRPr sz="1500"/>
          </a:p>
          <a:p>
            <a:pPr indent="0" lvl="0" marL="0" rtl="0" algn="l">
              <a:lnSpc>
                <a:spcPct val="95000"/>
              </a:lnSpc>
              <a:spcBef>
                <a:spcPts val="1200"/>
              </a:spcBef>
              <a:spcAft>
                <a:spcPts val="0"/>
              </a:spcAft>
              <a:buSzPts val="1018"/>
              <a:buNone/>
            </a:pPr>
            <a:r>
              <a:rPr lang="en-GB" sz="1500"/>
              <a:t>So, this makes our dataset with the dimensions of 26,304 x 24.</a:t>
            </a:r>
            <a:endParaRPr sz="1500"/>
          </a:p>
          <a:p>
            <a:pPr indent="0" lvl="0" marL="0" rtl="0" algn="l">
              <a:lnSpc>
                <a:spcPct val="95000"/>
              </a:lnSpc>
              <a:spcBef>
                <a:spcPts val="1200"/>
              </a:spcBef>
              <a:spcAft>
                <a:spcPts val="0"/>
              </a:spcAft>
              <a:buSzPts val="1018"/>
              <a:buNone/>
            </a:pPr>
            <a:r>
              <a:rPr lang="en-GB" sz="1500"/>
              <a:t>The variables to be predicted are: </a:t>
            </a:r>
            <a:r>
              <a:rPr lang="en-GB" sz="1500"/>
              <a:t>O3, PM2.5, NOx_Target, CO_Traget.</a:t>
            </a:r>
            <a:endParaRPr sz="1500"/>
          </a:p>
          <a:p>
            <a:pPr indent="0" lvl="0" marL="0" rtl="0" algn="l">
              <a:lnSpc>
                <a:spcPct val="95000"/>
              </a:lnSpc>
              <a:spcBef>
                <a:spcPts val="1200"/>
              </a:spcBef>
              <a:spcAft>
                <a:spcPts val="0"/>
              </a:spcAft>
              <a:buSzPts val="1018"/>
              <a:buNone/>
            </a:pPr>
            <a:r>
              <a:rPr lang="en-GB" sz="1500"/>
              <a:t>We use 80% of the data set (26305*0.8 = 21044) as training dataset and 20% (26305*0.2 = 5361) as the testing dataset to allow sufficient training of models</a:t>
            </a:r>
            <a:endParaRPr sz="1500"/>
          </a:p>
          <a:p>
            <a:pPr indent="0" lvl="0" marL="0" rtl="0" algn="l">
              <a:lnSpc>
                <a:spcPct val="95000"/>
              </a:lnSpc>
              <a:spcBef>
                <a:spcPts val="1200"/>
              </a:spcBef>
              <a:spcAft>
                <a:spcPts val="1200"/>
              </a:spcAft>
              <a:buSzPts val="1018"/>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633750" y="799100"/>
            <a:ext cx="7961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500"/>
          </a:p>
        </p:txBody>
      </p:sp>
      <p:sp>
        <p:nvSpPr>
          <p:cNvPr id="165" name="Google Shape;165;p18"/>
          <p:cNvSpPr txBox="1"/>
          <p:nvPr>
            <p:ph type="title"/>
          </p:nvPr>
        </p:nvSpPr>
        <p:spPr>
          <a:xfrm>
            <a:off x="1239975" y="412125"/>
            <a:ext cx="7215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u="sng"/>
              <a:t>Models</a:t>
            </a:r>
            <a:endParaRPr sz="2500" u="sng"/>
          </a:p>
        </p:txBody>
      </p:sp>
      <p:sp>
        <p:nvSpPr>
          <p:cNvPr id="166" name="Google Shape;166;p18"/>
          <p:cNvSpPr txBox="1"/>
          <p:nvPr>
            <p:ph idx="1" type="body"/>
          </p:nvPr>
        </p:nvSpPr>
        <p:spPr>
          <a:xfrm>
            <a:off x="1239975" y="1189775"/>
            <a:ext cx="7605000" cy="36831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GB" sz="1500"/>
              <a:t>There are 5 different models that differ because of the specific input variables that are to be used. Different models  are used only  in LSTM, Bi-LSTM, GRU.</a:t>
            </a:r>
            <a:endParaRPr u="sng"/>
          </a:p>
          <a:p>
            <a:pPr indent="0" lvl="0" marL="0" rtl="0" algn="l">
              <a:spcBef>
                <a:spcPts val="1200"/>
              </a:spcBef>
              <a:spcAft>
                <a:spcPts val="0"/>
              </a:spcAft>
              <a:buNone/>
            </a:pPr>
            <a:r>
              <a:rPr lang="en-GB" u="sng"/>
              <a:t>Model 1</a:t>
            </a:r>
            <a:r>
              <a:rPr lang="en-GB"/>
              <a:t>: Atmospheric Pressure, temperature, relative humidity, wind direction, wind velocity, visibility, cloud cover, rainfall, sun shine, solar insulation, stability class, mixing height, gasoline powered vehicles, diesel powered vehicles, CNG powered vehicles, LPG powered vehicles, CO, NOx, HC, PM, (all) </a:t>
            </a:r>
            <a:endParaRPr/>
          </a:p>
          <a:p>
            <a:pPr indent="0" lvl="0" marL="0" rtl="0" algn="l">
              <a:spcBef>
                <a:spcPts val="1200"/>
              </a:spcBef>
              <a:spcAft>
                <a:spcPts val="0"/>
              </a:spcAft>
              <a:buNone/>
            </a:pPr>
            <a:r>
              <a:rPr lang="en-GB" u="sng"/>
              <a:t>Model 2</a:t>
            </a:r>
            <a:r>
              <a:rPr lang="en-GB"/>
              <a:t>: Atmospheric pressure, temperature, relative humidity, wind speed, wind direction, visibility, cloud cover, rainfall, sunshine, solar radiation, stability class, mixing height (12)</a:t>
            </a:r>
            <a:endParaRPr/>
          </a:p>
          <a:p>
            <a:pPr indent="0" lvl="0" marL="0" rtl="0" algn="l">
              <a:spcBef>
                <a:spcPts val="1200"/>
              </a:spcBef>
              <a:spcAft>
                <a:spcPts val="0"/>
              </a:spcAft>
              <a:buNone/>
            </a:pPr>
            <a:r>
              <a:rPr lang="en-GB" u="sng"/>
              <a:t>Model 3</a:t>
            </a:r>
            <a:r>
              <a:rPr lang="en-GB"/>
              <a:t>: Atmospheric pressure, temperature, relative humidity, wind direction, wind speed, visibility, cloud cover, rainfall, sunshine, solar radiation, stability class, mixing height, gasoline, diesel, CNG, LPG (16)</a:t>
            </a:r>
            <a:endParaRPr/>
          </a:p>
          <a:p>
            <a:pPr indent="0" lvl="0" marL="0" rtl="0" algn="l">
              <a:spcBef>
                <a:spcPts val="1200"/>
              </a:spcBef>
              <a:spcAft>
                <a:spcPts val="0"/>
              </a:spcAft>
              <a:buNone/>
            </a:pPr>
            <a:r>
              <a:rPr lang="en-GB" u="sng"/>
              <a:t>Model 4</a:t>
            </a:r>
            <a:r>
              <a:rPr lang="en-GB"/>
              <a:t>: Atmospheric pressure, temperature, relative humidity, wind direction, wind speed, visibility, cloud cover, rainfall, sunshine, solar radiation, stability class, mixing height, CO, NOx, HC, PM. (12)</a:t>
            </a:r>
            <a:endParaRPr/>
          </a:p>
          <a:p>
            <a:pPr indent="0" lvl="0" marL="0" rtl="0" algn="l">
              <a:spcBef>
                <a:spcPts val="1200"/>
              </a:spcBef>
              <a:spcAft>
                <a:spcPts val="1200"/>
              </a:spcAft>
              <a:buNone/>
            </a:pPr>
            <a:r>
              <a:rPr lang="en-GB" u="sng"/>
              <a:t>Model 5</a:t>
            </a:r>
            <a:r>
              <a:rPr lang="en-GB"/>
              <a:t>: Gasoline, diesel, CNG, LPG, CO, NOx, HC, PM.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400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3622" u="sng"/>
              <a:t>Scaling:-</a:t>
            </a:r>
            <a:endParaRPr sz="3622" u="sng"/>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400"/>
              <a:t>The process of converting the values in the dataset and standardize its range. Scaling is important in order to avoid the the high values in data sets which can influence the model and slow down the learning process .</a:t>
            </a:r>
            <a:endParaRPr sz="1400"/>
          </a:p>
          <a:p>
            <a:pPr indent="0" lvl="0" marL="0" rtl="0" algn="l">
              <a:spcBef>
                <a:spcPts val="1200"/>
              </a:spcBef>
              <a:spcAft>
                <a:spcPts val="0"/>
              </a:spcAft>
              <a:buClr>
                <a:schemeClr val="dk1"/>
              </a:buClr>
              <a:buSzPts val="1100"/>
              <a:buFont typeface="Arial"/>
              <a:buNone/>
            </a:pPr>
            <a:r>
              <a:rPr lang="en-GB" sz="1400"/>
              <a:t>Min Max Scaler is used in our modelling and the values in each column of the dataset will be scaled in between a range from 0 to 1.</a:t>
            </a:r>
            <a:endParaRPr sz="1400"/>
          </a:p>
          <a:p>
            <a:pPr indent="0" lvl="0" marL="0" rtl="0" algn="l">
              <a:spcBef>
                <a:spcPts val="1200"/>
              </a:spcBef>
              <a:spcAft>
                <a:spcPts val="0"/>
              </a:spcAft>
              <a:buClr>
                <a:schemeClr val="dk1"/>
              </a:buClr>
              <a:buSzPts val="1100"/>
              <a:buFont typeface="Arial"/>
              <a:buNone/>
            </a:pPr>
            <a:r>
              <a:rPr lang="en-GB" sz="1400"/>
              <a:t>In Min Max Scaler the minimum value in the column will be assigned 0, maximum will be assigned 1  and all the other values are assigned as per the ratio.</a:t>
            </a:r>
            <a:endParaRPr sz="1400"/>
          </a:p>
          <a:p>
            <a:pPr indent="0" lvl="0" marL="0" rtl="0" algn="l">
              <a:spcBef>
                <a:spcPts val="1200"/>
              </a:spcBef>
              <a:spcAft>
                <a:spcPts val="1200"/>
              </a:spcAft>
              <a:buClr>
                <a:schemeClr val="dk1"/>
              </a:buClr>
              <a:buSzPts val="1100"/>
              <a:buFont typeface="Arial"/>
              <a:buNone/>
            </a:pPr>
            <a:r>
              <a:rPr lang="en-GB" sz="1400"/>
              <a:t>The formula used for MinMax standardization is  = (X - Xmin) / </a:t>
            </a:r>
            <a:r>
              <a:rPr lang="en-GB" sz="1400"/>
              <a:t>(Xmax - Xmin)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622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u="sng"/>
              <a:t>Machine learning techniques</a:t>
            </a:r>
            <a:endParaRPr sz="3000" u="sng"/>
          </a:p>
        </p:txBody>
      </p:sp>
      <p:sp>
        <p:nvSpPr>
          <p:cNvPr id="178" name="Google Shape;178;p20"/>
          <p:cNvSpPr txBox="1"/>
          <p:nvPr>
            <p:ph idx="1" type="body"/>
          </p:nvPr>
        </p:nvSpPr>
        <p:spPr>
          <a:xfrm>
            <a:off x="1297500" y="1421100"/>
            <a:ext cx="7038900" cy="3374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800"/>
              <a:t>Moving Average.</a:t>
            </a:r>
            <a:endParaRPr sz="1800"/>
          </a:p>
          <a:p>
            <a:pPr indent="0" lvl="0" marL="0" rtl="0" algn="l">
              <a:lnSpc>
                <a:spcPct val="105000"/>
              </a:lnSpc>
              <a:spcBef>
                <a:spcPts val="1200"/>
              </a:spcBef>
              <a:spcAft>
                <a:spcPts val="0"/>
              </a:spcAft>
              <a:buNone/>
            </a:pPr>
            <a:r>
              <a:rPr lang="en-GB" sz="1800"/>
              <a:t>Linear Regression.</a:t>
            </a:r>
            <a:endParaRPr sz="1800"/>
          </a:p>
          <a:p>
            <a:pPr indent="0" lvl="0" marL="0" rtl="0" algn="l">
              <a:lnSpc>
                <a:spcPct val="105000"/>
              </a:lnSpc>
              <a:spcBef>
                <a:spcPts val="1200"/>
              </a:spcBef>
              <a:spcAft>
                <a:spcPts val="0"/>
              </a:spcAft>
              <a:buNone/>
            </a:pPr>
            <a:r>
              <a:rPr lang="en-GB" sz="1800"/>
              <a:t>k-Nearest Neighbours.</a:t>
            </a:r>
            <a:endParaRPr sz="1800"/>
          </a:p>
          <a:p>
            <a:pPr indent="0" lvl="0" marL="0" rtl="0" algn="l">
              <a:lnSpc>
                <a:spcPct val="105000"/>
              </a:lnSpc>
              <a:spcBef>
                <a:spcPts val="1200"/>
              </a:spcBef>
              <a:spcAft>
                <a:spcPts val="0"/>
              </a:spcAft>
              <a:buNone/>
            </a:pPr>
            <a:r>
              <a:rPr lang="en-GB" sz="1800"/>
              <a:t>Prophet.</a:t>
            </a:r>
            <a:endParaRPr sz="1800"/>
          </a:p>
          <a:p>
            <a:pPr indent="0" lvl="0" marL="0" rtl="0" algn="l">
              <a:lnSpc>
                <a:spcPct val="105000"/>
              </a:lnSpc>
              <a:spcBef>
                <a:spcPts val="1200"/>
              </a:spcBef>
              <a:spcAft>
                <a:spcPts val="0"/>
              </a:spcAft>
              <a:buNone/>
            </a:pPr>
            <a:r>
              <a:rPr lang="en-GB" sz="1800"/>
              <a:t>LSTM (Long Short term memory)</a:t>
            </a:r>
            <a:endParaRPr sz="1800"/>
          </a:p>
          <a:p>
            <a:pPr indent="0" lvl="0" marL="0" rtl="0" algn="l">
              <a:lnSpc>
                <a:spcPct val="105000"/>
              </a:lnSpc>
              <a:spcBef>
                <a:spcPts val="1200"/>
              </a:spcBef>
              <a:spcAft>
                <a:spcPts val="0"/>
              </a:spcAft>
              <a:buNone/>
            </a:pPr>
            <a:r>
              <a:rPr lang="en-GB" sz="1800"/>
              <a:t>GRU(Gated Recurrent unit)</a:t>
            </a:r>
            <a:endParaRPr sz="1800"/>
          </a:p>
          <a:p>
            <a:pPr indent="0" lvl="0" marL="0" rtl="0" algn="l">
              <a:lnSpc>
                <a:spcPct val="105000"/>
              </a:lnSpc>
              <a:spcBef>
                <a:spcPts val="1200"/>
              </a:spcBef>
              <a:spcAft>
                <a:spcPts val="1200"/>
              </a:spcAft>
              <a:buNone/>
            </a:pPr>
            <a:r>
              <a:rPr lang="en-GB" sz="1800"/>
              <a:t>Bi-LSTM or Bidirectional LSTM</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751800" y="447600"/>
            <a:ext cx="75183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u="sng">
                <a:solidFill>
                  <a:schemeClr val="lt1"/>
                </a:solidFill>
                <a:latin typeface="Lato"/>
                <a:ea typeface="Lato"/>
                <a:cs typeface="Lato"/>
                <a:sym typeface="Lato"/>
              </a:rPr>
              <a:t>Moving average:</a:t>
            </a:r>
            <a:endParaRPr sz="23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457200" rtl="0" algn="l">
              <a:spcBef>
                <a:spcPts val="0"/>
              </a:spcBef>
              <a:spcAft>
                <a:spcPts val="0"/>
              </a:spcAft>
              <a:buNone/>
            </a:pPr>
            <a:r>
              <a:rPr lang="en-GB">
                <a:solidFill>
                  <a:schemeClr val="lt1"/>
                </a:solidFill>
                <a:latin typeface="Lato"/>
                <a:ea typeface="Lato"/>
                <a:cs typeface="Lato"/>
                <a:sym typeface="Lato"/>
              </a:rPr>
              <a:t>In the method of moving average, successive arithmetic averages are computed from overlapping groups of successive values of a time series. Each group includes all the observations in a given time interval, termed as the period of moving average. In simple words </a:t>
            </a:r>
            <a:r>
              <a:rPr lang="en-GB">
                <a:solidFill>
                  <a:schemeClr val="lt1"/>
                </a:solidFill>
                <a:latin typeface="Lato"/>
                <a:ea typeface="Lato"/>
                <a:cs typeface="Lato"/>
                <a:sym typeface="Lato"/>
              </a:rPr>
              <a:t>average</a:t>
            </a:r>
            <a:r>
              <a:rPr lang="en-GB">
                <a:solidFill>
                  <a:schemeClr val="lt1"/>
                </a:solidFill>
                <a:latin typeface="Lato"/>
                <a:ea typeface="Lato"/>
                <a:cs typeface="Lato"/>
                <a:sym typeface="Lato"/>
              </a:rPr>
              <a:t> of all the observed values till time t-1 will be the predicted value at time t. </a:t>
            </a:r>
            <a:endParaRPr>
              <a:solidFill>
                <a:schemeClr val="lt1"/>
              </a:solidFill>
              <a:latin typeface="Lato"/>
              <a:ea typeface="Lato"/>
              <a:cs typeface="Lato"/>
              <a:sym typeface="Lato"/>
            </a:endParaRPr>
          </a:p>
          <a:p>
            <a:pPr indent="0" lvl="0" marL="0" rtl="0" algn="l">
              <a:spcBef>
                <a:spcPts val="0"/>
              </a:spcBef>
              <a:spcAft>
                <a:spcPts val="0"/>
              </a:spcAft>
              <a:buNone/>
            </a:pPr>
            <a:r>
              <a:t/>
            </a:r>
            <a:endParaRPr sz="1900">
              <a:solidFill>
                <a:schemeClr val="lt1"/>
              </a:solidFill>
              <a:latin typeface="Lato"/>
              <a:ea typeface="Lato"/>
              <a:cs typeface="Lato"/>
              <a:sym typeface="Lato"/>
            </a:endParaRPr>
          </a:p>
          <a:p>
            <a:pPr indent="0" lvl="0" marL="0" rtl="0" algn="l">
              <a:spcBef>
                <a:spcPts val="0"/>
              </a:spcBef>
              <a:spcAft>
                <a:spcPts val="0"/>
              </a:spcAft>
              <a:buNone/>
            </a:pPr>
            <a:r>
              <a:rPr lang="en-GB" sz="2400" u="sng">
                <a:solidFill>
                  <a:schemeClr val="lt1"/>
                </a:solidFill>
                <a:latin typeface="Lato"/>
                <a:ea typeface="Lato"/>
                <a:cs typeface="Lato"/>
                <a:sym typeface="Lato"/>
              </a:rPr>
              <a:t>Linear regression:</a:t>
            </a:r>
            <a:endParaRPr sz="2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457200" rtl="0" algn="l">
              <a:spcBef>
                <a:spcPts val="0"/>
              </a:spcBef>
              <a:spcAft>
                <a:spcPts val="0"/>
              </a:spcAft>
              <a:buNone/>
            </a:pPr>
            <a:r>
              <a:rPr lang="en-GB">
                <a:solidFill>
                  <a:schemeClr val="lt1"/>
                </a:solidFill>
                <a:latin typeface="Lato"/>
                <a:ea typeface="Lato"/>
                <a:cs typeface="Lato"/>
                <a:sym typeface="Lato"/>
              </a:rPr>
              <a:t>The linear regression model returns an equation that determines the relationship between the independent variables and the dependent variable.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rPr lang="en-GB">
                <a:solidFill>
                  <a:schemeClr val="lt1"/>
                </a:solidFill>
                <a:latin typeface="Lato"/>
                <a:ea typeface="Lato"/>
                <a:cs typeface="Lato"/>
                <a:sym typeface="Lato"/>
              </a:rPr>
              <a:t>The equation for linear regression can be written as:</a:t>
            </a:r>
            <a:endParaRPr>
              <a:solidFill>
                <a:schemeClr val="lt1"/>
              </a:solidFill>
              <a:latin typeface="Lato"/>
              <a:ea typeface="Lato"/>
              <a:cs typeface="Lato"/>
              <a:sym typeface="Lato"/>
            </a:endParaRPr>
          </a:p>
          <a:p>
            <a:pPr indent="0" lvl="0" marL="457200" rtl="0" algn="l">
              <a:spcBef>
                <a:spcPts val="0"/>
              </a:spcBef>
              <a:spcAft>
                <a:spcPts val="0"/>
              </a:spcAft>
              <a:buNone/>
            </a:pPr>
            <a:r>
              <a:rPr lang="en-GB">
                <a:solidFill>
                  <a:schemeClr val="lt1"/>
                </a:solidFill>
                <a:latin typeface="Lato"/>
                <a:ea typeface="Lato"/>
                <a:cs typeface="Lato"/>
                <a:sym typeface="Lato"/>
              </a:rPr>
              <a:t>		Y = C1X1 + C2X2 +  . . . . . + CnXn</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sz="800">
              <a:solidFill>
                <a:schemeClr val="lt1"/>
              </a:solidFill>
              <a:latin typeface="Lato"/>
              <a:ea typeface="Lato"/>
              <a:cs typeface="Lato"/>
              <a:sym typeface="Lato"/>
            </a:endParaRPr>
          </a:p>
          <a:p>
            <a:pPr indent="0" lvl="0" marL="457200" rtl="0" algn="l">
              <a:spcBef>
                <a:spcPts val="0"/>
              </a:spcBef>
              <a:spcAft>
                <a:spcPts val="0"/>
              </a:spcAft>
              <a:buNone/>
            </a:pPr>
            <a:r>
              <a:rPr lang="en-GB">
                <a:solidFill>
                  <a:schemeClr val="lt1"/>
                </a:solidFill>
                <a:latin typeface="Lato"/>
                <a:ea typeface="Lato"/>
                <a:cs typeface="Lato"/>
                <a:sym typeface="Lato"/>
              </a:rPr>
              <a:t>Here, X1, X2,….Xn represent the independent variables while the coefficients C1, C2, …. Cn  represent the weights. </a:t>
            </a:r>
            <a:endParaRPr>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