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97" r:id="rId5"/>
    <p:sldId id="298" r:id="rId6"/>
    <p:sldId id="299" r:id="rId7"/>
    <p:sldId id="300"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2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6" d="100"/>
          <a:sy n="76" d="100"/>
        </p:scale>
        <p:origin x="43"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0637731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transition spd="med">
    <p:pull dir="r"/>
  </p:transition>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transition spd="med">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transition spd="med">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transition spd="med">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transition spd="med">
    <p:pull dir="r"/>
  </p:transition>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transition spd="med">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transition spd="med">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transition spd="med">
    <p:pull dir="r"/>
  </p:transition>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transition spd="med">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transition spd="med">
    <p:pull dir="r"/>
  </p:transition>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Google Shape;46;p15"/>
          <p:cNvSpPr txBox="1">
            <a:spLocks/>
          </p:cNvSpPr>
          <p:nvPr/>
        </p:nvSpPr>
        <p:spPr>
          <a:xfrm>
            <a:off x="683462" y="1237737"/>
            <a:ext cx="6398142" cy="3268466"/>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just">
              <a:spcBef>
                <a:spcPts val="0"/>
              </a:spcBef>
            </a:pPr>
            <a:r>
              <a:rPr lang="en-US" dirty="0">
                <a:latin typeface="Fira Sans" panose="020B0503050000020004" pitchFamily="34" charset="0"/>
              </a:rPr>
              <a:t>Topic: Data Preprocessing and Data Cleaning with Their Impact on Model Performance</a:t>
            </a:r>
          </a:p>
        </p:txBody>
      </p:sp>
      <p:sp>
        <p:nvSpPr>
          <p:cNvPr id="350" name="Google Shape;350;p17"/>
          <p:cNvSpPr txBox="1"/>
          <p:nvPr/>
        </p:nvSpPr>
        <p:spPr>
          <a:xfrm>
            <a:off x="744506" y="2090079"/>
            <a:ext cx="6276054" cy="3388183"/>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lang="en" sz="2000" b="1" dirty="0">
              <a:latin typeface="Fira Sans" panose="020B0503050000020004" pitchFamily="34" charset="0"/>
              <a:ea typeface="Fira Sans Extra Condensed"/>
              <a:cs typeface="Fira Sans Extra Condensed"/>
              <a:sym typeface="Fira Sans Extra Condensed"/>
            </a:endParaRPr>
          </a:p>
          <a:p>
            <a:pPr marL="0" lvl="0" indent="0" algn="l" rtl="0">
              <a:lnSpc>
                <a:spcPct val="150000"/>
              </a:lnSpc>
              <a:spcBef>
                <a:spcPts val="0"/>
              </a:spcBef>
              <a:spcAft>
                <a:spcPts val="0"/>
              </a:spcAft>
              <a:buNone/>
            </a:pPr>
            <a:r>
              <a:rPr lang="en" sz="2000" b="1" dirty="0">
                <a:latin typeface="Fira Sans" panose="020B0503050000020004" pitchFamily="34" charset="0"/>
                <a:ea typeface="Fira Sans Extra Condensed"/>
                <a:cs typeface="Fira Sans Extra Condensed"/>
                <a:sym typeface="Fira Sans Extra Condensed"/>
              </a:rPr>
              <a:t>NAME: TOUHID ALAM</a:t>
            </a:r>
          </a:p>
          <a:p>
            <a:pPr marL="0" lvl="0" indent="0" algn="l" rtl="0">
              <a:lnSpc>
                <a:spcPct val="150000"/>
              </a:lnSpc>
              <a:spcBef>
                <a:spcPts val="0"/>
              </a:spcBef>
              <a:spcAft>
                <a:spcPts val="0"/>
              </a:spcAft>
              <a:buNone/>
            </a:pPr>
            <a:r>
              <a:rPr lang="en" sz="2000" b="1" dirty="0">
                <a:latin typeface="Fira Sans" panose="020B0503050000020004" pitchFamily="34" charset="0"/>
                <a:ea typeface="Fira Sans Extra Condensed"/>
                <a:cs typeface="Fira Sans Extra Condensed"/>
                <a:sym typeface="Fira Sans Extra Condensed"/>
              </a:rPr>
              <a:t>ID: 22-46330-1</a:t>
            </a:r>
          </a:p>
          <a:p>
            <a:pPr marL="0" lvl="0" indent="0" algn="l" rtl="0">
              <a:lnSpc>
                <a:spcPct val="150000"/>
              </a:lnSpc>
              <a:spcBef>
                <a:spcPts val="0"/>
              </a:spcBef>
              <a:spcAft>
                <a:spcPts val="0"/>
              </a:spcAft>
              <a:buNone/>
            </a:pPr>
            <a:r>
              <a:rPr lang="en" sz="2000" b="1" dirty="0">
                <a:solidFill>
                  <a:srgbClr val="000000"/>
                </a:solidFill>
                <a:latin typeface="Fira Sans" panose="020B0503050000020004" pitchFamily="34" charset="0"/>
                <a:ea typeface="Fira Sans Extra Condensed"/>
                <a:cs typeface="Fira Sans Extra Condensed"/>
                <a:sym typeface="Fira Sans Extra Condensed"/>
              </a:rPr>
              <a:t>COURSE: MACHINE LEARNING</a:t>
            </a:r>
          </a:p>
          <a:p>
            <a:pPr marL="0" lvl="0" indent="0" algn="l" rtl="0">
              <a:lnSpc>
                <a:spcPct val="150000"/>
              </a:lnSpc>
              <a:spcBef>
                <a:spcPts val="0"/>
              </a:spcBef>
              <a:spcAft>
                <a:spcPts val="0"/>
              </a:spcAft>
              <a:buNone/>
            </a:pPr>
            <a:r>
              <a:rPr lang="en" sz="2000" b="1" dirty="0">
                <a:latin typeface="Fira Sans" panose="020B0503050000020004" pitchFamily="34" charset="0"/>
                <a:ea typeface="Fira Sans Extra Condensed"/>
                <a:cs typeface="Fira Sans Extra Condensed"/>
                <a:sym typeface="Fira Sans Extra Condensed"/>
              </a:rPr>
              <a:t>SECTION: B</a:t>
            </a:r>
          </a:p>
          <a:p>
            <a:pPr>
              <a:lnSpc>
                <a:spcPct val="150000"/>
              </a:lnSpc>
            </a:pPr>
            <a:r>
              <a:rPr lang="en" sz="2000" b="1" dirty="0">
                <a:latin typeface="Fira Sans" panose="020B0503050000020004" pitchFamily="34" charset="0"/>
                <a:ea typeface="Fira Sans Extra Condensed"/>
                <a:cs typeface="Fira Sans Extra Condensed"/>
                <a:sym typeface="Fira Sans Extra Condensed"/>
              </a:rPr>
              <a:t>COURSE FACULTY: </a:t>
            </a:r>
            <a:r>
              <a:rPr lang="en-US" sz="2000" b="1" i="0" dirty="0">
                <a:effectLst/>
                <a:latin typeface="Fira Sans" panose="020B0503050000020004" pitchFamily="34" charset="0"/>
              </a:rPr>
              <a:t>MOHAMMAD SAEF ULLAH MIAH</a:t>
            </a:r>
          </a:p>
          <a:p>
            <a:pPr marL="0" lvl="0" indent="0" algn="l" rtl="0">
              <a:spcBef>
                <a:spcPts val="0"/>
              </a:spcBef>
              <a:spcAft>
                <a:spcPts val="0"/>
              </a:spcAft>
              <a:buNone/>
            </a:pPr>
            <a:endParaRPr lang="en" sz="2000" b="1" dirty="0">
              <a:latin typeface="Fira Sans" panose="020B0503050000020004" pitchFamily="34" charset="0"/>
              <a:ea typeface="Fira Sans Extra Condensed"/>
              <a:cs typeface="Fira Sans Extra Condensed"/>
              <a:sym typeface="Fira Sans Extra Condensed"/>
            </a:endParaRPr>
          </a:p>
        </p:txBody>
      </p:sp>
      <p:pic>
        <p:nvPicPr>
          <p:cNvPr id="1026" name="Picture 2" descr="Brain with digital circuit and programmer with laptop Machine learning artificial intelligence">
            <a:extLst>
              <a:ext uri="{FF2B5EF4-FFF2-40B4-BE49-F238E27FC236}">
                <a16:creationId xmlns:a16="http://schemas.microsoft.com/office/drawing/2014/main" id="{6FD2EDC4-CB78-CDF6-180C-F2E25256D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597" y="1714159"/>
            <a:ext cx="4652403" cy="3268466"/>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332;p17">
            <a:extLst>
              <a:ext uri="{FF2B5EF4-FFF2-40B4-BE49-F238E27FC236}">
                <a16:creationId xmlns:a16="http://schemas.microsoft.com/office/drawing/2014/main" id="{4B764D7C-33D4-2799-AB53-D14629E471E4}"/>
              </a:ext>
            </a:extLst>
          </p:cNvPr>
          <p:cNvSpPr/>
          <p:nvPr/>
        </p:nvSpPr>
        <p:spPr>
          <a:xfrm>
            <a:off x="260448" y="173238"/>
            <a:ext cx="8156402" cy="651152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latin typeface="Fira Sans" panose="020B05030500000200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86178715"/>
      </p:ext>
    </p:extLst>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331885"/>
            <a:ext cx="10215717" cy="1169551"/>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DATA LABELING</a:t>
            </a:r>
          </a:p>
          <a:p>
            <a:endParaRPr lang="en-US" sz="3500" b="1" dirty="0">
              <a:latin typeface="Fira Sans Extra Condensed" panose="020B0503050000020004" pitchFamily="34" charset="0"/>
            </a:endParaRPr>
          </a:p>
        </p:txBody>
      </p:sp>
      <p:sp>
        <p:nvSpPr>
          <p:cNvPr id="11" name="Rectangle 30">
            <a:extLst>
              <a:ext uri="{FF2B5EF4-FFF2-40B4-BE49-F238E27FC236}">
                <a16:creationId xmlns:a16="http://schemas.microsoft.com/office/drawing/2014/main" id="{03CC8766-43F1-7409-208A-6C2E20BD2483}"/>
              </a:ext>
            </a:extLst>
          </p:cNvPr>
          <p:cNvSpPr>
            <a:spLocks noChangeArrowheads="1"/>
          </p:cNvSpPr>
          <p:nvPr/>
        </p:nvSpPr>
        <p:spPr bwMode="auto">
          <a:xfrm>
            <a:off x="0" y="-776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31">
            <a:extLst>
              <a:ext uri="{FF2B5EF4-FFF2-40B4-BE49-F238E27FC236}">
                <a16:creationId xmlns:a16="http://schemas.microsoft.com/office/drawing/2014/main" id="{BFB36C06-EEC6-534D-B784-F6EC4A1F9C9B}"/>
              </a:ext>
            </a:extLst>
          </p:cNvPr>
          <p:cNvSpPr>
            <a:spLocks noChangeArrowheads="1"/>
          </p:cNvSpPr>
          <p:nvPr/>
        </p:nvSpPr>
        <p:spPr bwMode="auto">
          <a:xfrm>
            <a:off x="457200" y="2964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45720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A4D588B8-D690-F2CD-B773-B55AEB6B6020}"/>
              </a:ext>
            </a:extLst>
          </p:cNvPr>
          <p:cNvSpPr txBox="1"/>
          <p:nvPr/>
        </p:nvSpPr>
        <p:spPr>
          <a:xfrm>
            <a:off x="457199" y="1316770"/>
            <a:ext cx="998621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Fira Sans" panose="020B0503050000020004" pitchFamily="34" charset="0"/>
              </a:rPr>
              <a:t>Determining The Features and the Target Attribute of the dataset.</a:t>
            </a:r>
          </a:p>
        </p:txBody>
      </p:sp>
      <p:sp>
        <p:nvSpPr>
          <p:cNvPr id="16" name="TextBox 15">
            <a:extLst>
              <a:ext uri="{FF2B5EF4-FFF2-40B4-BE49-F238E27FC236}">
                <a16:creationId xmlns:a16="http://schemas.microsoft.com/office/drawing/2014/main" id="{7ABB101F-229D-24D9-E8EF-6B1F4E0F0B3C}"/>
              </a:ext>
            </a:extLst>
          </p:cNvPr>
          <p:cNvSpPr txBox="1"/>
          <p:nvPr/>
        </p:nvSpPr>
        <p:spPr>
          <a:xfrm>
            <a:off x="457199" y="2376903"/>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FEATURE ENGINEERING</a:t>
            </a:r>
          </a:p>
        </p:txBody>
      </p:sp>
      <p:sp>
        <p:nvSpPr>
          <p:cNvPr id="17" name="TextBox 16">
            <a:extLst>
              <a:ext uri="{FF2B5EF4-FFF2-40B4-BE49-F238E27FC236}">
                <a16:creationId xmlns:a16="http://schemas.microsoft.com/office/drawing/2014/main" id="{6517BBE1-7320-ABDE-DEE6-AA2395E7FE67}"/>
              </a:ext>
            </a:extLst>
          </p:cNvPr>
          <p:cNvSpPr txBox="1"/>
          <p:nvPr/>
        </p:nvSpPr>
        <p:spPr>
          <a:xfrm>
            <a:off x="457198" y="3050801"/>
            <a:ext cx="11734801" cy="22513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Fira Sans" panose="020B0503050000020004" pitchFamily="34" charset="0"/>
              </a:rPr>
              <a:t>The process of creating new features or deleting or reducing the features.</a:t>
            </a:r>
          </a:p>
          <a:p>
            <a:pPr marL="285750" indent="-285750">
              <a:lnSpc>
                <a:spcPct val="150000"/>
              </a:lnSpc>
              <a:buFont typeface="Arial" panose="020B0604020202020204" pitchFamily="34" charset="0"/>
              <a:buChar char="•"/>
            </a:pPr>
            <a:r>
              <a:rPr lang="en-US" sz="2400" dirty="0">
                <a:latin typeface="Fira Sans" panose="020B0503050000020004" pitchFamily="34" charset="0"/>
              </a:rPr>
              <a:t>Creating new features based on the nature of the data.</a:t>
            </a:r>
          </a:p>
          <a:p>
            <a:pPr marL="285750" indent="-285750">
              <a:lnSpc>
                <a:spcPct val="150000"/>
              </a:lnSpc>
              <a:buFont typeface="Arial" panose="020B0604020202020204" pitchFamily="34" charset="0"/>
              <a:buChar char="•"/>
            </a:pPr>
            <a:r>
              <a:rPr lang="en-US" sz="2400" dirty="0">
                <a:latin typeface="Fira Sans" panose="020B0503050000020004" pitchFamily="34" charset="0"/>
              </a:rPr>
              <a:t>Reducing Features using PCA or LDA.</a:t>
            </a:r>
          </a:p>
          <a:p>
            <a:pPr marL="285750" indent="-285750">
              <a:lnSpc>
                <a:spcPct val="150000"/>
              </a:lnSpc>
              <a:buFont typeface="Arial" panose="020B0604020202020204" pitchFamily="34" charset="0"/>
              <a:buChar char="•"/>
            </a:pPr>
            <a:r>
              <a:rPr lang="en-US" sz="2400" dirty="0">
                <a:latin typeface="Fira Sans" panose="020B0503050000020004" pitchFamily="34" charset="0"/>
              </a:rPr>
              <a:t>Normalization or Standardization.</a:t>
            </a:r>
          </a:p>
        </p:txBody>
      </p:sp>
    </p:spTree>
    <p:extLst>
      <p:ext uri="{BB962C8B-B14F-4D97-AF65-F5344CB8AC3E}">
        <p14:creationId xmlns:p14="http://schemas.microsoft.com/office/powerpoint/2010/main" val="1269355970"/>
      </p:ext>
    </p:ext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331885"/>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DATA TRANSFORMATION</a:t>
            </a:r>
          </a:p>
        </p:txBody>
      </p:sp>
      <p:sp>
        <p:nvSpPr>
          <p:cNvPr id="13" name="Rectangle 31">
            <a:extLst>
              <a:ext uri="{FF2B5EF4-FFF2-40B4-BE49-F238E27FC236}">
                <a16:creationId xmlns:a16="http://schemas.microsoft.com/office/drawing/2014/main" id="{BFB36C06-EEC6-534D-B784-F6EC4A1F9C9B}"/>
              </a:ext>
            </a:extLst>
          </p:cNvPr>
          <p:cNvSpPr>
            <a:spLocks noChangeArrowheads="1"/>
          </p:cNvSpPr>
          <p:nvPr/>
        </p:nvSpPr>
        <p:spPr bwMode="auto">
          <a:xfrm>
            <a:off x="457200" y="2964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45720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Google Shape;2260;p44">
            <a:extLst>
              <a:ext uri="{FF2B5EF4-FFF2-40B4-BE49-F238E27FC236}">
                <a16:creationId xmlns:a16="http://schemas.microsoft.com/office/drawing/2014/main" id="{CE5566AB-CD7F-EEAC-A528-DBA49E4A1F83}"/>
              </a:ext>
            </a:extLst>
          </p:cNvPr>
          <p:cNvSpPr/>
          <p:nvPr/>
        </p:nvSpPr>
        <p:spPr>
          <a:xfrm>
            <a:off x="81893" y="1053189"/>
            <a:ext cx="5484166" cy="2375808"/>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261;p44">
            <a:extLst>
              <a:ext uri="{FF2B5EF4-FFF2-40B4-BE49-F238E27FC236}">
                <a16:creationId xmlns:a16="http://schemas.microsoft.com/office/drawing/2014/main" id="{C1CD0C29-6896-B855-3E05-45F36738073C}"/>
              </a:ext>
            </a:extLst>
          </p:cNvPr>
          <p:cNvGrpSpPr/>
          <p:nvPr/>
        </p:nvGrpSpPr>
        <p:grpSpPr>
          <a:xfrm>
            <a:off x="293348" y="1225100"/>
            <a:ext cx="4475422" cy="1517074"/>
            <a:chOff x="801115" y="2312671"/>
            <a:chExt cx="4475422" cy="1517074"/>
          </a:xfrm>
        </p:grpSpPr>
        <p:sp>
          <p:nvSpPr>
            <p:cNvPr id="5" name="Google Shape;2262;p44">
              <a:extLst>
                <a:ext uri="{FF2B5EF4-FFF2-40B4-BE49-F238E27FC236}">
                  <a16:creationId xmlns:a16="http://schemas.microsoft.com/office/drawing/2014/main" id="{BB4DDD94-A0D2-3C29-6057-14425C7EB5AE}"/>
                </a:ext>
              </a:extLst>
            </p:cNvPr>
            <p:cNvSpPr txBox="1"/>
            <p:nvPr/>
          </p:nvSpPr>
          <p:spPr>
            <a:xfrm>
              <a:off x="964967" y="2312671"/>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dirty="0">
                  <a:solidFill>
                    <a:srgbClr val="000000"/>
                  </a:solidFill>
                  <a:latin typeface="Fira Sans Extra Condensed"/>
                  <a:ea typeface="Fira Sans Extra Condensed"/>
                  <a:cs typeface="Fira Sans Extra Condensed"/>
                  <a:sym typeface="Fira Sans Extra Condensed"/>
                </a:rPr>
                <a:t>Normalization</a:t>
              </a:r>
              <a:endParaRPr sz="2600" b="1" dirty="0">
                <a:solidFill>
                  <a:srgbClr val="000000"/>
                </a:solidFill>
                <a:latin typeface="Fira Sans Extra Condensed"/>
                <a:ea typeface="Fira Sans Extra Condensed"/>
                <a:cs typeface="Fira Sans Extra Condensed"/>
                <a:sym typeface="Fira Sans Extra Condensed"/>
              </a:endParaRPr>
            </a:p>
          </p:txBody>
        </p:sp>
        <p:sp>
          <p:nvSpPr>
            <p:cNvPr id="6" name="Google Shape;2263;p44">
              <a:extLst>
                <a:ext uri="{FF2B5EF4-FFF2-40B4-BE49-F238E27FC236}">
                  <a16:creationId xmlns:a16="http://schemas.microsoft.com/office/drawing/2014/main" id="{888FD5C9-0002-3B49-7B50-2FA77248F1CB}"/>
                </a:ext>
              </a:extLst>
            </p:cNvPr>
            <p:cNvSpPr txBox="1"/>
            <p:nvPr/>
          </p:nvSpPr>
          <p:spPr>
            <a:xfrm>
              <a:off x="801115" y="2696345"/>
              <a:ext cx="4475422" cy="1133400"/>
            </a:xfrm>
            <a:prstGeom prst="rect">
              <a:avLst/>
            </a:prstGeom>
            <a:noFill/>
            <a:ln>
              <a:noFill/>
            </a:ln>
          </p:spPr>
          <p:txBody>
            <a:bodyPr spcFirstLastPara="1" wrap="square" lIns="91425" tIns="91425" rIns="91425" bIns="91425" anchor="t" anchorCtr="0">
              <a:noAutofit/>
            </a:bodyPr>
            <a:lstStyle/>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Uses Quantile to normalize the data.</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Within the range of [0,1]</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Min Max method or log scaling.</a:t>
              </a:r>
            </a:p>
          </p:txBody>
        </p:sp>
      </p:grpSp>
      <p:sp>
        <p:nvSpPr>
          <p:cNvPr id="7" name="Google Shape;2265;p44">
            <a:extLst>
              <a:ext uri="{FF2B5EF4-FFF2-40B4-BE49-F238E27FC236}">
                <a16:creationId xmlns:a16="http://schemas.microsoft.com/office/drawing/2014/main" id="{01D036EF-E8FD-91C3-B7A9-78A7CC4B5EAE}"/>
              </a:ext>
            </a:extLst>
          </p:cNvPr>
          <p:cNvSpPr txBox="1"/>
          <p:nvPr/>
        </p:nvSpPr>
        <p:spPr>
          <a:xfrm>
            <a:off x="6200171" y="1225100"/>
            <a:ext cx="2621135"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dirty="0">
                <a:solidFill>
                  <a:srgbClr val="000000"/>
                </a:solidFill>
                <a:latin typeface="Fira Sans Extra Condensed"/>
                <a:ea typeface="Fira Sans Extra Condensed"/>
                <a:cs typeface="Fira Sans Extra Condensed"/>
                <a:sym typeface="Fira Sans Extra Condensed"/>
              </a:rPr>
              <a:t>Standardrization</a:t>
            </a:r>
            <a:endParaRPr sz="2600" b="1" dirty="0">
              <a:solidFill>
                <a:srgbClr val="000000"/>
              </a:solidFill>
              <a:latin typeface="Fira Sans Extra Condensed"/>
              <a:ea typeface="Fira Sans Extra Condensed"/>
              <a:cs typeface="Fira Sans Extra Condensed"/>
              <a:sym typeface="Fira Sans Extra Condensed"/>
            </a:endParaRPr>
          </a:p>
        </p:txBody>
      </p:sp>
      <p:sp>
        <p:nvSpPr>
          <p:cNvPr id="8" name="Google Shape;2266;p44">
            <a:extLst>
              <a:ext uri="{FF2B5EF4-FFF2-40B4-BE49-F238E27FC236}">
                <a16:creationId xmlns:a16="http://schemas.microsoft.com/office/drawing/2014/main" id="{2F8A2DF4-F62C-0AE0-1F2A-19775DB11E06}"/>
              </a:ext>
            </a:extLst>
          </p:cNvPr>
          <p:cNvSpPr txBox="1"/>
          <p:nvPr/>
        </p:nvSpPr>
        <p:spPr>
          <a:xfrm>
            <a:off x="6200170" y="1556900"/>
            <a:ext cx="4742149" cy="1133400"/>
          </a:xfrm>
          <a:prstGeom prst="rect">
            <a:avLst/>
          </a:prstGeom>
          <a:noFill/>
          <a:ln>
            <a:noFill/>
          </a:ln>
        </p:spPr>
        <p:txBody>
          <a:bodyPr spcFirstLastPara="1" wrap="square" lIns="91425" tIns="91425" rIns="91425" bIns="91425" anchor="t" anchorCtr="0">
            <a:noAutofit/>
          </a:bodyPr>
          <a:lstStyle/>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Mean of 0 and SD of 1.</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No particular range.</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Z-score.</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Considered a part of Normalization.</a:t>
            </a:r>
          </a:p>
        </p:txBody>
      </p:sp>
      <p:sp>
        <p:nvSpPr>
          <p:cNvPr id="9" name="Google Shape;2328;p45">
            <a:extLst>
              <a:ext uri="{FF2B5EF4-FFF2-40B4-BE49-F238E27FC236}">
                <a16:creationId xmlns:a16="http://schemas.microsoft.com/office/drawing/2014/main" id="{E9C1D3BE-2D25-9CA5-6B25-D39C2BEAD67D}"/>
              </a:ext>
            </a:extLst>
          </p:cNvPr>
          <p:cNvSpPr/>
          <p:nvPr/>
        </p:nvSpPr>
        <p:spPr>
          <a:xfrm>
            <a:off x="5916969" y="1053188"/>
            <a:ext cx="5981683" cy="2375809"/>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TextBox 11">
            <a:extLst>
              <a:ext uri="{FF2B5EF4-FFF2-40B4-BE49-F238E27FC236}">
                <a16:creationId xmlns:a16="http://schemas.microsoft.com/office/drawing/2014/main" id="{B5454059-A328-BBA3-3646-57A149649DD9}"/>
              </a:ext>
            </a:extLst>
          </p:cNvPr>
          <p:cNvSpPr txBox="1"/>
          <p:nvPr/>
        </p:nvSpPr>
        <p:spPr>
          <a:xfrm>
            <a:off x="233492" y="4394294"/>
            <a:ext cx="4535278" cy="1348061"/>
          </a:xfrm>
          <a:prstGeom prst="rect">
            <a:avLst/>
          </a:prstGeom>
          <a:noFill/>
        </p:spPr>
        <p:txBody>
          <a:bodyPr wrap="square" rtlCol="0">
            <a:spAutoFit/>
          </a:bodyPr>
          <a:lstStyle/>
          <a:p>
            <a:pPr marL="285750" marR="0" indent="-285750" algn="just">
              <a:lnSpc>
                <a:spcPct val="115000"/>
              </a:lnSpc>
              <a:spcBef>
                <a:spcPts val="0"/>
              </a:spcBef>
              <a:spcAft>
                <a:spcPts val="800"/>
              </a:spcAft>
              <a:buFont typeface="Arial" panose="020B0604020202020204" pitchFamily="34" charset="0"/>
              <a:buChar char="•"/>
            </a:pPr>
            <a:r>
              <a:rPr lang="en-US" sz="1800" b="1" kern="100" dirty="0">
                <a:effectLst/>
                <a:latin typeface="Fira Sans" panose="020B0503050000020004" pitchFamily="34" charset="0"/>
                <a:ea typeface="Aptos" panose="020B0004020202020204" pitchFamily="34" charset="0"/>
                <a:cs typeface="Times New Roman" panose="02020603050405020304" pitchFamily="18" charset="0"/>
              </a:rPr>
              <a:t>Table 1 shows the study of Obaid et al. </a:t>
            </a:r>
            <a:r>
              <a:rPr lang="en-US" b="1" kern="100" dirty="0">
                <a:latin typeface="Fira Sans" panose="020B0503050000020004" pitchFamily="34" charset="0"/>
                <a:ea typeface="Aptos" panose="020B0004020202020204" pitchFamily="34" charset="0"/>
                <a:cs typeface="Times New Roman" panose="02020603050405020304" pitchFamily="18" charset="0"/>
              </a:rPr>
              <a:t>where they used J48 CLASSIFIER and various transformation techniques for pre-processing.</a:t>
            </a:r>
            <a:endParaRPr lang="en-US" sz="1800" b="1" kern="100" dirty="0">
              <a:effectLst/>
              <a:latin typeface="Fira Sans" panose="020B0503050000020004" pitchFamily="34" charset="0"/>
              <a:ea typeface="Aptos" panose="020B0004020202020204" pitchFamily="34" charset="0"/>
              <a:cs typeface="Times New Roman" panose="02020603050405020304" pitchFamily="18" charset="0"/>
            </a:endParaRPr>
          </a:p>
        </p:txBody>
      </p:sp>
      <p:pic>
        <p:nvPicPr>
          <p:cNvPr id="15" name="Picture 14" descr="A table with numbers and text&#10;&#10;Description automatically generated">
            <a:extLst>
              <a:ext uri="{FF2B5EF4-FFF2-40B4-BE49-F238E27FC236}">
                <a16:creationId xmlns:a16="http://schemas.microsoft.com/office/drawing/2014/main" id="{C3159634-D716-8616-5354-CE2D0BDA70CD}"/>
              </a:ext>
            </a:extLst>
          </p:cNvPr>
          <p:cNvPicPr>
            <a:picLocks noChangeAspect="1"/>
          </p:cNvPicPr>
          <p:nvPr/>
        </p:nvPicPr>
        <p:blipFill>
          <a:blip r:embed="rId2"/>
          <a:stretch>
            <a:fillRect/>
          </a:stretch>
        </p:blipFill>
        <p:spPr>
          <a:xfrm>
            <a:off x="5559419" y="4242469"/>
            <a:ext cx="6304353" cy="2312488"/>
          </a:xfrm>
          <a:prstGeom prst="rect">
            <a:avLst/>
          </a:prstGeom>
        </p:spPr>
      </p:pic>
      <p:sp>
        <p:nvSpPr>
          <p:cNvPr id="18" name="TextBox 17">
            <a:extLst>
              <a:ext uri="{FF2B5EF4-FFF2-40B4-BE49-F238E27FC236}">
                <a16:creationId xmlns:a16="http://schemas.microsoft.com/office/drawing/2014/main" id="{26B5A57D-BA2D-6F19-A0FD-2E20918185EC}"/>
              </a:ext>
            </a:extLst>
          </p:cNvPr>
          <p:cNvSpPr txBox="1"/>
          <p:nvPr/>
        </p:nvSpPr>
        <p:spPr>
          <a:xfrm>
            <a:off x="5565058" y="3759821"/>
            <a:ext cx="6293076" cy="738664"/>
          </a:xfrm>
          <a:prstGeom prst="rect">
            <a:avLst/>
          </a:prstGeom>
          <a:noFill/>
        </p:spPr>
        <p:txBody>
          <a:bodyPr wrap="square" rtlCol="0">
            <a:spAutoFit/>
          </a:bodyPr>
          <a:lstStyle/>
          <a:p>
            <a:pPr algn="ctr"/>
            <a:r>
              <a:rPr lang="en-US" sz="1400" b="1" kern="100" dirty="0">
                <a:effectLst/>
                <a:latin typeface="Fira Sans" panose="020B0503050000020004" pitchFamily="34" charset="0"/>
                <a:ea typeface="Aptos" panose="020B0004020202020204" pitchFamily="34" charset="0"/>
                <a:cs typeface="Times New Roman" panose="02020603050405020304" pitchFamily="18" charset="0"/>
              </a:rPr>
              <a:t>Table 1. The accuracy and consumed time by the pre-processing normalization methods [5].</a:t>
            </a:r>
            <a:endParaRPr lang="en-US" sz="1400" kern="100" dirty="0">
              <a:effectLst/>
              <a:latin typeface="Fira Sans" panose="020B0503050000020004" pitchFamily="34" charset="0"/>
              <a:ea typeface="Aptos" panose="020B0004020202020204" pitchFamily="34" charset="0"/>
              <a:cs typeface="Times New Roman" panose="02020603050405020304" pitchFamily="18" charset="0"/>
            </a:endParaRPr>
          </a:p>
          <a:p>
            <a:pPr algn="ctr"/>
            <a:endParaRPr lang="en-US" sz="1400" dirty="0">
              <a:latin typeface="Fira Sans" panose="020B0503050000020004" pitchFamily="34" charset="0"/>
            </a:endParaRPr>
          </a:p>
        </p:txBody>
      </p:sp>
    </p:spTree>
    <p:extLst>
      <p:ext uri="{BB962C8B-B14F-4D97-AF65-F5344CB8AC3E}">
        <p14:creationId xmlns:p14="http://schemas.microsoft.com/office/powerpoint/2010/main" val="1892062672"/>
      </p:ext>
    </p:extLst>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331885"/>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ENCODING CATEGORICAL DATA</a:t>
            </a:r>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45720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Google Shape;2263;p44">
            <a:extLst>
              <a:ext uri="{FF2B5EF4-FFF2-40B4-BE49-F238E27FC236}">
                <a16:creationId xmlns:a16="http://schemas.microsoft.com/office/drawing/2014/main" id="{888FD5C9-0002-3B49-7B50-2FA77248F1CB}"/>
              </a:ext>
            </a:extLst>
          </p:cNvPr>
          <p:cNvSpPr txBox="1"/>
          <p:nvPr/>
        </p:nvSpPr>
        <p:spPr>
          <a:xfrm>
            <a:off x="457199" y="962827"/>
            <a:ext cx="10215717" cy="1133400"/>
          </a:xfrm>
          <a:prstGeom prst="rect">
            <a:avLst/>
          </a:prstGeom>
          <a:noFill/>
          <a:ln>
            <a:noFill/>
          </a:ln>
        </p:spPr>
        <p:txBody>
          <a:bodyPr spcFirstLastPara="1" wrap="square" lIns="91425" tIns="91425" rIns="91425" bIns="91425" anchor="t" anchorCtr="0">
            <a:noAutofit/>
          </a:bodyPr>
          <a:lstStyle/>
          <a:p>
            <a:pPr marL="320040" lvl="0" indent="-317500" rtl="0">
              <a:lnSpc>
                <a:spcPct val="150000"/>
              </a:lnSpc>
              <a:spcBef>
                <a:spcPts val="0"/>
              </a:spcBef>
              <a:spcAft>
                <a:spcPts val="0"/>
              </a:spcAft>
              <a:buSzPts val="1400"/>
              <a:buFont typeface="Roboto"/>
              <a:buChar char="●"/>
            </a:pPr>
            <a:r>
              <a:rPr lang="en-US" sz="2400" dirty="0">
                <a:latin typeface="Fira Sans" panose="020B0503050000020004" pitchFamily="34" charset="0"/>
                <a:ea typeface="Roboto"/>
                <a:cs typeface="Roboto"/>
                <a:sym typeface="Roboto"/>
              </a:rPr>
              <a:t>Convert The categorical data in Unique Numerical values.</a:t>
            </a:r>
          </a:p>
          <a:p>
            <a:pPr marL="320040" lvl="0" indent="-317500" rtl="0">
              <a:lnSpc>
                <a:spcPct val="150000"/>
              </a:lnSpc>
              <a:spcBef>
                <a:spcPts val="0"/>
              </a:spcBef>
              <a:spcAft>
                <a:spcPts val="0"/>
              </a:spcAft>
              <a:buSzPts val="1400"/>
              <a:buFont typeface="Roboto"/>
              <a:buChar char="●"/>
            </a:pPr>
            <a:r>
              <a:rPr lang="en-US" sz="2400" dirty="0">
                <a:latin typeface="Fira Sans" panose="020B0503050000020004" pitchFamily="34" charset="0"/>
                <a:ea typeface="Roboto"/>
                <a:cs typeface="Roboto"/>
                <a:sym typeface="Roboto"/>
              </a:rPr>
              <a:t>One Hot Encoding.</a:t>
            </a:r>
          </a:p>
        </p:txBody>
      </p:sp>
      <p:sp>
        <p:nvSpPr>
          <p:cNvPr id="2" name="TextBox 1">
            <a:extLst>
              <a:ext uri="{FF2B5EF4-FFF2-40B4-BE49-F238E27FC236}">
                <a16:creationId xmlns:a16="http://schemas.microsoft.com/office/drawing/2014/main" id="{935CD635-F7DB-657E-7F5E-23E0DFA7B114}"/>
              </a:ext>
            </a:extLst>
          </p:cNvPr>
          <p:cNvSpPr txBox="1"/>
          <p:nvPr/>
        </p:nvSpPr>
        <p:spPr>
          <a:xfrm>
            <a:off x="457198" y="2617228"/>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DIMENSIONALITY REDUCTION</a:t>
            </a:r>
          </a:p>
        </p:txBody>
      </p:sp>
      <p:sp>
        <p:nvSpPr>
          <p:cNvPr id="11" name="Google Shape;2263;p44">
            <a:extLst>
              <a:ext uri="{FF2B5EF4-FFF2-40B4-BE49-F238E27FC236}">
                <a16:creationId xmlns:a16="http://schemas.microsoft.com/office/drawing/2014/main" id="{CD4A9DA1-0D9B-E062-5D22-C952FCBFBA66}"/>
              </a:ext>
            </a:extLst>
          </p:cNvPr>
          <p:cNvSpPr txBox="1"/>
          <p:nvPr/>
        </p:nvSpPr>
        <p:spPr>
          <a:xfrm>
            <a:off x="457197" y="3183928"/>
            <a:ext cx="11490963" cy="1133400"/>
          </a:xfrm>
          <a:prstGeom prst="rect">
            <a:avLst/>
          </a:prstGeom>
          <a:noFill/>
          <a:ln>
            <a:noFill/>
          </a:ln>
        </p:spPr>
        <p:txBody>
          <a:bodyPr spcFirstLastPara="1" wrap="square" lIns="91425" tIns="91425" rIns="91425" bIns="91425" anchor="t" anchorCtr="0">
            <a:noAutofit/>
          </a:bodyPr>
          <a:lstStyle/>
          <a:p>
            <a:pPr marL="320040" lvl="0" indent="-317500" rtl="0">
              <a:lnSpc>
                <a:spcPct val="150000"/>
              </a:lnSpc>
              <a:spcBef>
                <a:spcPts val="0"/>
              </a:spcBef>
              <a:spcAft>
                <a:spcPts val="0"/>
              </a:spcAft>
              <a:buSzPts val="1400"/>
              <a:buFont typeface="Roboto"/>
              <a:buChar char="●"/>
            </a:pPr>
            <a:r>
              <a:rPr lang="en-US" sz="2400" dirty="0">
                <a:latin typeface="Fira Sans" panose="020B0503050000020004" pitchFamily="34" charset="0"/>
                <a:ea typeface="Roboto"/>
                <a:cs typeface="Roboto"/>
                <a:sym typeface="Roboto"/>
              </a:rPr>
              <a:t>Some Feature may not have significant relation with the target attribute.</a:t>
            </a:r>
          </a:p>
          <a:p>
            <a:pPr marL="320040" lvl="0" indent="-317500" rtl="0">
              <a:lnSpc>
                <a:spcPct val="150000"/>
              </a:lnSpc>
              <a:spcBef>
                <a:spcPts val="0"/>
              </a:spcBef>
              <a:spcAft>
                <a:spcPts val="0"/>
              </a:spcAft>
              <a:buSzPts val="1400"/>
              <a:buFont typeface="Roboto"/>
              <a:buChar char="●"/>
            </a:pPr>
            <a:r>
              <a:rPr lang="en-US" sz="2400" dirty="0">
                <a:latin typeface="Fira Sans" panose="020B0503050000020004" pitchFamily="34" charset="0"/>
                <a:ea typeface="Roboto"/>
                <a:cs typeface="Roboto"/>
                <a:sym typeface="Roboto"/>
              </a:rPr>
              <a:t>May need to reduce the time complexity of the dataset.</a:t>
            </a:r>
          </a:p>
          <a:p>
            <a:pPr marL="320040" lvl="0" indent="-317500" rtl="0">
              <a:lnSpc>
                <a:spcPct val="150000"/>
              </a:lnSpc>
              <a:spcBef>
                <a:spcPts val="0"/>
              </a:spcBef>
              <a:spcAft>
                <a:spcPts val="0"/>
              </a:spcAft>
              <a:buSzPts val="1400"/>
              <a:buFont typeface="Roboto"/>
              <a:buChar char="●"/>
            </a:pPr>
            <a:r>
              <a:rPr lang="en-US" sz="2400" dirty="0">
                <a:latin typeface="Fira Sans" panose="020B0503050000020004" pitchFamily="34" charset="0"/>
                <a:ea typeface="Roboto"/>
                <a:cs typeface="Roboto"/>
                <a:sym typeface="Roboto"/>
              </a:rPr>
              <a:t>Principal Component Analysis (PCA) based on the variance in dataset and it uses linear Regression.</a:t>
            </a:r>
          </a:p>
          <a:p>
            <a:pPr marL="320040" lvl="0" indent="-317500" rtl="0">
              <a:lnSpc>
                <a:spcPct val="150000"/>
              </a:lnSpc>
              <a:spcBef>
                <a:spcPts val="0"/>
              </a:spcBef>
              <a:spcAft>
                <a:spcPts val="0"/>
              </a:spcAft>
              <a:buSzPts val="1400"/>
              <a:buFont typeface="Roboto"/>
              <a:buChar char="●"/>
            </a:pPr>
            <a:r>
              <a:rPr lang="en-US" sz="2400" dirty="0">
                <a:latin typeface="Fira Sans" panose="020B0503050000020004" pitchFamily="34" charset="0"/>
                <a:ea typeface="Roboto"/>
                <a:cs typeface="Roboto"/>
                <a:sym typeface="Roboto"/>
              </a:rPr>
              <a:t>Linear Discriminant Analysis (LDA) for better classification.</a:t>
            </a:r>
          </a:p>
        </p:txBody>
      </p:sp>
    </p:spTree>
    <p:extLst>
      <p:ext uri="{BB962C8B-B14F-4D97-AF65-F5344CB8AC3E}">
        <p14:creationId xmlns:p14="http://schemas.microsoft.com/office/powerpoint/2010/main" val="702970731"/>
      </p:ext>
    </p:extLst>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331885"/>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DIMENSIONALITY REDUCTION</a:t>
            </a:r>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45720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Google Shape;2263;p44">
            <a:extLst>
              <a:ext uri="{FF2B5EF4-FFF2-40B4-BE49-F238E27FC236}">
                <a16:creationId xmlns:a16="http://schemas.microsoft.com/office/drawing/2014/main" id="{888FD5C9-0002-3B49-7B50-2FA77248F1CB}"/>
              </a:ext>
            </a:extLst>
          </p:cNvPr>
          <p:cNvSpPr txBox="1"/>
          <p:nvPr/>
        </p:nvSpPr>
        <p:spPr>
          <a:xfrm>
            <a:off x="457199" y="962827"/>
            <a:ext cx="10988041" cy="1133400"/>
          </a:xfrm>
          <a:prstGeom prst="rect">
            <a:avLst/>
          </a:prstGeom>
          <a:noFill/>
          <a:ln>
            <a:noFill/>
          </a:ln>
        </p:spPr>
        <p:txBody>
          <a:bodyPr spcFirstLastPara="1" wrap="square" lIns="91425" tIns="91425" rIns="91425" bIns="91425" anchor="t" anchorCtr="0">
            <a:noAutofit/>
          </a:bodyPr>
          <a:lstStyle/>
          <a:p>
            <a:pPr marL="320040" lvl="0" indent="-317500" algn="just" rtl="0">
              <a:lnSpc>
                <a:spcPct val="150000"/>
              </a:lnSpc>
              <a:spcBef>
                <a:spcPts val="0"/>
              </a:spcBef>
              <a:spcAft>
                <a:spcPts val="0"/>
              </a:spcAft>
              <a:buSzPts val="1400"/>
              <a:buFont typeface="Roboto"/>
              <a:buChar char="●"/>
            </a:pPr>
            <a:r>
              <a:rPr lang="en-US" sz="2000" dirty="0">
                <a:effectLst/>
                <a:latin typeface="Fira Sans" panose="020B0503050000020004" pitchFamily="34" charset="0"/>
                <a:ea typeface="Aptos" panose="020B0004020202020204" pitchFamily="34" charset="0"/>
              </a:rPr>
              <a:t>In their research, Obaid et al. also showed the impact on the accuracy of the model when different number of features are used for the model using different dimensionality reduction methods on NSL-KDD dataset [5]. Table 2 and Table 3 show the result of their study</a:t>
            </a:r>
            <a:endParaRPr lang="en-US" sz="2000" dirty="0">
              <a:latin typeface="Fira Sans" panose="020B0503050000020004" pitchFamily="34" charset="0"/>
              <a:ea typeface="Roboto"/>
              <a:cs typeface="Roboto"/>
              <a:sym typeface="Roboto"/>
            </a:endParaRPr>
          </a:p>
        </p:txBody>
      </p:sp>
      <p:pic>
        <p:nvPicPr>
          <p:cNvPr id="1026" name="Picture 2">
            <a:extLst>
              <a:ext uri="{FF2B5EF4-FFF2-40B4-BE49-F238E27FC236}">
                <a16:creationId xmlns:a16="http://schemas.microsoft.com/office/drawing/2014/main" id="{19317BD8-03EC-8EA2-1D5F-529C49513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3361837"/>
            <a:ext cx="4921863" cy="206834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A table with numbers and text&#10;&#10;Description automatically generated">
            <a:extLst>
              <a:ext uri="{FF2B5EF4-FFF2-40B4-BE49-F238E27FC236}">
                <a16:creationId xmlns:a16="http://schemas.microsoft.com/office/drawing/2014/main" id="{66CE3A52-7DC6-BA5B-C4E9-1EC33D2B5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8" y="3352907"/>
            <a:ext cx="5168639" cy="20683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DA5ACBF-B6C4-E3D2-56BF-6B6A12CBB1ED}"/>
              </a:ext>
            </a:extLst>
          </p:cNvPr>
          <p:cNvSpPr>
            <a:spLocks noChangeArrowheads="1"/>
          </p:cNvSpPr>
          <p:nvPr/>
        </p:nvSpPr>
        <p:spPr bwMode="auto">
          <a:xfrm>
            <a:off x="640904" y="3009508"/>
            <a:ext cx="45544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Fira Sans" panose="020B0503050000020004" pitchFamily="34" charset="0"/>
                <a:ea typeface="Aptos" panose="020B0004020202020204" pitchFamily="34" charset="0"/>
                <a:cs typeface="Times New Roman" panose="02020603050405020304" pitchFamily="18" charset="0"/>
              </a:rPr>
              <a:t>Table 2: Dimensional Reduction Results using LDA [5].</a:t>
            </a:r>
            <a:endParaRPr kumimoji="0" lang="en-US" altLang="en-US" sz="1400" b="0" i="0" u="none" strike="noStrike" cap="none" normalizeH="0" baseline="0" dirty="0">
              <a:ln>
                <a:noFill/>
              </a:ln>
              <a:solidFill>
                <a:schemeClr val="tx1"/>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Fira Sans" panose="020B0503050000020004" pitchFamily="34" charset="0"/>
            </a:endParaRPr>
          </a:p>
        </p:txBody>
      </p:sp>
      <p:sp>
        <p:nvSpPr>
          <p:cNvPr id="4" name="Rectangle 4">
            <a:extLst>
              <a:ext uri="{FF2B5EF4-FFF2-40B4-BE49-F238E27FC236}">
                <a16:creationId xmlns:a16="http://schemas.microsoft.com/office/drawing/2014/main" id="{8C8A27CE-9E95-BED7-CC3A-185C414897C4}"/>
              </a:ext>
            </a:extLst>
          </p:cNvPr>
          <p:cNvSpPr>
            <a:spLocks noChangeArrowheads="1"/>
          </p:cNvSpPr>
          <p:nvPr/>
        </p:nvSpPr>
        <p:spPr bwMode="auto">
          <a:xfrm>
            <a:off x="6257732" y="3009508"/>
            <a:ext cx="45560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Fira Sans" panose="020B0503050000020004" pitchFamily="34" charset="0"/>
                <a:ea typeface="Aptos" panose="020B0004020202020204" pitchFamily="34" charset="0"/>
                <a:cs typeface="Times New Roman" panose="02020603050405020304" pitchFamily="18" charset="0"/>
              </a:rPr>
              <a:t>Table 3: Dimensional Reduction Results using PCA [5].</a:t>
            </a:r>
            <a:endParaRPr kumimoji="0" lang="en-US" altLang="en-US" sz="1400" b="0" i="0" u="none" strike="noStrike" cap="none" normalizeH="0" baseline="0" dirty="0">
              <a:ln>
                <a:noFill/>
              </a:ln>
              <a:solidFill>
                <a:schemeClr val="tx1"/>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Fira Sans" panose="020B0503050000020004" pitchFamily="34" charset="0"/>
            </a:endParaRPr>
          </a:p>
        </p:txBody>
      </p:sp>
      <p:sp>
        <p:nvSpPr>
          <p:cNvPr id="5" name="Rectangle 5">
            <a:extLst>
              <a:ext uri="{FF2B5EF4-FFF2-40B4-BE49-F238E27FC236}">
                <a16:creationId xmlns:a16="http://schemas.microsoft.com/office/drawing/2014/main" id="{BA09A7DF-CB6F-A449-3DFF-BCF1C803CF94}"/>
              </a:ext>
            </a:extLst>
          </p:cNvPr>
          <p:cNvSpPr>
            <a:spLocks noChangeArrowheads="1"/>
          </p:cNvSpPr>
          <p:nvPr/>
        </p:nvSpPr>
        <p:spPr bwMode="auto">
          <a:xfrm>
            <a:off x="1463040" y="6118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13111324"/>
      </p:ext>
    </p:extLst>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331885"/>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DATA BALANCING</a:t>
            </a:r>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84328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Google Shape;2263;p44">
            <a:extLst>
              <a:ext uri="{FF2B5EF4-FFF2-40B4-BE49-F238E27FC236}">
                <a16:creationId xmlns:a16="http://schemas.microsoft.com/office/drawing/2014/main" id="{888FD5C9-0002-3B49-7B50-2FA77248F1CB}"/>
              </a:ext>
            </a:extLst>
          </p:cNvPr>
          <p:cNvSpPr txBox="1"/>
          <p:nvPr/>
        </p:nvSpPr>
        <p:spPr>
          <a:xfrm>
            <a:off x="457199" y="962827"/>
            <a:ext cx="10988041" cy="1133400"/>
          </a:xfrm>
          <a:prstGeom prst="rect">
            <a:avLst/>
          </a:prstGeom>
          <a:noFill/>
          <a:ln>
            <a:noFill/>
          </a:ln>
        </p:spPr>
        <p:txBody>
          <a:bodyPr spcFirstLastPara="1" wrap="square" lIns="91425" tIns="91425" rIns="91425" bIns="91425" anchor="t" anchorCtr="0">
            <a:noAutofit/>
          </a:bodyPr>
          <a:lstStyle/>
          <a:p>
            <a:pPr marL="320040" lvl="0" indent="-317500" algn="just" rtl="0">
              <a:lnSpc>
                <a:spcPct val="150000"/>
              </a:lnSpc>
              <a:spcBef>
                <a:spcPts val="0"/>
              </a:spcBef>
              <a:spcAft>
                <a:spcPts val="0"/>
              </a:spcAft>
              <a:buSzPts val="1400"/>
              <a:buFont typeface="Roboto"/>
              <a:buChar char="●"/>
            </a:pPr>
            <a:r>
              <a:rPr lang="en-US" sz="2000" dirty="0">
                <a:latin typeface="Fira Sans" panose="020B0503050000020004" pitchFamily="34" charset="0"/>
                <a:ea typeface="Roboto"/>
                <a:cs typeface="Roboto"/>
                <a:sym typeface="Roboto"/>
              </a:rPr>
              <a:t>Adjusting the distribution of data.</a:t>
            </a:r>
          </a:p>
          <a:p>
            <a:pPr marL="320040" lvl="0" indent="-317500" algn="just" rtl="0">
              <a:lnSpc>
                <a:spcPct val="150000"/>
              </a:lnSpc>
              <a:spcBef>
                <a:spcPts val="0"/>
              </a:spcBef>
              <a:spcAft>
                <a:spcPts val="0"/>
              </a:spcAft>
              <a:buSzPts val="1400"/>
              <a:buFont typeface="Roboto"/>
              <a:buChar char="●"/>
            </a:pPr>
            <a:r>
              <a:rPr lang="en-US" sz="2000" dirty="0">
                <a:latin typeface="Fira Sans" panose="020B0503050000020004" pitchFamily="34" charset="0"/>
                <a:ea typeface="Roboto"/>
                <a:cs typeface="Roboto"/>
                <a:sym typeface="Roboto"/>
              </a:rPr>
              <a:t>When one categorical target value is so much higher than another.</a:t>
            </a:r>
          </a:p>
          <a:p>
            <a:pPr marL="320040" lvl="0" indent="-317500" algn="just" rtl="0">
              <a:lnSpc>
                <a:spcPct val="150000"/>
              </a:lnSpc>
              <a:spcBef>
                <a:spcPts val="0"/>
              </a:spcBef>
              <a:spcAft>
                <a:spcPts val="0"/>
              </a:spcAft>
              <a:buSzPts val="1400"/>
              <a:buFont typeface="Roboto"/>
              <a:buChar char="●"/>
            </a:pPr>
            <a:r>
              <a:rPr lang="en-US" sz="2000" dirty="0">
                <a:latin typeface="Fira Sans" panose="020B0503050000020004" pitchFamily="34" charset="0"/>
                <a:ea typeface="Roboto"/>
                <a:cs typeface="Roboto"/>
                <a:sym typeface="Roboto"/>
              </a:rPr>
              <a:t>Useful to solve the biasness in the performance</a:t>
            </a:r>
          </a:p>
        </p:txBody>
      </p:sp>
      <p:sp>
        <p:nvSpPr>
          <p:cNvPr id="5" name="Rectangle 5">
            <a:extLst>
              <a:ext uri="{FF2B5EF4-FFF2-40B4-BE49-F238E27FC236}">
                <a16:creationId xmlns:a16="http://schemas.microsoft.com/office/drawing/2014/main" id="{BA09A7DF-CB6F-A449-3DFF-BCF1C803CF94}"/>
              </a:ext>
            </a:extLst>
          </p:cNvPr>
          <p:cNvSpPr>
            <a:spLocks noChangeArrowheads="1"/>
          </p:cNvSpPr>
          <p:nvPr/>
        </p:nvSpPr>
        <p:spPr bwMode="auto">
          <a:xfrm>
            <a:off x="1463040" y="6118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1">
            <a:extLst>
              <a:ext uri="{FF2B5EF4-FFF2-40B4-BE49-F238E27FC236}">
                <a16:creationId xmlns:a16="http://schemas.microsoft.com/office/drawing/2014/main" id="{BEFD652B-5757-B57B-E914-9DF6371D82F3}"/>
              </a:ext>
            </a:extLst>
          </p:cNvPr>
          <p:cNvSpPr>
            <a:spLocks noChangeArrowheads="1"/>
          </p:cNvSpPr>
          <p:nvPr/>
        </p:nvSpPr>
        <p:spPr bwMode="auto">
          <a:xfrm>
            <a:off x="971617" y="53872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Google Shape;2260;p44">
            <a:extLst>
              <a:ext uri="{FF2B5EF4-FFF2-40B4-BE49-F238E27FC236}">
                <a16:creationId xmlns:a16="http://schemas.microsoft.com/office/drawing/2014/main" id="{D28919DE-7603-5343-F3B6-C94E3CB8DC6F}"/>
              </a:ext>
            </a:extLst>
          </p:cNvPr>
          <p:cNvSpPr/>
          <p:nvPr/>
        </p:nvSpPr>
        <p:spPr>
          <a:xfrm>
            <a:off x="6082110" y="2736860"/>
            <a:ext cx="5148951" cy="315830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 name="Google Shape;2261;p44">
            <a:extLst>
              <a:ext uri="{FF2B5EF4-FFF2-40B4-BE49-F238E27FC236}">
                <a16:creationId xmlns:a16="http://schemas.microsoft.com/office/drawing/2014/main" id="{EEF65D59-3E3E-6F62-67BD-9CB32F4CF24E}"/>
              </a:ext>
            </a:extLst>
          </p:cNvPr>
          <p:cNvGrpSpPr/>
          <p:nvPr/>
        </p:nvGrpSpPr>
        <p:grpSpPr>
          <a:xfrm>
            <a:off x="1350922" y="2856406"/>
            <a:ext cx="4475422" cy="1538916"/>
            <a:chOff x="1180420" y="2216896"/>
            <a:chExt cx="4475422" cy="1538916"/>
          </a:xfrm>
        </p:grpSpPr>
        <p:sp>
          <p:nvSpPr>
            <p:cNvPr id="11" name="Google Shape;2262;p44">
              <a:extLst>
                <a:ext uri="{FF2B5EF4-FFF2-40B4-BE49-F238E27FC236}">
                  <a16:creationId xmlns:a16="http://schemas.microsoft.com/office/drawing/2014/main" id="{F5B375B5-5619-B839-9E21-BE41364C79B6}"/>
                </a:ext>
              </a:extLst>
            </p:cNvPr>
            <p:cNvSpPr txBox="1"/>
            <p:nvPr/>
          </p:nvSpPr>
          <p:spPr>
            <a:xfrm>
              <a:off x="1227382" y="2216896"/>
              <a:ext cx="266562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dirty="0">
                  <a:solidFill>
                    <a:srgbClr val="000000"/>
                  </a:solidFill>
                  <a:latin typeface="Fira Sans Extra Condensed"/>
                  <a:ea typeface="Fira Sans Extra Condensed"/>
                  <a:cs typeface="Fira Sans Extra Condensed"/>
                  <a:sym typeface="Fira Sans Extra Condensed"/>
                </a:rPr>
                <a:t>Resampling Data</a:t>
              </a:r>
              <a:endParaRPr sz="2600" b="1" dirty="0">
                <a:solidFill>
                  <a:srgbClr val="000000"/>
                </a:solidFill>
                <a:latin typeface="Fira Sans Extra Condensed"/>
                <a:ea typeface="Fira Sans Extra Condensed"/>
                <a:cs typeface="Fira Sans Extra Condensed"/>
                <a:sym typeface="Fira Sans Extra Condensed"/>
              </a:endParaRPr>
            </a:p>
          </p:txBody>
        </p:sp>
        <p:sp>
          <p:nvSpPr>
            <p:cNvPr id="12" name="Google Shape;2263;p44">
              <a:extLst>
                <a:ext uri="{FF2B5EF4-FFF2-40B4-BE49-F238E27FC236}">
                  <a16:creationId xmlns:a16="http://schemas.microsoft.com/office/drawing/2014/main" id="{16005AE3-E7CC-A5A2-9C1F-EE15B35CE454}"/>
                </a:ext>
              </a:extLst>
            </p:cNvPr>
            <p:cNvSpPr txBox="1"/>
            <p:nvPr/>
          </p:nvSpPr>
          <p:spPr>
            <a:xfrm>
              <a:off x="1180420" y="2622412"/>
              <a:ext cx="4475422" cy="1133400"/>
            </a:xfrm>
            <a:prstGeom prst="rect">
              <a:avLst/>
            </a:prstGeom>
            <a:noFill/>
            <a:ln>
              <a:noFill/>
            </a:ln>
          </p:spPr>
          <p:txBody>
            <a:bodyPr spcFirstLastPara="1" wrap="square" lIns="91425" tIns="91425" rIns="91425" bIns="91425" anchor="t" anchorCtr="0">
              <a:noAutofit/>
            </a:bodyPr>
            <a:lstStyle/>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Oversampling the target attribute with lower number of instance.</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Under sampling the target attribute with higher number of instances</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Must be randomly.</a:t>
              </a:r>
            </a:p>
            <a:p>
              <a:pPr marL="320040" lvl="0" indent="-317500" rtl="0">
                <a:lnSpc>
                  <a:spcPct val="150000"/>
                </a:lnSpc>
                <a:spcBef>
                  <a:spcPts val="0"/>
                </a:spcBef>
                <a:spcAft>
                  <a:spcPts val="0"/>
                </a:spcAft>
                <a:buSzPts val="1400"/>
                <a:buFont typeface="Roboto"/>
                <a:buChar char="●"/>
              </a:pPr>
              <a:endParaRPr lang="en-US" dirty="0">
                <a:latin typeface="Fira Sans" panose="020B0503050000020004" pitchFamily="34" charset="0"/>
                <a:ea typeface="Roboto"/>
                <a:cs typeface="Roboto"/>
                <a:sym typeface="Roboto"/>
              </a:endParaRPr>
            </a:p>
          </p:txBody>
        </p:sp>
      </p:grpSp>
      <p:sp>
        <p:nvSpPr>
          <p:cNvPr id="13" name="Google Shape;2265;p44">
            <a:extLst>
              <a:ext uri="{FF2B5EF4-FFF2-40B4-BE49-F238E27FC236}">
                <a16:creationId xmlns:a16="http://schemas.microsoft.com/office/drawing/2014/main" id="{52470BB3-1ED5-4A66-5ADB-D416AEF8EBD2}"/>
              </a:ext>
            </a:extLst>
          </p:cNvPr>
          <p:cNvSpPr txBox="1"/>
          <p:nvPr/>
        </p:nvSpPr>
        <p:spPr>
          <a:xfrm>
            <a:off x="6482080" y="2986524"/>
            <a:ext cx="2621135"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dirty="0">
                <a:solidFill>
                  <a:srgbClr val="000000"/>
                </a:solidFill>
                <a:latin typeface="Fira Sans Extra Condensed"/>
                <a:ea typeface="Fira Sans Extra Condensed"/>
                <a:cs typeface="Fira Sans Extra Condensed"/>
                <a:sym typeface="Fira Sans Extra Condensed"/>
              </a:rPr>
              <a:t>Synthetic Samples</a:t>
            </a:r>
            <a:endParaRPr sz="2600" b="1" dirty="0">
              <a:solidFill>
                <a:srgbClr val="000000"/>
              </a:solidFill>
              <a:latin typeface="Fira Sans Extra Condensed"/>
              <a:ea typeface="Fira Sans Extra Condensed"/>
              <a:cs typeface="Fira Sans Extra Condensed"/>
              <a:sym typeface="Fira Sans Extra Condensed"/>
            </a:endParaRPr>
          </a:p>
        </p:txBody>
      </p:sp>
      <p:sp>
        <p:nvSpPr>
          <p:cNvPr id="15" name="Google Shape;2266;p44">
            <a:extLst>
              <a:ext uri="{FF2B5EF4-FFF2-40B4-BE49-F238E27FC236}">
                <a16:creationId xmlns:a16="http://schemas.microsoft.com/office/drawing/2014/main" id="{7270A91F-F952-7051-887C-BD2E4E626205}"/>
              </a:ext>
            </a:extLst>
          </p:cNvPr>
          <p:cNvSpPr txBox="1"/>
          <p:nvPr/>
        </p:nvSpPr>
        <p:spPr>
          <a:xfrm>
            <a:off x="6337299" y="3427012"/>
            <a:ext cx="4742149" cy="1133400"/>
          </a:xfrm>
          <a:prstGeom prst="rect">
            <a:avLst/>
          </a:prstGeom>
          <a:noFill/>
          <a:ln>
            <a:noFill/>
          </a:ln>
        </p:spPr>
        <p:txBody>
          <a:bodyPr spcFirstLastPara="1" wrap="square" lIns="91425" tIns="91425" rIns="91425" bIns="91425" anchor="t" anchorCtr="0">
            <a:noAutofit/>
          </a:bodyPr>
          <a:lstStyle/>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Create New sample data artificially.</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Uses Minority Over-Sampling technique</a:t>
            </a:r>
          </a:p>
        </p:txBody>
      </p:sp>
      <p:sp>
        <p:nvSpPr>
          <p:cNvPr id="16" name="Google Shape;2328;p45">
            <a:extLst>
              <a:ext uri="{FF2B5EF4-FFF2-40B4-BE49-F238E27FC236}">
                <a16:creationId xmlns:a16="http://schemas.microsoft.com/office/drawing/2014/main" id="{55D4A942-D025-62D8-9D14-EF678F07B382}"/>
              </a:ext>
            </a:extLst>
          </p:cNvPr>
          <p:cNvSpPr/>
          <p:nvPr/>
        </p:nvSpPr>
        <p:spPr>
          <a:xfrm>
            <a:off x="871988" y="2736854"/>
            <a:ext cx="4946642" cy="3158311"/>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4436626"/>
      </p:ext>
    </p:extLst>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331885"/>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DATA BALANCING</a:t>
            </a:r>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84328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Google Shape;2263;p44">
            <a:extLst>
              <a:ext uri="{FF2B5EF4-FFF2-40B4-BE49-F238E27FC236}">
                <a16:creationId xmlns:a16="http://schemas.microsoft.com/office/drawing/2014/main" id="{888FD5C9-0002-3B49-7B50-2FA77248F1CB}"/>
              </a:ext>
            </a:extLst>
          </p:cNvPr>
          <p:cNvSpPr txBox="1"/>
          <p:nvPr/>
        </p:nvSpPr>
        <p:spPr>
          <a:xfrm>
            <a:off x="457199" y="962827"/>
            <a:ext cx="10988041" cy="1133400"/>
          </a:xfrm>
          <a:prstGeom prst="rect">
            <a:avLst/>
          </a:prstGeom>
          <a:noFill/>
          <a:ln>
            <a:noFill/>
          </a:ln>
        </p:spPr>
        <p:txBody>
          <a:bodyPr spcFirstLastPara="1" wrap="square" lIns="91425" tIns="91425" rIns="91425" bIns="91425" anchor="t" anchorCtr="0">
            <a:noAutofit/>
          </a:bodyPr>
          <a:lstStyle/>
          <a:p>
            <a:pPr marR="0" algn="just">
              <a:lnSpc>
                <a:spcPct val="115000"/>
              </a:lnSpc>
              <a:spcBef>
                <a:spcPts val="0"/>
              </a:spcBef>
              <a:spcAft>
                <a:spcPts val="800"/>
              </a:spcAft>
            </a:pPr>
            <a:r>
              <a:rPr lang="en-US" sz="2000" kern="100" dirty="0" err="1">
                <a:effectLst/>
                <a:latin typeface="Fira Sans" panose="020B0503050000020004" pitchFamily="34" charset="0"/>
                <a:ea typeface="Aptos" panose="020B0004020202020204" pitchFamily="34" charset="0"/>
                <a:cs typeface="Times New Roman" panose="02020603050405020304" pitchFamily="18" charset="0"/>
              </a:rPr>
              <a:t>Shaer</a:t>
            </a:r>
            <a:r>
              <a:rPr lang="en-US" sz="2000" kern="100" dirty="0">
                <a:effectLst/>
                <a:latin typeface="Fira Sans" panose="020B0503050000020004" pitchFamily="34" charset="0"/>
                <a:ea typeface="Aptos" panose="020B0004020202020204" pitchFamily="34" charset="0"/>
                <a:cs typeface="Times New Roman" panose="02020603050405020304" pitchFamily="18" charset="0"/>
              </a:rPr>
              <a:t> et al. approaches to handle imbalance data with SMOTE and other techniques where they found machine gives 18% relative error rate for the imbalance data and only 5% relative error rate in predicting the yield estimation using SMOTE [14]. Table 4 shows their result.</a:t>
            </a:r>
          </a:p>
        </p:txBody>
      </p:sp>
      <p:sp>
        <p:nvSpPr>
          <p:cNvPr id="5" name="Rectangle 5">
            <a:extLst>
              <a:ext uri="{FF2B5EF4-FFF2-40B4-BE49-F238E27FC236}">
                <a16:creationId xmlns:a16="http://schemas.microsoft.com/office/drawing/2014/main" id="{BA09A7DF-CB6F-A449-3DFF-BCF1C803CF94}"/>
              </a:ext>
            </a:extLst>
          </p:cNvPr>
          <p:cNvSpPr>
            <a:spLocks noChangeArrowheads="1"/>
          </p:cNvSpPr>
          <p:nvPr/>
        </p:nvSpPr>
        <p:spPr bwMode="auto">
          <a:xfrm>
            <a:off x="1463040" y="6118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1">
            <a:extLst>
              <a:ext uri="{FF2B5EF4-FFF2-40B4-BE49-F238E27FC236}">
                <a16:creationId xmlns:a16="http://schemas.microsoft.com/office/drawing/2014/main" id="{BEFD652B-5757-B57B-E914-9DF6371D82F3}"/>
              </a:ext>
            </a:extLst>
          </p:cNvPr>
          <p:cNvSpPr>
            <a:spLocks noChangeArrowheads="1"/>
          </p:cNvSpPr>
          <p:nvPr/>
        </p:nvSpPr>
        <p:spPr bwMode="auto">
          <a:xfrm>
            <a:off x="971617" y="53872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a:extLst>
              <a:ext uri="{FF2B5EF4-FFF2-40B4-BE49-F238E27FC236}">
                <a16:creationId xmlns:a16="http://schemas.microsoft.com/office/drawing/2014/main" id="{19DF5A81-3F5E-6DA2-134A-D1344721982D}"/>
              </a:ext>
            </a:extLst>
          </p:cNvPr>
          <p:cNvSpPr>
            <a:spLocks noChangeArrowheads="1"/>
          </p:cNvSpPr>
          <p:nvPr/>
        </p:nvSpPr>
        <p:spPr bwMode="auto">
          <a:xfrm>
            <a:off x="3551498" y="2415158"/>
            <a:ext cx="43893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Fira Sans" panose="020B0503050000020004" pitchFamily="34" charset="0"/>
                <a:ea typeface="Aptos" panose="020B0004020202020204" pitchFamily="34" charset="0"/>
                <a:cs typeface="Times New Roman" panose="02020603050405020304" pitchFamily="18" charset="0"/>
              </a:rPr>
              <a:t>Table 04: Yield Prediction Error [14].</a:t>
            </a:r>
            <a:endParaRPr kumimoji="0" lang="en-US" altLang="en-US" sz="2000" b="0" i="0" u="none" strike="noStrike" cap="none" normalizeH="0" baseline="0" dirty="0">
              <a:ln>
                <a:noFill/>
              </a:ln>
              <a:solidFill>
                <a:schemeClr val="tx1"/>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Fira Sans" panose="020B0503050000020004" pitchFamily="34" charset="0"/>
            </a:endParaRPr>
          </a:p>
        </p:txBody>
      </p:sp>
      <p:pic>
        <p:nvPicPr>
          <p:cNvPr id="2049" name="Picture 1" descr="A black and white rectangular object with black text&#10;&#10;Description automatically generated">
            <a:extLst>
              <a:ext uri="{FF2B5EF4-FFF2-40B4-BE49-F238E27FC236}">
                <a16:creationId xmlns:a16="http://schemas.microsoft.com/office/drawing/2014/main" id="{83779B88-D002-A401-D674-01C8EFDAA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73" y="2850224"/>
            <a:ext cx="8523592" cy="18661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1DC8562-E96A-C0EF-6D40-82CEAA410512}"/>
              </a:ext>
            </a:extLst>
          </p:cNvPr>
          <p:cNvSpPr>
            <a:spLocks noChangeArrowheads="1"/>
          </p:cNvSpPr>
          <p:nvPr/>
        </p:nvSpPr>
        <p:spPr bwMode="auto">
          <a:xfrm>
            <a:off x="4226560" y="47890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67756823"/>
      </p:ext>
    </p:extLst>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564293"/>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SPLITTING DATA</a:t>
            </a:r>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84328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Google Shape;2263;p44">
            <a:extLst>
              <a:ext uri="{FF2B5EF4-FFF2-40B4-BE49-F238E27FC236}">
                <a16:creationId xmlns:a16="http://schemas.microsoft.com/office/drawing/2014/main" id="{888FD5C9-0002-3B49-7B50-2FA77248F1CB}"/>
              </a:ext>
            </a:extLst>
          </p:cNvPr>
          <p:cNvSpPr txBox="1"/>
          <p:nvPr/>
        </p:nvSpPr>
        <p:spPr>
          <a:xfrm>
            <a:off x="457200" y="1267945"/>
            <a:ext cx="10988041" cy="1133400"/>
          </a:xfrm>
          <a:prstGeom prst="rect">
            <a:avLst/>
          </a:prstGeom>
          <a:noFill/>
          <a:ln>
            <a:noFill/>
          </a:ln>
        </p:spPr>
        <p:txBody>
          <a:bodyPr spcFirstLastPara="1" wrap="square" lIns="91425" tIns="91425" rIns="91425" bIns="91425" anchor="t" anchorCtr="0">
            <a:noAutofit/>
          </a:bodyPr>
          <a:lstStyle/>
          <a:p>
            <a:pPr marL="342900" marR="0" indent="-342900" algn="just">
              <a:lnSpc>
                <a:spcPct val="150000"/>
              </a:lnSpc>
              <a:spcBef>
                <a:spcPts val="0"/>
              </a:spcBef>
              <a:spcAft>
                <a:spcPts val="800"/>
              </a:spcAft>
              <a:buFont typeface="Arial" panose="020B0604020202020204" pitchFamily="34" charset="0"/>
              <a:buChar char="•"/>
            </a:pPr>
            <a:r>
              <a:rPr lang="en-US" sz="2000" kern="100" dirty="0">
                <a:effectLst/>
                <a:latin typeface="Fira Sans" panose="020B0503050000020004" pitchFamily="34" charset="0"/>
                <a:ea typeface="Aptos" panose="020B0004020202020204" pitchFamily="34" charset="0"/>
                <a:cs typeface="Times New Roman" panose="02020603050405020304" pitchFamily="18" charset="0"/>
              </a:rPr>
              <a:t>Split the data for training the model, validate the model, and testing the model.</a:t>
            </a:r>
          </a:p>
          <a:p>
            <a:pPr marL="342900" marR="0" indent="-342900" algn="just">
              <a:lnSpc>
                <a:spcPct val="150000"/>
              </a:lnSpc>
              <a:spcBef>
                <a:spcPts val="0"/>
              </a:spcBef>
              <a:spcAft>
                <a:spcPts val="800"/>
              </a:spcAft>
              <a:buFont typeface="Arial" panose="020B0604020202020204" pitchFamily="34" charset="0"/>
              <a:buChar char="•"/>
            </a:pPr>
            <a:r>
              <a:rPr lang="en-US" sz="2000" kern="100" dirty="0">
                <a:latin typeface="Fira Sans" panose="020B0503050000020004" pitchFamily="34" charset="0"/>
                <a:ea typeface="Aptos" panose="020B0004020202020204" pitchFamily="34" charset="0"/>
                <a:cs typeface="Times New Roman" panose="02020603050405020304" pitchFamily="18" charset="0"/>
              </a:rPr>
              <a:t>For training and testing 80-20.</a:t>
            </a:r>
          </a:p>
          <a:p>
            <a:pPr marL="342900" marR="0" indent="-342900" algn="just">
              <a:lnSpc>
                <a:spcPct val="150000"/>
              </a:lnSpc>
              <a:spcBef>
                <a:spcPts val="0"/>
              </a:spcBef>
              <a:spcAft>
                <a:spcPts val="800"/>
              </a:spcAft>
              <a:buFont typeface="Arial" panose="020B0604020202020204" pitchFamily="34" charset="0"/>
              <a:buChar char="•"/>
            </a:pPr>
            <a:r>
              <a:rPr lang="en-US" sz="2000" kern="100" dirty="0">
                <a:effectLst/>
                <a:latin typeface="Fira Sans" panose="020B0503050000020004" pitchFamily="34" charset="0"/>
                <a:ea typeface="Aptos" panose="020B0004020202020204" pitchFamily="34" charset="0"/>
                <a:cs typeface="Times New Roman" panose="02020603050405020304" pitchFamily="18" charset="0"/>
              </a:rPr>
              <a:t>In big data, the training  ratio needs to be higher.</a:t>
            </a:r>
          </a:p>
          <a:p>
            <a:pPr marL="342900" marR="0" indent="-342900" algn="just">
              <a:lnSpc>
                <a:spcPct val="150000"/>
              </a:lnSpc>
              <a:spcBef>
                <a:spcPts val="0"/>
              </a:spcBef>
              <a:spcAft>
                <a:spcPts val="800"/>
              </a:spcAft>
              <a:buFont typeface="Arial" panose="020B0604020202020204" pitchFamily="34" charset="0"/>
              <a:buChar char="•"/>
            </a:pPr>
            <a:r>
              <a:rPr lang="en-US" sz="2000" kern="100" dirty="0">
                <a:effectLst/>
                <a:latin typeface="Fira Sans" panose="020B0503050000020004" pitchFamily="34" charset="0"/>
                <a:ea typeface="Aptos" panose="020B0004020202020204" pitchFamily="34" charset="0"/>
                <a:cs typeface="Times New Roman" panose="02020603050405020304" pitchFamily="18" charset="0"/>
              </a:rPr>
              <a:t>Particularly useful for checking the underfitting and overfitting in the model via </a:t>
            </a:r>
            <a:r>
              <a:rPr lang="en-US" sz="2000" kern="100" dirty="0">
                <a:latin typeface="Fira Sans" panose="020B0503050000020004" pitchFamily="34" charset="0"/>
                <a:ea typeface="Aptos" panose="020B0004020202020204" pitchFamily="34" charset="0"/>
                <a:cs typeface="Times New Roman" panose="02020603050405020304" pitchFamily="18" charset="0"/>
              </a:rPr>
              <a:t>testing the validation and test data.</a:t>
            </a:r>
            <a:endParaRPr lang="en-US" sz="2000" kern="100" dirty="0">
              <a:effectLst/>
              <a:latin typeface="Fira Sans" panose="020B0503050000020004" pitchFamily="34" charset="0"/>
              <a:ea typeface="Aptos" panose="020B0004020202020204" pitchFamily="34" charset="0"/>
              <a:cs typeface="Times New Roman" panose="02020603050405020304" pitchFamily="18" charset="0"/>
            </a:endParaRPr>
          </a:p>
        </p:txBody>
      </p:sp>
      <p:sp>
        <p:nvSpPr>
          <p:cNvPr id="5" name="Rectangle 5">
            <a:extLst>
              <a:ext uri="{FF2B5EF4-FFF2-40B4-BE49-F238E27FC236}">
                <a16:creationId xmlns:a16="http://schemas.microsoft.com/office/drawing/2014/main" id="{BA09A7DF-CB6F-A449-3DFF-BCF1C803CF94}"/>
              </a:ext>
            </a:extLst>
          </p:cNvPr>
          <p:cNvSpPr>
            <a:spLocks noChangeArrowheads="1"/>
          </p:cNvSpPr>
          <p:nvPr/>
        </p:nvSpPr>
        <p:spPr bwMode="auto">
          <a:xfrm>
            <a:off x="1463040" y="6118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1">
            <a:extLst>
              <a:ext uri="{FF2B5EF4-FFF2-40B4-BE49-F238E27FC236}">
                <a16:creationId xmlns:a16="http://schemas.microsoft.com/office/drawing/2014/main" id="{BEFD652B-5757-B57B-E914-9DF6371D82F3}"/>
              </a:ext>
            </a:extLst>
          </p:cNvPr>
          <p:cNvSpPr>
            <a:spLocks noChangeArrowheads="1"/>
          </p:cNvSpPr>
          <p:nvPr/>
        </p:nvSpPr>
        <p:spPr bwMode="auto">
          <a:xfrm>
            <a:off x="971617" y="53872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51DC8562-E96A-C0EF-6D40-82CEAA410512}"/>
              </a:ext>
            </a:extLst>
          </p:cNvPr>
          <p:cNvSpPr>
            <a:spLocks noChangeArrowheads="1"/>
          </p:cNvSpPr>
          <p:nvPr/>
        </p:nvSpPr>
        <p:spPr bwMode="auto">
          <a:xfrm>
            <a:off x="4226560" y="47890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30419239"/>
      </p:ext>
    </p:extLst>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769233"/>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CONCLUSSION</a:t>
            </a:r>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84328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Google Shape;2263;p44">
            <a:extLst>
              <a:ext uri="{FF2B5EF4-FFF2-40B4-BE49-F238E27FC236}">
                <a16:creationId xmlns:a16="http://schemas.microsoft.com/office/drawing/2014/main" id="{888FD5C9-0002-3B49-7B50-2FA77248F1CB}"/>
              </a:ext>
            </a:extLst>
          </p:cNvPr>
          <p:cNvSpPr txBox="1"/>
          <p:nvPr/>
        </p:nvSpPr>
        <p:spPr>
          <a:xfrm>
            <a:off x="457200" y="1500656"/>
            <a:ext cx="6424863" cy="1133400"/>
          </a:xfrm>
          <a:prstGeom prst="rect">
            <a:avLst/>
          </a:prstGeom>
          <a:noFill/>
          <a:ln>
            <a:noFill/>
          </a:ln>
        </p:spPr>
        <p:txBody>
          <a:bodyPr spcFirstLastPara="1" wrap="square" lIns="91425" tIns="91425" rIns="91425" bIns="91425" anchor="t" anchorCtr="0">
            <a:noAutofit/>
          </a:bodyPr>
          <a:lstStyle/>
          <a:p>
            <a:pPr marL="342900" marR="0" indent="-342900" algn="just">
              <a:lnSpc>
                <a:spcPct val="150000"/>
              </a:lnSpc>
              <a:spcBef>
                <a:spcPts val="0"/>
              </a:spcBef>
              <a:spcAft>
                <a:spcPts val="800"/>
              </a:spcAft>
              <a:buFont typeface="Arial" panose="020B0604020202020204" pitchFamily="34" charset="0"/>
              <a:buChar char="•"/>
            </a:pPr>
            <a:r>
              <a:rPr lang="en-US" sz="2000" kern="100" dirty="0">
                <a:latin typeface="Fira Sans" panose="020B0503050000020004" pitchFamily="34" charset="0"/>
                <a:ea typeface="Aptos" panose="020B0004020202020204" pitchFamily="34" charset="0"/>
                <a:cs typeface="Times New Roman" panose="02020603050405020304" pitchFamily="18" charset="0"/>
              </a:rPr>
              <a:t>Data Preprocessing determines whether the data synchronously works with the model.</a:t>
            </a:r>
          </a:p>
          <a:p>
            <a:pPr marL="342900" marR="0" indent="-342900" algn="just">
              <a:lnSpc>
                <a:spcPct val="150000"/>
              </a:lnSpc>
              <a:spcBef>
                <a:spcPts val="0"/>
              </a:spcBef>
              <a:spcAft>
                <a:spcPts val="800"/>
              </a:spcAft>
              <a:buFont typeface="Arial" panose="020B0604020202020204" pitchFamily="34" charset="0"/>
              <a:buChar char="•"/>
            </a:pPr>
            <a:r>
              <a:rPr lang="en-US" sz="2000" kern="100" dirty="0">
                <a:effectLst/>
                <a:latin typeface="Fira Sans" panose="020B0503050000020004" pitchFamily="34" charset="0"/>
                <a:ea typeface="Aptos" panose="020B0004020202020204" pitchFamily="34" charset="0"/>
                <a:cs typeface="Times New Roman" panose="02020603050405020304" pitchFamily="18" charset="0"/>
              </a:rPr>
              <a:t>Need to choose the steps based on the data.</a:t>
            </a:r>
          </a:p>
          <a:p>
            <a:pPr marL="342900" marR="0" indent="-342900" algn="just">
              <a:lnSpc>
                <a:spcPct val="150000"/>
              </a:lnSpc>
              <a:spcBef>
                <a:spcPts val="0"/>
              </a:spcBef>
              <a:spcAft>
                <a:spcPts val="800"/>
              </a:spcAft>
              <a:buFont typeface="Arial" panose="020B0604020202020204" pitchFamily="34" charset="0"/>
              <a:buChar char="•"/>
            </a:pPr>
            <a:r>
              <a:rPr lang="en-US" sz="2000" kern="100" dirty="0">
                <a:effectLst/>
                <a:latin typeface="Fira Sans" panose="020B0503050000020004" pitchFamily="34" charset="0"/>
                <a:ea typeface="Aptos" panose="020B0004020202020204" pitchFamily="34" charset="0"/>
                <a:cs typeface="Times New Roman" panose="02020603050405020304" pitchFamily="18" charset="0"/>
              </a:rPr>
              <a:t>Processed in some structured steps.</a:t>
            </a:r>
          </a:p>
          <a:p>
            <a:pPr marL="342900" marR="0" indent="-342900" algn="just">
              <a:lnSpc>
                <a:spcPct val="150000"/>
              </a:lnSpc>
              <a:spcBef>
                <a:spcPts val="0"/>
              </a:spcBef>
              <a:spcAft>
                <a:spcPts val="800"/>
              </a:spcAft>
              <a:buFont typeface="Arial" panose="020B0604020202020204" pitchFamily="34" charset="0"/>
              <a:buChar char="•"/>
            </a:pPr>
            <a:r>
              <a:rPr lang="en-US" sz="2000" kern="100" dirty="0">
                <a:latin typeface="Fira Sans" panose="020B0503050000020004" pitchFamily="34" charset="0"/>
                <a:ea typeface="Aptos" panose="020B0004020202020204" pitchFamily="34" charset="0"/>
                <a:cs typeface="Times New Roman" panose="02020603050405020304" pitchFamily="18" charset="0"/>
              </a:rPr>
              <a:t>Have particular impact on the model performance.</a:t>
            </a:r>
          </a:p>
          <a:p>
            <a:pPr marL="342900" marR="0" indent="-342900" algn="just">
              <a:lnSpc>
                <a:spcPct val="150000"/>
              </a:lnSpc>
              <a:spcBef>
                <a:spcPts val="0"/>
              </a:spcBef>
              <a:spcAft>
                <a:spcPts val="800"/>
              </a:spcAft>
              <a:buFont typeface="Arial" panose="020B0604020202020204" pitchFamily="34" charset="0"/>
              <a:buChar char="•"/>
            </a:pPr>
            <a:endParaRPr lang="en-US" sz="2000" kern="100" dirty="0">
              <a:effectLst/>
              <a:latin typeface="Fira Sans" panose="020B0503050000020004" pitchFamily="34" charset="0"/>
              <a:ea typeface="Aptos" panose="020B0004020202020204" pitchFamily="34" charset="0"/>
              <a:cs typeface="Times New Roman" panose="02020603050405020304" pitchFamily="18" charset="0"/>
            </a:endParaRPr>
          </a:p>
        </p:txBody>
      </p:sp>
      <p:sp>
        <p:nvSpPr>
          <p:cNvPr id="5" name="Rectangle 5">
            <a:extLst>
              <a:ext uri="{FF2B5EF4-FFF2-40B4-BE49-F238E27FC236}">
                <a16:creationId xmlns:a16="http://schemas.microsoft.com/office/drawing/2014/main" id="{BA09A7DF-CB6F-A449-3DFF-BCF1C803CF94}"/>
              </a:ext>
            </a:extLst>
          </p:cNvPr>
          <p:cNvSpPr>
            <a:spLocks noChangeArrowheads="1"/>
          </p:cNvSpPr>
          <p:nvPr/>
        </p:nvSpPr>
        <p:spPr bwMode="auto">
          <a:xfrm>
            <a:off x="1463040" y="6118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1">
            <a:extLst>
              <a:ext uri="{FF2B5EF4-FFF2-40B4-BE49-F238E27FC236}">
                <a16:creationId xmlns:a16="http://schemas.microsoft.com/office/drawing/2014/main" id="{BEFD652B-5757-B57B-E914-9DF6371D82F3}"/>
              </a:ext>
            </a:extLst>
          </p:cNvPr>
          <p:cNvSpPr>
            <a:spLocks noChangeArrowheads="1"/>
          </p:cNvSpPr>
          <p:nvPr/>
        </p:nvSpPr>
        <p:spPr bwMode="auto">
          <a:xfrm>
            <a:off x="971617" y="53872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51DC8562-E96A-C0EF-6D40-82CEAA410512}"/>
              </a:ext>
            </a:extLst>
          </p:cNvPr>
          <p:cNvSpPr>
            <a:spLocks noChangeArrowheads="1"/>
          </p:cNvSpPr>
          <p:nvPr/>
        </p:nvSpPr>
        <p:spPr bwMode="auto">
          <a:xfrm>
            <a:off x="4226560" y="47890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 descr="Scientists studying neural connections. Programmers writing codes for machine brain">
            <a:extLst>
              <a:ext uri="{FF2B5EF4-FFF2-40B4-BE49-F238E27FC236}">
                <a16:creationId xmlns:a16="http://schemas.microsoft.com/office/drawing/2014/main" id="{B3A5344B-B5A2-0420-1760-31C3FBEF8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921" y="1300802"/>
            <a:ext cx="5078079" cy="338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32834"/>
      </p:ext>
    </p:extLst>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210433"/>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REFERENCES</a:t>
            </a:r>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84328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BA09A7DF-CB6F-A449-3DFF-BCF1C803CF94}"/>
              </a:ext>
            </a:extLst>
          </p:cNvPr>
          <p:cNvSpPr>
            <a:spLocks noChangeArrowheads="1"/>
          </p:cNvSpPr>
          <p:nvPr/>
        </p:nvSpPr>
        <p:spPr bwMode="auto">
          <a:xfrm>
            <a:off x="1463040" y="61180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1">
            <a:extLst>
              <a:ext uri="{FF2B5EF4-FFF2-40B4-BE49-F238E27FC236}">
                <a16:creationId xmlns:a16="http://schemas.microsoft.com/office/drawing/2014/main" id="{BEFD652B-5757-B57B-E914-9DF6371D82F3}"/>
              </a:ext>
            </a:extLst>
          </p:cNvPr>
          <p:cNvSpPr>
            <a:spLocks noChangeArrowheads="1"/>
          </p:cNvSpPr>
          <p:nvPr/>
        </p:nvSpPr>
        <p:spPr bwMode="auto">
          <a:xfrm>
            <a:off x="971617" y="53872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51DC8562-E96A-C0EF-6D40-82CEAA410512}"/>
              </a:ext>
            </a:extLst>
          </p:cNvPr>
          <p:cNvSpPr>
            <a:spLocks noChangeArrowheads="1"/>
          </p:cNvSpPr>
          <p:nvPr/>
        </p:nvSpPr>
        <p:spPr bwMode="auto">
          <a:xfrm>
            <a:off x="4226560" y="47890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4C5795C3-67DA-C610-F520-263A80A75A68}"/>
              </a:ext>
            </a:extLst>
          </p:cNvPr>
          <p:cNvGraphicFramePr>
            <a:graphicFrameLocks noGrp="1"/>
          </p:cNvGraphicFramePr>
          <p:nvPr>
            <p:extLst>
              <p:ext uri="{D42A27DB-BD31-4B8C-83A1-F6EECF244321}">
                <p14:modId xmlns:p14="http://schemas.microsoft.com/office/powerpoint/2010/main" val="2987004517"/>
              </p:ext>
            </p:extLst>
          </p:nvPr>
        </p:nvGraphicFramePr>
        <p:xfrm>
          <a:off x="314960" y="898937"/>
          <a:ext cx="11562080" cy="5920836"/>
        </p:xfrm>
        <a:graphic>
          <a:graphicData uri="http://schemas.openxmlformats.org/drawingml/2006/table">
            <a:tbl>
              <a:tblPr firstRow="1" firstCol="1" bandRow="1">
                <a:tableStyleId>{5DA37D80-6434-44D0-A028-1B22A696006F}</a:tableStyleId>
              </a:tblPr>
              <a:tblGrid>
                <a:gridCol w="772867">
                  <a:extLst>
                    <a:ext uri="{9D8B030D-6E8A-4147-A177-3AD203B41FA5}">
                      <a16:colId xmlns:a16="http://schemas.microsoft.com/office/drawing/2014/main" val="1293087364"/>
                    </a:ext>
                  </a:extLst>
                </a:gridCol>
                <a:gridCol w="10789213">
                  <a:extLst>
                    <a:ext uri="{9D8B030D-6E8A-4147-A177-3AD203B41FA5}">
                      <a16:colId xmlns:a16="http://schemas.microsoft.com/office/drawing/2014/main" val="1101981976"/>
                    </a:ext>
                  </a:extLst>
                </a:gridCol>
              </a:tblGrid>
              <a:tr h="193019">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[1]</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dirty="0">
                          <a:effectLst/>
                          <a:latin typeface="Times New Roman" panose="02020603050405020304" pitchFamily="18" charset="0"/>
                          <a:cs typeface="Times New Roman" panose="02020603050405020304" pitchFamily="18" charset="0"/>
                        </a:rPr>
                        <a:t>S. Roy, P. Sharma, K. Nath, D. K. Bhattacharyya, and J. K. Kalita, “Pre-Processing: A Data Preparation Step,” in Encyclopedia of Bioinformatics and Computational Biology, Elsevier, 2019, pp. 463–471. </a:t>
                      </a:r>
                      <a:r>
                        <a:rPr lang="en-US" sz="1200" b="1" kern="0" dirty="0" err="1">
                          <a:effectLst/>
                          <a:latin typeface="Times New Roman" panose="02020603050405020304" pitchFamily="18" charset="0"/>
                          <a:cs typeface="Times New Roman" panose="02020603050405020304" pitchFamily="18" charset="0"/>
                        </a:rPr>
                        <a:t>doi</a:t>
                      </a:r>
                      <a:r>
                        <a:rPr lang="en-US" sz="1200" b="1" kern="0" dirty="0">
                          <a:effectLst/>
                          <a:latin typeface="Times New Roman" panose="02020603050405020304" pitchFamily="18" charset="0"/>
                          <a:cs typeface="Times New Roman" panose="02020603050405020304" pitchFamily="18" charset="0"/>
                        </a:rPr>
                        <a:t>: 10.1016/B978-0-12-809633-8.20457-3.</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1270133959"/>
                  </a:ext>
                </a:extLst>
              </a:tr>
              <a:tr h="306529">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[2]</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dirty="0">
                          <a:effectLst/>
                          <a:latin typeface="Times New Roman" panose="02020603050405020304" pitchFamily="18" charset="0"/>
                          <a:cs typeface="Times New Roman" panose="02020603050405020304" pitchFamily="18" charset="0"/>
                        </a:rPr>
                        <a:t>D. Rao, V. N. Gudivada, and V. V. Raghavan, “Data quality issues in big data,” in 2015 IEEE International Conference on Big Data (Big Data), Oct. 2015, pp. 2654–2660. </a:t>
                      </a:r>
                      <a:r>
                        <a:rPr lang="en-US" sz="1200" b="1" kern="0" dirty="0" err="1">
                          <a:effectLst/>
                          <a:latin typeface="Times New Roman" panose="02020603050405020304" pitchFamily="18" charset="0"/>
                          <a:cs typeface="Times New Roman" panose="02020603050405020304" pitchFamily="18" charset="0"/>
                        </a:rPr>
                        <a:t>doi</a:t>
                      </a:r>
                      <a:r>
                        <a:rPr lang="en-US" sz="1200" b="1" kern="0" dirty="0">
                          <a:effectLst/>
                          <a:latin typeface="Times New Roman" panose="02020603050405020304" pitchFamily="18" charset="0"/>
                          <a:cs typeface="Times New Roman" panose="02020603050405020304" pitchFamily="18" charset="0"/>
                        </a:rPr>
                        <a:t>: 10.1109/BigData.2015.7364065.</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3064985004"/>
                  </a:ext>
                </a:extLst>
              </a:tr>
              <a:tr h="410151">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[3]</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dirty="0">
                          <a:effectLst/>
                          <a:latin typeface="Times New Roman" panose="02020603050405020304" pitchFamily="18" charset="0"/>
                          <a:cs typeface="Times New Roman" panose="02020603050405020304" pitchFamily="18" charset="0"/>
                        </a:rPr>
                        <a:t>A. Juneja and N. N. Das, “Big Data Quality Framework: Pre-Processing Data in Weather Monitoring Application,” in 2019 International Conference on Machine Learning, Big Data, Cloud and Parallel Computing (</a:t>
                      </a:r>
                      <a:r>
                        <a:rPr lang="en-US" sz="1200" b="1" kern="0" dirty="0" err="1">
                          <a:effectLst/>
                          <a:latin typeface="Times New Roman" panose="02020603050405020304" pitchFamily="18" charset="0"/>
                          <a:cs typeface="Times New Roman" panose="02020603050405020304" pitchFamily="18" charset="0"/>
                        </a:rPr>
                        <a:t>COMITCon</a:t>
                      </a:r>
                      <a:r>
                        <a:rPr lang="en-US" sz="1200" b="1" kern="0" dirty="0">
                          <a:effectLst/>
                          <a:latin typeface="Times New Roman" panose="02020603050405020304" pitchFamily="18" charset="0"/>
                          <a:cs typeface="Times New Roman" panose="02020603050405020304" pitchFamily="18" charset="0"/>
                        </a:rPr>
                        <a:t>), Feb. 2019, pp. 559–563. </a:t>
                      </a:r>
                      <a:r>
                        <a:rPr lang="en-US" sz="1200" b="1" kern="0" dirty="0" err="1">
                          <a:effectLst/>
                          <a:latin typeface="Times New Roman" panose="02020603050405020304" pitchFamily="18" charset="0"/>
                          <a:cs typeface="Times New Roman" panose="02020603050405020304" pitchFamily="18" charset="0"/>
                        </a:rPr>
                        <a:t>doi</a:t>
                      </a:r>
                      <a:r>
                        <a:rPr lang="en-US" sz="1200" b="1" kern="0" dirty="0">
                          <a:effectLst/>
                          <a:latin typeface="Times New Roman" panose="02020603050405020304" pitchFamily="18" charset="0"/>
                          <a:cs typeface="Times New Roman" panose="02020603050405020304" pitchFamily="18" charset="0"/>
                        </a:rPr>
                        <a:t>: 10.1109/COMITCon.2019.8862267.</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781276668"/>
                  </a:ext>
                </a:extLst>
              </a:tr>
              <a:tr h="617395">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[4]</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dirty="0">
                          <a:effectLst/>
                          <a:latin typeface="Times New Roman" panose="02020603050405020304" pitchFamily="18" charset="0"/>
                          <a:cs typeface="Times New Roman" panose="02020603050405020304" pitchFamily="18" charset="0"/>
                        </a:rPr>
                        <a:t>P. Zhang, F. Xiong, J. Gao, and J. Wang, “Data quality in big data processing: Issues, solutions and open problems,” in 2017 IEEE </a:t>
                      </a:r>
                      <a:r>
                        <a:rPr lang="en-US" sz="1200" b="1" kern="0" dirty="0" err="1">
                          <a:effectLst/>
                          <a:latin typeface="Times New Roman" panose="02020603050405020304" pitchFamily="18" charset="0"/>
                          <a:cs typeface="Times New Roman" panose="02020603050405020304" pitchFamily="18" charset="0"/>
                        </a:rPr>
                        <a:t>SmartWorld</a:t>
                      </a:r>
                      <a:r>
                        <a:rPr lang="en-US" sz="1200" b="1" kern="0" dirty="0">
                          <a:effectLst/>
                          <a:latin typeface="Times New Roman" panose="02020603050405020304" pitchFamily="18" charset="0"/>
                          <a:cs typeface="Times New Roman" panose="02020603050405020304" pitchFamily="18" charset="0"/>
                        </a:rPr>
                        <a:t>, Ubiquitous Intelligence &amp; Computing, Advanced &amp; Trusted Computed, Scalable Computing &amp; Communications, Cloud &amp; Big Data Computing, Internet of People and Smart City Innovation (</a:t>
                      </a:r>
                      <a:r>
                        <a:rPr lang="en-US" sz="1200" b="1" kern="0" dirty="0" err="1">
                          <a:effectLst/>
                          <a:latin typeface="Times New Roman" panose="02020603050405020304" pitchFamily="18" charset="0"/>
                          <a:cs typeface="Times New Roman" panose="02020603050405020304" pitchFamily="18" charset="0"/>
                        </a:rPr>
                        <a:t>SmartWorld</a:t>
                      </a:r>
                      <a:r>
                        <a:rPr lang="en-US" sz="1200" b="1" kern="0" dirty="0">
                          <a:effectLst/>
                          <a:latin typeface="Times New Roman" panose="02020603050405020304" pitchFamily="18" charset="0"/>
                          <a:cs typeface="Times New Roman" panose="02020603050405020304" pitchFamily="18" charset="0"/>
                        </a:rPr>
                        <a:t>/SCALCOM/UIC/ATC/</a:t>
                      </a:r>
                      <a:r>
                        <a:rPr lang="en-US" sz="1200" b="1" kern="0" dirty="0" err="1">
                          <a:effectLst/>
                          <a:latin typeface="Times New Roman" panose="02020603050405020304" pitchFamily="18" charset="0"/>
                          <a:cs typeface="Times New Roman" panose="02020603050405020304" pitchFamily="18" charset="0"/>
                        </a:rPr>
                        <a:t>CBDCom</a:t>
                      </a:r>
                      <a:r>
                        <a:rPr lang="en-US" sz="1200" b="1" kern="0" dirty="0">
                          <a:effectLst/>
                          <a:latin typeface="Times New Roman" panose="02020603050405020304" pitchFamily="18" charset="0"/>
                          <a:cs typeface="Times New Roman" panose="02020603050405020304" pitchFamily="18" charset="0"/>
                        </a:rPr>
                        <a:t>/IOP/SCI), Aug. 2017, pp. 1–7. </a:t>
                      </a:r>
                      <a:r>
                        <a:rPr lang="en-US" sz="1200" b="1" kern="0" dirty="0" err="1">
                          <a:effectLst/>
                          <a:latin typeface="Times New Roman" panose="02020603050405020304" pitchFamily="18" charset="0"/>
                          <a:cs typeface="Times New Roman" panose="02020603050405020304" pitchFamily="18" charset="0"/>
                        </a:rPr>
                        <a:t>doi</a:t>
                      </a:r>
                      <a:r>
                        <a:rPr lang="en-US" sz="1200" b="1" kern="0" dirty="0">
                          <a:effectLst/>
                          <a:latin typeface="Times New Roman" panose="02020603050405020304" pitchFamily="18" charset="0"/>
                          <a:cs typeface="Times New Roman" panose="02020603050405020304" pitchFamily="18" charset="0"/>
                        </a:rPr>
                        <a:t>: 10.1109/UIC-ATC.2017.8397554.</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3867884918"/>
                  </a:ext>
                </a:extLst>
              </a:tr>
              <a:tr h="513773">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[5]</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a:effectLst/>
                          <a:latin typeface="Times New Roman" panose="02020603050405020304" pitchFamily="18" charset="0"/>
                          <a:cs typeface="Times New Roman" panose="02020603050405020304" pitchFamily="18" charset="0"/>
                        </a:rPr>
                        <a:t>H. S. Obaid, S. A. Dheyab, and S. S. Sabry, “The Impact of Data Preprocessing Techniques and Dimensionality Reduction on the Accuracy of Machine Learning,” in 2019 9th Annual Information Technology, Electromechanical Engineering and Microelectronics Conference (IEMECON), Mar. 2019, pp. 279–283. doi: 10.1109/IEMECONX.2019.8877011.</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1601595676"/>
                  </a:ext>
                </a:extLst>
              </a:tr>
              <a:tr h="410151">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[6]</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a:effectLst/>
                          <a:latin typeface="Times New Roman" panose="02020603050405020304" pitchFamily="18" charset="0"/>
                          <a:cs typeface="Times New Roman" panose="02020603050405020304" pitchFamily="18" charset="0"/>
                        </a:rPr>
                        <a:t>M. Rahman, M. Hasan, M. M. Billah, and R. J. Sajuti, “Grading System Prediction of Educational Performance Analysis Using Data Mining Approach,” Malaysian Journal of Science and Advanced Technology, pp. 204–211, Nov. 2022, doi: 10.56532/mjsat.v2i4.96.</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2236786752"/>
                  </a:ext>
                </a:extLst>
              </a:tr>
              <a:tr h="306529">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[7]</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a:effectLst/>
                          <a:latin typeface="Times New Roman" panose="02020603050405020304" pitchFamily="18" charset="0"/>
                          <a:cs typeface="Times New Roman" panose="02020603050405020304" pitchFamily="18" charset="0"/>
                        </a:rPr>
                        <a:t>“Data Preprocessing in Machine Learning [Steps &amp; Techniques].” Accessed: Jun. 13, 2024. [Online]. Available: https://www.v7labs.com/blog/data-preprocessing-guide, https://www.v7labs.com/blog/data-preprocessing-guide</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2757071303"/>
                  </a:ext>
                </a:extLst>
              </a:tr>
              <a:tr h="410151">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[8]</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a:effectLst/>
                          <a:latin typeface="Times New Roman" panose="02020603050405020304" pitchFamily="18" charset="0"/>
                          <a:cs typeface="Times New Roman" panose="02020603050405020304" pitchFamily="18" charset="0"/>
                        </a:rPr>
                        <a:t>Y. Roh, G. Heo, and S. E. Whang, “A Survey on Data Collection for Machine Learning: A Big Data - AI Integration Perspective,” IEEE Transactions on Knowledge and Data Engineering, vol. 33, no. 4, pp. 1328–1347, Apr. 2021, doi: 10.1109/TKDE.2019.2946162.</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1524904629"/>
                  </a:ext>
                </a:extLst>
              </a:tr>
              <a:tr h="306529">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[9]</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a:effectLst/>
                          <a:latin typeface="Times New Roman" panose="02020603050405020304" pitchFamily="18" charset="0"/>
                          <a:cs typeface="Times New Roman" panose="02020603050405020304" pitchFamily="18" charset="0"/>
                        </a:rPr>
                        <a:t>A. Kadadi, R. Agrawal, C. Nyamful, and R. Atiq, “Challenges of data integration and interoperability in big data,” in 2014 IEEE International Conference on Big Data (Big Data), Oct. 2014, pp. 38–40. doi: 10.1109/BigData.2014.7004486.</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3628970608"/>
                  </a:ext>
                </a:extLst>
              </a:tr>
              <a:tr h="202908">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[10]</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a:effectLst/>
                          <a:latin typeface="Times New Roman" panose="02020603050405020304" pitchFamily="18" charset="0"/>
                          <a:cs typeface="Times New Roman" panose="02020603050405020304" pitchFamily="18" charset="0"/>
                        </a:rPr>
                        <a:t>“Kaggle: Your Machine Learning and Data Science Community.” Accessed: Jun. 13, 2024. [Online]. Available: https://www.kaggle.com/</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276721429"/>
                  </a:ext>
                </a:extLst>
              </a:tr>
              <a:tr h="410151">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[11]</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a:effectLst/>
                          <a:latin typeface="Times New Roman" panose="02020603050405020304" pitchFamily="18" charset="0"/>
                          <a:cs typeface="Times New Roman" panose="02020603050405020304" pitchFamily="18" charset="0"/>
                        </a:rPr>
                        <a:t>C. Yalim and H. Handley, “The Effectiveness of Visualization Techniques for Supporting Decision-Making,” Modeling, Simulation and Visualization Student Capstone Conference, Apr. 2023, [Online]. Available: https://digitalcommons.odu.edu/msvcapstone/2023/datascience/1</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1074857886"/>
                  </a:ext>
                </a:extLst>
              </a:tr>
              <a:tr h="410151">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[12]</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a:effectLst/>
                          <a:latin typeface="Times New Roman" panose="02020603050405020304" pitchFamily="18" charset="0"/>
                          <a:cs typeface="Times New Roman" panose="02020603050405020304" pitchFamily="18" charset="0"/>
                        </a:rPr>
                        <a:t>I. Pratama, A. E. Permanasari, I. Ardiyanto, and R. Indrayani, “A review of missing values handling methods on time-series data,” in 2016 International Conference on Information Technology Systems and Innovation (ICITSI), Oct. 2016, pp. 1–6. doi: 10.1109/ICITSI.2016.7858189.</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1719512486"/>
                  </a:ext>
                </a:extLst>
              </a:tr>
              <a:tr h="306529">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[13]</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a:effectLst/>
                          <a:latin typeface="Times New Roman" panose="02020603050405020304" pitchFamily="18" charset="0"/>
                          <a:cs typeface="Times New Roman" panose="02020603050405020304" pitchFamily="18" charset="0"/>
                        </a:rPr>
                        <a:t>“Handling Imbalanced Datasets in Machine Learning Projects.” Accessed: Jun. 13, 2024. [Online]. Available: https://www.linkedin.com/pulse/handling-imbalanced-datasets-machine-learning-projects-sandesh-patil</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4014595482"/>
                  </a:ext>
                </a:extLst>
              </a:tr>
              <a:tr h="519556">
                <a:tc>
                  <a:txBody>
                    <a:bodyPr/>
                    <a:lstStyle/>
                    <a:p>
                      <a:pPr marL="0" marR="0" algn="just">
                        <a:lnSpc>
                          <a:spcPct val="115000"/>
                        </a:lnSpc>
                        <a:spcBef>
                          <a:spcPts val="0"/>
                        </a:spcBef>
                        <a:spcAft>
                          <a:spcPts val="0"/>
                        </a:spcAft>
                      </a:pPr>
                      <a:r>
                        <a:rPr lang="en-US" sz="1200" b="1" kern="100">
                          <a:effectLst/>
                          <a:latin typeface="Times New Roman" panose="02020603050405020304" pitchFamily="18" charset="0"/>
                          <a:cs typeface="Times New Roman" panose="02020603050405020304" pitchFamily="18" charset="0"/>
                        </a:rPr>
                        <a:t>[14]</a:t>
                      </a:r>
                      <a:endParaRPr lang="en-US" sz="1200" b="1"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tc>
                  <a:txBody>
                    <a:bodyPr/>
                    <a:lstStyle/>
                    <a:p>
                      <a:pPr marL="0" marR="0" algn="just">
                        <a:lnSpc>
                          <a:spcPct val="107000"/>
                        </a:lnSpc>
                        <a:spcBef>
                          <a:spcPts val="0"/>
                        </a:spcBef>
                        <a:spcAft>
                          <a:spcPts val="0"/>
                        </a:spcAft>
                      </a:pPr>
                      <a:r>
                        <a:rPr lang="en-US" sz="1200" b="1" kern="0" dirty="0">
                          <a:effectLst/>
                          <a:latin typeface="Times New Roman" panose="02020603050405020304" pitchFamily="18" charset="0"/>
                          <a:cs typeface="Times New Roman" panose="02020603050405020304" pitchFamily="18" charset="0"/>
                        </a:rPr>
                        <a:t>L. </a:t>
                      </a:r>
                      <a:r>
                        <a:rPr lang="en-US" sz="1200" b="1" kern="0" dirty="0" err="1">
                          <a:effectLst/>
                          <a:latin typeface="Times New Roman" panose="02020603050405020304" pitchFamily="18" charset="0"/>
                          <a:cs typeface="Times New Roman" panose="02020603050405020304" pitchFamily="18" charset="0"/>
                        </a:rPr>
                        <a:t>Shaer</a:t>
                      </a:r>
                      <a:r>
                        <a:rPr lang="en-US" sz="1200" b="1" kern="0" dirty="0">
                          <a:effectLst/>
                          <a:latin typeface="Times New Roman" panose="02020603050405020304" pitchFamily="18" charset="0"/>
                          <a:cs typeface="Times New Roman" panose="02020603050405020304" pitchFamily="18" charset="0"/>
                        </a:rPr>
                        <a:t>, R. </a:t>
                      </a:r>
                      <a:r>
                        <a:rPr lang="en-US" sz="1200" b="1" kern="0" dirty="0" err="1">
                          <a:effectLst/>
                          <a:latin typeface="Times New Roman" panose="02020603050405020304" pitchFamily="18" charset="0"/>
                          <a:cs typeface="Times New Roman" panose="02020603050405020304" pitchFamily="18" charset="0"/>
                        </a:rPr>
                        <a:t>Kanj</a:t>
                      </a:r>
                      <a:r>
                        <a:rPr lang="en-US" sz="1200" b="1" kern="0" dirty="0">
                          <a:effectLst/>
                          <a:latin typeface="Times New Roman" panose="02020603050405020304" pitchFamily="18" charset="0"/>
                          <a:cs typeface="Times New Roman" panose="02020603050405020304" pitchFamily="18" charset="0"/>
                        </a:rPr>
                        <a:t>, and R. Joshi, “Data Imbalance Handling Approaches for Accurate Statistical Modeling and Yield Analysis of Memory Designs,” in 2019 IEEE International Symposium on Circuits and Systems (ISCAS), May 2019, pp. 1–5. </a:t>
                      </a:r>
                      <a:r>
                        <a:rPr lang="en-US" sz="1200" b="1" kern="0" dirty="0" err="1">
                          <a:effectLst/>
                          <a:latin typeface="Times New Roman" panose="02020603050405020304" pitchFamily="18" charset="0"/>
                          <a:cs typeface="Times New Roman" panose="02020603050405020304" pitchFamily="18" charset="0"/>
                        </a:rPr>
                        <a:t>doi</a:t>
                      </a:r>
                      <a:r>
                        <a:rPr lang="en-US" sz="1200" b="1" kern="0" dirty="0">
                          <a:effectLst/>
                          <a:latin typeface="Times New Roman" panose="02020603050405020304" pitchFamily="18" charset="0"/>
                          <a:cs typeface="Times New Roman" panose="02020603050405020304" pitchFamily="18" charset="0"/>
                        </a:rPr>
                        <a:t>: 10.1109/ISCAS.2019.8702731.</a:t>
                      </a:r>
                      <a:endParaRPr lang="en-US" sz="1200" b="1" kern="100"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200" b="1" kern="100" dirty="0">
                          <a:effectLst/>
                          <a:latin typeface="Times New Roman" panose="02020603050405020304" pitchFamily="18" charset="0"/>
                          <a:cs typeface="Times New Roman" panose="02020603050405020304" pitchFamily="18" charset="0"/>
                        </a:rPr>
                        <a:t> </a:t>
                      </a:r>
                      <a:endParaRPr lang="en-US" sz="12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29061" marR="29061" marT="0" marB="0"/>
                </a:tc>
                <a:extLst>
                  <a:ext uri="{0D108BD9-81ED-4DB2-BD59-A6C34878D82A}">
                    <a16:rowId xmlns:a16="http://schemas.microsoft.com/office/drawing/2014/main" val="2648931532"/>
                  </a:ext>
                </a:extLst>
              </a:tr>
            </a:tbl>
          </a:graphicData>
        </a:graphic>
      </p:graphicFrame>
    </p:spTree>
    <p:extLst>
      <p:ext uri="{BB962C8B-B14F-4D97-AF65-F5344CB8AC3E}">
        <p14:creationId xmlns:p14="http://schemas.microsoft.com/office/powerpoint/2010/main" val="699363646"/>
      </p:ext>
    </p:extLst>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F5172BD2-4ED6-E603-C8A8-7A22D8D3259D}"/>
              </a:ext>
            </a:extLst>
          </p:cNvPr>
          <p:cNvSpPr txBox="1"/>
          <p:nvPr/>
        </p:nvSpPr>
        <p:spPr>
          <a:xfrm>
            <a:off x="4851400" y="3113529"/>
            <a:ext cx="2489199"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solidFill>
                  <a:schemeClr val="bg1"/>
                </a:solidFill>
                <a:latin typeface="Fira Sans Extra Condensed" panose="020B0503050000020004" pitchFamily="34" charset="0"/>
              </a:rPr>
              <a:t>THANK YOU</a:t>
            </a:r>
          </a:p>
        </p:txBody>
      </p:sp>
    </p:spTree>
    <p:extLst>
      <p:ext uri="{BB962C8B-B14F-4D97-AF65-F5344CB8AC3E}">
        <p14:creationId xmlns:p14="http://schemas.microsoft.com/office/powerpoint/2010/main" val="319098814"/>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5;p16">
            <a:extLst>
              <a:ext uri="{FF2B5EF4-FFF2-40B4-BE49-F238E27FC236}">
                <a16:creationId xmlns:a16="http://schemas.microsoft.com/office/drawing/2014/main" id="{C55A9377-7CAC-C8BC-A48A-266D05E8E1CA}"/>
              </a:ext>
            </a:extLst>
          </p:cNvPr>
          <p:cNvSpPr txBox="1">
            <a:spLocks noGrp="1"/>
          </p:cNvSpPr>
          <p:nvPr>
            <p:ph type="title"/>
          </p:nvPr>
        </p:nvSpPr>
        <p:spPr>
          <a:xfrm>
            <a:off x="916311" y="2518079"/>
            <a:ext cx="2671990" cy="13798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dirty="0">
                <a:latin typeface="Fira Sans Extra Condensed" panose="020B0503050000020004" pitchFamily="34" charset="0"/>
              </a:rPr>
              <a:t>OUTLINE</a:t>
            </a:r>
            <a:endParaRPr sz="3500" b="1" dirty="0">
              <a:latin typeface="Fira Sans Extra Condensed" panose="020B0503050000020004" pitchFamily="34" charset="0"/>
            </a:endParaRPr>
          </a:p>
        </p:txBody>
      </p:sp>
      <p:grpSp>
        <p:nvGrpSpPr>
          <p:cNvPr id="5" name="Google Shape;238;p16">
            <a:extLst>
              <a:ext uri="{FF2B5EF4-FFF2-40B4-BE49-F238E27FC236}">
                <a16:creationId xmlns:a16="http://schemas.microsoft.com/office/drawing/2014/main" id="{93D941BE-2D31-2205-7274-345E84880291}"/>
              </a:ext>
            </a:extLst>
          </p:cNvPr>
          <p:cNvGrpSpPr/>
          <p:nvPr/>
        </p:nvGrpSpPr>
        <p:grpSpPr>
          <a:xfrm>
            <a:off x="5959483" y="952238"/>
            <a:ext cx="2023347" cy="505101"/>
            <a:chOff x="3926686" y="1195222"/>
            <a:chExt cx="2023347" cy="505101"/>
          </a:xfrm>
        </p:grpSpPr>
        <p:sp>
          <p:nvSpPr>
            <p:cNvPr id="6" name="Google Shape;239;p16">
              <a:extLst>
                <a:ext uri="{FF2B5EF4-FFF2-40B4-BE49-F238E27FC236}">
                  <a16:creationId xmlns:a16="http://schemas.microsoft.com/office/drawing/2014/main" id="{4A786BDE-48B9-38C2-2C08-CB5B8259158A}"/>
                </a:ext>
              </a:extLst>
            </p:cNvPr>
            <p:cNvSpPr txBox="1"/>
            <p:nvPr/>
          </p:nvSpPr>
          <p:spPr>
            <a:xfrm>
              <a:off x="3968833" y="1195222"/>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sz="1900" b="1" dirty="0">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900" b="1" dirty="0">
                  <a:latin typeface="Fira Sans Extra Condensed"/>
                  <a:ea typeface="Fira Sans Extra Condensed"/>
                  <a:cs typeface="Fira Sans Extra Condensed"/>
                  <a:sym typeface="Fira Sans Extra Condensed"/>
                </a:rPr>
                <a:t>Introduction</a:t>
              </a:r>
              <a:endParaRPr sz="1900" b="1" dirty="0">
                <a:solidFill>
                  <a:srgbClr val="000000"/>
                </a:solidFill>
                <a:latin typeface="Fira Sans Extra Condensed"/>
                <a:ea typeface="Fira Sans Extra Condensed"/>
                <a:cs typeface="Fira Sans Extra Condensed"/>
                <a:sym typeface="Fira Sans Extra Condensed"/>
              </a:endParaRPr>
            </a:p>
          </p:txBody>
        </p:sp>
        <p:sp>
          <p:nvSpPr>
            <p:cNvPr id="7" name="Google Shape;240;p16">
              <a:extLst>
                <a:ext uri="{FF2B5EF4-FFF2-40B4-BE49-F238E27FC236}">
                  <a16:creationId xmlns:a16="http://schemas.microsoft.com/office/drawing/2014/main" id="{03D1A7F6-7C9C-DC79-7D49-8C4AF8B44A6A}"/>
                </a:ext>
              </a:extLst>
            </p:cNvPr>
            <p:cNvSpPr txBox="1"/>
            <p:nvPr/>
          </p:nvSpPr>
          <p:spPr>
            <a:xfrm>
              <a:off x="3926686" y="136852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dirty="0">
                <a:latin typeface="Roboto"/>
                <a:ea typeface="Roboto"/>
                <a:cs typeface="Roboto"/>
                <a:sym typeface="Roboto"/>
              </a:endParaRPr>
            </a:p>
          </p:txBody>
        </p:sp>
      </p:grpSp>
      <p:grpSp>
        <p:nvGrpSpPr>
          <p:cNvPr id="8" name="Google Shape;304;p16">
            <a:extLst>
              <a:ext uri="{FF2B5EF4-FFF2-40B4-BE49-F238E27FC236}">
                <a16:creationId xmlns:a16="http://schemas.microsoft.com/office/drawing/2014/main" id="{C893AEA8-F337-ED3D-A394-DDA4A4BFFF04}"/>
              </a:ext>
            </a:extLst>
          </p:cNvPr>
          <p:cNvGrpSpPr/>
          <p:nvPr/>
        </p:nvGrpSpPr>
        <p:grpSpPr>
          <a:xfrm>
            <a:off x="5350216" y="1792479"/>
            <a:ext cx="2801898" cy="596100"/>
            <a:chOff x="3297248" y="2589598"/>
            <a:chExt cx="2653500" cy="596100"/>
          </a:xfrm>
        </p:grpSpPr>
        <p:grpSp>
          <p:nvGrpSpPr>
            <p:cNvPr id="9" name="Google Shape;305;p16">
              <a:extLst>
                <a:ext uri="{FF2B5EF4-FFF2-40B4-BE49-F238E27FC236}">
                  <a16:creationId xmlns:a16="http://schemas.microsoft.com/office/drawing/2014/main" id="{62E18EF4-7DEE-A380-3E7E-23C266FB9B94}"/>
                </a:ext>
              </a:extLst>
            </p:cNvPr>
            <p:cNvGrpSpPr/>
            <p:nvPr/>
          </p:nvGrpSpPr>
          <p:grpSpPr>
            <a:xfrm>
              <a:off x="3933262" y="2606278"/>
              <a:ext cx="2017486" cy="569982"/>
              <a:chOff x="3545074" y="1257331"/>
              <a:chExt cx="2017486" cy="569982"/>
            </a:xfrm>
          </p:grpSpPr>
          <p:sp>
            <p:nvSpPr>
              <p:cNvPr id="11" name="Google Shape;306;p16">
                <a:extLst>
                  <a:ext uri="{FF2B5EF4-FFF2-40B4-BE49-F238E27FC236}">
                    <a16:creationId xmlns:a16="http://schemas.microsoft.com/office/drawing/2014/main" id="{DAED84EB-DEE5-BAAA-77B8-2D9FB4F74535}"/>
                  </a:ext>
                </a:extLst>
              </p:cNvPr>
              <p:cNvSpPr txBox="1"/>
              <p:nvPr/>
            </p:nvSpPr>
            <p:spPr>
              <a:xfrm>
                <a:off x="3545074" y="1257331"/>
                <a:ext cx="1981200" cy="34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 sz="1900" b="1" dirty="0">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sz="1900" b="1" dirty="0">
                    <a:latin typeface="Fira Sans Extra Condensed"/>
                    <a:ea typeface="Fira Sans Extra Condensed"/>
                    <a:cs typeface="Fira Sans Extra Condensed"/>
                    <a:sym typeface="Fira Sans Extra Condensed"/>
                  </a:rPr>
                  <a:t>Why Data Preprocessing?</a:t>
                </a:r>
                <a:endParaRPr sz="1900" b="1" dirty="0">
                  <a:solidFill>
                    <a:srgbClr val="000000"/>
                  </a:solidFill>
                  <a:latin typeface="Fira Sans Extra Condensed"/>
                  <a:ea typeface="Fira Sans Extra Condensed"/>
                  <a:cs typeface="Fira Sans Extra Condensed"/>
                  <a:sym typeface="Fira Sans Extra Condensed"/>
                </a:endParaRPr>
              </a:p>
            </p:txBody>
          </p:sp>
          <p:sp>
            <p:nvSpPr>
              <p:cNvPr id="12" name="Google Shape;307;p16">
                <a:extLst>
                  <a:ext uri="{FF2B5EF4-FFF2-40B4-BE49-F238E27FC236}">
                    <a16:creationId xmlns:a16="http://schemas.microsoft.com/office/drawing/2014/main" id="{F6D1BFF4-F87F-166E-7D1D-E458724EF9CF}"/>
                  </a:ext>
                </a:extLst>
              </p:cNvPr>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dirty="0">
                  <a:latin typeface="Roboto"/>
                  <a:ea typeface="Roboto"/>
                  <a:cs typeface="Roboto"/>
                  <a:sym typeface="Roboto"/>
                </a:endParaRPr>
              </a:p>
            </p:txBody>
          </p:sp>
        </p:grpSp>
        <p:sp>
          <p:nvSpPr>
            <p:cNvPr id="10" name="Google Shape;308;p16">
              <a:extLst>
                <a:ext uri="{FF2B5EF4-FFF2-40B4-BE49-F238E27FC236}">
                  <a16:creationId xmlns:a16="http://schemas.microsoft.com/office/drawing/2014/main" id="{3D31B816-BAF8-0465-896A-184C6D468C7E}"/>
                </a:ext>
              </a:extLst>
            </p:cNvPr>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02</a:t>
              </a:r>
              <a:endParaRPr sz="1900" dirty="0">
                <a:solidFill>
                  <a:schemeClr val="lt1"/>
                </a:solidFill>
              </a:endParaRPr>
            </a:p>
          </p:txBody>
        </p:sp>
      </p:grpSp>
      <p:grpSp>
        <p:nvGrpSpPr>
          <p:cNvPr id="13" name="Google Shape;309;p16">
            <a:extLst>
              <a:ext uri="{FF2B5EF4-FFF2-40B4-BE49-F238E27FC236}">
                <a16:creationId xmlns:a16="http://schemas.microsoft.com/office/drawing/2014/main" id="{AF6E0A9C-43BB-D301-1D42-AB5C21B8FA02}"/>
              </a:ext>
            </a:extLst>
          </p:cNvPr>
          <p:cNvGrpSpPr/>
          <p:nvPr/>
        </p:nvGrpSpPr>
        <p:grpSpPr>
          <a:xfrm>
            <a:off x="5363383" y="2611885"/>
            <a:ext cx="4062493" cy="596100"/>
            <a:chOff x="3313916" y="4136396"/>
            <a:chExt cx="4062493" cy="596100"/>
          </a:xfrm>
        </p:grpSpPr>
        <p:sp>
          <p:nvSpPr>
            <p:cNvPr id="14" name="Google Shape;311;p16">
              <a:extLst>
                <a:ext uri="{FF2B5EF4-FFF2-40B4-BE49-F238E27FC236}">
                  <a16:creationId xmlns:a16="http://schemas.microsoft.com/office/drawing/2014/main" id="{947C02BA-F774-9956-D40A-D7338E73CF79}"/>
                </a:ext>
              </a:extLst>
            </p:cNvPr>
            <p:cNvSpPr txBox="1"/>
            <p:nvPr/>
          </p:nvSpPr>
          <p:spPr>
            <a:xfrm>
              <a:off x="3926685" y="4275119"/>
              <a:ext cx="344972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900" b="1" dirty="0">
                  <a:solidFill>
                    <a:srgbClr val="000000"/>
                  </a:solidFill>
                  <a:latin typeface="Fira Sans Extra Condensed"/>
                  <a:ea typeface="Fira Sans Extra Condensed"/>
                  <a:cs typeface="Fira Sans Extra Condensed"/>
                  <a:sym typeface="Fira Sans Extra Condensed"/>
                </a:rPr>
                <a:t>Some Common Techniques of Data Preprocessing</a:t>
              </a:r>
            </a:p>
          </p:txBody>
        </p:sp>
        <p:sp>
          <p:nvSpPr>
            <p:cNvPr id="15" name="Google Shape;313;p16">
              <a:extLst>
                <a:ext uri="{FF2B5EF4-FFF2-40B4-BE49-F238E27FC236}">
                  <a16:creationId xmlns:a16="http://schemas.microsoft.com/office/drawing/2014/main" id="{62612C8B-5CF1-08E0-BEDB-1D7B08EF648C}"/>
                </a:ext>
              </a:extLst>
            </p:cNvPr>
            <p:cNvSpPr/>
            <p:nvPr/>
          </p:nvSpPr>
          <p:spPr>
            <a:xfrm>
              <a:off x="3313916" y="4136396"/>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03</a:t>
              </a:r>
              <a:endParaRPr sz="1900" dirty="0">
                <a:solidFill>
                  <a:schemeClr val="lt1"/>
                </a:solidFill>
              </a:endParaRPr>
            </a:p>
          </p:txBody>
        </p:sp>
      </p:grpSp>
      <p:grpSp>
        <p:nvGrpSpPr>
          <p:cNvPr id="16" name="Google Shape;299;p16">
            <a:extLst>
              <a:ext uri="{FF2B5EF4-FFF2-40B4-BE49-F238E27FC236}">
                <a16:creationId xmlns:a16="http://schemas.microsoft.com/office/drawing/2014/main" id="{DA9D51C3-EC22-4EC8-9E8F-56FE92306371}"/>
              </a:ext>
            </a:extLst>
          </p:cNvPr>
          <p:cNvGrpSpPr/>
          <p:nvPr/>
        </p:nvGrpSpPr>
        <p:grpSpPr>
          <a:xfrm>
            <a:off x="5350216" y="4325192"/>
            <a:ext cx="2632614" cy="1104245"/>
            <a:chOff x="8757899" y="-989858"/>
            <a:chExt cx="2632614" cy="1104245"/>
          </a:xfrm>
        </p:grpSpPr>
        <p:grpSp>
          <p:nvGrpSpPr>
            <p:cNvPr id="17" name="Google Shape;300;p16">
              <a:extLst>
                <a:ext uri="{FF2B5EF4-FFF2-40B4-BE49-F238E27FC236}">
                  <a16:creationId xmlns:a16="http://schemas.microsoft.com/office/drawing/2014/main" id="{8F27545E-90A6-D956-2722-04684729C101}"/>
                </a:ext>
              </a:extLst>
            </p:cNvPr>
            <p:cNvGrpSpPr/>
            <p:nvPr/>
          </p:nvGrpSpPr>
          <p:grpSpPr>
            <a:xfrm>
              <a:off x="9084550" y="-900414"/>
              <a:ext cx="2305963" cy="1014801"/>
              <a:chOff x="8431975" y="-1227956"/>
              <a:chExt cx="2305963" cy="1014801"/>
            </a:xfrm>
          </p:grpSpPr>
          <p:sp>
            <p:nvSpPr>
              <p:cNvPr id="19" name="Google Shape;301;p16">
                <a:extLst>
                  <a:ext uri="{FF2B5EF4-FFF2-40B4-BE49-F238E27FC236}">
                    <a16:creationId xmlns:a16="http://schemas.microsoft.com/office/drawing/2014/main" id="{36DC82ED-67E7-57C3-038F-805A5B53E937}"/>
                  </a:ext>
                </a:extLst>
              </p:cNvPr>
              <p:cNvSpPr txBox="1"/>
              <p:nvPr/>
            </p:nvSpPr>
            <p:spPr>
              <a:xfrm>
                <a:off x="8756738" y="-1227956"/>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000000"/>
                    </a:solidFill>
                    <a:latin typeface="Fira Sans Extra Condensed"/>
                    <a:ea typeface="Fira Sans Extra Condensed"/>
                    <a:cs typeface="Fira Sans Extra Condensed"/>
                    <a:sym typeface="Fira Sans Extra Condensed"/>
                  </a:rPr>
                  <a:t>Conclussion</a:t>
                </a:r>
                <a:endParaRPr sz="1900" b="1" dirty="0">
                  <a:solidFill>
                    <a:srgbClr val="000000"/>
                  </a:solidFill>
                  <a:latin typeface="Fira Sans Extra Condensed"/>
                  <a:ea typeface="Fira Sans Extra Condensed"/>
                  <a:cs typeface="Fira Sans Extra Condensed"/>
                  <a:sym typeface="Fira Sans Extra Condensed"/>
                </a:endParaRPr>
              </a:p>
            </p:txBody>
          </p:sp>
          <p:sp>
            <p:nvSpPr>
              <p:cNvPr id="20" name="Google Shape;302;p16">
                <a:extLst>
                  <a:ext uri="{FF2B5EF4-FFF2-40B4-BE49-F238E27FC236}">
                    <a16:creationId xmlns:a16="http://schemas.microsoft.com/office/drawing/2014/main" id="{35A16316-03C7-092A-A16D-8D257F9EA67A}"/>
                  </a:ext>
                </a:extLst>
              </p:cNvPr>
              <p:cNvSpPr txBox="1"/>
              <p:nvPr/>
            </p:nvSpPr>
            <p:spPr>
              <a:xfrm>
                <a:off x="8431975" y="-54495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dirty="0">
                  <a:latin typeface="Roboto"/>
                  <a:ea typeface="Roboto"/>
                  <a:cs typeface="Roboto"/>
                  <a:sym typeface="Roboto"/>
                </a:endParaRPr>
              </a:p>
            </p:txBody>
          </p:sp>
        </p:grpSp>
        <p:sp>
          <p:nvSpPr>
            <p:cNvPr id="18" name="Google Shape;303;p16">
              <a:extLst>
                <a:ext uri="{FF2B5EF4-FFF2-40B4-BE49-F238E27FC236}">
                  <a16:creationId xmlns:a16="http://schemas.microsoft.com/office/drawing/2014/main" id="{1459A9C2-F7DD-76F9-2805-4F30CA4F12AF}"/>
                </a:ext>
              </a:extLst>
            </p:cNvPr>
            <p:cNvSpPr/>
            <p:nvPr/>
          </p:nvSpPr>
          <p:spPr>
            <a:xfrm>
              <a:off x="8757899" y="-989858"/>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05</a:t>
              </a:r>
              <a:endParaRPr sz="1900" dirty="0">
                <a:solidFill>
                  <a:schemeClr val="lt1"/>
                </a:solidFill>
              </a:endParaRPr>
            </a:p>
          </p:txBody>
        </p:sp>
      </p:grpSp>
      <p:sp>
        <p:nvSpPr>
          <p:cNvPr id="21" name="Google Shape;1063;p27">
            <a:extLst>
              <a:ext uri="{FF2B5EF4-FFF2-40B4-BE49-F238E27FC236}">
                <a16:creationId xmlns:a16="http://schemas.microsoft.com/office/drawing/2014/main" id="{1C1DCAA6-B408-979C-8DA8-8A8813086CF3}"/>
              </a:ext>
            </a:extLst>
          </p:cNvPr>
          <p:cNvSpPr/>
          <p:nvPr/>
        </p:nvSpPr>
        <p:spPr>
          <a:xfrm>
            <a:off x="5347362" y="5153316"/>
            <a:ext cx="609267" cy="596099"/>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06</a:t>
            </a:r>
            <a:endParaRPr sz="1900" b="1" dirty="0">
              <a:solidFill>
                <a:schemeClr val="lt1"/>
              </a:solidFill>
              <a:latin typeface="Fira Sans Extra Condensed"/>
              <a:ea typeface="Fira Sans Extra Condensed"/>
              <a:cs typeface="Fira Sans Extra Condensed"/>
              <a:sym typeface="Fira Sans Extra Condensed"/>
            </a:endParaRPr>
          </a:p>
        </p:txBody>
      </p:sp>
      <p:sp>
        <p:nvSpPr>
          <p:cNvPr id="22" name="Google Shape;301;p16">
            <a:extLst>
              <a:ext uri="{FF2B5EF4-FFF2-40B4-BE49-F238E27FC236}">
                <a16:creationId xmlns:a16="http://schemas.microsoft.com/office/drawing/2014/main" id="{68BEF59A-C223-2E8D-8B26-7E218F2F8E7C}"/>
              </a:ext>
            </a:extLst>
          </p:cNvPr>
          <p:cNvSpPr txBox="1"/>
          <p:nvPr/>
        </p:nvSpPr>
        <p:spPr>
          <a:xfrm>
            <a:off x="5946316" y="524771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000000"/>
                </a:solidFill>
                <a:latin typeface="Fira Sans Extra Condensed"/>
                <a:ea typeface="Fira Sans Extra Condensed"/>
                <a:cs typeface="Fira Sans Extra Condensed"/>
                <a:sym typeface="Fira Sans Extra Condensed"/>
              </a:rPr>
              <a:t>References</a:t>
            </a:r>
            <a:endParaRPr sz="1900" b="1" dirty="0">
              <a:solidFill>
                <a:srgbClr val="000000"/>
              </a:solidFill>
              <a:latin typeface="Fira Sans Extra Condensed"/>
              <a:ea typeface="Fira Sans Extra Condensed"/>
              <a:cs typeface="Fira Sans Extra Condensed"/>
              <a:sym typeface="Fira Sans Extra Condensed"/>
            </a:endParaRPr>
          </a:p>
        </p:txBody>
      </p:sp>
      <p:sp>
        <p:nvSpPr>
          <p:cNvPr id="28" name="Google Shape;313;p16">
            <a:extLst>
              <a:ext uri="{FF2B5EF4-FFF2-40B4-BE49-F238E27FC236}">
                <a16:creationId xmlns:a16="http://schemas.microsoft.com/office/drawing/2014/main" id="{AE093C99-2F94-AD3F-8D00-6C96AAAE66F5}"/>
              </a:ext>
            </a:extLst>
          </p:cNvPr>
          <p:cNvSpPr/>
          <p:nvPr/>
        </p:nvSpPr>
        <p:spPr>
          <a:xfrm>
            <a:off x="5363383" y="965057"/>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01</a:t>
            </a:r>
            <a:endParaRPr sz="1900" dirty="0">
              <a:solidFill>
                <a:schemeClr val="lt1"/>
              </a:solidFill>
            </a:endParaRPr>
          </a:p>
        </p:txBody>
      </p:sp>
      <p:sp>
        <p:nvSpPr>
          <p:cNvPr id="29" name="Google Shape;1073;p27">
            <a:extLst>
              <a:ext uri="{FF2B5EF4-FFF2-40B4-BE49-F238E27FC236}">
                <a16:creationId xmlns:a16="http://schemas.microsoft.com/office/drawing/2014/main" id="{C640EE7D-0EB1-7156-F3C1-FACBFAD703FC}"/>
              </a:ext>
            </a:extLst>
          </p:cNvPr>
          <p:cNvSpPr/>
          <p:nvPr/>
        </p:nvSpPr>
        <p:spPr>
          <a:xfrm>
            <a:off x="5372193" y="3434938"/>
            <a:ext cx="629437" cy="663301"/>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04</a:t>
            </a:r>
            <a:endParaRPr sz="1900" b="1" dirty="0">
              <a:solidFill>
                <a:schemeClr val="lt1"/>
              </a:solidFill>
              <a:latin typeface="Fira Sans Extra Condensed"/>
              <a:ea typeface="Fira Sans Extra Condensed"/>
              <a:cs typeface="Fira Sans Extra Condensed"/>
              <a:sym typeface="Fira Sans Extra Condensed"/>
            </a:endParaRPr>
          </a:p>
        </p:txBody>
      </p:sp>
      <p:sp>
        <p:nvSpPr>
          <p:cNvPr id="34" name="Google Shape;311;p16">
            <a:extLst>
              <a:ext uri="{FF2B5EF4-FFF2-40B4-BE49-F238E27FC236}">
                <a16:creationId xmlns:a16="http://schemas.microsoft.com/office/drawing/2014/main" id="{90FD88CA-F6F8-8442-4358-0C17B49F6F5C}"/>
              </a:ext>
            </a:extLst>
          </p:cNvPr>
          <p:cNvSpPr txBox="1"/>
          <p:nvPr/>
        </p:nvSpPr>
        <p:spPr>
          <a:xfrm>
            <a:off x="6021799" y="3600688"/>
            <a:ext cx="344972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900" b="1" dirty="0">
                <a:solidFill>
                  <a:srgbClr val="000000"/>
                </a:solidFill>
                <a:latin typeface="Fira Sans Extra Condensed"/>
                <a:ea typeface="Fira Sans Extra Condensed"/>
                <a:cs typeface="Fira Sans Extra Condensed"/>
                <a:sym typeface="Fira Sans Extra Condensed"/>
              </a:rPr>
              <a:t>Their Impact On Machine Learning Model</a:t>
            </a:r>
          </a:p>
        </p:txBody>
      </p:sp>
    </p:spTree>
    <p:extLst>
      <p:ext uri="{BB962C8B-B14F-4D97-AF65-F5344CB8AC3E}">
        <p14:creationId xmlns:p14="http://schemas.microsoft.com/office/powerpoint/2010/main" val="2668403833"/>
      </p:ext>
    </p:extLst>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1728320-6993-605B-AEB9-325DC666C9CF}"/>
              </a:ext>
            </a:extLst>
          </p:cNvPr>
          <p:cNvSpPr txBox="1"/>
          <p:nvPr/>
        </p:nvSpPr>
        <p:spPr>
          <a:xfrm>
            <a:off x="491612" y="629264"/>
            <a:ext cx="3743503"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INTRODUCTION</a:t>
            </a:r>
          </a:p>
        </p:txBody>
      </p:sp>
      <p:sp>
        <p:nvSpPr>
          <p:cNvPr id="13" name="TextBox 12">
            <a:extLst>
              <a:ext uri="{FF2B5EF4-FFF2-40B4-BE49-F238E27FC236}">
                <a16:creationId xmlns:a16="http://schemas.microsoft.com/office/drawing/2014/main" id="{9F6ECAF4-173A-FBFB-69FB-3FE794902C20}"/>
              </a:ext>
            </a:extLst>
          </p:cNvPr>
          <p:cNvSpPr txBox="1"/>
          <p:nvPr/>
        </p:nvSpPr>
        <p:spPr>
          <a:xfrm>
            <a:off x="491612" y="1380738"/>
            <a:ext cx="10287000" cy="515987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latin typeface="Fira Sans" panose="020B0503050000020004" pitchFamily="34" charset="0"/>
              </a:rPr>
              <a:t>Machine Learning is a Part of AI Where Machine learns to do some task from any input data.</a:t>
            </a:r>
          </a:p>
          <a:p>
            <a:pPr marL="285750" indent="-285750">
              <a:lnSpc>
                <a:spcPct val="200000"/>
              </a:lnSpc>
              <a:buFont typeface="Arial" panose="020B0604020202020204" pitchFamily="34" charset="0"/>
              <a:buChar char="•"/>
            </a:pPr>
            <a:r>
              <a:rPr lang="en-US" sz="2400" dirty="0">
                <a:latin typeface="Fira Sans" panose="020B0503050000020004" pitchFamily="34" charset="0"/>
              </a:rPr>
              <a:t>Machine Learning Model works on the fed data.</a:t>
            </a:r>
          </a:p>
          <a:p>
            <a:pPr marL="285750" indent="-285750">
              <a:lnSpc>
                <a:spcPct val="200000"/>
              </a:lnSpc>
              <a:buFont typeface="Arial" panose="020B0604020202020204" pitchFamily="34" charset="0"/>
              <a:buChar char="•"/>
            </a:pPr>
            <a:r>
              <a:rPr lang="en-US" sz="2400" dirty="0">
                <a:latin typeface="Fira Sans" panose="020B0503050000020004" pitchFamily="34" charset="0"/>
              </a:rPr>
              <a:t>Data preprocessing is a part of Machine Learning.</a:t>
            </a:r>
          </a:p>
          <a:p>
            <a:pPr marL="285750" indent="-285750">
              <a:lnSpc>
                <a:spcPct val="200000"/>
              </a:lnSpc>
              <a:buFont typeface="Arial" panose="020B0604020202020204" pitchFamily="34" charset="0"/>
              <a:buChar char="•"/>
            </a:pPr>
            <a:r>
              <a:rPr lang="en-US" sz="2400" dirty="0">
                <a:latin typeface="Fira Sans" panose="020B0503050000020004" pitchFamily="34" charset="0"/>
              </a:rPr>
              <a:t>Data are preprocessed to fed to the model.</a:t>
            </a:r>
          </a:p>
          <a:p>
            <a:pPr marL="285750" indent="-285750">
              <a:lnSpc>
                <a:spcPct val="200000"/>
              </a:lnSpc>
              <a:buFont typeface="Arial" panose="020B0604020202020204" pitchFamily="34" charset="0"/>
              <a:buChar char="•"/>
            </a:pPr>
            <a:r>
              <a:rPr lang="en-US" sz="2400" dirty="0">
                <a:latin typeface="Fira Sans" panose="020B0503050000020004" pitchFamily="34" charset="0"/>
              </a:rPr>
              <a:t>Sequential steps to prepare the raw data suitable for machine learning model.</a:t>
            </a:r>
          </a:p>
        </p:txBody>
      </p:sp>
    </p:spTree>
    <p:extLst>
      <p:ext uri="{BB962C8B-B14F-4D97-AF65-F5344CB8AC3E}">
        <p14:creationId xmlns:p14="http://schemas.microsoft.com/office/powerpoint/2010/main" val="3040521607"/>
      </p:ext>
    </p:extLst>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1728320-6993-605B-AEB9-325DC666C9CF}"/>
              </a:ext>
            </a:extLst>
          </p:cNvPr>
          <p:cNvSpPr txBox="1"/>
          <p:nvPr/>
        </p:nvSpPr>
        <p:spPr>
          <a:xfrm>
            <a:off x="491612" y="629264"/>
            <a:ext cx="8331546"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WHY DATA PREPROCESSING?</a:t>
            </a:r>
          </a:p>
        </p:txBody>
      </p:sp>
      <p:grpSp>
        <p:nvGrpSpPr>
          <p:cNvPr id="982" name="Google Shape;982;p26"/>
          <p:cNvGrpSpPr/>
          <p:nvPr/>
        </p:nvGrpSpPr>
        <p:grpSpPr>
          <a:xfrm>
            <a:off x="530673" y="1412792"/>
            <a:ext cx="3191353" cy="3857902"/>
            <a:chOff x="-1177384" y="1821200"/>
            <a:chExt cx="3191353" cy="3857902"/>
          </a:xfrm>
        </p:grpSpPr>
        <p:sp>
          <p:nvSpPr>
            <p:cNvPr id="983" name="Google Shape;983;p26"/>
            <p:cNvSpPr/>
            <p:nvPr/>
          </p:nvSpPr>
          <p:spPr>
            <a:xfrm>
              <a:off x="-1177384" y="1821200"/>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984" name="Google Shape;984;p26"/>
            <p:cNvSpPr txBox="1"/>
            <p:nvPr/>
          </p:nvSpPr>
          <p:spPr>
            <a:xfrm>
              <a:off x="-484731" y="5347302"/>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Introduction of Big Data.</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986" name="Google Shape;986;p26"/>
          <p:cNvGrpSpPr/>
          <p:nvPr/>
        </p:nvGrpSpPr>
        <p:grpSpPr>
          <a:xfrm>
            <a:off x="530673" y="2435956"/>
            <a:ext cx="3191353" cy="1266301"/>
            <a:chOff x="1136012" y="1953145"/>
            <a:chExt cx="3191353" cy="1266301"/>
          </a:xfrm>
        </p:grpSpPr>
        <p:sp>
          <p:nvSpPr>
            <p:cNvPr id="987" name="Google Shape;987;p26"/>
            <p:cNvSpPr/>
            <p:nvPr/>
          </p:nvSpPr>
          <p:spPr>
            <a:xfrm>
              <a:off x="1136012" y="2614946"/>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b="1" dirty="0">
                <a:solidFill>
                  <a:schemeClr val="lt1"/>
                </a:solidFill>
                <a:latin typeface="Fira Sans Extra Condensed"/>
                <a:ea typeface="Fira Sans Extra Condensed"/>
                <a:cs typeface="Fira Sans Extra Condensed"/>
                <a:sym typeface="Fira Sans Extra Condensed"/>
              </a:endParaRPr>
            </a:p>
          </p:txBody>
        </p:sp>
        <p:sp>
          <p:nvSpPr>
            <p:cNvPr id="988" name="Google Shape;988;p26"/>
            <p:cNvSpPr txBox="1"/>
            <p:nvPr/>
          </p:nvSpPr>
          <p:spPr>
            <a:xfrm>
              <a:off x="1828665" y="195314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000000"/>
                  </a:solidFill>
                  <a:latin typeface="Fira Sans Extra Condensed"/>
                  <a:ea typeface="Fira Sans Extra Condensed"/>
                  <a:cs typeface="Fira Sans Extra Condensed"/>
                  <a:sym typeface="Fira Sans Extra Condensed"/>
                </a:rPr>
                <a:t>Data maybe no feasible or consistent.</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990" name="Google Shape;990;p26"/>
          <p:cNvGrpSpPr/>
          <p:nvPr/>
        </p:nvGrpSpPr>
        <p:grpSpPr>
          <a:xfrm>
            <a:off x="540337" y="3943506"/>
            <a:ext cx="3691293" cy="2145914"/>
            <a:chOff x="-1475139" y="2971074"/>
            <a:chExt cx="3691293" cy="2145914"/>
          </a:xfrm>
        </p:grpSpPr>
        <p:sp>
          <p:nvSpPr>
            <p:cNvPr id="991" name="Google Shape;991;p26"/>
            <p:cNvSpPr/>
            <p:nvPr/>
          </p:nvSpPr>
          <p:spPr>
            <a:xfrm>
              <a:off x="-1475139" y="2971074"/>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sp>
          <p:nvSpPr>
            <p:cNvPr id="992" name="Google Shape;992;p26"/>
            <p:cNvSpPr txBox="1"/>
            <p:nvPr/>
          </p:nvSpPr>
          <p:spPr>
            <a:xfrm>
              <a:off x="-792150" y="4785188"/>
              <a:ext cx="300830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Core Stage of Machine Learning.</a:t>
              </a:r>
              <a:endParaRPr sz="1800" b="1" dirty="0">
                <a:solidFill>
                  <a:srgbClr val="000000"/>
                </a:solidFill>
                <a:latin typeface="Fira Sans Extra Condensed"/>
                <a:ea typeface="Fira Sans Extra Condensed"/>
                <a:cs typeface="Fira Sans Extra Condensed"/>
                <a:sym typeface="Fira Sans Extra Condensed"/>
              </a:endParaRPr>
            </a:p>
          </p:txBody>
        </p:sp>
      </p:grpSp>
      <p:sp>
        <p:nvSpPr>
          <p:cNvPr id="2" name="Google Shape;1063;p27">
            <a:extLst>
              <a:ext uri="{FF2B5EF4-FFF2-40B4-BE49-F238E27FC236}">
                <a16:creationId xmlns:a16="http://schemas.microsoft.com/office/drawing/2014/main" id="{7580722A-4FEB-87DD-8C23-90B6E612A577}"/>
              </a:ext>
            </a:extLst>
          </p:cNvPr>
          <p:cNvSpPr/>
          <p:nvPr/>
        </p:nvSpPr>
        <p:spPr>
          <a:xfrm>
            <a:off x="535570" y="2260409"/>
            <a:ext cx="609267" cy="596099"/>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02</a:t>
            </a:r>
            <a:endParaRPr sz="1900" b="1" dirty="0">
              <a:solidFill>
                <a:schemeClr val="lt1"/>
              </a:solidFill>
              <a:latin typeface="Fira Sans Extra Condensed"/>
              <a:ea typeface="Fira Sans Extra Condensed"/>
              <a:cs typeface="Fira Sans Extra Condensed"/>
              <a:sym typeface="Fira Sans Extra Condensed"/>
            </a:endParaRPr>
          </a:p>
        </p:txBody>
      </p:sp>
      <p:pic>
        <p:nvPicPr>
          <p:cNvPr id="1028" name="Picture 4" descr="Curiosity people concept illustration">
            <a:extLst>
              <a:ext uri="{FF2B5EF4-FFF2-40B4-BE49-F238E27FC236}">
                <a16:creationId xmlns:a16="http://schemas.microsoft.com/office/drawing/2014/main" id="{A0F6BFAF-3E70-E0CA-ACD4-5236E0D6A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217248"/>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063;p27">
            <a:extLst>
              <a:ext uri="{FF2B5EF4-FFF2-40B4-BE49-F238E27FC236}">
                <a16:creationId xmlns:a16="http://schemas.microsoft.com/office/drawing/2014/main" id="{731FB17B-FB0B-A8E4-55B2-6EF31D64F1AC}"/>
              </a:ext>
            </a:extLst>
          </p:cNvPr>
          <p:cNvSpPr/>
          <p:nvPr/>
        </p:nvSpPr>
        <p:spPr>
          <a:xfrm>
            <a:off x="535570" y="4789255"/>
            <a:ext cx="609267" cy="596099"/>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05</a:t>
            </a:r>
            <a:endParaRPr sz="1900" b="1" dirty="0">
              <a:solidFill>
                <a:schemeClr val="lt1"/>
              </a:solidFill>
              <a:latin typeface="Fira Sans Extra Condensed"/>
              <a:ea typeface="Fira Sans Extra Condensed"/>
              <a:cs typeface="Fira Sans Extra Condensed"/>
              <a:sym typeface="Fira Sans Extra Condensed"/>
            </a:endParaRPr>
          </a:p>
        </p:txBody>
      </p:sp>
      <p:sp>
        <p:nvSpPr>
          <p:cNvPr id="7" name="Google Shape;984;p26">
            <a:extLst>
              <a:ext uri="{FF2B5EF4-FFF2-40B4-BE49-F238E27FC236}">
                <a16:creationId xmlns:a16="http://schemas.microsoft.com/office/drawing/2014/main" id="{9B323D65-9C84-172E-D9DA-35DD3DAA3BA5}"/>
              </a:ext>
            </a:extLst>
          </p:cNvPr>
          <p:cNvSpPr txBox="1"/>
          <p:nvPr/>
        </p:nvSpPr>
        <p:spPr>
          <a:xfrm>
            <a:off x="1223326" y="1549142"/>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Is the data qualityful?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8" name="Google Shape;984;p26">
            <a:extLst>
              <a:ext uri="{FF2B5EF4-FFF2-40B4-BE49-F238E27FC236}">
                <a16:creationId xmlns:a16="http://schemas.microsoft.com/office/drawing/2014/main" id="{FFC5B9DC-9EF5-162D-57FA-82F69DE747C4}"/>
              </a:ext>
            </a:extLst>
          </p:cNvPr>
          <p:cNvSpPr txBox="1"/>
          <p:nvPr/>
        </p:nvSpPr>
        <p:spPr>
          <a:xfrm>
            <a:off x="1223326" y="3277504"/>
            <a:ext cx="458819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000000"/>
                </a:solidFill>
                <a:latin typeface="Fira Sans Extra Condensed"/>
                <a:ea typeface="Fira Sans Extra Condensed"/>
                <a:cs typeface="Fira Sans Extra Condensed"/>
                <a:sym typeface="Fira Sans Extra Condensed"/>
              </a:rPr>
              <a:t>Handle irrelevant data or Reduce Data.</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14" name="TextBox 13">
            <a:extLst>
              <a:ext uri="{FF2B5EF4-FFF2-40B4-BE49-F238E27FC236}">
                <a16:creationId xmlns:a16="http://schemas.microsoft.com/office/drawing/2014/main" id="{FC065DBC-A732-C7D2-A1D4-B4B3D9828742}"/>
              </a:ext>
            </a:extLst>
          </p:cNvPr>
          <p:cNvSpPr txBox="1"/>
          <p:nvPr/>
        </p:nvSpPr>
        <p:spPr>
          <a:xfrm>
            <a:off x="1228864" y="4058698"/>
            <a:ext cx="6096000" cy="369332"/>
          </a:xfrm>
          <a:prstGeom prst="rect">
            <a:avLst/>
          </a:prstGeom>
          <a:noFill/>
        </p:spPr>
        <p:txBody>
          <a:bodyPr wrap="square">
            <a:spAutoFit/>
          </a:bodyPr>
          <a:lstStyle/>
          <a:p>
            <a:pPr marL="0" lvl="0" indent="0" algn="l" rtl="0">
              <a:spcBef>
                <a:spcPts val="0"/>
              </a:spcBef>
              <a:spcAft>
                <a:spcPts val="0"/>
              </a:spcAft>
              <a:buNone/>
            </a:pPr>
            <a:r>
              <a:rPr lang="en-US" b="1" dirty="0">
                <a:solidFill>
                  <a:srgbClr val="000000"/>
                </a:solidFill>
                <a:latin typeface="Fira Sans Extra Condensed"/>
                <a:ea typeface="Fira Sans Extra Condensed"/>
                <a:cs typeface="Fira Sans Extra Condensed"/>
                <a:sym typeface="Fira Sans Extra Condensed"/>
              </a:rPr>
              <a:t>To ensure best performance from the machine.</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15" name="Google Shape;987;p26">
            <a:extLst>
              <a:ext uri="{FF2B5EF4-FFF2-40B4-BE49-F238E27FC236}">
                <a16:creationId xmlns:a16="http://schemas.microsoft.com/office/drawing/2014/main" id="{F3899B60-8DDA-7DF6-E315-3ECC7F6B1087}"/>
              </a:ext>
            </a:extLst>
          </p:cNvPr>
          <p:cNvSpPr/>
          <p:nvPr/>
        </p:nvSpPr>
        <p:spPr>
          <a:xfrm>
            <a:off x="530673" y="5635004"/>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06</a:t>
            </a:r>
            <a:endParaRPr sz="18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059850084"/>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12955" y="560438"/>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COMMON STEPS OF DATA PREPROCESSING</a:t>
            </a:r>
          </a:p>
        </p:txBody>
      </p:sp>
      <p:sp>
        <p:nvSpPr>
          <p:cNvPr id="11" name="TextBox 10">
            <a:extLst>
              <a:ext uri="{FF2B5EF4-FFF2-40B4-BE49-F238E27FC236}">
                <a16:creationId xmlns:a16="http://schemas.microsoft.com/office/drawing/2014/main" id="{8348E37B-48D9-8025-E102-80956DF75C59}"/>
              </a:ext>
            </a:extLst>
          </p:cNvPr>
          <p:cNvSpPr txBox="1"/>
          <p:nvPr/>
        </p:nvSpPr>
        <p:spPr>
          <a:xfrm>
            <a:off x="412954" y="1604335"/>
            <a:ext cx="4542503" cy="3913379"/>
          </a:xfrm>
          <a:prstGeom prst="rect">
            <a:avLst/>
          </a:prstGeom>
          <a:noFill/>
        </p:spPr>
        <p:txBody>
          <a:bodyPr wrap="square" rtlCol="0">
            <a:spAutoFit/>
          </a:bodyPr>
          <a:lstStyle/>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Data Collection.</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Exploratory Data Analysis.</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Data Cleaning.</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Data Labeling.</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Feature Engineering.</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Data Balancing.</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Splitting Data.</a:t>
            </a:r>
          </a:p>
        </p:txBody>
      </p:sp>
      <p:pic>
        <p:nvPicPr>
          <p:cNvPr id="13" name="Picture 12">
            <a:extLst>
              <a:ext uri="{FF2B5EF4-FFF2-40B4-BE49-F238E27FC236}">
                <a16:creationId xmlns:a16="http://schemas.microsoft.com/office/drawing/2014/main" id="{230F99B0-7238-63B7-EFDE-FB2E2E90769E}"/>
              </a:ext>
            </a:extLst>
          </p:cNvPr>
          <p:cNvPicPr>
            <a:picLocks noChangeAspect="1"/>
          </p:cNvPicPr>
          <p:nvPr/>
        </p:nvPicPr>
        <p:blipFill>
          <a:blip r:embed="rId2"/>
          <a:stretch>
            <a:fillRect/>
          </a:stretch>
        </p:blipFill>
        <p:spPr>
          <a:xfrm>
            <a:off x="4930918" y="1530373"/>
            <a:ext cx="7228358" cy="1170949"/>
          </a:xfrm>
          <a:prstGeom prst="rect">
            <a:avLst/>
          </a:prstGeom>
        </p:spPr>
      </p:pic>
      <p:pic>
        <p:nvPicPr>
          <p:cNvPr id="15" name="Picture 14" descr="A diagram of data processing&#10;&#10;Description automatically generated">
            <a:extLst>
              <a:ext uri="{FF2B5EF4-FFF2-40B4-BE49-F238E27FC236}">
                <a16:creationId xmlns:a16="http://schemas.microsoft.com/office/drawing/2014/main" id="{ABBB11A9-729A-AD4C-15AE-C1E43C1FECCB}"/>
              </a:ext>
            </a:extLst>
          </p:cNvPr>
          <p:cNvPicPr>
            <a:picLocks noChangeAspect="1"/>
          </p:cNvPicPr>
          <p:nvPr/>
        </p:nvPicPr>
        <p:blipFill>
          <a:blip r:embed="rId3"/>
          <a:stretch>
            <a:fillRect/>
          </a:stretch>
        </p:blipFill>
        <p:spPr>
          <a:xfrm>
            <a:off x="7064519" y="3353959"/>
            <a:ext cx="3465830" cy="2537460"/>
          </a:xfrm>
          <a:prstGeom prst="rect">
            <a:avLst/>
          </a:prstGeom>
        </p:spPr>
      </p:pic>
      <p:sp>
        <p:nvSpPr>
          <p:cNvPr id="16" name="TextBox 15">
            <a:extLst>
              <a:ext uri="{FF2B5EF4-FFF2-40B4-BE49-F238E27FC236}">
                <a16:creationId xmlns:a16="http://schemas.microsoft.com/office/drawing/2014/main" id="{99A3D1B7-FF3E-FFB0-9FA8-CDE9DDA1A212}"/>
              </a:ext>
            </a:extLst>
          </p:cNvPr>
          <p:cNvSpPr txBox="1"/>
          <p:nvPr/>
        </p:nvSpPr>
        <p:spPr>
          <a:xfrm>
            <a:off x="5788763" y="2703424"/>
            <a:ext cx="6017343" cy="646331"/>
          </a:xfrm>
          <a:prstGeom prst="rect">
            <a:avLst/>
          </a:prstGeom>
          <a:noFill/>
        </p:spPr>
        <p:txBody>
          <a:bodyPr wrap="square" rtlCol="0">
            <a:spAutoFit/>
          </a:bodyPr>
          <a:lstStyle/>
          <a:p>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Figure 01: An Approach of Pre-processing of a dataset [6]</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18" name="TextBox 17">
            <a:extLst>
              <a:ext uri="{FF2B5EF4-FFF2-40B4-BE49-F238E27FC236}">
                <a16:creationId xmlns:a16="http://schemas.microsoft.com/office/drawing/2014/main" id="{B4C4C767-BD8C-C91F-969A-79B83916F701}"/>
              </a:ext>
            </a:extLst>
          </p:cNvPr>
          <p:cNvSpPr txBox="1"/>
          <p:nvPr/>
        </p:nvSpPr>
        <p:spPr>
          <a:xfrm>
            <a:off x="6174657" y="5922847"/>
            <a:ext cx="6017343" cy="646331"/>
          </a:xfrm>
          <a:prstGeom prst="rect">
            <a:avLst/>
          </a:prstGeom>
          <a:noFill/>
        </p:spPr>
        <p:txBody>
          <a:bodyPr wrap="square" rtlCol="0">
            <a:spAutoFit/>
          </a:bodyPr>
          <a:lstStyle/>
          <a:p>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Figure 02: Common Steps of Data Preprocessing [7].</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203417"/>
      </p:ext>
    </p:extLst>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12955" y="560438"/>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DATA COLLECTION</a:t>
            </a:r>
          </a:p>
        </p:txBody>
      </p:sp>
      <p:sp>
        <p:nvSpPr>
          <p:cNvPr id="12" name="TextBox 11">
            <a:extLst>
              <a:ext uri="{FF2B5EF4-FFF2-40B4-BE49-F238E27FC236}">
                <a16:creationId xmlns:a16="http://schemas.microsoft.com/office/drawing/2014/main" id="{515E8966-73CC-E704-AA0E-D63FF2A15A31}"/>
              </a:ext>
            </a:extLst>
          </p:cNvPr>
          <p:cNvSpPr txBox="1"/>
          <p:nvPr/>
        </p:nvSpPr>
        <p:spPr>
          <a:xfrm>
            <a:off x="412955" y="1338034"/>
            <a:ext cx="7366322" cy="5575372"/>
          </a:xfrm>
          <a:prstGeom prst="rect">
            <a:avLst/>
          </a:prstGeom>
          <a:noFill/>
        </p:spPr>
        <p:txBody>
          <a:bodyPr wrap="square" rtlCol="0">
            <a:spAutoFit/>
          </a:bodyPr>
          <a:lstStyle/>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Depends on the purpose of the model.</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Need to consider the Challengers.</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Insufficient Labeled Data for New Applications and Deep Learning.</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Data Must be Indexed and published for sharing.</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Active Learning or Crowdsourcing (Survey).</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Use Popular Online Database Platforms like Kaggle.</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Integrate datasets if needed.</a:t>
            </a:r>
          </a:p>
          <a:p>
            <a:pPr marL="342900" indent="-342900">
              <a:lnSpc>
                <a:spcPct val="150000"/>
              </a:lnSpc>
              <a:buClr>
                <a:schemeClr val="tx1"/>
              </a:buClr>
              <a:buFont typeface="Wingdings" panose="05000000000000000000" pitchFamily="2" charset="2"/>
              <a:buChar char="§"/>
            </a:pPr>
            <a:endParaRPr lang="en-US" sz="2400" dirty="0">
              <a:latin typeface="Fira Sans" panose="020B0503050000020004" pitchFamily="34" charset="0"/>
            </a:endParaRPr>
          </a:p>
        </p:txBody>
      </p:sp>
    </p:spTree>
    <p:extLst>
      <p:ext uri="{BB962C8B-B14F-4D97-AF65-F5344CB8AC3E}">
        <p14:creationId xmlns:p14="http://schemas.microsoft.com/office/powerpoint/2010/main" val="104376891"/>
      </p:ext>
    </p:extLst>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12955" y="560438"/>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EXPLORATORY DATA ANALYSIS (EDA)</a:t>
            </a:r>
          </a:p>
        </p:txBody>
      </p:sp>
      <p:sp>
        <p:nvSpPr>
          <p:cNvPr id="12" name="TextBox 11">
            <a:extLst>
              <a:ext uri="{FF2B5EF4-FFF2-40B4-BE49-F238E27FC236}">
                <a16:creationId xmlns:a16="http://schemas.microsoft.com/office/drawing/2014/main" id="{515E8966-73CC-E704-AA0E-D63FF2A15A31}"/>
              </a:ext>
            </a:extLst>
          </p:cNvPr>
          <p:cNvSpPr txBox="1"/>
          <p:nvPr/>
        </p:nvSpPr>
        <p:spPr>
          <a:xfrm>
            <a:off x="412954" y="1338034"/>
            <a:ext cx="8062451" cy="4467377"/>
          </a:xfrm>
          <a:prstGeom prst="rect">
            <a:avLst/>
          </a:prstGeom>
          <a:noFill/>
        </p:spPr>
        <p:txBody>
          <a:bodyPr wrap="square" rtlCol="0">
            <a:spAutoFit/>
          </a:bodyPr>
          <a:lstStyle/>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Dimensions of the dataset.</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If there are any missing, abnormal values or outliers.</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The type of attributes.</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What kind of data we are working with.</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Data Visualization for understanding the patters, trends and correlations within the dataset.</a:t>
            </a:r>
          </a:p>
          <a:p>
            <a:pPr marL="342900" indent="-342900">
              <a:lnSpc>
                <a:spcPct val="150000"/>
              </a:lnSpc>
              <a:buClr>
                <a:schemeClr val="tx1"/>
              </a:buClr>
              <a:buFont typeface="Wingdings" panose="05000000000000000000" pitchFamily="2" charset="2"/>
              <a:buChar char="§"/>
            </a:pPr>
            <a:r>
              <a:rPr lang="en-US" sz="2400" dirty="0">
                <a:latin typeface="Fira Sans" panose="020B0503050000020004" pitchFamily="34" charset="0"/>
              </a:rPr>
              <a:t>If any attribute not correlated with the target attribute.</a:t>
            </a:r>
          </a:p>
        </p:txBody>
      </p:sp>
    </p:spTree>
    <p:extLst>
      <p:ext uri="{BB962C8B-B14F-4D97-AF65-F5344CB8AC3E}">
        <p14:creationId xmlns:p14="http://schemas.microsoft.com/office/powerpoint/2010/main" val="2376495287"/>
      </p:ext>
    </p:extLst>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12955" y="560438"/>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Common Data Visualization Techniques</a:t>
            </a:r>
          </a:p>
        </p:txBody>
      </p:sp>
      <p:pic>
        <p:nvPicPr>
          <p:cNvPr id="3101" name="Picture 29">
            <a:extLst>
              <a:ext uri="{FF2B5EF4-FFF2-40B4-BE49-F238E27FC236}">
                <a16:creationId xmlns:a16="http://schemas.microsoft.com/office/drawing/2014/main" id="{D7EB13E3-F88F-CF62-6EAA-F11ABE257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84" y="1717478"/>
            <a:ext cx="2706361" cy="1789532"/>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A graph with different colored boxes&#10;&#10;Description automatically generated">
            <a:extLst>
              <a:ext uri="{FF2B5EF4-FFF2-40B4-BE49-F238E27FC236}">
                <a16:creationId xmlns:a16="http://schemas.microsoft.com/office/drawing/2014/main" id="{48A281BE-9572-0563-A7CD-85262C226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473" y="1702148"/>
            <a:ext cx="2604989" cy="1810655"/>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descr="A screen shot of a chart&#10;&#10;Description automatically generated">
            <a:extLst>
              <a:ext uri="{FF2B5EF4-FFF2-40B4-BE49-F238E27FC236}">
                <a16:creationId xmlns:a16="http://schemas.microsoft.com/office/drawing/2014/main" id="{956ED7A3-83E2-509E-B1F5-CD2DFE59E8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490" y="1696355"/>
            <a:ext cx="2351591" cy="1773068"/>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A graph of a person's body&#10;&#10;Description automatically generated with medium confidence">
            <a:extLst>
              <a:ext uri="{FF2B5EF4-FFF2-40B4-BE49-F238E27FC236}">
                <a16:creationId xmlns:a16="http://schemas.microsoft.com/office/drawing/2014/main" id="{C328D734-0AD3-F8E2-0EC1-94D91BBB29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084" y="3810800"/>
            <a:ext cx="4591795" cy="1627631"/>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25" descr="A graph of passengers by class&#10;&#10;Description automatically generated">
            <a:extLst>
              <a:ext uri="{FF2B5EF4-FFF2-40B4-BE49-F238E27FC236}">
                <a16:creationId xmlns:a16="http://schemas.microsoft.com/office/drawing/2014/main" id="{EE9FCB1D-F667-5E8E-D90F-50D52300A1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5058" y="3847154"/>
            <a:ext cx="2251588" cy="1591277"/>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A blue line graph with months&#10;&#10;Description automatically generated">
            <a:extLst>
              <a:ext uri="{FF2B5EF4-FFF2-40B4-BE49-F238E27FC236}">
                <a16:creationId xmlns:a16="http://schemas.microsoft.com/office/drawing/2014/main" id="{807D6959-0C4A-6EA0-E795-EC503C65E9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4781" y="3810799"/>
            <a:ext cx="2888354" cy="1714465"/>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1" descr="A pie chart with numbers and a triangle&#10;&#10;Description automatically generated">
            <a:extLst>
              <a:ext uri="{FF2B5EF4-FFF2-40B4-BE49-F238E27FC236}">
                <a16:creationId xmlns:a16="http://schemas.microsoft.com/office/drawing/2014/main" id="{2EB8994D-6105-D997-4166-3599E25AE2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6109" y="1754488"/>
            <a:ext cx="2258807" cy="171144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0">
            <a:extLst>
              <a:ext uri="{FF2B5EF4-FFF2-40B4-BE49-F238E27FC236}">
                <a16:creationId xmlns:a16="http://schemas.microsoft.com/office/drawing/2014/main" id="{03CC8766-43F1-7409-208A-6C2E20BD248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31">
            <a:extLst>
              <a:ext uri="{FF2B5EF4-FFF2-40B4-BE49-F238E27FC236}">
                <a16:creationId xmlns:a16="http://schemas.microsoft.com/office/drawing/2014/main" id="{BFB36C06-EEC6-534D-B784-F6EC4A1F9C9B}"/>
              </a:ext>
            </a:extLst>
          </p:cNvPr>
          <p:cNvSpPr>
            <a:spLocks noChangeArrowheads="1"/>
          </p:cNvSpPr>
          <p:nvPr/>
        </p:nvSpPr>
        <p:spPr bwMode="auto">
          <a:xfrm>
            <a:off x="457200" y="3741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457200" y="5845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BF8414FD-6767-6954-44B7-2F829E89B353}"/>
              </a:ext>
            </a:extLst>
          </p:cNvPr>
          <p:cNvSpPr txBox="1"/>
          <p:nvPr/>
        </p:nvSpPr>
        <p:spPr>
          <a:xfrm>
            <a:off x="3224980" y="5751871"/>
            <a:ext cx="6625075" cy="36933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Figure 03: Some Common Data Visualization Techniques [11].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1082533"/>
      </p:ext>
    </p:extLst>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564A04-5F92-F641-C749-8CB13BEAE459}"/>
              </a:ext>
            </a:extLst>
          </p:cNvPr>
          <p:cNvSpPr txBox="1"/>
          <p:nvPr/>
        </p:nvSpPr>
        <p:spPr>
          <a:xfrm>
            <a:off x="457200" y="331885"/>
            <a:ext cx="10215717" cy="630942"/>
          </a:xfrm>
          <a:prstGeom prst="rect">
            <a:avLst/>
          </a:prstGeom>
          <a:noFill/>
        </p:spPr>
        <p:txBody>
          <a:bodyPr wrap="square" rtlCol="0">
            <a:spAutoFit/>
          </a:bodyPr>
          <a:lstStyle/>
          <a:p>
            <a:pPr marL="285750" indent="-285750">
              <a:buFont typeface="Arial" panose="020B0604020202020204" pitchFamily="34" charset="0"/>
              <a:buChar char="•"/>
            </a:pPr>
            <a:r>
              <a:rPr lang="en-US" sz="3500" b="1" dirty="0">
                <a:latin typeface="Fira Sans Extra Condensed" panose="020B0503050000020004" pitchFamily="34" charset="0"/>
              </a:rPr>
              <a:t>DATA CLEANING</a:t>
            </a:r>
          </a:p>
        </p:txBody>
      </p:sp>
      <p:sp>
        <p:nvSpPr>
          <p:cNvPr id="11" name="Rectangle 30">
            <a:extLst>
              <a:ext uri="{FF2B5EF4-FFF2-40B4-BE49-F238E27FC236}">
                <a16:creationId xmlns:a16="http://schemas.microsoft.com/office/drawing/2014/main" id="{03CC8766-43F1-7409-208A-6C2E20BD2483}"/>
              </a:ext>
            </a:extLst>
          </p:cNvPr>
          <p:cNvSpPr>
            <a:spLocks noChangeArrowheads="1"/>
          </p:cNvSpPr>
          <p:nvPr/>
        </p:nvSpPr>
        <p:spPr bwMode="auto">
          <a:xfrm>
            <a:off x="0" y="-776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31">
            <a:extLst>
              <a:ext uri="{FF2B5EF4-FFF2-40B4-BE49-F238E27FC236}">
                <a16:creationId xmlns:a16="http://schemas.microsoft.com/office/drawing/2014/main" id="{BFB36C06-EEC6-534D-B784-F6EC4A1F9C9B}"/>
              </a:ext>
            </a:extLst>
          </p:cNvPr>
          <p:cNvSpPr>
            <a:spLocks noChangeArrowheads="1"/>
          </p:cNvSpPr>
          <p:nvPr/>
        </p:nvSpPr>
        <p:spPr bwMode="auto">
          <a:xfrm>
            <a:off x="457200" y="2964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2">
            <a:extLst>
              <a:ext uri="{FF2B5EF4-FFF2-40B4-BE49-F238E27FC236}">
                <a16:creationId xmlns:a16="http://schemas.microsoft.com/office/drawing/2014/main" id="{AF6C9FAE-64A7-3E2B-7931-3458DEF0BEEE}"/>
              </a:ext>
            </a:extLst>
          </p:cNvPr>
          <p:cNvSpPr>
            <a:spLocks noChangeArrowheads="1"/>
          </p:cNvSpPr>
          <p:nvPr/>
        </p:nvSpPr>
        <p:spPr bwMode="auto">
          <a:xfrm>
            <a:off x="457200" y="5068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Google Shape;2259;p44">
            <a:extLst>
              <a:ext uri="{FF2B5EF4-FFF2-40B4-BE49-F238E27FC236}">
                <a16:creationId xmlns:a16="http://schemas.microsoft.com/office/drawing/2014/main" id="{D37FBEEB-E699-D11C-9B67-CF9F352ACAA1}"/>
              </a:ext>
            </a:extLst>
          </p:cNvPr>
          <p:cNvSpPr/>
          <p:nvPr/>
        </p:nvSpPr>
        <p:spPr>
          <a:xfrm>
            <a:off x="8155421" y="1307631"/>
            <a:ext cx="3953850" cy="4606159"/>
          </a:xfrm>
          <a:prstGeom prst="roundRect">
            <a:avLst>
              <a:gd name="adj" fmla="val 16667"/>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60;p44">
            <a:extLst>
              <a:ext uri="{FF2B5EF4-FFF2-40B4-BE49-F238E27FC236}">
                <a16:creationId xmlns:a16="http://schemas.microsoft.com/office/drawing/2014/main" id="{8F6DB5A9-654A-16DE-86AC-7926CC6EE571}"/>
              </a:ext>
            </a:extLst>
          </p:cNvPr>
          <p:cNvSpPr/>
          <p:nvPr/>
        </p:nvSpPr>
        <p:spPr>
          <a:xfrm>
            <a:off x="81893" y="1307631"/>
            <a:ext cx="3819600" cy="460617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2261;p44">
            <a:extLst>
              <a:ext uri="{FF2B5EF4-FFF2-40B4-BE49-F238E27FC236}">
                <a16:creationId xmlns:a16="http://schemas.microsoft.com/office/drawing/2014/main" id="{BE890D41-723E-FBEF-6DF5-70E3DFC9C4D2}"/>
              </a:ext>
            </a:extLst>
          </p:cNvPr>
          <p:cNvGrpSpPr/>
          <p:nvPr/>
        </p:nvGrpSpPr>
        <p:grpSpPr>
          <a:xfrm>
            <a:off x="293348" y="1549189"/>
            <a:ext cx="3608145" cy="1517074"/>
            <a:chOff x="801115" y="2312671"/>
            <a:chExt cx="3608145" cy="1517074"/>
          </a:xfrm>
        </p:grpSpPr>
        <p:sp>
          <p:nvSpPr>
            <p:cNvPr id="6" name="Google Shape;2262;p44">
              <a:extLst>
                <a:ext uri="{FF2B5EF4-FFF2-40B4-BE49-F238E27FC236}">
                  <a16:creationId xmlns:a16="http://schemas.microsoft.com/office/drawing/2014/main" id="{9BD8C39F-C775-95FD-4AA1-FE092CF88A58}"/>
                </a:ext>
              </a:extLst>
            </p:cNvPr>
            <p:cNvSpPr txBox="1"/>
            <p:nvPr/>
          </p:nvSpPr>
          <p:spPr>
            <a:xfrm>
              <a:off x="964967" y="2312671"/>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dirty="0">
                  <a:latin typeface="Fira Sans Extra Condensed"/>
                  <a:ea typeface="Fira Sans Extra Condensed"/>
                  <a:cs typeface="Fira Sans Extra Condensed"/>
                  <a:sym typeface="Fira Sans Extra Condensed"/>
                </a:rPr>
                <a:t>Missing Value</a:t>
              </a:r>
              <a:endParaRPr sz="2600" b="1" dirty="0">
                <a:solidFill>
                  <a:srgbClr val="000000"/>
                </a:solidFill>
                <a:latin typeface="Fira Sans Extra Condensed"/>
                <a:ea typeface="Fira Sans Extra Condensed"/>
                <a:cs typeface="Fira Sans Extra Condensed"/>
                <a:sym typeface="Fira Sans Extra Condensed"/>
              </a:endParaRPr>
            </a:p>
          </p:txBody>
        </p:sp>
        <p:sp>
          <p:nvSpPr>
            <p:cNvPr id="7" name="Google Shape;2263;p44">
              <a:extLst>
                <a:ext uri="{FF2B5EF4-FFF2-40B4-BE49-F238E27FC236}">
                  <a16:creationId xmlns:a16="http://schemas.microsoft.com/office/drawing/2014/main" id="{7B36732F-CA14-14B6-8467-07D126C5D2A5}"/>
                </a:ext>
              </a:extLst>
            </p:cNvPr>
            <p:cNvSpPr txBox="1"/>
            <p:nvPr/>
          </p:nvSpPr>
          <p:spPr>
            <a:xfrm>
              <a:off x="801115" y="2696345"/>
              <a:ext cx="3608145" cy="1133400"/>
            </a:xfrm>
            <a:prstGeom prst="rect">
              <a:avLst/>
            </a:prstGeom>
            <a:noFill/>
            <a:ln>
              <a:noFill/>
            </a:ln>
          </p:spPr>
          <p:txBody>
            <a:bodyPr spcFirstLastPara="1" wrap="square" lIns="91425" tIns="91425" rIns="91425" bIns="91425" anchor="t" anchorCtr="0">
              <a:noAutofit/>
            </a:bodyPr>
            <a:lstStyle/>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Missing Value Types</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MCAR, MAR, NMAR.</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Deletion.</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Apply algorithm like Mean/Mode Imputation, Hot and Cold Deck Imputation, Autoregressive, Maximum Likelihood or Fuzzy-rough set [12].</a:t>
              </a:r>
            </a:p>
          </p:txBody>
        </p:sp>
      </p:grpSp>
      <p:grpSp>
        <p:nvGrpSpPr>
          <p:cNvPr id="8" name="Google Shape;2264;p44">
            <a:extLst>
              <a:ext uri="{FF2B5EF4-FFF2-40B4-BE49-F238E27FC236}">
                <a16:creationId xmlns:a16="http://schemas.microsoft.com/office/drawing/2014/main" id="{B7609779-7E68-C7BE-C098-DF0D9DF65FA0}"/>
              </a:ext>
            </a:extLst>
          </p:cNvPr>
          <p:cNvGrpSpPr/>
          <p:nvPr/>
        </p:nvGrpSpPr>
        <p:grpSpPr>
          <a:xfrm>
            <a:off x="8357496" y="1568995"/>
            <a:ext cx="3343200" cy="1587813"/>
            <a:chOff x="4844521" y="1845018"/>
            <a:chExt cx="3343200" cy="1587813"/>
          </a:xfrm>
        </p:grpSpPr>
        <p:sp>
          <p:nvSpPr>
            <p:cNvPr id="9" name="Google Shape;2265;p44">
              <a:extLst>
                <a:ext uri="{FF2B5EF4-FFF2-40B4-BE49-F238E27FC236}">
                  <a16:creationId xmlns:a16="http://schemas.microsoft.com/office/drawing/2014/main" id="{0EBD3D4A-9361-C6CA-8EC2-15E65CBB3E9B}"/>
                </a:ext>
              </a:extLst>
            </p:cNvPr>
            <p:cNvSpPr txBox="1"/>
            <p:nvPr/>
          </p:nvSpPr>
          <p:spPr>
            <a:xfrm>
              <a:off x="5045542" y="1845018"/>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dirty="0">
                  <a:solidFill>
                    <a:srgbClr val="000000"/>
                  </a:solidFill>
                  <a:latin typeface="Fira Sans Extra Condensed"/>
                  <a:ea typeface="Fira Sans Extra Condensed"/>
                  <a:cs typeface="Fira Sans Extra Condensed"/>
                  <a:sym typeface="Fira Sans Extra Condensed"/>
                </a:rPr>
                <a:t>Outlier</a:t>
              </a:r>
              <a:endParaRPr sz="2600" b="1" dirty="0">
                <a:solidFill>
                  <a:srgbClr val="000000"/>
                </a:solidFill>
                <a:latin typeface="Fira Sans Extra Condensed"/>
                <a:ea typeface="Fira Sans Extra Condensed"/>
                <a:cs typeface="Fira Sans Extra Condensed"/>
                <a:sym typeface="Fira Sans Extra Condensed"/>
              </a:endParaRPr>
            </a:p>
          </p:txBody>
        </p:sp>
        <p:sp>
          <p:nvSpPr>
            <p:cNvPr id="12" name="Google Shape;2266;p44">
              <a:extLst>
                <a:ext uri="{FF2B5EF4-FFF2-40B4-BE49-F238E27FC236}">
                  <a16:creationId xmlns:a16="http://schemas.microsoft.com/office/drawing/2014/main" id="{4C4BCEF0-A4A6-3546-FC65-1072555D55CD}"/>
                </a:ext>
              </a:extLst>
            </p:cNvPr>
            <p:cNvSpPr txBox="1"/>
            <p:nvPr/>
          </p:nvSpPr>
          <p:spPr>
            <a:xfrm>
              <a:off x="4844521" y="2299431"/>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lnSpc>
                  <a:spcPct val="150000"/>
                </a:lnSpc>
                <a:spcBef>
                  <a:spcPts val="0"/>
                </a:spcBef>
                <a:spcAft>
                  <a:spcPts val="0"/>
                </a:spcAft>
                <a:buSzPts val="1400"/>
                <a:buFont typeface="Roboto"/>
                <a:buChar char="●"/>
              </a:pPr>
              <a:r>
                <a:rPr lang="en-US" dirty="0">
                  <a:latin typeface="Roboto"/>
                  <a:ea typeface="Roboto"/>
                  <a:cs typeface="Roboto"/>
                  <a:sym typeface="Roboto"/>
                </a:rPr>
                <a:t>Values That are different from others in range.</a:t>
              </a:r>
            </a:p>
            <a:p>
              <a:pPr marL="320040" lvl="0" indent="-317500" algn="l" rtl="0">
                <a:lnSpc>
                  <a:spcPct val="150000"/>
                </a:lnSpc>
                <a:spcBef>
                  <a:spcPts val="0"/>
                </a:spcBef>
                <a:spcAft>
                  <a:spcPts val="0"/>
                </a:spcAft>
                <a:buSzPts val="1400"/>
                <a:buFont typeface="Roboto"/>
                <a:buChar char="●"/>
              </a:pPr>
              <a:r>
                <a:rPr lang="en-US" dirty="0">
                  <a:latin typeface="Roboto"/>
                  <a:ea typeface="Roboto"/>
                  <a:cs typeface="Roboto"/>
                  <a:sym typeface="Roboto"/>
                </a:rPr>
                <a:t>Boxplot.</a:t>
              </a:r>
            </a:p>
            <a:p>
              <a:pPr marL="320040" lvl="0" indent="-317500" algn="l" rtl="0">
                <a:lnSpc>
                  <a:spcPct val="150000"/>
                </a:lnSpc>
                <a:spcBef>
                  <a:spcPts val="0"/>
                </a:spcBef>
                <a:spcAft>
                  <a:spcPts val="0"/>
                </a:spcAft>
                <a:buSzPts val="1400"/>
                <a:buFont typeface="Roboto"/>
                <a:buChar char="●"/>
              </a:pPr>
              <a:r>
                <a:rPr lang="en-US" dirty="0">
                  <a:latin typeface="Roboto"/>
                  <a:ea typeface="Roboto"/>
                  <a:cs typeface="Roboto"/>
                  <a:sym typeface="Roboto"/>
                </a:rPr>
                <a:t>Median Imputation for solution.</a:t>
              </a:r>
              <a:endParaRPr dirty="0">
                <a:latin typeface="Roboto"/>
                <a:ea typeface="Roboto"/>
                <a:cs typeface="Roboto"/>
                <a:sym typeface="Roboto"/>
              </a:endParaRPr>
            </a:p>
          </p:txBody>
        </p:sp>
      </p:grpSp>
      <p:sp>
        <p:nvSpPr>
          <p:cNvPr id="2328" name="Google Shape;2328;p45"/>
          <p:cNvSpPr/>
          <p:nvPr/>
        </p:nvSpPr>
        <p:spPr>
          <a:xfrm>
            <a:off x="4029175" y="1307631"/>
            <a:ext cx="3953850" cy="4606165"/>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2265;p44">
            <a:extLst>
              <a:ext uri="{FF2B5EF4-FFF2-40B4-BE49-F238E27FC236}">
                <a16:creationId xmlns:a16="http://schemas.microsoft.com/office/drawing/2014/main" id="{1B3544FA-3C1C-0870-5298-DA17D675FE3C}"/>
              </a:ext>
            </a:extLst>
          </p:cNvPr>
          <p:cNvSpPr txBox="1"/>
          <p:nvPr/>
        </p:nvSpPr>
        <p:spPr>
          <a:xfrm>
            <a:off x="4309473" y="153424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dirty="0">
                <a:solidFill>
                  <a:srgbClr val="000000"/>
                </a:solidFill>
                <a:latin typeface="Fira Sans Extra Condensed"/>
                <a:ea typeface="Fira Sans Extra Condensed"/>
                <a:cs typeface="Fira Sans Extra Condensed"/>
                <a:sym typeface="Fira Sans Extra Condensed"/>
              </a:rPr>
              <a:t>Noise Value</a:t>
            </a:r>
            <a:endParaRPr sz="2600" b="1" dirty="0">
              <a:solidFill>
                <a:srgbClr val="000000"/>
              </a:solidFill>
              <a:latin typeface="Fira Sans Extra Condensed"/>
              <a:ea typeface="Fira Sans Extra Condensed"/>
              <a:cs typeface="Fira Sans Extra Condensed"/>
              <a:sym typeface="Fira Sans Extra Condensed"/>
            </a:endParaRPr>
          </a:p>
        </p:txBody>
      </p:sp>
      <p:sp>
        <p:nvSpPr>
          <p:cNvPr id="3080" name="Google Shape;2266;p44">
            <a:extLst>
              <a:ext uri="{FF2B5EF4-FFF2-40B4-BE49-F238E27FC236}">
                <a16:creationId xmlns:a16="http://schemas.microsoft.com/office/drawing/2014/main" id="{4387DFBE-E9A0-AC5B-6622-C4114C97D2F5}"/>
              </a:ext>
            </a:extLst>
          </p:cNvPr>
          <p:cNvSpPr txBox="1"/>
          <p:nvPr/>
        </p:nvSpPr>
        <p:spPr>
          <a:xfrm>
            <a:off x="4260312" y="1932863"/>
            <a:ext cx="3343200" cy="1133400"/>
          </a:xfrm>
          <a:prstGeom prst="rect">
            <a:avLst/>
          </a:prstGeom>
          <a:noFill/>
          <a:ln>
            <a:noFill/>
          </a:ln>
        </p:spPr>
        <p:txBody>
          <a:bodyPr spcFirstLastPara="1" wrap="square" lIns="91425" tIns="91425" rIns="91425" bIns="91425" anchor="t" anchorCtr="0">
            <a:noAutofit/>
          </a:bodyPr>
          <a:lstStyle/>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Anomalies of the dataset.</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Causes Inaccuracies in performance.</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Need to check type anomalies for noise values [12].</a:t>
            </a:r>
          </a:p>
          <a:p>
            <a:pPr marL="320040" lvl="0" indent="-317500" rtl="0">
              <a:lnSpc>
                <a:spcPct val="150000"/>
              </a:lnSpc>
              <a:spcBef>
                <a:spcPts val="0"/>
              </a:spcBef>
              <a:spcAft>
                <a:spcPts val="0"/>
              </a:spcAft>
              <a:buSzPts val="1400"/>
              <a:buFont typeface="Roboto"/>
              <a:buChar char="●"/>
            </a:pPr>
            <a:r>
              <a:rPr lang="en-US" dirty="0">
                <a:latin typeface="Fira Sans" panose="020B0503050000020004" pitchFamily="34" charset="0"/>
                <a:ea typeface="Roboto"/>
                <a:cs typeface="Roboto"/>
                <a:sym typeface="Roboto"/>
              </a:rPr>
              <a:t>Regression or Clustering for solution.</a:t>
            </a:r>
          </a:p>
          <a:p>
            <a:pPr marL="320040" lvl="0" indent="-317500" rtl="0">
              <a:lnSpc>
                <a:spcPct val="150000"/>
              </a:lnSpc>
              <a:spcBef>
                <a:spcPts val="0"/>
              </a:spcBef>
              <a:spcAft>
                <a:spcPts val="0"/>
              </a:spcAft>
              <a:buSzPts val="1400"/>
              <a:buFont typeface="Roboto"/>
              <a:buChar char="●"/>
            </a:pPr>
            <a:endParaRPr lang="en-US" dirty="0">
              <a:latin typeface="Fira Sans" panose="020B0503050000020004" pitchFamily="34" charset="0"/>
              <a:ea typeface="Roboto"/>
              <a:cs typeface="Roboto"/>
              <a:sym typeface="Roboto"/>
            </a:endParaRPr>
          </a:p>
        </p:txBody>
      </p:sp>
    </p:spTree>
    <p:extLst>
      <p:ext uri="{BB962C8B-B14F-4D97-AF65-F5344CB8AC3E}">
        <p14:creationId xmlns:p14="http://schemas.microsoft.com/office/powerpoint/2010/main" val="1545661945"/>
      </p:ext>
    </p:extLst>
  </p:cSld>
  <p:clrMapOvr>
    <a:masterClrMapping/>
  </p:clrMapOvr>
  <p:transition spd="med">
    <p:pull dir="r"/>
  </p:transition>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2F73543E83F445919A16E12A0408E9" ma:contentTypeVersion="18" ma:contentTypeDescription="Create a new document." ma:contentTypeScope="" ma:versionID="9e2fdb938196ffe21096922e5db75f2c">
  <xsd:schema xmlns:xsd="http://www.w3.org/2001/XMLSchema" xmlns:xs="http://www.w3.org/2001/XMLSchema" xmlns:p="http://schemas.microsoft.com/office/2006/metadata/properties" xmlns:ns3="8c39acc7-04d5-4847-a083-e4eec1778f10" xmlns:ns4="b79012e0-cb47-4821-b006-6a1fef8eb046" targetNamespace="http://schemas.microsoft.com/office/2006/metadata/properties" ma:root="true" ma:fieldsID="d3e4d33aac78162580d6db342587747d" ns3:_="" ns4:_="">
    <xsd:import namespace="8c39acc7-04d5-4847-a083-e4eec1778f10"/>
    <xsd:import namespace="b79012e0-cb47-4821-b006-6a1fef8eb0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LengthInSeconds"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39acc7-04d5-4847-a083-e4eec1778f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9012e0-cb47-4821-b006-6a1fef8eb0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b79012e0-cb47-4821-b006-6a1fef8eb046" xsi:nil="true"/>
    <_activity xmlns="b79012e0-cb47-4821-b006-6a1fef8eb046" xsi:nil="true"/>
  </documentManagement>
</p:properties>
</file>

<file path=customXml/itemProps1.xml><?xml version="1.0" encoding="utf-8"?>
<ds:datastoreItem xmlns:ds="http://schemas.openxmlformats.org/officeDocument/2006/customXml" ds:itemID="{A34DC0C7-88F3-4163-AF6B-AB7DBAA323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39acc7-04d5-4847-a083-e4eec1778f10"/>
    <ds:schemaRef ds:uri="b79012e0-cb47-4821-b006-6a1fef8eb0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documentManagement/types"/>
    <ds:schemaRef ds:uri="http://schemas.openxmlformats.org/package/2006/metadata/core-properties"/>
    <ds:schemaRef ds:uri="http://purl.org/dc/dcmitype/"/>
    <ds:schemaRef ds:uri="b79012e0-cb47-4821-b006-6a1fef8eb046"/>
    <ds:schemaRef ds:uri="http://purl.org/dc/elements/1.1/"/>
    <ds:schemaRef ds:uri="http://schemas.microsoft.com/office/2006/metadata/properties"/>
    <ds:schemaRef ds:uri="http://www.w3.org/XML/1998/namespace"/>
    <ds:schemaRef ds:uri="http://schemas.microsoft.com/office/infopath/2007/PartnerControls"/>
    <ds:schemaRef ds:uri="8c39acc7-04d5-4847-a083-e4eec1778f10"/>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913</TotalTime>
  <Words>1764</Words>
  <Application>Microsoft Office PowerPoint</Application>
  <PresentationFormat>Widescreen</PresentationFormat>
  <Paragraphs>170</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Arial</vt:lpstr>
      <vt:lpstr>Calibri</vt:lpstr>
      <vt:lpstr>Fira Sans</vt:lpstr>
      <vt:lpstr>Fira Sans Extra Condensed</vt:lpstr>
      <vt:lpstr>Roboto</vt:lpstr>
      <vt:lpstr>Tenorite</vt:lpstr>
      <vt:lpstr>Times New Roman</vt:lpstr>
      <vt:lpstr>Wingdings</vt:lpstr>
      <vt:lpstr>Monoline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TOUHID ALAM</dc:creator>
  <cp:lastModifiedBy>TOUHID ALAM</cp:lastModifiedBy>
  <cp:revision>14</cp:revision>
  <cp:lastPrinted>2024-06-20T19:47:47Z</cp:lastPrinted>
  <dcterms:created xsi:type="dcterms:W3CDTF">2024-06-20T10:16:35Z</dcterms:created>
  <dcterms:modified xsi:type="dcterms:W3CDTF">2024-07-03T09:49:30Z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0x010100FA2F73543E83F445919A16E12A0408E9</vt:lpwstr>
  </property>
</Properties>
</file>