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71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039" y="2732121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Database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28685"/>
              </p:ext>
            </p:extLst>
          </p:nvPr>
        </p:nvGraphicFramePr>
        <p:xfrm>
          <a:off x="533400" y="1676400"/>
          <a:ext cx="8229600" cy="286512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Insert_Case_Info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 new case is filed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Date, place, crime, forwarding time, distance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police station,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ccess to GRO, access to CLO, received by CLO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Case, (Plaintiff, Accused, Witness)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05217"/>
              </p:ext>
            </p:extLst>
          </p:nvPr>
        </p:nvGraphicFramePr>
        <p:xfrm>
          <a:off x="457200" y="5029201"/>
          <a:ext cx="8229600" cy="1645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case.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as its parameter and then saves these in the database by SQL insert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65655"/>
              </p:ext>
            </p:extLst>
          </p:nvPr>
        </p:nvGraphicFramePr>
        <p:xfrm>
          <a:off x="533400" y="1676400"/>
          <a:ext cx="8229600" cy="313944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Get_Case_List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GRO forwards the cases, CLO initiates</a:t>
                      </a:r>
                      <a:r>
                        <a:rPr lang="en-US" baseline="0" dirty="0" smtClean="0"/>
                        <a:t> cause list generation, CMM receives cases, copy maker copies and comparer compares any requested document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Case, Charge-sheet, Order, Judgment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7089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cases.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1470"/>
              </p:ext>
            </p:extLst>
          </p:nvPr>
        </p:nvGraphicFramePr>
        <p:xfrm>
          <a:off x="533400" y="1676400"/>
          <a:ext cx="8229600" cy="209550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Update_Case_Documentation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74852"/>
              </p:ext>
            </p:extLst>
          </p:nvPr>
        </p:nvGraphicFramePr>
        <p:xfrm>
          <a:off x="533400" y="5029201"/>
          <a:ext cx="8229600" cy="876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26025"/>
              </p:ext>
            </p:extLst>
          </p:nvPr>
        </p:nvGraphicFramePr>
        <p:xfrm>
          <a:off x="533400" y="1676400"/>
          <a:ext cx="8229600" cy="275844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Insert_Charge_Sheet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OC submits the charge sheet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Submission_date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investigator_id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attachment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Chargesheet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Chargesheet_for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CS_Submitted_By</a:t>
                      </a:r>
                      <a:r>
                        <a:rPr lang="en-US" dirty="0" smtClean="0"/>
                        <a:t> </a:t>
                      </a:r>
                      <a:r>
                        <a:rPr lang="en-US" i="1" u="sng" dirty="0" smtClean="0"/>
                        <a:t>(, Case)</a:t>
                      </a:r>
                      <a:endParaRPr lang="en-US" i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48101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cases.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16716"/>
              </p:ext>
            </p:extLst>
          </p:nvPr>
        </p:nvGraphicFramePr>
        <p:xfrm>
          <a:off x="533400" y="1676400"/>
          <a:ext cx="8229600" cy="313944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Get_Magistrate_List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clerk office</a:t>
                      </a:r>
                      <a:r>
                        <a:rPr lang="en-US" baseline="0" dirty="0" smtClean="0"/>
                        <a:t> initiates the generation of cause list, the CMM assigns court to magistrate, judgment documentation proceeds, compared document sent for approval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Magistrate_List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Magistarte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32184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magistrates.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25785"/>
              </p:ext>
            </p:extLst>
          </p:nvPr>
        </p:nvGraphicFramePr>
        <p:xfrm>
          <a:off x="533400" y="1676400"/>
          <a:ext cx="8229600" cy="330708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Insert_Supplied_Doc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copy maker copies requested case info</a:t>
                      </a:r>
                      <a:r>
                        <a:rPr lang="en-US" baseline="0" dirty="0" smtClean="0"/>
                        <a:t> and forwards to the comparer to compare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</a:t>
                      </a:r>
                      <a:r>
                        <a:rPr lang="en-US" baseline="0" dirty="0" err="1" smtClean="0"/>
                        <a:t>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copy_maker_id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comparer_id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supplied_to_name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Supplied_doc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Copied_By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Compared_By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Supplied_By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15597"/>
              </p:ext>
            </p:extLst>
          </p:nvPr>
        </p:nvGraphicFramePr>
        <p:xfrm>
          <a:off x="533400" y="5029201"/>
          <a:ext cx="8229600" cy="109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Saves the copied document to be compared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the comparer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8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194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Complete ERD</a:t>
            </a:r>
            <a:endParaRPr lang="en-US" sz="32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Detailed Entity-Relationships</a:t>
            </a:r>
            <a:endParaRPr lang="en-US" sz="3200" b="1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Schema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46506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</a:t>
            </a: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Triggers</a:t>
            </a:r>
            <a:endParaRPr lang="en-US" sz="32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Database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Procedures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902012" y="2580068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Plaintiff-for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0260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287" y="32004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Accused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756338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Witness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7620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Magistrate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14622" y="3074831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93693" y="4888069"/>
            <a:ext cx="1374283" cy="587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Duty-Officer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62259" y="5650487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0189" y="6289821"/>
            <a:ext cx="1371600" cy="434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Police Station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3790950" y="6325673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Zone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886200" y="49218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ChargSheet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6248400" y="5410200"/>
            <a:ext cx="1371600" cy="548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Court-Employee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4748012" y="17976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Causelist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0" y="62934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92443" y="47786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4243" y="4168462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Copy-maker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7660328" y="2136283"/>
            <a:ext cx="1371600" cy="500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Supplied-Doc</a:t>
            </a:r>
            <a:endParaRPr lang="en-US" sz="1600" b="1" dirty="0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6930443" y="4974526"/>
            <a:ext cx="609600" cy="19586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8077200" y="5366733"/>
            <a:ext cx="609600" cy="19586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6556267" y="6172200"/>
            <a:ext cx="609600" cy="238258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24" idx="3"/>
          </p:cNvCxnSpPr>
          <p:nvPr/>
        </p:nvCxnSpPr>
        <p:spPr>
          <a:xfrm>
            <a:off x="7235243" y="4580586"/>
            <a:ext cx="0" cy="39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25" idx="3"/>
          </p:cNvCxnSpPr>
          <p:nvPr/>
        </p:nvCxnSpPr>
        <p:spPr>
          <a:xfrm>
            <a:off x="8378243" y="5190724"/>
            <a:ext cx="3757" cy="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0"/>
            <a:endCxn id="18" idx="2"/>
          </p:cNvCxnSpPr>
          <p:nvPr/>
        </p:nvCxnSpPr>
        <p:spPr>
          <a:xfrm rot="5400000" flipH="1" flipV="1">
            <a:off x="6791114" y="6029115"/>
            <a:ext cx="213038" cy="731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1897486" y="3177862"/>
            <a:ext cx="1169831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Accused</a:t>
            </a:r>
            <a:r>
              <a:rPr lang="en-US" sz="1000" dirty="0" smtClean="0">
                <a:solidFill>
                  <a:schemeClr val="dk1"/>
                </a:solidFill>
              </a:rPr>
              <a:t>-of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1924319" y="3733800"/>
            <a:ext cx="1116168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Witness-for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5" name="Straight Connector 34"/>
          <p:cNvCxnSpPr>
            <a:stCxn id="7" idx="3"/>
            <a:endCxn id="5" idx="1"/>
          </p:cNvCxnSpPr>
          <p:nvPr/>
        </p:nvCxnSpPr>
        <p:spPr>
          <a:xfrm>
            <a:off x="1676400" y="2808668"/>
            <a:ext cx="225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3"/>
            <a:endCxn id="33" idx="1"/>
          </p:cNvCxnSpPr>
          <p:nvPr/>
        </p:nvCxnSpPr>
        <p:spPr>
          <a:xfrm>
            <a:off x="1668887" y="3406462"/>
            <a:ext cx="228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34" idx="1"/>
          </p:cNvCxnSpPr>
          <p:nvPr/>
        </p:nvCxnSpPr>
        <p:spPr>
          <a:xfrm>
            <a:off x="1676400" y="3962400"/>
            <a:ext cx="24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2590800" y="4191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9" name="Elbow Connector 38"/>
          <p:cNvCxnSpPr>
            <a:stCxn id="38" idx="2"/>
            <a:endCxn id="13" idx="0"/>
          </p:cNvCxnSpPr>
          <p:nvPr/>
        </p:nvCxnSpPr>
        <p:spPr>
          <a:xfrm rot="5400000">
            <a:off x="2801634" y="4527402"/>
            <a:ext cx="239869" cy="481465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937683" y="5562600"/>
            <a:ext cx="1266154" cy="6096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Submitted-By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1" name="Straight Connector 40"/>
          <p:cNvCxnSpPr>
            <a:stCxn id="14" idx="3"/>
            <a:endCxn id="40" idx="1"/>
          </p:cNvCxnSpPr>
          <p:nvPr/>
        </p:nvCxnSpPr>
        <p:spPr>
          <a:xfrm>
            <a:off x="3133859" y="5856549"/>
            <a:ext cx="803824" cy="1085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40" idx="0"/>
          </p:cNvCxnSpPr>
          <p:nvPr/>
        </p:nvCxnSpPr>
        <p:spPr>
          <a:xfrm flipH="1">
            <a:off x="4570760" y="5334000"/>
            <a:ext cx="124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3999260" y="4004257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CS-for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4568243" y="3383924"/>
            <a:ext cx="2517" cy="62033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17" idx="0"/>
          </p:cNvCxnSpPr>
          <p:nvPr/>
        </p:nvCxnSpPr>
        <p:spPr>
          <a:xfrm>
            <a:off x="4570760" y="4461457"/>
            <a:ext cx="1240" cy="46041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381000" y="4953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444489" y="5633374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8" name="Straight Connector 47"/>
          <p:cNvCxnSpPr>
            <a:stCxn id="13" idx="1"/>
            <a:endCxn id="46" idx="3"/>
          </p:cNvCxnSpPr>
          <p:nvPr/>
        </p:nvCxnSpPr>
        <p:spPr>
          <a:xfrm flipH="1">
            <a:off x="1524000" y="5181600"/>
            <a:ext cx="46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1"/>
            <a:endCxn id="47" idx="3"/>
          </p:cNvCxnSpPr>
          <p:nvPr/>
        </p:nvCxnSpPr>
        <p:spPr>
          <a:xfrm flipH="1">
            <a:off x="1587489" y="5856549"/>
            <a:ext cx="174770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1"/>
            <a:endCxn id="15" idx="1"/>
          </p:cNvCxnSpPr>
          <p:nvPr/>
        </p:nvCxnSpPr>
        <p:spPr>
          <a:xfrm rot="10800000" flipV="1">
            <a:off x="330190" y="5181600"/>
            <a:ext cx="50811" cy="1325552"/>
          </a:xfrm>
          <a:prstGeom prst="bentConnector3">
            <a:avLst>
              <a:gd name="adj1" fmla="val 4156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2"/>
            <a:endCxn id="15" idx="0"/>
          </p:cNvCxnSpPr>
          <p:nvPr/>
        </p:nvCxnSpPr>
        <p:spPr>
          <a:xfrm>
            <a:off x="1015989" y="6090574"/>
            <a:ext cx="0" cy="19924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2048009" y="20574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3619500" y="2286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4876800" y="25146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5" name="Straight Connector 54"/>
          <p:cNvCxnSpPr>
            <a:stCxn id="6" idx="3"/>
            <a:endCxn id="52" idx="1"/>
          </p:cNvCxnSpPr>
          <p:nvPr/>
        </p:nvCxnSpPr>
        <p:spPr>
          <a:xfrm>
            <a:off x="1676400" y="2286000"/>
            <a:ext cx="371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3" idx="0"/>
          </p:cNvCxnSpPr>
          <p:nvPr/>
        </p:nvCxnSpPr>
        <p:spPr>
          <a:xfrm>
            <a:off x="4191000" y="1981199"/>
            <a:ext cx="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9" idx="2"/>
            <a:endCxn id="54" idx="0"/>
          </p:cNvCxnSpPr>
          <p:nvPr/>
        </p:nvCxnSpPr>
        <p:spPr>
          <a:xfrm>
            <a:off x="5433812" y="2209800"/>
            <a:ext cx="14488" cy="30480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2"/>
            <a:endCxn id="4" idx="0"/>
          </p:cNvCxnSpPr>
          <p:nvPr/>
        </p:nvCxnSpPr>
        <p:spPr>
          <a:xfrm>
            <a:off x="4191000" y="2743200"/>
            <a:ext cx="0" cy="2286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40487" y="1110804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Notification</a:t>
            </a:r>
            <a:endParaRPr lang="en-US" sz="1600" b="1" dirty="0"/>
          </a:p>
        </p:txBody>
      </p:sp>
      <p:sp>
        <p:nvSpPr>
          <p:cNvPr id="60" name="Diamond 59"/>
          <p:cNvSpPr/>
          <p:nvPr/>
        </p:nvSpPr>
        <p:spPr>
          <a:xfrm>
            <a:off x="6019800" y="23622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1" name="Straight Connector 60"/>
          <p:cNvCxnSpPr>
            <a:stCxn id="60" idx="2"/>
            <a:endCxn id="12" idx="0"/>
          </p:cNvCxnSpPr>
          <p:nvPr/>
        </p:nvCxnSpPr>
        <p:spPr>
          <a:xfrm>
            <a:off x="6591300" y="2819400"/>
            <a:ext cx="9122" cy="2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5486400" y="46482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4" name="Elbow Connector 63"/>
          <p:cNvCxnSpPr>
            <a:endCxn id="62" idx="0"/>
          </p:cNvCxnSpPr>
          <p:nvPr/>
        </p:nvCxnSpPr>
        <p:spPr>
          <a:xfrm rot="5400000">
            <a:off x="5853160" y="3704798"/>
            <a:ext cx="1148142" cy="738662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1588626" y="163498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Order-FROM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386902" y="145316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Judged-By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4724400" y="1088266"/>
            <a:ext cx="1418822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Notification-From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8" name="Straight Connector 67"/>
          <p:cNvCxnSpPr>
            <a:stCxn id="59" idx="3"/>
            <a:endCxn id="67" idx="1"/>
          </p:cNvCxnSpPr>
          <p:nvPr/>
        </p:nvCxnSpPr>
        <p:spPr>
          <a:xfrm>
            <a:off x="4412087" y="1316866"/>
            <a:ext cx="312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1" idx="2"/>
            <a:endCxn id="67" idx="3"/>
          </p:cNvCxnSpPr>
          <p:nvPr/>
        </p:nvCxnSpPr>
        <p:spPr>
          <a:xfrm rot="5400000">
            <a:off x="6848340" y="469006"/>
            <a:ext cx="142742" cy="15529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66" idx="0"/>
          </p:cNvCxnSpPr>
          <p:nvPr/>
        </p:nvCxnSpPr>
        <p:spPr>
          <a:xfrm rot="10800000" flipV="1">
            <a:off x="958402" y="914400"/>
            <a:ext cx="6051998" cy="53876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65" idx="0"/>
          </p:cNvCxnSpPr>
          <p:nvPr/>
        </p:nvCxnSpPr>
        <p:spPr>
          <a:xfrm rot="10800000" flipV="1">
            <a:off x="2160126" y="994890"/>
            <a:ext cx="4850280" cy="64009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2"/>
          </p:cNvCxnSpPr>
          <p:nvPr/>
        </p:nvCxnSpPr>
        <p:spPr>
          <a:xfrm>
            <a:off x="958402" y="1910366"/>
            <a:ext cx="32198" cy="45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10" idx="1"/>
          </p:cNvCxnSpPr>
          <p:nvPr/>
        </p:nvCxnSpPr>
        <p:spPr>
          <a:xfrm flipV="1">
            <a:off x="2731626" y="1845973"/>
            <a:ext cx="275591" cy="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6968543" y="349491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Copied-By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7951270" y="32004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Compared-By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6" name="Diamond 75"/>
          <p:cNvSpPr/>
          <p:nvPr/>
        </p:nvSpPr>
        <p:spPr>
          <a:xfrm>
            <a:off x="7776856" y="149638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Supplied-By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9" name="Straight Connector 78"/>
          <p:cNvCxnSpPr>
            <a:stCxn id="74" idx="2"/>
            <a:endCxn id="22" idx="0"/>
          </p:cNvCxnSpPr>
          <p:nvPr/>
        </p:nvCxnSpPr>
        <p:spPr>
          <a:xfrm>
            <a:off x="7540043" y="3952116"/>
            <a:ext cx="0" cy="2163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2"/>
            <a:endCxn id="23" idx="0"/>
          </p:cNvCxnSpPr>
          <p:nvPr/>
        </p:nvCxnSpPr>
        <p:spPr>
          <a:xfrm rot="5400000">
            <a:off x="8255894" y="2043820"/>
            <a:ext cx="182697" cy="2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6" idx="0"/>
          </p:cNvCxnSpPr>
          <p:nvPr/>
        </p:nvCxnSpPr>
        <p:spPr>
          <a:xfrm rot="16200000" flipH="1">
            <a:off x="8049109" y="1197138"/>
            <a:ext cx="323581" cy="274913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1924318" y="6289821"/>
            <a:ext cx="1350787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Included-In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4" name="Straight Connector 83"/>
          <p:cNvCxnSpPr>
            <a:stCxn id="15" idx="3"/>
            <a:endCxn id="83" idx="1"/>
          </p:cNvCxnSpPr>
          <p:nvPr/>
        </p:nvCxnSpPr>
        <p:spPr>
          <a:xfrm>
            <a:off x="1701789" y="6507152"/>
            <a:ext cx="222529" cy="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3" idx="3"/>
            <a:endCxn id="16" idx="1"/>
          </p:cNvCxnSpPr>
          <p:nvPr/>
        </p:nvCxnSpPr>
        <p:spPr>
          <a:xfrm>
            <a:off x="3275105" y="6518421"/>
            <a:ext cx="515845" cy="1331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4800600" y="3383924"/>
            <a:ext cx="1143000" cy="54413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Zone-Under-Court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7" name="Elbow Connector 86"/>
          <p:cNvCxnSpPr>
            <a:stCxn id="86" idx="2"/>
            <a:endCxn id="16" idx="3"/>
          </p:cNvCxnSpPr>
          <p:nvPr/>
        </p:nvCxnSpPr>
        <p:spPr>
          <a:xfrm rot="5400000">
            <a:off x="3965486" y="5125121"/>
            <a:ext cx="2603678" cy="209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3"/>
            <a:endCxn id="12" idx="2"/>
          </p:cNvCxnSpPr>
          <p:nvPr/>
        </p:nvCxnSpPr>
        <p:spPr>
          <a:xfrm flipV="1">
            <a:off x="5943600" y="3486955"/>
            <a:ext cx="656822" cy="169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0"/>
            <a:endCxn id="19" idx="3"/>
          </p:cNvCxnSpPr>
          <p:nvPr/>
        </p:nvCxnSpPr>
        <p:spPr>
          <a:xfrm rot="16200000" flipV="1">
            <a:off x="6176225" y="1947125"/>
            <a:ext cx="358462" cy="4716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3"/>
            <a:endCxn id="54" idx="2"/>
          </p:cNvCxnSpPr>
          <p:nvPr/>
        </p:nvCxnSpPr>
        <p:spPr>
          <a:xfrm flipV="1">
            <a:off x="4876800" y="2971800"/>
            <a:ext cx="571500" cy="206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8" idx="0"/>
            <a:endCxn id="4" idx="2"/>
          </p:cNvCxnSpPr>
          <p:nvPr/>
        </p:nvCxnSpPr>
        <p:spPr>
          <a:xfrm rot="5400000" flipH="1" flipV="1">
            <a:off x="3273112" y="3273112"/>
            <a:ext cx="807076" cy="1028700"/>
          </a:xfrm>
          <a:prstGeom prst="bentConnector3">
            <a:avLst>
              <a:gd name="adj1" fmla="val 17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4" idx="3"/>
          </p:cNvCxnSpPr>
          <p:nvPr/>
        </p:nvCxnSpPr>
        <p:spPr>
          <a:xfrm flipV="1">
            <a:off x="3040487" y="3383923"/>
            <a:ext cx="1036213" cy="578477"/>
          </a:xfrm>
          <a:prstGeom prst="bentConnector3">
            <a:avLst>
              <a:gd name="adj1" fmla="val 8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" idx="3"/>
            <a:endCxn id="4" idx="1"/>
          </p:cNvCxnSpPr>
          <p:nvPr/>
        </p:nvCxnSpPr>
        <p:spPr>
          <a:xfrm>
            <a:off x="3045012" y="2808668"/>
            <a:ext cx="460188" cy="369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3" idx="3"/>
          </p:cNvCxnSpPr>
          <p:nvPr/>
        </p:nvCxnSpPr>
        <p:spPr>
          <a:xfrm flipV="1">
            <a:off x="3067317" y="3330261"/>
            <a:ext cx="437883" cy="76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2" idx="3"/>
          </p:cNvCxnSpPr>
          <p:nvPr/>
        </p:nvCxnSpPr>
        <p:spPr>
          <a:xfrm>
            <a:off x="3191009" y="2286000"/>
            <a:ext cx="367584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Complete 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7" name="Picture 96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568" y="550035"/>
            <a:ext cx="557432" cy="36436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55" name="Elbow Connector 154"/>
          <p:cNvCxnSpPr>
            <a:stCxn id="21" idx="0"/>
            <a:endCxn id="75" idx="2"/>
          </p:cNvCxnSpPr>
          <p:nvPr/>
        </p:nvCxnSpPr>
        <p:spPr>
          <a:xfrm rot="5400000" flipH="1" flipV="1">
            <a:off x="7890006" y="4145837"/>
            <a:ext cx="1121000" cy="144527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5" idx="0"/>
          </p:cNvCxnSpPr>
          <p:nvPr/>
        </p:nvCxnSpPr>
        <p:spPr>
          <a:xfrm rot="5400000" flipH="1" flipV="1">
            <a:off x="8378040" y="2781096"/>
            <a:ext cx="564034" cy="274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74" idx="0"/>
            <a:endCxn id="23" idx="2"/>
          </p:cNvCxnSpPr>
          <p:nvPr/>
        </p:nvCxnSpPr>
        <p:spPr>
          <a:xfrm rot="5400000" flipH="1" flipV="1">
            <a:off x="7513810" y="2662599"/>
            <a:ext cx="858551" cy="806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24" idx="0"/>
            <a:endCxn id="18" idx="0"/>
          </p:cNvCxnSpPr>
          <p:nvPr/>
        </p:nvCxnSpPr>
        <p:spPr>
          <a:xfrm rot="5400000">
            <a:off x="6964819" y="5139775"/>
            <a:ext cx="239807" cy="301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5" idx="0"/>
            <a:endCxn id="18" idx="3"/>
          </p:cNvCxnSpPr>
          <p:nvPr/>
        </p:nvCxnSpPr>
        <p:spPr>
          <a:xfrm rot="5400000">
            <a:off x="7939960" y="5242640"/>
            <a:ext cx="122081" cy="76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6" idx="3"/>
            <a:endCxn id="20" idx="1"/>
          </p:cNvCxnSpPr>
          <p:nvPr/>
        </p:nvCxnSpPr>
        <p:spPr>
          <a:xfrm rot="16200000" flipH="1">
            <a:off x="7195993" y="6075531"/>
            <a:ext cx="89080" cy="758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62" idx="3"/>
            <a:endCxn id="18" idx="1"/>
          </p:cNvCxnSpPr>
          <p:nvPr/>
        </p:nvCxnSpPr>
        <p:spPr>
          <a:xfrm flipH="1">
            <a:off x="6248400" y="4876800"/>
            <a:ext cx="381000" cy="807881"/>
          </a:xfrm>
          <a:prstGeom prst="bentConnector5">
            <a:avLst>
              <a:gd name="adj1" fmla="val -17015"/>
              <a:gd name="adj2" fmla="val 47160"/>
              <a:gd name="adj3" fmla="val 138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05200" y="29718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Case-Info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079938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7217" y="1639911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1264"/>
              </p:ext>
            </p:extLst>
          </p:nvPr>
        </p:nvGraphicFramePr>
        <p:xfrm>
          <a:off x="291433" y="1600200"/>
          <a:ext cx="8623967" cy="4517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New_Case_Insertion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DO enters</a:t>
                      </a:r>
                      <a:r>
                        <a:rPr lang="en-US" baseline="0" dirty="0" smtClean="0"/>
                        <a:t> the new case details in the FIR form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Plaintiff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These attributes will be got from the case details submitted by the DO.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Witness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Accused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45563"/>
              </p:ext>
            </p:extLst>
          </p:nvPr>
        </p:nvGraphicFramePr>
        <p:xfrm>
          <a:off x="291433" y="1600200"/>
          <a:ext cx="8623967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620979"/>
                <a:gridCol w="1750612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Chargesheet_Submission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OC submits the charge sheet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Chargesheet_id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submission of charge sheet, the </a:t>
                      </a:r>
                      <a:r>
                        <a:rPr lang="en-US" baseline="0" dirty="0" err="1" smtClean="0"/>
                        <a:t>chargesheet_id</a:t>
                      </a:r>
                      <a:r>
                        <a:rPr lang="en-US" baseline="0" dirty="0" smtClean="0"/>
                        <a:t> field would be set to </a:t>
                      </a:r>
                      <a:r>
                        <a:rPr lang="en-US" b="1" i="1" u="none" baseline="0" dirty="0" smtClean="0"/>
                        <a:t>null</a:t>
                      </a:r>
                      <a:r>
                        <a:rPr lang="en-US" b="0" i="0" u="none" baseline="0" dirty="0" smtClean="0"/>
                        <a:t>. but after this submission, this field will be updated to a number indicating the primary key of the </a:t>
                      </a:r>
                      <a:r>
                        <a:rPr lang="en-US" b="0" i="0" u="none" baseline="0" dirty="0" err="1" smtClean="0"/>
                        <a:t>Chargesheet</a:t>
                      </a:r>
                      <a:r>
                        <a:rPr lang="en-US" b="0" i="0" u="none" baseline="0" dirty="0" smtClean="0"/>
                        <a:t> table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92948"/>
              </p:ext>
            </p:extLst>
          </p:nvPr>
        </p:nvGraphicFramePr>
        <p:xfrm>
          <a:off x="291433" y="1600200"/>
          <a:ext cx="8623967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smtClean="0"/>
                        <a:t>Cause_List_Generation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/>
                        <a:t>After the clerk office receives</a:t>
                      </a:r>
                      <a:r>
                        <a:rPr lang="en-US" b="0" baseline="0" dirty="0" smtClean="0"/>
                        <a:t> the new case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Table(s)</a:t>
                      </a:r>
                      <a:endParaRPr lang="en-US" b="1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err="1" smtClean="0"/>
                        <a:t>caseId</a:t>
                      </a:r>
                      <a:r>
                        <a:rPr lang="en-US" b="0" dirty="0" smtClean="0"/>
                        <a:t> and </a:t>
                      </a:r>
                      <a:r>
                        <a:rPr lang="en-US" b="0" dirty="0" err="1" smtClean="0"/>
                        <a:t>courtId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Cause List</a:t>
                      </a:r>
                      <a:endParaRPr lang="en-US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0" dirty="0" smtClean="0"/>
                        <a:t>Cause list, in a case’s life cycle, contains the magistrate-court-case relationships, out of which the magistrate can be found from the court table by the court id.</a:t>
                      </a:r>
                      <a:endParaRPr lang="en-US" b="0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/>
                        <a:t>All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Notification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97274"/>
              </p:ext>
            </p:extLst>
          </p:nvPr>
        </p:nvGraphicFramePr>
        <p:xfrm>
          <a:off x="291433" y="1600200"/>
          <a:ext cx="8623967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Court_Assigned_Notification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the CMM shuffles the court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respective magistrates will be notified about his</a:t>
                      </a:r>
                      <a:r>
                        <a:rPr lang="en-US" baseline="0" dirty="0" smtClean="0"/>
                        <a:t> newly</a:t>
                      </a:r>
                      <a:r>
                        <a:rPr lang="en-US" dirty="0" smtClean="0"/>
                        <a:t> assigned court.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0273"/>
              </p:ext>
            </p:extLst>
          </p:nvPr>
        </p:nvGraphicFramePr>
        <p:xfrm>
          <a:off x="291433" y="1600200"/>
          <a:ext cx="8623967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Insert_Supplied_Doc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a compared case document is saved to the </a:t>
                      </a:r>
                      <a:r>
                        <a:rPr lang="en-US" dirty="0" err="1" smtClean="0"/>
                        <a:t>supplied_doc</a:t>
                      </a:r>
                      <a:r>
                        <a:rPr lang="en-US" dirty="0" smtClean="0"/>
                        <a:t> table after all processes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Doc_Id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Supplier_id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Supplied_By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values can be used for further verification later 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97573"/>
              </p:ext>
            </p:extLst>
          </p:nvPr>
        </p:nvGraphicFramePr>
        <p:xfrm>
          <a:off x="291433" y="1600200"/>
          <a:ext cx="8623967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Post_Order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508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291</TotalTime>
  <Words>712</Words>
  <Application>Microsoft Office PowerPoint</Application>
  <PresentationFormat>On-screen Show (4:3)</PresentationFormat>
  <Paragraphs>265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109</cp:revision>
  <dcterms:created xsi:type="dcterms:W3CDTF">2006-08-16T00:00:00Z</dcterms:created>
  <dcterms:modified xsi:type="dcterms:W3CDTF">2014-03-08T20:08:01Z</dcterms:modified>
</cp:coreProperties>
</file>