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6"/>
  </p:notesMasterIdLst>
  <p:sldIdLst>
    <p:sldId id="271" r:id="rId2"/>
    <p:sldId id="272" r:id="rId3"/>
    <p:sldId id="273" r:id="rId4"/>
    <p:sldId id="274" r:id="rId5"/>
    <p:sldId id="267" r:id="rId6"/>
    <p:sldId id="258" r:id="rId7"/>
    <p:sldId id="268" r:id="rId8"/>
    <p:sldId id="259" r:id="rId9"/>
    <p:sldId id="269" r:id="rId10"/>
    <p:sldId id="260" r:id="rId11"/>
    <p:sldId id="270" r:id="rId12"/>
    <p:sldId id="261" r:id="rId13"/>
    <p:sldId id="266" r:id="rId14"/>
    <p:sldId id="275" r:id="rId15"/>
    <p:sldId id="279" r:id="rId16"/>
    <p:sldId id="280" r:id="rId17"/>
    <p:sldId id="276" r:id="rId18"/>
    <p:sldId id="289" r:id="rId19"/>
    <p:sldId id="282" r:id="rId20"/>
    <p:sldId id="283" r:id="rId21"/>
    <p:sldId id="284" r:id="rId22"/>
    <p:sldId id="285" r:id="rId23"/>
    <p:sldId id="286" r:id="rId24"/>
    <p:sldId id="28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8900"/>
    <a:srgbClr val="FFC611"/>
    <a:srgbClr val="FCF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83566" autoAdjust="0"/>
  </p:normalViewPr>
  <p:slideViewPr>
    <p:cSldViewPr>
      <p:cViewPr varScale="1">
        <p:scale>
          <a:sx n="62" d="100"/>
          <a:sy n="62" d="100"/>
        </p:scale>
        <p:origin x="-1608" y="-84"/>
      </p:cViewPr>
      <p:guideLst>
        <p:guide orient="horz" pos="2160"/>
        <p:guide pos="2880"/>
      </p:guideLst>
    </p:cSldViewPr>
  </p:slideViewPr>
  <p:notesTextViewPr>
    <p:cViewPr>
      <p:scale>
        <a:sx n="1" d="1"/>
        <a:sy n="1" d="1"/>
      </p:scale>
      <p:origin x="0" y="0"/>
    </p:cViewPr>
  </p:notesTextViewPr>
  <p:sorterViewPr>
    <p:cViewPr>
      <p:scale>
        <a:sx n="100" d="100"/>
        <a:sy n="100" d="100"/>
      </p:scale>
      <p:origin x="0" y="183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A4D70C-F319-4BDC-BCF9-41AF8B5EA78C}" type="doc">
      <dgm:prSet loTypeId="urn:microsoft.com/office/officeart/2005/8/layout/vList5" loCatId="list" qsTypeId="urn:microsoft.com/office/officeart/2005/8/quickstyle/3d4" qsCatId="3D" csTypeId="urn:microsoft.com/office/officeart/2005/8/colors/accent1_2" csCatId="accent1" phldr="1"/>
      <dgm:spPr/>
      <dgm:t>
        <a:bodyPr/>
        <a:lstStyle/>
        <a:p>
          <a:endParaRPr lang="en-US"/>
        </a:p>
      </dgm:t>
    </dgm:pt>
    <dgm:pt modelId="{BF746235-D33C-44B5-B274-A7F4D2143A54}">
      <dgm:prSet>
        <dgm:style>
          <a:lnRef idx="0">
            <a:schemeClr val="accent6"/>
          </a:lnRef>
          <a:fillRef idx="3">
            <a:schemeClr val="accent6"/>
          </a:fillRef>
          <a:effectRef idx="3">
            <a:schemeClr val="accent6"/>
          </a:effectRef>
          <a:fontRef idx="minor">
            <a:schemeClr val="lt1"/>
          </a:fontRef>
        </dgm:style>
      </dgm:prSet>
      <dgm:spPr/>
      <dgm:t>
        <a:bodyPr/>
        <a:lstStyle/>
        <a:p>
          <a:pPr rtl="0"/>
          <a:r>
            <a:rPr lang="en-US" dirty="0" smtClean="0"/>
            <a:t>Police Station</a:t>
          </a:r>
          <a:endParaRPr lang="en-US" dirty="0"/>
        </a:p>
      </dgm:t>
    </dgm:pt>
    <dgm:pt modelId="{9B2107E1-71D2-4859-BB22-6D1E57AD25EB}" type="parTrans" cxnId="{1EEA52A1-9CF7-4307-83BB-EF750B6E0BD9}">
      <dgm:prSet/>
      <dgm:spPr/>
      <dgm:t>
        <a:bodyPr/>
        <a:lstStyle/>
        <a:p>
          <a:endParaRPr lang="en-US"/>
        </a:p>
      </dgm:t>
    </dgm:pt>
    <dgm:pt modelId="{A91B91F6-DA9C-48F7-9B66-802B49E59AF0}" type="sibTrans" cxnId="{1EEA52A1-9CF7-4307-83BB-EF750B6E0BD9}">
      <dgm:prSet/>
      <dgm:spPr/>
      <dgm:t>
        <a:bodyPr/>
        <a:lstStyle/>
        <a:p>
          <a:endParaRPr lang="en-US"/>
        </a:p>
      </dgm:t>
    </dgm:pt>
    <dgm:pt modelId="{8295D529-82E3-4F85-8D30-123043AB8579}">
      <dgm:prSet>
        <dgm:style>
          <a:lnRef idx="0">
            <a:schemeClr val="accent6"/>
          </a:lnRef>
          <a:fillRef idx="3">
            <a:schemeClr val="accent6"/>
          </a:fillRef>
          <a:effectRef idx="3">
            <a:schemeClr val="accent6"/>
          </a:effectRef>
          <a:fontRef idx="minor">
            <a:schemeClr val="lt1"/>
          </a:fontRef>
        </dgm:style>
      </dgm:prSet>
      <dgm:spPr/>
      <dgm:t>
        <a:bodyPr/>
        <a:lstStyle/>
        <a:p>
          <a:pPr rtl="0"/>
          <a:r>
            <a:rPr lang="en-US" dirty="0" smtClean="0"/>
            <a:t>Magistrate Office</a:t>
          </a:r>
          <a:endParaRPr lang="en-US" dirty="0"/>
        </a:p>
      </dgm:t>
    </dgm:pt>
    <dgm:pt modelId="{09367ADD-ADB7-49A0-A804-BECAF1AE2B6C}" type="parTrans" cxnId="{3ED7B479-A345-4079-A74F-F45602BE0AA4}">
      <dgm:prSet/>
      <dgm:spPr/>
      <dgm:t>
        <a:bodyPr/>
        <a:lstStyle/>
        <a:p>
          <a:endParaRPr lang="en-US"/>
        </a:p>
      </dgm:t>
    </dgm:pt>
    <dgm:pt modelId="{5F7E8458-177D-47DF-93F9-A191E5EC6EB9}" type="sibTrans" cxnId="{3ED7B479-A345-4079-A74F-F45602BE0AA4}">
      <dgm:prSet/>
      <dgm:spPr/>
      <dgm:t>
        <a:bodyPr/>
        <a:lstStyle/>
        <a:p>
          <a:endParaRPr lang="en-US"/>
        </a:p>
      </dgm:t>
    </dgm:pt>
    <dgm:pt modelId="{F6A1390F-42B9-44DC-8047-CE54CF94AF2E}">
      <dgm:prSet>
        <dgm:style>
          <a:lnRef idx="1">
            <a:schemeClr val="accent3"/>
          </a:lnRef>
          <a:fillRef idx="3">
            <a:schemeClr val="accent3"/>
          </a:fillRef>
          <a:effectRef idx="2">
            <a:schemeClr val="accent3"/>
          </a:effectRef>
          <a:fontRef idx="minor">
            <a:schemeClr val="lt1"/>
          </a:fontRef>
        </dgm:style>
      </dgm:prSet>
      <dgm:spPr/>
      <dgm:t>
        <a:bodyPr/>
        <a:lstStyle/>
        <a:p>
          <a:r>
            <a:rPr lang="en-US" dirty="0" smtClean="0"/>
            <a:t>Case Filing</a:t>
          </a:r>
          <a:endParaRPr lang="en-US" dirty="0"/>
        </a:p>
      </dgm:t>
    </dgm:pt>
    <dgm:pt modelId="{D2CE8FBD-92C9-4B58-8300-C3DE361F9E67}" type="parTrans" cxnId="{8797BD8A-9BEF-4F05-A2B0-23DF1EC8A6AC}">
      <dgm:prSet/>
      <dgm:spPr/>
      <dgm:t>
        <a:bodyPr/>
        <a:lstStyle/>
        <a:p>
          <a:endParaRPr lang="en-US"/>
        </a:p>
      </dgm:t>
    </dgm:pt>
    <dgm:pt modelId="{1065A70C-0FAC-402B-B366-249E3C571607}" type="sibTrans" cxnId="{8797BD8A-9BEF-4F05-A2B0-23DF1EC8A6AC}">
      <dgm:prSet/>
      <dgm:spPr/>
      <dgm:t>
        <a:bodyPr/>
        <a:lstStyle/>
        <a:p>
          <a:endParaRPr lang="en-US"/>
        </a:p>
      </dgm:t>
    </dgm:pt>
    <dgm:pt modelId="{AA9947B1-4F0E-469D-A4D4-C8AE3C3F5595}">
      <dgm:prSet>
        <dgm:style>
          <a:lnRef idx="0">
            <a:schemeClr val="accent6"/>
          </a:lnRef>
          <a:fillRef idx="3">
            <a:schemeClr val="accent6"/>
          </a:fillRef>
          <a:effectRef idx="3">
            <a:schemeClr val="accent6"/>
          </a:effectRef>
          <a:fontRef idx="minor">
            <a:schemeClr val="lt1"/>
          </a:fontRef>
        </dgm:style>
      </dgm:prSet>
      <dgm:spPr/>
      <dgm:t>
        <a:bodyPr/>
        <a:lstStyle/>
        <a:p>
          <a:r>
            <a:rPr lang="en-US" dirty="0" smtClean="0"/>
            <a:t>CMM Court</a:t>
          </a:r>
          <a:endParaRPr lang="en-US" dirty="0"/>
        </a:p>
      </dgm:t>
    </dgm:pt>
    <dgm:pt modelId="{304E5D36-011F-4AF7-8271-29175466F3E3}" type="parTrans" cxnId="{1E1E0FB5-E07E-4B97-900E-18391C7F6A74}">
      <dgm:prSet/>
      <dgm:spPr/>
      <dgm:t>
        <a:bodyPr/>
        <a:lstStyle/>
        <a:p>
          <a:endParaRPr lang="en-US"/>
        </a:p>
      </dgm:t>
    </dgm:pt>
    <dgm:pt modelId="{2F6CAF81-451A-4DAE-B3D9-12266D48868E}" type="sibTrans" cxnId="{1E1E0FB5-E07E-4B97-900E-18391C7F6A74}">
      <dgm:prSet/>
      <dgm:spPr/>
      <dgm:t>
        <a:bodyPr/>
        <a:lstStyle/>
        <a:p>
          <a:endParaRPr lang="en-US"/>
        </a:p>
      </dgm:t>
    </dgm:pt>
    <dgm:pt modelId="{2C0ADF64-AA54-4716-99AB-B5522FC3EE7F}">
      <dgm:prSet>
        <dgm:style>
          <a:lnRef idx="1">
            <a:schemeClr val="accent3"/>
          </a:lnRef>
          <a:fillRef idx="3">
            <a:schemeClr val="accent3"/>
          </a:fillRef>
          <a:effectRef idx="2">
            <a:schemeClr val="accent3"/>
          </a:effectRef>
          <a:fontRef idx="minor">
            <a:schemeClr val="lt1"/>
          </a:fontRef>
        </dgm:style>
      </dgm:prSet>
      <dgm:spPr/>
      <dgm:t>
        <a:bodyPr/>
        <a:lstStyle/>
        <a:p>
          <a:r>
            <a:rPr lang="en-US" dirty="0" smtClean="0"/>
            <a:t>Cause List Generation</a:t>
          </a:r>
          <a:endParaRPr lang="en-US" dirty="0"/>
        </a:p>
      </dgm:t>
    </dgm:pt>
    <dgm:pt modelId="{89037AE9-4295-4603-A4DA-73051AB97642}" type="parTrans" cxnId="{7E416043-B1DF-4DE0-9DBA-E9692D786DEE}">
      <dgm:prSet/>
      <dgm:spPr/>
      <dgm:t>
        <a:bodyPr/>
        <a:lstStyle/>
        <a:p>
          <a:endParaRPr lang="en-US"/>
        </a:p>
      </dgm:t>
    </dgm:pt>
    <dgm:pt modelId="{FE40D044-89B9-4A90-B7F7-099E86A1FD6E}" type="sibTrans" cxnId="{7E416043-B1DF-4DE0-9DBA-E9692D786DEE}">
      <dgm:prSet/>
      <dgm:spPr/>
      <dgm:t>
        <a:bodyPr/>
        <a:lstStyle/>
        <a:p>
          <a:endParaRPr lang="en-US"/>
        </a:p>
      </dgm:t>
    </dgm:pt>
    <dgm:pt modelId="{1F860C62-3AFA-486E-A846-9662B091B87C}">
      <dgm:prSet>
        <dgm:style>
          <a:lnRef idx="0">
            <a:schemeClr val="accent6"/>
          </a:lnRef>
          <a:fillRef idx="3">
            <a:schemeClr val="accent6"/>
          </a:fillRef>
          <a:effectRef idx="3">
            <a:schemeClr val="accent6"/>
          </a:effectRef>
          <a:fontRef idx="minor">
            <a:schemeClr val="lt1"/>
          </a:fontRef>
        </dgm:style>
      </dgm:prSet>
      <dgm:spPr/>
      <dgm:t>
        <a:bodyPr/>
        <a:lstStyle/>
        <a:p>
          <a:r>
            <a:rPr lang="en-US" dirty="0" smtClean="0"/>
            <a:t>Copy House</a:t>
          </a:r>
          <a:endParaRPr lang="en-US" dirty="0"/>
        </a:p>
      </dgm:t>
    </dgm:pt>
    <dgm:pt modelId="{3F7F2580-D453-4C50-B91B-366FF884D841}" type="parTrans" cxnId="{E89F17E5-8D78-4332-AE86-521665D0D036}">
      <dgm:prSet/>
      <dgm:spPr/>
      <dgm:t>
        <a:bodyPr/>
        <a:lstStyle/>
        <a:p>
          <a:endParaRPr lang="en-US"/>
        </a:p>
      </dgm:t>
    </dgm:pt>
    <dgm:pt modelId="{153DCF8E-E465-4364-8E57-796DDF41C76B}" type="sibTrans" cxnId="{E89F17E5-8D78-4332-AE86-521665D0D036}">
      <dgm:prSet/>
      <dgm:spPr/>
      <dgm:t>
        <a:bodyPr/>
        <a:lstStyle/>
        <a:p>
          <a:endParaRPr lang="en-US"/>
        </a:p>
      </dgm:t>
    </dgm:pt>
    <dgm:pt modelId="{A6BF34F0-9343-4ED8-A328-4E49262C7D25}">
      <dgm:prSet>
        <dgm:style>
          <a:lnRef idx="0">
            <a:schemeClr val="accent6"/>
          </a:lnRef>
          <a:fillRef idx="3">
            <a:schemeClr val="accent6"/>
          </a:fillRef>
          <a:effectRef idx="3">
            <a:schemeClr val="accent6"/>
          </a:effectRef>
          <a:fontRef idx="minor">
            <a:schemeClr val="lt1"/>
          </a:fontRef>
        </dgm:style>
      </dgm:prSet>
      <dgm:spPr/>
      <dgm:t>
        <a:bodyPr/>
        <a:lstStyle/>
        <a:p>
          <a:r>
            <a:rPr lang="en-US" dirty="0" smtClean="0"/>
            <a:t>Trial Phase</a:t>
          </a:r>
          <a:endParaRPr lang="en-US" dirty="0"/>
        </a:p>
      </dgm:t>
    </dgm:pt>
    <dgm:pt modelId="{CC588283-2B2C-4A05-8A77-8D080A0D81F9}" type="parTrans" cxnId="{C8F2D9EA-019E-4FDB-873B-04975873C22B}">
      <dgm:prSet/>
      <dgm:spPr/>
      <dgm:t>
        <a:bodyPr/>
        <a:lstStyle/>
        <a:p>
          <a:endParaRPr lang="en-US"/>
        </a:p>
      </dgm:t>
    </dgm:pt>
    <dgm:pt modelId="{E9FF8E27-0C7B-42A3-A7EE-2DE86A64744B}" type="sibTrans" cxnId="{C8F2D9EA-019E-4FDB-873B-04975873C22B}">
      <dgm:prSet/>
      <dgm:spPr/>
      <dgm:t>
        <a:bodyPr/>
        <a:lstStyle/>
        <a:p>
          <a:endParaRPr lang="en-US"/>
        </a:p>
      </dgm:t>
    </dgm:pt>
    <dgm:pt modelId="{8D690FB6-BEAB-40BD-B95B-999E2148DF52}">
      <dgm:prSet>
        <dgm:style>
          <a:lnRef idx="1">
            <a:schemeClr val="accent3"/>
          </a:lnRef>
          <a:fillRef idx="3">
            <a:schemeClr val="accent3"/>
          </a:fillRef>
          <a:effectRef idx="2">
            <a:schemeClr val="accent3"/>
          </a:effectRef>
          <a:fontRef idx="minor">
            <a:schemeClr val="lt1"/>
          </a:fontRef>
        </dgm:style>
      </dgm:prSet>
      <dgm:spPr/>
      <dgm:t>
        <a:bodyPr/>
        <a:lstStyle/>
        <a:p>
          <a:r>
            <a:rPr lang="en-US" dirty="0" smtClean="0"/>
            <a:t>Magistrate Assignment</a:t>
          </a:r>
          <a:endParaRPr lang="en-US" dirty="0"/>
        </a:p>
      </dgm:t>
    </dgm:pt>
    <dgm:pt modelId="{84A76C8C-AE12-46CC-BC6E-739396ECE676}" type="parTrans" cxnId="{E1C4B3F8-1C16-41FE-95B1-36F4E9AF022B}">
      <dgm:prSet/>
      <dgm:spPr/>
      <dgm:t>
        <a:bodyPr/>
        <a:lstStyle/>
        <a:p>
          <a:endParaRPr lang="en-US"/>
        </a:p>
      </dgm:t>
    </dgm:pt>
    <dgm:pt modelId="{A4D1D250-8864-4483-9B02-8750C3A2C078}" type="sibTrans" cxnId="{E1C4B3F8-1C16-41FE-95B1-36F4E9AF022B}">
      <dgm:prSet/>
      <dgm:spPr/>
      <dgm:t>
        <a:bodyPr/>
        <a:lstStyle/>
        <a:p>
          <a:endParaRPr lang="en-US"/>
        </a:p>
      </dgm:t>
    </dgm:pt>
    <dgm:pt modelId="{812C1D57-048C-49C8-A1ED-67B2C6964FA2}">
      <dgm:prSet>
        <dgm:style>
          <a:lnRef idx="1">
            <a:schemeClr val="accent3"/>
          </a:lnRef>
          <a:fillRef idx="3">
            <a:schemeClr val="accent3"/>
          </a:fillRef>
          <a:effectRef idx="2">
            <a:schemeClr val="accent3"/>
          </a:effectRef>
          <a:fontRef idx="minor">
            <a:schemeClr val="lt1"/>
          </a:fontRef>
        </dgm:style>
      </dgm:prSet>
      <dgm:spPr/>
      <dgm:t>
        <a:bodyPr/>
        <a:lstStyle/>
        <a:p>
          <a:r>
            <a:rPr lang="en-US" dirty="0" smtClean="0"/>
            <a:t>Document Collection</a:t>
          </a:r>
          <a:endParaRPr lang="en-US" dirty="0"/>
        </a:p>
      </dgm:t>
    </dgm:pt>
    <dgm:pt modelId="{A415C863-DA8B-433C-BBEC-A69671BB2442}" type="parTrans" cxnId="{148CC7A8-7DE8-48AB-9FA9-3B78C5B1A43F}">
      <dgm:prSet/>
      <dgm:spPr/>
      <dgm:t>
        <a:bodyPr/>
        <a:lstStyle/>
        <a:p>
          <a:endParaRPr lang="en-US"/>
        </a:p>
      </dgm:t>
    </dgm:pt>
    <dgm:pt modelId="{D0D7B122-B2C4-4270-BF15-57495C121E8D}" type="sibTrans" cxnId="{148CC7A8-7DE8-48AB-9FA9-3B78C5B1A43F}">
      <dgm:prSet/>
      <dgm:spPr/>
      <dgm:t>
        <a:bodyPr/>
        <a:lstStyle/>
        <a:p>
          <a:endParaRPr lang="en-US"/>
        </a:p>
      </dgm:t>
    </dgm:pt>
    <dgm:pt modelId="{5ADB7CA6-5887-459F-879A-19038229DD54}">
      <dgm:prSet>
        <dgm:style>
          <a:lnRef idx="1">
            <a:schemeClr val="accent3"/>
          </a:lnRef>
          <a:fillRef idx="3">
            <a:schemeClr val="accent3"/>
          </a:fillRef>
          <a:effectRef idx="2">
            <a:schemeClr val="accent3"/>
          </a:effectRef>
          <a:fontRef idx="minor">
            <a:schemeClr val="lt1"/>
          </a:fontRef>
        </dgm:style>
      </dgm:prSet>
      <dgm:spPr/>
      <dgm:t>
        <a:bodyPr/>
        <a:lstStyle/>
        <a:p>
          <a:r>
            <a:rPr lang="en-US" smtClean="0"/>
            <a:t>Trial Documentation</a:t>
          </a:r>
          <a:endParaRPr lang="en-US" dirty="0"/>
        </a:p>
      </dgm:t>
    </dgm:pt>
    <dgm:pt modelId="{F72A3ED6-09FB-4835-96A9-F543122FBFA0}" type="parTrans" cxnId="{AED4FF13-48D4-4CAC-90A4-6E35D000B95A}">
      <dgm:prSet/>
      <dgm:spPr/>
      <dgm:t>
        <a:bodyPr/>
        <a:lstStyle/>
        <a:p>
          <a:endParaRPr lang="en-US"/>
        </a:p>
      </dgm:t>
    </dgm:pt>
    <dgm:pt modelId="{72023B9D-EB27-4667-B1C3-CBD69EFCA4F7}" type="sibTrans" cxnId="{AED4FF13-48D4-4CAC-90A4-6E35D000B95A}">
      <dgm:prSet/>
      <dgm:spPr/>
      <dgm:t>
        <a:bodyPr/>
        <a:lstStyle/>
        <a:p>
          <a:endParaRPr lang="en-US"/>
        </a:p>
      </dgm:t>
    </dgm:pt>
    <dgm:pt modelId="{B3E6B7DD-E5B9-4520-9CF0-9412C478314E}" type="pres">
      <dgm:prSet presAssocID="{76A4D70C-F319-4BDC-BCF9-41AF8B5EA78C}" presName="Name0" presStyleCnt="0">
        <dgm:presLayoutVars>
          <dgm:dir/>
          <dgm:animLvl val="lvl"/>
          <dgm:resizeHandles val="exact"/>
        </dgm:presLayoutVars>
      </dgm:prSet>
      <dgm:spPr/>
      <dgm:t>
        <a:bodyPr/>
        <a:lstStyle/>
        <a:p>
          <a:endParaRPr lang="en-US"/>
        </a:p>
      </dgm:t>
    </dgm:pt>
    <dgm:pt modelId="{0F7DABE5-0CFC-4F70-913B-67BB18416DE1}" type="pres">
      <dgm:prSet presAssocID="{BF746235-D33C-44B5-B274-A7F4D2143A54}" presName="linNode" presStyleCnt="0"/>
      <dgm:spPr/>
    </dgm:pt>
    <dgm:pt modelId="{4399E272-7FF9-47EA-90AD-6AEE27D0F2C5}" type="pres">
      <dgm:prSet presAssocID="{BF746235-D33C-44B5-B274-A7F4D2143A54}" presName="parentText" presStyleLbl="node1" presStyleIdx="0" presStyleCnt="5">
        <dgm:presLayoutVars>
          <dgm:chMax val="1"/>
          <dgm:bulletEnabled val="1"/>
        </dgm:presLayoutVars>
      </dgm:prSet>
      <dgm:spPr/>
      <dgm:t>
        <a:bodyPr/>
        <a:lstStyle/>
        <a:p>
          <a:endParaRPr lang="en-US"/>
        </a:p>
      </dgm:t>
    </dgm:pt>
    <dgm:pt modelId="{D3B120B6-7C22-48D1-9AB0-31B972C5DE3B}" type="pres">
      <dgm:prSet presAssocID="{BF746235-D33C-44B5-B274-A7F4D2143A54}" presName="descendantText" presStyleLbl="alignAccFollowNode1" presStyleIdx="0" presStyleCnt="5">
        <dgm:presLayoutVars>
          <dgm:bulletEnabled val="1"/>
        </dgm:presLayoutVars>
      </dgm:prSet>
      <dgm:spPr/>
      <dgm:t>
        <a:bodyPr/>
        <a:lstStyle/>
        <a:p>
          <a:endParaRPr lang="en-US"/>
        </a:p>
      </dgm:t>
    </dgm:pt>
    <dgm:pt modelId="{C3F74FD3-ADF0-4D26-B30A-C583B1F135F5}" type="pres">
      <dgm:prSet presAssocID="{A91B91F6-DA9C-48F7-9B66-802B49E59AF0}" presName="sp" presStyleCnt="0"/>
      <dgm:spPr/>
    </dgm:pt>
    <dgm:pt modelId="{56793BDF-5339-42E7-B3B5-BFE7996A82F1}" type="pres">
      <dgm:prSet presAssocID="{8295D529-82E3-4F85-8D30-123043AB8579}" presName="linNode" presStyleCnt="0"/>
      <dgm:spPr/>
    </dgm:pt>
    <dgm:pt modelId="{9B19824A-0CD6-4763-8827-043705CA5DB9}" type="pres">
      <dgm:prSet presAssocID="{8295D529-82E3-4F85-8D30-123043AB8579}" presName="parentText" presStyleLbl="node1" presStyleIdx="1" presStyleCnt="5">
        <dgm:presLayoutVars>
          <dgm:chMax val="1"/>
          <dgm:bulletEnabled val="1"/>
        </dgm:presLayoutVars>
      </dgm:prSet>
      <dgm:spPr/>
      <dgm:t>
        <a:bodyPr/>
        <a:lstStyle/>
        <a:p>
          <a:endParaRPr lang="en-US"/>
        </a:p>
      </dgm:t>
    </dgm:pt>
    <dgm:pt modelId="{83435198-56C5-4121-8012-E946B19C1494}" type="pres">
      <dgm:prSet presAssocID="{8295D529-82E3-4F85-8D30-123043AB8579}" presName="descendantText" presStyleLbl="alignAccFollowNode1" presStyleIdx="1" presStyleCnt="5">
        <dgm:presLayoutVars>
          <dgm:bulletEnabled val="1"/>
        </dgm:presLayoutVars>
      </dgm:prSet>
      <dgm:spPr/>
      <dgm:t>
        <a:bodyPr/>
        <a:lstStyle/>
        <a:p>
          <a:endParaRPr lang="en-US"/>
        </a:p>
      </dgm:t>
    </dgm:pt>
    <dgm:pt modelId="{D5793765-7C9C-4AEF-80DA-B71B4EAC36D8}" type="pres">
      <dgm:prSet presAssocID="{5F7E8458-177D-47DF-93F9-A191E5EC6EB9}" presName="sp" presStyleCnt="0"/>
      <dgm:spPr/>
    </dgm:pt>
    <dgm:pt modelId="{7BFE5777-AAD3-4129-A37F-FFBD0693CC4C}" type="pres">
      <dgm:prSet presAssocID="{AA9947B1-4F0E-469D-A4D4-C8AE3C3F5595}" presName="linNode" presStyleCnt="0"/>
      <dgm:spPr/>
    </dgm:pt>
    <dgm:pt modelId="{56431427-AA36-4743-A40C-2DB7C84D998D}" type="pres">
      <dgm:prSet presAssocID="{AA9947B1-4F0E-469D-A4D4-C8AE3C3F5595}" presName="parentText" presStyleLbl="node1" presStyleIdx="2" presStyleCnt="5">
        <dgm:presLayoutVars>
          <dgm:chMax val="1"/>
          <dgm:bulletEnabled val="1"/>
        </dgm:presLayoutVars>
      </dgm:prSet>
      <dgm:spPr/>
      <dgm:t>
        <a:bodyPr/>
        <a:lstStyle/>
        <a:p>
          <a:endParaRPr lang="en-US"/>
        </a:p>
      </dgm:t>
    </dgm:pt>
    <dgm:pt modelId="{1244BB96-CA08-47A4-AAE7-F4384F93CCDB}" type="pres">
      <dgm:prSet presAssocID="{AA9947B1-4F0E-469D-A4D4-C8AE3C3F5595}" presName="descendantText" presStyleLbl="alignAccFollowNode1" presStyleIdx="2" presStyleCnt="5">
        <dgm:presLayoutVars>
          <dgm:bulletEnabled val="1"/>
        </dgm:presLayoutVars>
      </dgm:prSet>
      <dgm:spPr/>
      <dgm:t>
        <a:bodyPr/>
        <a:lstStyle/>
        <a:p>
          <a:endParaRPr lang="en-US"/>
        </a:p>
      </dgm:t>
    </dgm:pt>
    <dgm:pt modelId="{292C1D86-BBAD-4BCB-A794-55239F02485F}" type="pres">
      <dgm:prSet presAssocID="{2F6CAF81-451A-4DAE-B3D9-12266D48868E}" presName="sp" presStyleCnt="0"/>
      <dgm:spPr/>
    </dgm:pt>
    <dgm:pt modelId="{F773E72D-422D-48D6-B98C-BFCA50964BC6}" type="pres">
      <dgm:prSet presAssocID="{1F860C62-3AFA-486E-A846-9662B091B87C}" presName="linNode" presStyleCnt="0"/>
      <dgm:spPr/>
    </dgm:pt>
    <dgm:pt modelId="{AFB7725F-1F1A-4E5E-8D63-724631E65E05}" type="pres">
      <dgm:prSet presAssocID="{1F860C62-3AFA-486E-A846-9662B091B87C}" presName="parentText" presStyleLbl="node1" presStyleIdx="3" presStyleCnt="5">
        <dgm:presLayoutVars>
          <dgm:chMax val="1"/>
          <dgm:bulletEnabled val="1"/>
        </dgm:presLayoutVars>
      </dgm:prSet>
      <dgm:spPr/>
      <dgm:t>
        <a:bodyPr/>
        <a:lstStyle/>
        <a:p>
          <a:endParaRPr lang="en-US"/>
        </a:p>
      </dgm:t>
    </dgm:pt>
    <dgm:pt modelId="{4B7EF53A-416B-46FD-86FC-6E8689F25875}" type="pres">
      <dgm:prSet presAssocID="{1F860C62-3AFA-486E-A846-9662B091B87C}" presName="descendantText" presStyleLbl="alignAccFollowNode1" presStyleIdx="3" presStyleCnt="5">
        <dgm:presLayoutVars>
          <dgm:bulletEnabled val="1"/>
        </dgm:presLayoutVars>
      </dgm:prSet>
      <dgm:spPr/>
      <dgm:t>
        <a:bodyPr/>
        <a:lstStyle/>
        <a:p>
          <a:endParaRPr lang="en-US"/>
        </a:p>
      </dgm:t>
    </dgm:pt>
    <dgm:pt modelId="{65E302B3-429A-4868-A463-AC67F0C08678}" type="pres">
      <dgm:prSet presAssocID="{153DCF8E-E465-4364-8E57-796DDF41C76B}" presName="sp" presStyleCnt="0"/>
      <dgm:spPr/>
    </dgm:pt>
    <dgm:pt modelId="{D19FDDA3-023A-4D24-8808-FFBB3A6FAED5}" type="pres">
      <dgm:prSet presAssocID="{A6BF34F0-9343-4ED8-A328-4E49262C7D25}" presName="linNode" presStyleCnt="0"/>
      <dgm:spPr/>
    </dgm:pt>
    <dgm:pt modelId="{BFD244CB-2636-4EDE-838C-10CBE3123A09}" type="pres">
      <dgm:prSet presAssocID="{A6BF34F0-9343-4ED8-A328-4E49262C7D25}" presName="parentText" presStyleLbl="node1" presStyleIdx="4" presStyleCnt="5">
        <dgm:presLayoutVars>
          <dgm:chMax val="1"/>
          <dgm:bulletEnabled val="1"/>
        </dgm:presLayoutVars>
      </dgm:prSet>
      <dgm:spPr/>
      <dgm:t>
        <a:bodyPr/>
        <a:lstStyle/>
        <a:p>
          <a:endParaRPr lang="en-US"/>
        </a:p>
      </dgm:t>
    </dgm:pt>
    <dgm:pt modelId="{15FA724B-FE1E-4ACE-9404-01F575B70E32}" type="pres">
      <dgm:prSet presAssocID="{A6BF34F0-9343-4ED8-A328-4E49262C7D25}" presName="descendantText" presStyleLbl="alignAccFollowNode1" presStyleIdx="4" presStyleCnt="5">
        <dgm:presLayoutVars>
          <dgm:bulletEnabled val="1"/>
        </dgm:presLayoutVars>
      </dgm:prSet>
      <dgm:spPr/>
      <dgm:t>
        <a:bodyPr/>
        <a:lstStyle/>
        <a:p>
          <a:endParaRPr lang="en-US"/>
        </a:p>
      </dgm:t>
    </dgm:pt>
  </dgm:ptLst>
  <dgm:cxnLst>
    <dgm:cxn modelId="{AD5C06AA-A2F1-43A6-A327-0B717CEA64C7}" type="presOf" srcId="{8D690FB6-BEAB-40BD-B95B-999E2148DF52}" destId="{1244BB96-CA08-47A4-AAE7-F4384F93CCDB}" srcOrd="0" destOrd="0" presId="urn:microsoft.com/office/officeart/2005/8/layout/vList5"/>
    <dgm:cxn modelId="{3052C519-9AB1-4497-9649-7BE868767122}" type="presOf" srcId="{F6A1390F-42B9-44DC-8047-CE54CF94AF2E}" destId="{D3B120B6-7C22-48D1-9AB0-31B972C5DE3B}" srcOrd="0" destOrd="0" presId="urn:microsoft.com/office/officeart/2005/8/layout/vList5"/>
    <dgm:cxn modelId="{1EEA52A1-9CF7-4307-83BB-EF750B6E0BD9}" srcId="{76A4D70C-F319-4BDC-BCF9-41AF8B5EA78C}" destId="{BF746235-D33C-44B5-B274-A7F4D2143A54}" srcOrd="0" destOrd="0" parTransId="{9B2107E1-71D2-4859-BB22-6D1E57AD25EB}" sibTransId="{A91B91F6-DA9C-48F7-9B66-802B49E59AF0}"/>
    <dgm:cxn modelId="{B35FD7F7-E131-47BE-9A63-852E0430863B}" type="presOf" srcId="{812C1D57-048C-49C8-A1ED-67B2C6964FA2}" destId="{4B7EF53A-416B-46FD-86FC-6E8689F25875}" srcOrd="0" destOrd="0" presId="urn:microsoft.com/office/officeart/2005/8/layout/vList5"/>
    <dgm:cxn modelId="{BB7811CC-FF64-4221-8F9A-E5C3921EFB23}" type="presOf" srcId="{76A4D70C-F319-4BDC-BCF9-41AF8B5EA78C}" destId="{B3E6B7DD-E5B9-4520-9CF0-9412C478314E}" srcOrd="0" destOrd="0" presId="urn:microsoft.com/office/officeart/2005/8/layout/vList5"/>
    <dgm:cxn modelId="{8797BD8A-9BEF-4F05-A2B0-23DF1EC8A6AC}" srcId="{BF746235-D33C-44B5-B274-A7F4D2143A54}" destId="{F6A1390F-42B9-44DC-8047-CE54CF94AF2E}" srcOrd="0" destOrd="0" parTransId="{D2CE8FBD-92C9-4B58-8300-C3DE361F9E67}" sibTransId="{1065A70C-0FAC-402B-B366-249E3C571607}"/>
    <dgm:cxn modelId="{BC9F2E79-5F92-40F1-8163-58675A126E8F}" type="presOf" srcId="{8295D529-82E3-4F85-8D30-123043AB8579}" destId="{9B19824A-0CD6-4763-8827-043705CA5DB9}" srcOrd="0" destOrd="0" presId="urn:microsoft.com/office/officeart/2005/8/layout/vList5"/>
    <dgm:cxn modelId="{3D0C69C7-3BFF-45C3-98C8-0B7A08486DF3}" type="presOf" srcId="{AA9947B1-4F0E-469D-A4D4-C8AE3C3F5595}" destId="{56431427-AA36-4743-A40C-2DB7C84D998D}" srcOrd="0" destOrd="0" presId="urn:microsoft.com/office/officeart/2005/8/layout/vList5"/>
    <dgm:cxn modelId="{7832873F-190C-432E-AC84-E794418C4980}" type="presOf" srcId="{A6BF34F0-9343-4ED8-A328-4E49262C7D25}" destId="{BFD244CB-2636-4EDE-838C-10CBE3123A09}" srcOrd="0" destOrd="0" presId="urn:microsoft.com/office/officeart/2005/8/layout/vList5"/>
    <dgm:cxn modelId="{D0620464-E7BC-43E6-9DD0-12EE2C86EC1E}" type="presOf" srcId="{BF746235-D33C-44B5-B274-A7F4D2143A54}" destId="{4399E272-7FF9-47EA-90AD-6AEE27D0F2C5}" srcOrd="0" destOrd="0" presId="urn:microsoft.com/office/officeart/2005/8/layout/vList5"/>
    <dgm:cxn modelId="{F0F9A5A3-1719-4B4C-8DA4-BDF544AA2A36}" type="presOf" srcId="{5ADB7CA6-5887-459F-879A-19038229DD54}" destId="{15FA724B-FE1E-4ACE-9404-01F575B70E32}" srcOrd="0" destOrd="0" presId="urn:microsoft.com/office/officeart/2005/8/layout/vList5"/>
    <dgm:cxn modelId="{C8F2D9EA-019E-4FDB-873B-04975873C22B}" srcId="{76A4D70C-F319-4BDC-BCF9-41AF8B5EA78C}" destId="{A6BF34F0-9343-4ED8-A328-4E49262C7D25}" srcOrd="4" destOrd="0" parTransId="{CC588283-2B2C-4A05-8A77-8D080A0D81F9}" sibTransId="{E9FF8E27-0C7B-42A3-A7EE-2DE86A64744B}"/>
    <dgm:cxn modelId="{7E416043-B1DF-4DE0-9DBA-E9692D786DEE}" srcId="{8295D529-82E3-4F85-8D30-123043AB8579}" destId="{2C0ADF64-AA54-4716-99AB-B5522FC3EE7F}" srcOrd="0" destOrd="0" parTransId="{89037AE9-4295-4603-A4DA-73051AB97642}" sibTransId="{FE40D044-89B9-4A90-B7F7-099E86A1FD6E}"/>
    <dgm:cxn modelId="{1E1E0FB5-E07E-4B97-900E-18391C7F6A74}" srcId="{76A4D70C-F319-4BDC-BCF9-41AF8B5EA78C}" destId="{AA9947B1-4F0E-469D-A4D4-C8AE3C3F5595}" srcOrd="2" destOrd="0" parTransId="{304E5D36-011F-4AF7-8271-29175466F3E3}" sibTransId="{2F6CAF81-451A-4DAE-B3D9-12266D48868E}"/>
    <dgm:cxn modelId="{1838626E-24F4-406A-82A7-53783CED6A4A}" type="presOf" srcId="{2C0ADF64-AA54-4716-99AB-B5522FC3EE7F}" destId="{83435198-56C5-4121-8012-E946B19C1494}" srcOrd="0" destOrd="0" presId="urn:microsoft.com/office/officeart/2005/8/layout/vList5"/>
    <dgm:cxn modelId="{E1C4B3F8-1C16-41FE-95B1-36F4E9AF022B}" srcId="{AA9947B1-4F0E-469D-A4D4-C8AE3C3F5595}" destId="{8D690FB6-BEAB-40BD-B95B-999E2148DF52}" srcOrd="0" destOrd="0" parTransId="{84A76C8C-AE12-46CC-BC6E-739396ECE676}" sibTransId="{A4D1D250-8864-4483-9B02-8750C3A2C078}"/>
    <dgm:cxn modelId="{6F55F62C-9A8B-4EDF-B67F-FB9424819DDD}" type="presOf" srcId="{1F860C62-3AFA-486E-A846-9662B091B87C}" destId="{AFB7725F-1F1A-4E5E-8D63-724631E65E05}" srcOrd="0" destOrd="0" presId="urn:microsoft.com/office/officeart/2005/8/layout/vList5"/>
    <dgm:cxn modelId="{E89F17E5-8D78-4332-AE86-521665D0D036}" srcId="{76A4D70C-F319-4BDC-BCF9-41AF8B5EA78C}" destId="{1F860C62-3AFA-486E-A846-9662B091B87C}" srcOrd="3" destOrd="0" parTransId="{3F7F2580-D453-4C50-B91B-366FF884D841}" sibTransId="{153DCF8E-E465-4364-8E57-796DDF41C76B}"/>
    <dgm:cxn modelId="{3ED7B479-A345-4079-A74F-F45602BE0AA4}" srcId="{76A4D70C-F319-4BDC-BCF9-41AF8B5EA78C}" destId="{8295D529-82E3-4F85-8D30-123043AB8579}" srcOrd="1" destOrd="0" parTransId="{09367ADD-ADB7-49A0-A804-BECAF1AE2B6C}" sibTransId="{5F7E8458-177D-47DF-93F9-A191E5EC6EB9}"/>
    <dgm:cxn modelId="{AED4FF13-48D4-4CAC-90A4-6E35D000B95A}" srcId="{A6BF34F0-9343-4ED8-A328-4E49262C7D25}" destId="{5ADB7CA6-5887-459F-879A-19038229DD54}" srcOrd="0" destOrd="0" parTransId="{F72A3ED6-09FB-4835-96A9-F543122FBFA0}" sibTransId="{72023B9D-EB27-4667-B1C3-CBD69EFCA4F7}"/>
    <dgm:cxn modelId="{148CC7A8-7DE8-48AB-9FA9-3B78C5B1A43F}" srcId="{1F860C62-3AFA-486E-A846-9662B091B87C}" destId="{812C1D57-048C-49C8-A1ED-67B2C6964FA2}" srcOrd="0" destOrd="0" parTransId="{A415C863-DA8B-433C-BBEC-A69671BB2442}" sibTransId="{D0D7B122-B2C4-4270-BF15-57495C121E8D}"/>
    <dgm:cxn modelId="{D2401CB9-533F-4D52-A2B0-4BD4B5CAD990}" type="presParOf" srcId="{B3E6B7DD-E5B9-4520-9CF0-9412C478314E}" destId="{0F7DABE5-0CFC-4F70-913B-67BB18416DE1}" srcOrd="0" destOrd="0" presId="urn:microsoft.com/office/officeart/2005/8/layout/vList5"/>
    <dgm:cxn modelId="{3A27A087-DFE3-426C-8336-5D16199AD877}" type="presParOf" srcId="{0F7DABE5-0CFC-4F70-913B-67BB18416DE1}" destId="{4399E272-7FF9-47EA-90AD-6AEE27D0F2C5}" srcOrd="0" destOrd="0" presId="urn:microsoft.com/office/officeart/2005/8/layout/vList5"/>
    <dgm:cxn modelId="{CC118505-254A-4A59-8406-AF62EAB1E6A4}" type="presParOf" srcId="{0F7DABE5-0CFC-4F70-913B-67BB18416DE1}" destId="{D3B120B6-7C22-48D1-9AB0-31B972C5DE3B}" srcOrd="1" destOrd="0" presId="urn:microsoft.com/office/officeart/2005/8/layout/vList5"/>
    <dgm:cxn modelId="{8DAC740C-5E80-46C5-ABC3-7B394A59258F}" type="presParOf" srcId="{B3E6B7DD-E5B9-4520-9CF0-9412C478314E}" destId="{C3F74FD3-ADF0-4D26-B30A-C583B1F135F5}" srcOrd="1" destOrd="0" presId="urn:microsoft.com/office/officeart/2005/8/layout/vList5"/>
    <dgm:cxn modelId="{3CE84E46-DF3B-4E4D-B4DD-497BA954816A}" type="presParOf" srcId="{B3E6B7DD-E5B9-4520-9CF0-9412C478314E}" destId="{56793BDF-5339-42E7-B3B5-BFE7996A82F1}" srcOrd="2" destOrd="0" presId="urn:microsoft.com/office/officeart/2005/8/layout/vList5"/>
    <dgm:cxn modelId="{45386905-C3C9-459D-853F-61F00096D62C}" type="presParOf" srcId="{56793BDF-5339-42E7-B3B5-BFE7996A82F1}" destId="{9B19824A-0CD6-4763-8827-043705CA5DB9}" srcOrd="0" destOrd="0" presId="urn:microsoft.com/office/officeart/2005/8/layout/vList5"/>
    <dgm:cxn modelId="{5C22DAB1-782C-4F89-B127-AD39DAFA0F66}" type="presParOf" srcId="{56793BDF-5339-42E7-B3B5-BFE7996A82F1}" destId="{83435198-56C5-4121-8012-E946B19C1494}" srcOrd="1" destOrd="0" presId="urn:microsoft.com/office/officeart/2005/8/layout/vList5"/>
    <dgm:cxn modelId="{564E807A-9727-4029-8828-1D4B0DC0E2D6}" type="presParOf" srcId="{B3E6B7DD-E5B9-4520-9CF0-9412C478314E}" destId="{D5793765-7C9C-4AEF-80DA-B71B4EAC36D8}" srcOrd="3" destOrd="0" presId="urn:microsoft.com/office/officeart/2005/8/layout/vList5"/>
    <dgm:cxn modelId="{6F355F1F-CC5E-4D74-808B-96A6AB72D0E5}" type="presParOf" srcId="{B3E6B7DD-E5B9-4520-9CF0-9412C478314E}" destId="{7BFE5777-AAD3-4129-A37F-FFBD0693CC4C}" srcOrd="4" destOrd="0" presId="urn:microsoft.com/office/officeart/2005/8/layout/vList5"/>
    <dgm:cxn modelId="{F8663A9D-0B2F-4D89-9834-67097D0971F8}" type="presParOf" srcId="{7BFE5777-AAD3-4129-A37F-FFBD0693CC4C}" destId="{56431427-AA36-4743-A40C-2DB7C84D998D}" srcOrd="0" destOrd="0" presId="urn:microsoft.com/office/officeart/2005/8/layout/vList5"/>
    <dgm:cxn modelId="{AC86D5D4-A7A7-4128-A46D-6B107BE5DD0F}" type="presParOf" srcId="{7BFE5777-AAD3-4129-A37F-FFBD0693CC4C}" destId="{1244BB96-CA08-47A4-AAE7-F4384F93CCDB}" srcOrd="1" destOrd="0" presId="urn:microsoft.com/office/officeart/2005/8/layout/vList5"/>
    <dgm:cxn modelId="{66A6613D-07D0-4298-A82E-49EEBB28E971}" type="presParOf" srcId="{B3E6B7DD-E5B9-4520-9CF0-9412C478314E}" destId="{292C1D86-BBAD-4BCB-A794-55239F02485F}" srcOrd="5" destOrd="0" presId="urn:microsoft.com/office/officeart/2005/8/layout/vList5"/>
    <dgm:cxn modelId="{5E5CF3DA-A367-4F3A-907A-77ECA9AE0811}" type="presParOf" srcId="{B3E6B7DD-E5B9-4520-9CF0-9412C478314E}" destId="{F773E72D-422D-48D6-B98C-BFCA50964BC6}" srcOrd="6" destOrd="0" presId="urn:microsoft.com/office/officeart/2005/8/layout/vList5"/>
    <dgm:cxn modelId="{DCCDC073-E254-4289-B000-681FB670468C}" type="presParOf" srcId="{F773E72D-422D-48D6-B98C-BFCA50964BC6}" destId="{AFB7725F-1F1A-4E5E-8D63-724631E65E05}" srcOrd="0" destOrd="0" presId="urn:microsoft.com/office/officeart/2005/8/layout/vList5"/>
    <dgm:cxn modelId="{3F31D8EE-4A3C-41CC-BF1E-352563FDF5EF}" type="presParOf" srcId="{F773E72D-422D-48D6-B98C-BFCA50964BC6}" destId="{4B7EF53A-416B-46FD-86FC-6E8689F25875}" srcOrd="1" destOrd="0" presId="urn:microsoft.com/office/officeart/2005/8/layout/vList5"/>
    <dgm:cxn modelId="{2C6C1C57-68D0-47B4-9B6A-411A26569B5F}" type="presParOf" srcId="{B3E6B7DD-E5B9-4520-9CF0-9412C478314E}" destId="{65E302B3-429A-4868-A463-AC67F0C08678}" srcOrd="7" destOrd="0" presId="urn:microsoft.com/office/officeart/2005/8/layout/vList5"/>
    <dgm:cxn modelId="{152EFEF9-785C-428E-BEAE-15B298046C26}" type="presParOf" srcId="{B3E6B7DD-E5B9-4520-9CF0-9412C478314E}" destId="{D19FDDA3-023A-4D24-8808-FFBB3A6FAED5}" srcOrd="8" destOrd="0" presId="urn:microsoft.com/office/officeart/2005/8/layout/vList5"/>
    <dgm:cxn modelId="{3EBD5A35-F4C7-48A6-B76D-4901A4D74117}" type="presParOf" srcId="{D19FDDA3-023A-4D24-8808-FFBB3A6FAED5}" destId="{BFD244CB-2636-4EDE-838C-10CBE3123A09}" srcOrd="0" destOrd="0" presId="urn:microsoft.com/office/officeart/2005/8/layout/vList5"/>
    <dgm:cxn modelId="{3644F70B-FDAF-43CB-A5DD-EC61199CC5CA}" type="presParOf" srcId="{D19FDDA3-023A-4D24-8808-FFBB3A6FAED5}" destId="{15FA724B-FE1E-4ACE-9404-01F575B70E32}"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B120B6-7C22-48D1-9AB0-31B972C5DE3B}">
      <dsp:nvSpPr>
        <dsp:cNvPr id="0" name=""/>
        <dsp:cNvSpPr/>
      </dsp:nvSpPr>
      <dsp:spPr>
        <a:xfrm rot="5400000">
          <a:off x="5163646" y="-2131079"/>
          <a:ext cx="761330" cy="5218176"/>
        </a:xfrm>
        <a:prstGeom prst="round2SameRect">
          <a:avLst/>
        </a:prstGeom>
        <a:gradFill rotWithShape="1">
          <a:gsLst>
            <a:gs pos="0">
              <a:schemeClr val="accent3">
                <a:lumMod val="95000"/>
              </a:schemeClr>
            </a:gs>
            <a:gs pos="100000">
              <a:schemeClr val="accent3">
                <a:shade val="82000"/>
                <a:satMod val="125000"/>
                <a:lumMod val="74000"/>
              </a:schemeClr>
            </a:gs>
          </a:gsLst>
          <a:lin ang="5400000" scaled="0"/>
        </a:gradFill>
        <a:ln w="9525" cap="flat" cmpd="sng" algn="ctr">
          <a:solidFill>
            <a:schemeClr val="accent3"/>
          </a:solidFill>
          <a:prstDash val="solid"/>
        </a:ln>
        <a:effectLst>
          <a:outerShdw blurRad="40005" dist="22984" dir="5400000" rotWithShape="0">
            <a:srgbClr val="000000">
              <a:alpha val="45000"/>
            </a:srgbClr>
          </a:outerShdw>
        </a:effectLst>
        <a:scene3d>
          <a:camera prst="orthographicFront"/>
          <a:lightRig rig="chilly" dir="t"/>
        </a:scene3d>
        <a:sp3d extrusionH="1700" prstMaterial="matte">
          <a:bevelT w="19050" h="38100"/>
        </a:sp3d>
      </dsp:spPr>
      <dsp:style>
        <a:lnRef idx="1">
          <a:schemeClr val="accent3"/>
        </a:lnRef>
        <a:fillRef idx="3">
          <a:schemeClr val="accent3"/>
        </a:fillRef>
        <a:effectRef idx="2">
          <a:schemeClr val="accent3"/>
        </a:effectRef>
        <a:fontRef idx="minor">
          <a:schemeClr val="lt1"/>
        </a:fontRef>
      </dsp:style>
      <dsp:txBody>
        <a:bodyPr spcFirstLastPara="0" vert="horz" wrap="square" lIns="137160" tIns="68580" rIns="137160" bIns="68580" numCol="1" spcCol="1270" anchor="ctr" anchorCtr="0">
          <a:noAutofit/>
        </a:bodyPr>
        <a:lstStyle/>
        <a:p>
          <a:pPr marL="285750" lvl="1" indent="-285750" algn="l" defTabSz="1600200">
            <a:lnSpc>
              <a:spcPct val="90000"/>
            </a:lnSpc>
            <a:spcBef>
              <a:spcPct val="0"/>
            </a:spcBef>
            <a:spcAft>
              <a:spcPct val="15000"/>
            </a:spcAft>
            <a:buChar char="••"/>
          </a:pPr>
          <a:r>
            <a:rPr lang="en-US" sz="3600" kern="1200" dirty="0" smtClean="0"/>
            <a:t>Case Filing</a:t>
          </a:r>
          <a:endParaRPr lang="en-US" sz="3600" kern="1200" dirty="0"/>
        </a:p>
      </dsp:txBody>
      <dsp:txXfrm rot="-5400000">
        <a:off x="2935224" y="134508"/>
        <a:ext cx="5181011" cy="687000"/>
      </dsp:txXfrm>
    </dsp:sp>
    <dsp:sp modelId="{4399E272-7FF9-47EA-90AD-6AEE27D0F2C5}">
      <dsp:nvSpPr>
        <dsp:cNvPr id="0" name=""/>
        <dsp:cNvSpPr/>
      </dsp:nvSpPr>
      <dsp:spPr>
        <a:xfrm>
          <a:off x="0" y="2176"/>
          <a:ext cx="2935224" cy="951662"/>
        </a:xfrm>
        <a:prstGeom prst="roundRect">
          <a:avLst/>
        </a:prstGeom>
        <a:gradFill rotWithShape="1">
          <a:gsLst>
            <a:gs pos="0">
              <a:schemeClr val="accent6">
                <a:lumMod val="95000"/>
              </a:schemeClr>
            </a:gs>
            <a:gs pos="100000">
              <a:schemeClr val="accent6">
                <a:shade val="82000"/>
                <a:satMod val="125000"/>
                <a:lumMod val="74000"/>
              </a:schemeClr>
            </a:gs>
          </a:gsLst>
          <a:lin ang="5400000" scaled="0"/>
        </a:gradFill>
        <a:ln>
          <a:noFill/>
        </a:ln>
        <a:effectLst>
          <a:reflection blurRad="38100" stA="26000" endPos="23000" dist="25400" dir="5400000" sy="-100000" rotWithShape="0"/>
        </a:effectLst>
        <a:scene3d>
          <a:camera prst="orthographicFront"/>
          <a:lightRig rig="chilly" dir="t"/>
        </a:scene3d>
        <a:sp3d contourW="14605" prstMaterial="plastic">
          <a:bevelT w="50800"/>
          <a:contourClr>
            <a:schemeClr val="accent6">
              <a:shade val="30000"/>
              <a:satMod val="120000"/>
            </a:schemeClr>
          </a:contourClr>
        </a:sp3d>
      </dsp:spPr>
      <dsp:style>
        <a:lnRef idx="0">
          <a:schemeClr val="accent6"/>
        </a:lnRef>
        <a:fillRef idx="3">
          <a:schemeClr val="accent6"/>
        </a:fillRef>
        <a:effectRef idx="3">
          <a:schemeClr val="accent6"/>
        </a:effectRef>
        <a:fontRef idx="minor">
          <a:schemeClr val="lt1"/>
        </a:fontRef>
      </dsp:style>
      <dsp:txBody>
        <a:bodyPr spcFirstLastPara="0" vert="horz" wrap="square" lIns="106680" tIns="53340" rIns="106680" bIns="53340" numCol="1" spcCol="1270" anchor="ctr" anchorCtr="0">
          <a:noAutofit/>
        </a:bodyPr>
        <a:lstStyle/>
        <a:p>
          <a:pPr lvl="0" algn="ctr" defTabSz="1244600" rtl="0">
            <a:lnSpc>
              <a:spcPct val="90000"/>
            </a:lnSpc>
            <a:spcBef>
              <a:spcPct val="0"/>
            </a:spcBef>
            <a:spcAft>
              <a:spcPct val="35000"/>
            </a:spcAft>
          </a:pPr>
          <a:r>
            <a:rPr lang="en-US" sz="2800" kern="1200" dirty="0" smtClean="0"/>
            <a:t>Police Station</a:t>
          </a:r>
          <a:endParaRPr lang="en-US" sz="2800" kern="1200" dirty="0"/>
        </a:p>
      </dsp:txBody>
      <dsp:txXfrm>
        <a:off x="46456" y="48632"/>
        <a:ext cx="2842312" cy="858750"/>
      </dsp:txXfrm>
    </dsp:sp>
    <dsp:sp modelId="{83435198-56C5-4121-8012-E946B19C1494}">
      <dsp:nvSpPr>
        <dsp:cNvPr id="0" name=""/>
        <dsp:cNvSpPr/>
      </dsp:nvSpPr>
      <dsp:spPr>
        <a:xfrm rot="5400000">
          <a:off x="5163646" y="-1131833"/>
          <a:ext cx="761330" cy="5218176"/>
        </a:xfrm>
        <a:prstGeom prst="round2SameRect">
          <a:avLst/>
        </a:prstGeom>
        <a:gradFill rotWithShape="1">
          <a:gsLst>
            <a:gs pos="0">
              <a:schemeClr val="accent3">
                <a:lumMod val="95000"/>
              </a:schemeClr>
            </a:gs>
            <a:gs pos="100000">
              <a:schemeClr val="accent3">
                <a:shade val="82000"/>
                <a:satMod val="125000"/>
                <a:lumMod val="74000"/>
              </a:schemeClr>
            </a:gs>
          </a:gsLst>
          <a:lin ang="5400000" scaled="0"/>
        </a:gradFill>
        <a:ln w="9525" cap="flat" cmpd="sng" algn="ctr">
          <a:solidFill>
            <a:schemeClr val="accent3"/>
          </a:solidFill>
          <a:prstDash val="solid"/>
        </a:ln>
        <a:effectLst>
          <a:outerShdw blurRad="40005" dist="22984" dir="5400000" rotWithShape="0">
            <a:srgbClr val="000000">
              <a:alpha val="45000"/>
            </a:srgbClr>
          </a:outerShdw>
        </a:effectLst>
        <a:scene3d>
          <a:camera prst="orthographicFront"/>
          <a:lightRig rig="chilly" dir="t"/>
        </a:scene3d>
        <a:sp3d extrusionH="1700" prstMaterial="matte">
          <a:bevelT w="19050" h="38100"/>
        </a:sp3d>
      </dsp:spPr>
      <dsp:style>
        <a:lnRef idx="1">
          <a:schemeClr val="accent3"/>
        </a:lnRef>
        <a:fillRef idx="3">
          <a:schemeClr val="accent3"/>
        </a:fillRef>
        <a:effectRef idx="2">
          <a:schemeClr val="accent3"/>
        </a:effectRef>
        <a:fontRef idx="minor">
          <a:schemeClr val="lt1"/>
        </a:fontRef>
      </dsp:style>
      <dsp:txBody>
        <a:bodyPr spcFirstLastPara="0" vert="horz" wrap="square" lIns="137160" tIns="68580" rIns="137160" bIns="68580" numCol="1" spcCol="1270" anchor="ctr" anchorCtr="0">
          <a:noAutofit/>
        </a:bodyPr>
        <a:lstStyle/>
        <a:p>
          <a:pPr marL="285750" lvl="1" indent="-285750" algn="l" defTabSz="1600200">
            <a:lnSpc>
              <a:spcPct val="90000"/>
            </a:lnSpc>
            <a:spcBef>
              <a:spcPct val="0"/>
            </a:spcBef>
            <a:spcAft>
              <a:spcPct val="15000"/>
            </a:spcAft>
            <a:buChar char="••"/>
          </a:pPr>
          <a:r>
            <a:rPr lang="en-US" sz="3600" kern="1200" dirty="0" smtClean="0"/>
            <a:t>Cause List Generation</a:t>
          </a:r>
          <a:endParaRPr lang="en-US" sz="3600" kern="1200" dirty="0"/>
        </a:p>
      </dsp:txBody>
      <dsp:txXfrm rot="-5400000">
        <a:off x="2935224" y="1133754"/>
        <a:ext cx="5181011" cy="687000"/>
      </dsp:txXfrm>
    </dsp:sp>
    <dsp:sp modelId="{9B19824A-0CD6-4763-8827-043705CA5DB9}">
      <dsp:nvSpPr>
        <dsp:cNvPr id="0" name=""/>
        <dsp:cNvSpPr/>
      </dsp:nvSpPr>
      <dsp:spPr>
        <a:xfrm>
          <a:off x="0" y="1001422"/>
          <a:ext cx="2935224" cy="951662"/>
        </a:xfrm>
        <a:prstGeom prst="roundRect">
          <a:avLst/>
        </a:prstGeom>
        <a:gradFill rotWithShape="1">
          <a:gsLst>
            <a:gs pos="0">
              <a:schemeClr val="accent6">
                <a:lumMod val="95000"/>
              </a:schemeClr>
            </a:gs>
            <a:gs pos="100000">
              <a:schemeClr val="accent6">
                <a:shade val="82000"/>
                <a:satMod val="125000"/>
                <a:lumMod val="74000"/>
              </a:schemeClr>
            </a:gs>
          </a:gsLst>
          <a:lin ang="5400000" scaled="0"/>
        </a:gradFill>
        <a:ln>
          <a:noFill/>
        </a:ln>
        <a:effectLst>
          <a:reflection blurRad="38100" stA="26000" endPos="23000" dist="25400" dir="5400000" sy="-100000" rotWithShape="0"/>
        </a:effectLst>
        <a:scene3d>
          <a:camera prst="orthographicFront"/>
          <a:lightRig rig="chilly" dir="t"/>
        </a:scene3d>
        <a:sp3d contourW="14605" prstMaterial="plastic">
          <a:bevelT w="50800"/>
          <a:contourClr>
            <a:schemeClr val="accent6">
              <a:shade val="30000"/>
              <a:satMod val="120000"/>
            </a:schemeClr>
          </a:contourClr>
        </a:sp3d>
      </dsp:spPr>
      <dsp:style>
        <a:lnRef idx="0">
          <a:schemeClr val="accent6"/>
        </a:lnRef>
        <a:fillRef idx="3">
          <a:schemeClr val="accent6"/>
        </a:fillRef>
        <a:effectRef idx="3">
          <a:schemeClr val="accent6"/>
        </a:effectRef>
        <a:fontRef idx="minor">
          <a:schemeClr val="lt1"/>
        </a:fontRef>
      </dsp:style>
      <dsp:txBody>
        <a:bodyPr spcFirstLastPara="0" vert="horz" wrap="square" lIns="106680" tIns="53340" rIns="106680" bIns="53340" numCol="1" spcCol="1270" anchor="ctr" anchorCtr="0">
          <a:noAutofit/>
        </a:bodyPr>
        <a:lstStyle/>
        <a:p>
          <a:pPr lvl="0" algn="ctr" defTabSz="1244600" rtl="0">
            <a:lnSpc>
              <a:spcPct val="90000"/>
            </a:lnSpc>
            <a:spcBef>
              <a:spcPct val="0"/>
            </a:spcBef>
            <a:spcAft>
              <a:spcPct val="35000"/>
            </a:spcAft>
          </a:pPr>
          <a:r>
            <a:rPr lang="en-US" sz="2800" kern="1200" dirty="0" smtClean="0"/>
            <a:t>Magistrate Office</a:t>
          </a:r>
          <a:endParaRPr lang="en-US" sz="2800" kern="1200" dirty="0"/>
        </a:p>
      </dsp:txBody>
      <dsp:txXfrm>
        <a:off x="46456" y="1047878"/>
        <a:ext cx="2842312" cy="858750"/>
      </dsp:txXfrm>
    </dsp:sp>
    <dsp:sp modelId="{1244BB96-CA08-47A4-AAE7-F4384F93CCDB}">
      <dsp:nvSpPr>
        <dsp:cNvPr id="0" name=""/>
        <dsp:cNvSpPr/>
      </dsp:nvSpPr>
      <dsp:spPr>
        <a:xfrm rot="5400000">
          <a:off x="5163646" y="-132588"/>
          <a:ext cx="761330" cy="5218176"/>
        </a:xfrm>
        <a:prstGeom prst="round2SameRect">
          <a:avLst/>
        </a:prstGeom>
        <a:gradFill rotWithShape="1">
          <a:gsLst>
            <a:gs pos="0">
              <a:schemeClr val="accent3">
                <a:lumMod val="95000"/>
              </a:schemeClr>
            </a:gs>
            <a:gs pos="100000">
              <a:schemeClr val="accent3">
                <a:shade val="82000"/>
                <a:satMod val="125000"/>
                <a:lumMod val="74000"/>
              </a:schemeClr>
            </a:gs>
          </a:gsLst>
          <a:lin ang="5400000" scaled="0"/>
        </a:gradFill>
        <a:ln w="9525" cap="flat" cmpd="sng" algn="ctr">
          <a:solidFill>
            <a:schemeClr val="accent3"/>
          </a:solidFill>
          <a:prstDash val="solid"/>
        </a:ln>
        <a:effectLst>
          <a:outerShdw blurRad="40005" dist="22984" dir="5400000" rotWithShape="0">
            <a:srgbClr val="000000">
              <a:alpha val="45000"/>
            </a:srgbClr>
          </a:outerShdw>
        </a:effectLst>
        <a:scene3d>
          <a:camera prst="orthographicFront"/>
          <a:lightRig rig="chilly" dir="t"/>
        </a:scene3d>
        <a:sp3d extrusionH="1700" prstMaterial="matte">
          <a:bevelT w="19050" h="38100"/>
        </a:sp3d>
      </dsp:spPr>
      <dsp:style>
        <a:lnRef idx="1">
          <a:schemeClr val="accent3"/>
        </a:lnRef>
        <a:fillRef idx="3">
          <a:schemeClr val="accent3"/>
        </a:fillRef>
        <a:effectRef idx="2">
          <a:schemeClr val="accent3"/>
        </a:effectRef>
        <a:fontRef idx="minor">
          <a:schemeClr val="lt1"/>
        </a:fontRef>
      </dsp:style>
      <dsp:txBody>
        <a:bodyPr spcFirstLastPara="0" vert="horz" wrap="square" lIns="137160" tIns="68580" rIns="137160" bIns="68580" numCol="1" spcCol="1270" anchor="ctr" anchorCtr="0">
          <a:noAutofit/>
        </a:bodyPr>
        <a:lstStyle/>
        <a:p>
          <a:pPr marL="285750" lvl="1" indent="-285750" algn="l" defTabSz="1600200">
            <a:lnSpc>
              <a:spcPct val="90000"/>
            </a:lnSpc>
            <a:spcBef>
              <a:spcPct val="0"/>
            </a:spcBef>
            <a:spcAft>
              <a:spcPct val="15000"/>
            </a:spcAft>
            <a:buChar char="••"/>
          </a:pPr>
          <a:r>
            <a:rPr lang="en-US" sz="3600" kern="1200" dirty="0" smtClean="0"/>
            <a:t>Magistrate Assignment</a:t>
          </a:r>
          <a:endParaRPr lang="en-US" sz="3600" kern="1200" dirty="0"/>
        </a:p>
      </dsp:txBody>
      <dsp:txXfrm rot="-5400000">
        <a:off x="2935224" y="2132999"/>
        <a:ext cx="5181011" cy="687000"/>
      </dsp:txXfrm>
    </dsp:sp>
    <dsp:sp modelId="{56431427-AA36-4743-A40C-2DB7C84D998D}">
      <dsp:nvSpPr>
        <dsp:cNvPr id="0" name=""/>
        <dsp:cNvSpPr/>
      </dsp:nvSpPr>
      <dsp:spPr>
        <a:xfrm>
          <a:off x="0" y="2000668"/>
          <a:ext cx="2935224" cy="951662"/>
        </a:xfrm>
        <a:prstGeom prst="roundRect">
          <a:avLst/>
        </a:prstGeom>
        <a:gradFill rotWithShape="1">
          <a:gsLst>
            <a:gs pos="0">
              <a:schemeClr val="accent6">
                <a:lumMod val="95000"/>
              </a:schemeClr>
            </a:gs>
            <a:gs pos="100000">
              <a:schemeClr val="accent6">
                <a:shade val="82000"/>
                <a:satMod val="125000"/>
                <a:lumMod val="74000"/>
              </a:schemeClr>
            </a:gs>
          </a:gsLst>
          <a:lin ang="5400000" scaled="0"/>
        </a:gradFill>
        <a:ln>
          <a:noFill/>
        </a:ln>
        <a:effectLst>
          <a:reflection blurRad="38100" stA="26000" endPos="23000" dist="25400" dir="5400000" sy="-100000" rotWithShape="0"/>
        </a:effectLst>
        <a:scene3d>
          <a:camera prst="orthographicFront"/>
          <a:lightRig rig="chilly" dir="t"/>
        </a:scene3d>
        <a:sp3d contourW="14605" prstMaterial="plastic">
          <a:bevelT w="50800"/>
          <a:contourClr>
            <a:schemeClr val="accent6">
              <a:shade val="30000"/>
              <a:satMod val="120000"/>
            </a:schemeClr>
          </a:contourClr>
        </a:sp3d>
      </dsp:spPr>
      <dsp:style>
        <a:lnRef idx="0">
          <a:schemeClr val="accent6"/>
        </a:lnRef>
        <a:fillRef idx="3">
          <a:schemeClr val="accent6"/>
        </a:fillRef>
        <a:effectRef idx="3">
          <a:schemeClr val="accent6"/>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dirty="0" smtClean="0"/>
            <a:t>CMM Court</a:t>
          </a:r>
          <a:endParaRPr lang="en-US" sz="2800" kern="1200" dirty="0"/>
        </a:p>
      </dsp:txBody>
      <dsp:txXfrm>
        <a:off x="46456" y="2047124"/>
        <a:ext cx="2842312" cy="858750"/>
      </dsp:txXfrm>
    </dsp:sp>
    <dsp:sp modelId="{4B7EF53A-416B-46FD-86FC-6E8689F25875}">
      <dsp:nvSpPr>
        <dsp:cNvPr id="0" name=""/>
        <dsp:cNvSpPr/>
      </dsp:nvSpPr>
      <dsp:spPr>
        <a:xfrm rot="5400000">
          <a:off x="5163646" y="866657"/>
          <a:ext cx="761330" cy="5218176"/>
        </a:xfrm>
        <a:prstGeom prst="round2SameRect">
          <a:avLst/>
        </a:prstGeom>
        <a:gradFill rotWithShape="1">
          <a:gsLst>
            <a:gs pos="0">
              <a:schemeClr val="accent3">
                <a:lumMod val="95000"/>
              </a:schemeClr>
            </a:gs>
            <a:gs pos="100000">
              <a:schemeClr val="accent3">
                <a:shade val="82000"/>
                <a:satMod val="125000"/>
                <a:lumMod val="74000"/>
              </a:schemeClr>
            </a:gs>
          </a:gsLst>
          <a:lin ang="5400000" scaled="0"/>
        </a:gradFill>
        <a:ln w="9525" cap="flat" cmpd="sng" algn="ctr">
          <a:solidFill>
            <a:schemeClr val="accent3"/>
          </a:solidFill>
          <a:prstDash val="solid"/>
        </a:ln>
        <a:effectLst>
          <a:outerShdw blurRad="40005" dist="22984" dir="5400000" rotWithShape="0">
            <a:srgbClr val="000000">
              <a:alpha val="45000"/>
            </a:srgbClr>
          </a:outerShdw>
        </a:effectLst>
        <a:scene3d>
          <a:camera prst="orthographicFront"/>
          <a:lightRig rig="chilly" dir="t"/>
        </a:scene3d>
        <a:sp3d extrusionH="1700" prstMaterial="matte">
          <a:bevelT w="19050" h="38100"/>
        </a:sp3d>
      </dsp:spPr>
      <dsp:style>
        <a:lnRef idx="1">
          <a:schemeClr val="accent3"/>
        </a:lnRef>
        <a:fillRef idx="3">
          <a:schemeClr val="accent3"/>
        </a:fillRef>
        <a:effectRef idx="2">
          <a:schemeClr val="accent3"/>
        </a:effectRef>
        <a:fontRef idx="minor">
          <a:schemeClr val="lt1"/>
        </a:fontRef>
      </dsp:style>
      <dsp:txBody>
        <a:bodyPr spcFirstLastPara="0" vert="horz" wrap="square" lIns="137160" tIns="68580" rIns="137160" bIns="68580" numCol="1" spcCol="1270" anchor="ctr" anchorCtr="0">
          <a:noAutofit/>
        </a:bodyPr>
        <a:lstStyle/>
        <a:p>
          <a:pPr marL="285750" lvl="1" indent="-285750" algn="l" defTabSz="1600200">
            <a:lnSpc>
              <a:spcPct val="90000"/>
            </a:lnSpc>
            <a:spcBef>
              <a:spcPct val="0"/>
            </a:spcBef>
            <a:spcAft>
              <a:spcPct val="15000"/>
            </a:spcAft>
            <a:buChar char="••"/>
          </a:pPr>
          <a:r>
            <a:rPr lang="en-US" sz="3600" kern="1200" dirty="0" smtClean="0"/>
            <a:t>Document Collection</a:t>
          </a:r>
          <a:endParaRPr lang="en-US" sz="3600" kern="1200" dirty="0"/>
        </a:p>
      </dsp:txBody>
      <dsp:txXfrm rot="-5400000">
        <a:off x="2935224" y="3132245"/>
        <a:ext cx="5181011" cy="687000"/>
      </dsp:txXfrm>
    </dsp:sp>
    <dsp:sp modelId="{AFB7725F-1F1A-4E5E-8D63-724631E65E05}">
      <dsp:nvSpPr>
        <dsp:cNvPr id="0" name=""/>
        <dsp:cNvSpPr/>
      </dsp:nvSpPr>
      <dsp:spPr>
        <a:xfrm>
          <a:off x="0" y="2999914"/>
          <a:ext cx="2935224" cy="951662"/>
        </a:xfrm>
        <a:prstGeom prst="roundRect">
          <a:avLst/>
        </a:prstGeom>
        <a:gradFill rotWithShape="1">
          <a:gsLst>
            <a:gs pos="0">
              <a:schemeClr val="accent6">
                <a:lumMod val="95000"/>
              </a:schemeClr>
            </a:gs>
            <a:gs pos="100000">
              <a:schemeClr val="accent6">
                <a:shade val="82000"/>
                <a:satMod val="125000"/>
                <a:lumMod val="74000"/>
              </a:schemeClr>
            </a:gs>
          </a:gsLst>
          <a:lin ang="5400000" scaled="0"/>
        </a:gradFill>
        <a:ln>
          <a:noFill/>
        </a:ln>
        <a:effectLst>
          <a:reflection blurRad="38100" stA="26000" endPos="23000" dist="25400" dir="5400000" sy="-100000" rotWithShape="0"/>
        </a:effectLst>
        <a:scene3d>
          <a:camera prst="orthographicFront"/>
          <a:lightRig rig="chilly" dir="t"/>
        </a:scene3d>
        <a:sp3d contourW="14605" prstMaterial="plastic">
          <a:bevelT w="50800"/>
          <a:contourClr>
            <a:schemeClr val="accent6">
              <a:shade val="30000"/>
              <a:satMod val="120000"/>
            </a:schemeClr>
          </a:contourClr>
        </a:sp3d>
      </dsp:spPr>
      <dsp:style>
        <a:lnRef idx="0">
          <a:schemeClr val="accent6"/>
        </a:lnRef>
        <a:fillRef idx="3">
          <a:schemeClr val="accent6"/>
        </a:fillRef>
        <a:effectRef idx="3">
          <a:schemeClr val="accent6"/>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dirty="0" smtClean="0"/>
            <a:t>Copy House</a:t>
          </a:r>
          <a:endParaRPr lang="en-US" sz="2800" kern="1200" dirty="0"/>
        </a:p>
      </dsp:txBody>
      <dsp:txXfrm>
        <a:off x="46456" y="3046370"/>
        <a:ext cx="2842312" cy="858750"/>
      </dsp:txXfrm>
    </dsp:sp>
    <dsp:sp modelId="{15FA724B-FE1E-4ACE-9404-01F575B70E32}">
      <dsp:nvSpPr>
        <dsp:cNvPr id="0" name=""/>
        <dsp:cNvSpPr/>
      </dsp:nvSpPr>
      <dsp:spPr>
        <a:xfrm rot="5400000">
          <a:off x="5163646" y="1865903"/>
          <a:ext cx="761330" cy="5218176"/>
        </a:xfrm>
        <a:prstGeom prst="round2SameRect">
          <a:avLst/>
        </a:prstGeom>
        <a:gradFill rotWithShape="1">
          <a:gsLst>
            <a:gs pos="0">
              <a:schemeClr val="accent3">
                <a:lumMod val="95000"/>
              </a:schemeClr>
            </a:gs>
            <a:gs pos="100000">
              <a:schemeClr val="accent3">
                <a:shade val="82000"/>
                <a:satMod val="125000"/>
                <a:lumMod val="74000"/>
              </a:schemeClr>
            </a:gs>
          </a:gsLst>
          <a:lin ang="5400000" scaled="0"/>
        </a:gradFill>
        <a:ln w="9525" cap="flat" cmpd="sng" algn="ctr">
          <a:solidFill>
            <a:schemeClr val="accent3"/>
          </a:solidFill>
          <a:prstDash val="solid"/>
        </a:ln>
        <a:effectLst>
          <a:outerShdw blurRad="40005" dist="22984" dir="5400000" rotWithShape="0">
            <a:srgbClr val="000000">
              <a:alpha val="45000"/>
            </a:srgbClr>
          </a:outerShdw>
        </a:effectLst>
        <a:scene3d>
          <a:camera prst="orthographicFront"/>
          <a:lightRig rig="chilly" dir="t"/>
        </a:scene3d>
        <a:sp3d extrusionH="1700" prstMaterial="matte">
          <a:bevelT w="19050" h="38100"/>
        </a:sp3d>
      </dsp:spPr>
      <dsp:style>
        <a:lnRef idx="1">
          <a:schemeClr val="accent3"/>
        </a:lnRef>
        <a:fillRef idx="3">
          <a:schemeClr val="accent3"/>
        </a:fillRef>
        <a:effectRef idx="2">
          <a:schemeClr val="accent3"/>
        </a:effectRef>
        <a:fontRef idx="minor">
          <a:schemeClr val="lt1"/>
        </a:fontRef>
      </dsp:style>
      <dsp:txBody>
        <a:bodyPr spcFirstLastPara="0" vert="horz" wrap="square" lIns="137160" tIns="68580" rIns="137160" bIns="68580" numCol="1" spcCol="1270" anchor="ctr" anchorCtr="0">
          <a:noAutofit/>
        </a:bodyPr>
        <a:lstStyle/>
        <a:p>
          <a:pPr marL="285750" lvl="1" indent="-285750" algn="l" defTabSz="1600200">
            <a:lnSpc>
              <a:spcPct val="90000"/>
            </a:lnSpc>
            <a:spcBef>
              <a:spcPct val="0"/>
            </a:spcBef>
            <a:spcAft>
              <a:spcPct val="15000"/>
            </a:spcAft>
            <a:buChar char="••"/>
          </a:pPr>
          <a:r>
            <a:rPr lang="en-US" sz="3600" kern="1200" smtClean="0"/>
            <a:t>Trial Documentation</a:t>
          </a:r>
          <a:endParaRPr lang="en-US" sz="3600" kern="1200" dirty="0"/>
        </a:p>
      </dsp:txBody>
      <dsp:txXfrm rot="-5400000">
        <a:off x="2935224" y="4131491"/>
        <a:ext cx="5181011" cy="687000"/>
      </dsp:txXfrm>
    </dsp:sp>
    <dsp:sp modelId="{BFD244CB-2636-4EDE-838C-10CBE3123A09}">
      <dsp:nvSpPr>
        <dsp:cNvPr id="0" name=""/>
        <dsp:cNvSpPr/>
      </dsp:nvSpPr>
      <dsp:spPr>
        <a:xfrm>
          <a:off x="0" y="3999160"/>
          <a:ext cx="2935224" cy="951662"/>
        </a:xfrm>
        <a:prstGeom prst="roundRect">
          <a:avLst/>
        </a:prstGeom>
        <a:gradFill rotWithShape="1">
          <a:gsLst>
            <a:gs pos="0">
              <a:schemeClr val="accent6">
                <a:lumMod val="95000"/>
              </a:schemeClr>
            </a:gs>
            <a:gs pos="100000">
              <a:schemeClr val="accent6">
                <a:shade val="82000"/>
                <a:satMod val="125000"/>
                <a:lumMod val="74000"/>
              </a:schemeClr>
            </a:gs>
          </a:gsLst>
          <a:lin ang="5400000" scaled="0"/>
        </a:gradFill>
        <a:ln>
          <a:noFill/>
        </a:ln>
        <a:effectLst>
          <a:reflection blurRad="38100" stA="26000" endPos="23000" dist="25400" dir="5400000" sy="-100000" rotWithShape="0"/>
        </a:effectLst>
        <a:scene3d>
          <a:camera prst="orthographicFront"/>
          <a:lightRig rig="chilly" dir="t"/>
        </a:scene3d>
        <a:sp3d contourW="14605" prstMaterial="plastic">
          <a:bevelT w="50800"/>
          <a:contourClr>
            <a:schemeClr val="accent6">
              <a:shade val="30000"/>
              <a:satMod val="120000"/>
            </a:schemeClr>
          </a:contourClr>
        </a:sp3d>
      </dsp:spPr>
      <dsp:style>
        <a:lnRef idx="0">
          <a:schemeClr val="accent6"/>
        </a:lnRef>
        <a:fillRef idx="3">
          <a:schemeClr val="accent6"/>
        </a:fillRef>
        <a:effectRef idx="3">
          <a:schemeClr val="accent6"/>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dirty="0" smtClean="0"/>
            <a:t>Trial Phase</a:t>
          </a:r>
          <a:endParaRPr lang="en-US" sz="2800" kern="1200" dirty="0"/>
        </a:p>
      </dsp:txBody>
      <dsp:txXfrm>
        <a:off x="46456" y="4045616"/>
        <a:ext cx="2842312" cy="85875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0D328D-E899-4A2E-AD3E-0BA0D35FBE79}" type="datetimeFigureOut">
              <a:rPr lang="en-US" smtClean="0"/>
              <a:t>3/22/2014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E62085-9548-4E99-B610-2F7F2EA1678F}" type="slidenum">
              <a:rPr lang="en-US" smtClean="0"/>
              <a:t>‹#›</a:t>
            </a:fld>
            <a:endParaRPr lang="en-US"/>
          </a:p>
        </p:txBody>
      </p:sp>
    </p:spTree>
    <p:extLst>
      <p:ext uri="{BB962C8B-B14F-4D97-AF65-F5344CB8AC3E}">
        <p14:creationId xmlns:p14="http://schemas.microsoft.com/office/powerpoint/2010/main" val="675764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FC1D5B-70D3-4197-920E-67D2822F42E8}" type="slidenum">
              <a:rPr lang="en-US" smtClean="0"/>
              <a:t>2</a:t>
            </a:fld>
            <a:endParaRPr lang="en-US"/>
          </a:p>
        </p:txBody>
      </p:sp>
    </p:spTree>
    <p:extLst>
      <p:ext uri="{BB962C8B-B14F-4D97-AF65-F5344CB8AC3E}">
        <p14:creationId xmlns:p14="http://schemas.microsoft.com/office/powerpoint/2010/main" val="874983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E62085-9548-4E99-B610-2F7F2EA1678F}" type="slidenum">
              <a:rPr lang="en-US" smtClean="0"/>
              <a:t>3</a:t>
            </a:fld>
            <a:endParaRPr lang="en-US"/>
          </a:p>
        </p:txBody>
      </p:sp>
    </p:spTree>
    <p:extLst>
      <p:ext uri="{BB962C8B-B14F-4D97-AF65-F5344CB8AC3E}">
        <p14:creationId xmlns:p14="http://schemas.microsoft.com/office/powerpoint/2010/main" val="1614676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E62085-9548-4E99-B610-2F7F2EA1678F}" type="slidenum">
              <a:rPr lang="en-US" smtClean="0"/>
              <a:t>4</a:t>
            </a:fld>
            <a:endParaRPr lang="en-US"/>
          </a:p>
        </p:txBody>
      </p:sp>
    </p:spTree>
    <p:extLst>
      <p:ext uri="{BB962C8B-B14F-4D97-AF65-F5344CB8AC3E}">
        <p14:creationId xmlns:p14="http://schemas.microsoft.com/office/powerpoint/2010/main" val="2174954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E62085-9548-4E99-B610-2F7F2EA1678F}" type="slidenum">
              <a:rPr lang="en-US" smtClean="0"/>
              <a:t>6</a:t>
            </a:fld>
            <a:endParaRPr lang="en-US"/>
          </a:p>
        </p:txBody>
      </p:sp>
    </p:spTree>
    <p:extLst>
      <p:ext uri="{BB962C8B-B14F-4D97-AF65-F5344CB8AC3E}">
        <p14:creationId xmlns:p14="http://schemas.microsoft.com/office/powerpoint/2010/main" val="2174954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E62085-9548-4E99-B610-2F7F2EA1678F}" type="slidenum">
              <a:rPr lang="en-US" smtClean="0"/>
              <a:t>8</a:t>
            </a:fld>
            <a:endParaRPr lang="en-US"/>
          </a:p>
        </p:txBody>
      </p:sp>
    </p:spTree>
    <p:extLst>
      <p:ext uri="{BB962C8B-B14F-4D97-AF65-F5344CB8AC3E}">
        <p14:creationId xmlns:p14="http://schemas.microsoft.com/office/powerpoint/2010/main" val="2174954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Performance problems occur when the business tasks that run </a:t>
            </a:r>
            <a:r>
              <a:rPr lang="en-US" sz="1200" b="1" i="0" kern="1200" dirty="0" smtClean="0">
                <a:solidFill>
                  <a:schemeClr val="tx1"/>
                </a:solidFill>
                <a:effectLst/>
                <a:latin typeface="+mn-lt"/>
                <a:ea typeface="+mn-ea"/>
                <a:cs typeface="+mn-cs"/>
              </a:rPr>
              <a:t>did not achieve the target</a:t>
            </a:r>
            <a:r>
              <a:rPr lang="en-US" sz="1200" b="0" i="0" kern="1200" dirty="0" smtClean="0">
                <a:solidFill>
                  <a:schemeClr val="tx1"/>
                </a:solidFill>
                <a:effectLst/>
                <a:latin typeface="+mn-lt"/>
                <a:ea typeface="+mn-ea"/>
                <a:cs typeface="+mn-cs"/>
              </a:rPr>
              <a:t>. Performance is </a:t>
            </a:r>
            <a:r>
              <a:rPr lang="en-US" sz="1200" b="1" i="0" kern="1200" dirty="0" smtClean="0">
                <a:solidFill>
                  <a:schemeClr val="tx1"/>
                </a:solidFill>
                <a:effectLst/>
                <a:latin typeface="+mn-lt"/>
                <a:ea typeface="+mn-ea"/>
                <a:cs typeface="+mn-cs"/>
              </a:rPr>
              <a:t>measured</a:t>
            </a:r>
            <a:r>
              <a:rPr lang="en-US" sz="1200" b="0" i="0" kern="1200" dirty="0" smtClean="0">
                <a:solidFill>
                  <a:schemeClr val="tx1"/>
                </a:solidFill>
                <a:effectLst/>
                <a:latin typeface="+mn-lt"/>
                <a:ea typeface="+mn-ea"/>
                <a:cs typeface="+mn-cs"/>
              </a:rPr>
              <a:t> by the </a:t>
            </a:r>
            <a:r>
              <a:rPr lang="en-US" sz="1200" b="1" i="0" kern="1200" dirty="0" smtClean="0">
                <a:solidFill>
                  <a:schemeClr val="tx1"/>
                </a:solidFill>
                <a:effectLst/>
                <a:latin typeface="+mn-lt"/>
                <a:ea typeface="+mn-ea"/>
                <a:cs typeface="+mn-cs"/>
              </a:rPr>
              <a:t>number of production and response time</a:t>
            </a:r>
            <a:r>
              <a:rPr lang="en-US" sz="1200" b="0" i="0" kern="1200" dirty="0" smtClean="0">
                <a:solidFill>
                  <a:schemeClr val="tx1"/>
                </a:solidFill>
                <a:effectLst/>
                <a:latin typeface="+mn-lt"/>
                <a:ea typeface="+mn-ea"/>
                <a:cs typeface="+mn-cs"/>
              </a:rPr>
              <a:t>. Total production is the amount of work can be completed during the specified period. In the marketing section, the performance is measured by the volume of work, which gained market share, or corporate image.</a:t>
            </a:r>
          </a:p>
          <a:p>
            <a:endParaRPr lang="en-US" dirty="0" smtClean="0"/>
          </a:p>
          <a:p>
            <a:r>
              <a:rPr lang="en-US" sz="1200" b="0" i="0" kern="1200" dirty="0" smtClean="0">
                <a:solidFill>
                  <a:schemeClr val="tx1"/>
                </a:solidFill>
                <a:effectLst/>
                <a:latin typeface="+mn-lt"/>
                <a:ea typeface="+mn-ea"/>
                <a:cs typeface="+mn-cs"/>
              </a:rPr>
              <a:t>1. Decision or lack of information about the current situation.</a:t>
            </a:r>
          </a:p>
          <a:p>
            <a:r>
              <a:rPr lang="en-US" sz="1200" b="0" i="0" kern="1200" dirty="0" smtClean="0">
                <a:solidFill>
                  <a:schemeClr val="tx1"/>
                </a:solidFill>
                <a:effectLst/>
                <a:latin typeface="+mn-lt"/>
                <a:ea typeface="+mn-ea"/>
                <a:cs typeface="+mn-cs"/>
              </a:rPr>
              <a:t>2. Lack of relevant information about the current situation or decision.</a:t>
            </a:r>
          </a:p>
          <a:p>
            <a:r>
              <a:rPr lang="en-US" sz="1200" b="0" i="0" kern="1200" dirty="0" smtClean="0">
                <a:solidFill>
                  <a:schemeClr val="tx1"/>
                </a:solidFill>
                <a:effectLst/>
                <a:latin typeface="+mn-lt"/>
                <a:ea typeface="+mn-ea"/>
                <a:cs typeface="+mn-cs"/>
              </a:rPr>
              <a:t>3. Lack of timely information.</a:t>
            </a:r>
          </a:p>
          <a:p>
            <a:r>
              <a:rPr lang="en-US" sz="1200" b="0" i="0" kern="1200" dirty="0" smtClean="0">
                <a:solidFill>
                  <a:schemeClr val="tx1"/>
                </a:solidFill>
                <a:effectLst/>
                <a:latin typeface="+mn-lt"/>
                <a:ea typeface="+mn-ea"/>
                <a:cs typeface="+mn-cs"/>
              </a:rPr>
              <a:t>4. Too much information.</a:t>
            </a:r>
          </a:p>
          <a:p>
            <a:r>
              <a:rPr lang="en-US" sz="1200" b="0" i="0" kern="1200" dirty="0" smtClean="0">
                <a:solidFill>
                  <a:schemeClr val="tx1"/>
                </a:solidFill>
                <a:effectLst/>
                <a:latin typeface="+mn-lt"/>
                <a:ea typeface="+mn-ea"/>
                <a:cs typeface="+mn-cs"/>
              </a:rPr>
              <a:t>5. </a:t>
            </a:r>
            <a:r>
              <a:rPr lang="en-US" sz="1200" b="0" i="0" kern="1200" dirty="0" err="1" smtClean="0">
                <a:solidFill>
                  <a:schemeClr val="tx1"/>
                </a:solidFill>
                <a:effectLst/>
                <a:latin typeface="+mn-lt"/>
                <a:ea typeface="+mn-ea"/>
                <a:cs typeface="+mn-cs"/>
              </a:rPr>
              <a:t>Informasj</a:t>
            </a:r>
            <a:r>
              <a:rPr lang="en-US" sz="1200" b="0" i="0" kern="1200" dirty="0" smtClean="0">
                <a:solidFill>
                  <a:schemeClr val="tx1"/>
                </a:solidFill>
                <a:effectLst/>
                <a:latin typeface="+mn-lt"/>
                <a:ea typeface="+mn-ea"/>
                <a:cs typeface="+mn-cs"/>
              </a:rPr>
              <a:t> inaccurate.</a:t>
            </a:r>
          </a:p>
        </p:txBody>
      </p:sp>
      <p:sp>
        <p:nvSpPr>
          <p:cNvPr id="4" name="Slide Number Placeholder 3"/>
          <p:cNvSpPr>
            <a:spLocks noGrp="1"/>
          </p:cNvSpPr>
          <p:nvPr>
            <p:ph type="sldNum" sz="quarter" idx="10"/>
          </p:nvPr>
        </p:nvSpPr>
        <p:spPr/>
        <p:txBody>
          <a:bodyPr/>
          <a:lstStyle/>
          <a:p>
            <a:fld id="{16E62085-9548-4E99-B610-2F7F2EA1678F}" type="slidenum">
              <a:rPr lang="en-US" smtClean="0"/>
              <a:t>14</a:t>
            </a:fld>
            <a:endParaRPr lang="en-US"/>
          </a:p>
        </p:txBody>
      </p:sp>
    </p:spTree>
    <p:extLst>
      <p:ext uri="{BB962C8B-B14F-4D97-AF65-F5344CB8AC3E}">
        <p14:creationId xmlns:p14="http://schemas.microsoft.com/office/powerpoint/2010/main" val="1186650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Performance problems occur when the business tasks that run </a:t>
            </a:r>
            <a:r>
              <a:rPr lang="en-US" sz="1200" b="1" i="0" kern="1200" dirty="0" smtClean="0">
                <a:solidFill>
                  <a:schemeClr val="tx1"/>
                </a:solidFill>
                <a:effectLst/>
                <a:latin typeface="+mn-lt"/>
                <a:ea typeface="+mn-ea"/>
                <a:cs typeface="+mn-cs"/>
              </a:rPr>
              <a:t>did not achieve the target</a:t>
            </a:r>
            <a:r>
              <a:rPr lang="en-US" sz="1200" b="0" i="0" kern="1200" dirty="0" smtClean="0">
                <a:solidFill>
                  <a:schemeClr val="tx1"/>
                </a:solidFill>
                <a:effectLst/>
                <a:latin typeface="+mn-lt"/>
                <a:ea typeface="+mn-ea"/>
                <a:cs typeface="+mn-cs"/>
              </a:rPr>
              <a:t>. Performance is </a:t>
            </a:r>
            <a:r>
              <a:rPr lang="en-US" sz="1200" b="1" i="0" kern="1200" dirty="0" smtClean="0">
                <a:solidFill>
                  <a:schemeClr val="tx1"/>
                </a:solidFill>
                <a:effectLst/>
                <a:latin typeface="+mn-lt"/>
                <a:ea typeface="+mn-ea"/>
                <a:cs typeface="+mn-cs"/>
              </a:rPr>
              <a:t>measured</a:t>
            </a:r>
            <a:r>
              <a:rPr lang="en-US" sz="1200" b="0" i="0" kern="1200" dirty="0" smtClean="0">
                <a:solidFill>
                  <a:schemeClr val="tx1"/>
                </a:solidFill>
                <a:effectLst/>
                <a:latin typeface="+mn-lt"/>
                <a:ea typeface="+mn-ea"/>
                <a:cs typeface="+mn-cs"/>
              </a:rPr>
              <a:t> by the </a:t>
            </a:r>
            <a:r>
              <a:rPr lang="en-US" sz="1200" b="1" i="0" kern="1200" dirty="0" smtClean="0">
                <a:solidFill>
                  <a:schemeClr val="tx1"/>
                </a:solidFill>
                <a:effectLst/>
                <a:latin typeface="+mn-lt"/>
                <a:ea typeface="+mn-ea"/>
                <a:cs typeface="+mn-cs"/>
              </a:rPr>
              <a:t>number of production and response time</a:t>
            </a:r>
            <a:r>
              <a:rPr lang="en-US" sz="1200" b="0" i="0" kern="1200" dirty="0" smtClean="0">
                <a:solidFill>
                  <a:schemeClr val="tx1"/>
                </a:solidFill>
                <a:effectLst/>
                <a:latin typeface="+mn-lt"/>
                <a:ea typeface="+mn-ea"/>
                <a:cs typeface="+mn-cs"/>
              </a:rPr>
              <a:t>. Total production is the amount of work can be completed during the specified period. In the marketing section, the performance is measured by the volume of work, which gained market share, or corporate image.</a:t>
            </a:r>
          </a:p>
          <a:p>
            <a:endParaRPr lang="en-US" dirty="0" smtClean="0"/>
          </a:p>
          <a:p>
            <a:r>
              <a:rPr lang="en-US" sz="1200" b="0" i="0" kern="1200" dirty="0" smtClean="0">
                <a:solidFill>
                  <a:schemeClr val="tx1"/>
                </a:solidFill>
                <a:effectLst/>
                <a:latin typeface="+mn-lt"/>
                <a:ea typeface="+mn-ea"/>
                <a:cs typeface="+mn-cs"/>
              </a:rPr>
              <a:t>1. Decision or lack of information about the current situation.</a:t>
            </a:r>
          </a:p>
          <a:p>
            <a:r>
              <a:rPr lang="en-US" sz="1200" b="0" i="0" kern="1200" dirty="0" smtClean="0">
                <a:solidFill>
                  <a:schemeClr val="tx1"/>
                </a:solidFill>
                <a:effectLst/>
                <a:latin typeface="+mn-lt"/>
                <a:ea typeface="+mn-ea"/>
                <a:cs typeface="+mn-cs"/>
              </a:rPr>
              <a:t>2. Lack of relevant information about the current situation or decision.</a:t>
            </a:r>
          </a:p>
          <a:p>
            <a:r>
              <a:rPr lang="en-US" sz="1200" b="0" i="0" kern="1200" dirty="0" smtClean="0">
                <a:solidFill>
                  <a:schemeClr val="tx1"/>
                </a:solidFill>
                <a:effectLst/>
                <a:latin typeface="+mn-lt"/>
                <a:ea typeface="+mn-ea"/>
                <a:cs typeface="+mn-cs"/>
              </a:rPr>
              <a:t>3. Lack of timely information.</a:t>
            </a:r>
          </a:p>
          <a:p>
            <a:r>
              <a:rPr lang="en-US" sz="1200" b="0" i="0" kern="1200" dirty="0" smtClean="0">
                <a:solidFill>
                  <a:schemeClr val="tx1"/>
                </a:solidFill>
                <a:effectLst/>
                <a:latin typeface="+mn-lt"/>
                <a:ea typeface="+mn-ea"/>
                <a:cs typeface="+mn-cs"/>
              </a:rPr>
              <a:t>4. Too much information.</a:t>
            </a:r>
          </a:p>
          <a:p>
            <a:r>
              <a:rPr lang="en-US" sz="1200" b="0" i="0" kern="1200" dirty="0" smtClean="0">
                <a:solidFill>
                  <a:schemeClr val="tx1"/>
                </a:solidFill>
                <a:effectLst/>
                <a:latin typeface="+mn-lt"/>
                <a:ea typeface="+mn-ea"/>
                <a:cs typeface="+mn-cs"/>
              </a:rPr>
              <a:t>5. </a:t>
            </a:r>
            <a:r>
              <a:rPr lang="en-US" sz="1200" b="0" i="0" kern="1200" dirty="0" err="1" smtClean="0">
                <a:solidFill>
                  <a:schemeClr val="tx1"/>
                </a:solidFill>
                <a:effectLst/>
                <a:latin typeface="+mn-lt"/>
                <a:ea typeface="+mn-ea"/>
                <a:cs typeface="+mn-cs"/>
              </a:rPr>
              <a:t>Informasj</a:t>
            </a:r>
            <a:r>
              <a:rPr lang="en-US" sz="1200" b="0" i="0" kern="1200" dirty="0" smtClean="0">
                <a:solidFill>
                  <a:schemeClr val="tx1"/>
                </a:solidFill>
                <a:effectLst/>
                <a:latin typeface="+mn-lt"/>
                <a:ea typeface="+mn-ea"/>
                <a:cs typeface="+mn-cs"/>
              </a:rPr>
              <a:t> inaccurate.</a:t>
            </a:r>
          </a:p>
        </p:txBody>
      </p:sp>
      <p:sp>
        <p:nvSpPr>
          <p:cNvPr id="4" name="Slide Number Placeholder 3"/>
          <p:cNvSpPr>
            <a:spLocks noGrp="1"/>
          </p:cNvSpPr>
          <p:nvPr>
            <p:ph type="sldNum" sz="quarter" idx="10"/>
          </p:nvPr>
        </p:nvSpPr>
        <p:spPr/>
        <p:txBody>
          <a:bodyPr/>
          <a:lstStyle/>
          <a:p>
            <a:fld id="{16E62085-9548-4E99-B610-2F7F2EA1678F}" type="slidenum">
              <a:rPr lang="en-US" smtClean="0"/>
              <a:t>15</a:t>
            </a:fld>
            <a:endParaRPr lang="en-US"/>
          </a:p>
        </p:txBody>
      </p:sp>
    </p:spTree>
    <p:extLst>
      <p:ext uri="{BB962C8B-B14F-4D97-AF65-F5344CB8AC3E}">
        <p14:creationId xmlns:p14="http://schemas.microsoft.com/office/powerpoint/2010/main" val="11866504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Efficiency concerns how to generate as much output with minimum input</a:t>
            </a:r>
          </a:p>
        </p:txBody>
      </p:sp>
      <p:sp>
        <p:nvSpPr>
          <p:cNvPr id="4" name="Slide Number Placeholder 3"/>
          <p:cNvSpPr>
            <a:spLocks noGrp="1"/>
          </p:cNvSpPr>
          <p:nvPr>
            <p:ph type="sldNum" sz="quarter" idx="10"/>
          </p:nvPr>
        </p:nvSpPr>
        <p:spPr/>
        <p:txBody>
          <a:bodyPr/>
          <a:lstStyle/>
          <a:p>
            <a:fld id="{16E62085-9548-4E99-B610-2F7F2EA1678F}" type="slidenum">
              <a:rPr lang="en-US" smtClean="0"/>
              <a:t>16</a:t>
            </a:fld>
            <a:endParaRPr lang="en-US"/>
          </a:p>
        </p:txBody>
      </p:sp>
    </p:spTree>
    <p:extLst>
      <p:ext uri="{BB962C8B-B14F-4D97-AF65-F5344CB8AC3E}">
        <p14:creationId xmlns:p14="http://schemas.microsoft.com/office/powerpoint/2010/main" val="1186650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Efficiency concerns how to generate as much output with minimum input</a:t>
            </a:r>
            <a:endParaRPr lang="en-US" dirty="0"/>
          </a:p>
        </p:txBody>
      </p:sp>
      <p:sp>
        <p:nvSpPr>
          <p:cNvPr id="4" name="Slide Number Placeholder 3"/>
          <p:cNvSpPr>
            <a:spLocks noGrp="1"/>
          </p:cNvSpPr>
          <p:nvPr>
            <p:ph type="sldNum" sz="quarter" idx="10"/>
          </p:nvPr>
        </p:nvSpPr>
        <p:spPr/>
        <p:txBody>
          <a:bodyPr/>
          <a:lstStyle/>
          <a:p>
            <a:fld id="{16E62085-9548-4E99-B610-2F7F2EA1678F}" type="slidenum">
              <a:rPr lang="en-US" smtClean="0"/>
              <a:t>17</a:t>
            </a:fld>
            <a:endParaRPr lang="en-US"/>
          </a:p>
        </p:txBody>
      </p:sp>
    </p:spTree>
    <p:extLst>
      <p:ext uri="{BB962C8B-B14F-4D97-AF65-F5344CB8AC3E}">
        <p14:creationId xmlns:p14="http://schemas.microsoft.com/office/powerpoint/2010/main" val="1076560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7CAE2BE-7D94-40E0-83B3-A17C9FF9420F}" type="datetimeFigureOut">
              <a:rPr lang="en-US" smtClean="0"/>
              <a:t>3/22/2014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01D37-B6F5-443C-8C72-AD28A55792CD}" type="slidenum">
              <a:rPr lang="en-US" smtClean="0"/>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CAE2BE-7D94-40E0-83B3-A17C9FF9420F}" type="datetimeFigureOut">
              <a:rPr lang="en-US" smtClean="0"/>
              <a:t>3/22/2014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01D37-B6F5-443C-8C72-AD28A55792C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CAE2BE-7D94-40E0-83B3-A17C9FF9420F}" type="datetimeFigureOut">
              <a:rPr lang="en-US" smtClean="0"/>
              <a:t>3/22/2014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01D37-B6F5-443C-8C72-AD28A55792C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7CAE2BE-7D94-40E0-83B3-A17C9FF9420F}" type="datetimeFigureOut">
              <a:rPr lang="en-US" smtClean="0"/>
              <a:t>3/22/2014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01D37-B6F5-443C-8C72-AD28A55792CD}"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CAE2BE-7D94-40E0-83B3-A17C9FF9420F}" type="datetimeFigureOut">
              <a:rPr lang="en-US" smtClean="0"/>
              <a:t>3/22/2014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01D37-B6F5-443C-8C72-AD28A55792C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7CAE2BE-7D94-40E0-83B3-A17C9FF9420F}" type="datetimeFigureOut">
              <a:rPr lang="en-US" smtClean="0"/>
              <a:t>3/22/2014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E01D37-B6F5-443C-8C72-AD28A55792CD}"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7CAE2BE-7D94-40E0-83B3-A17C9FF9420F}" type="datetimeFigureOut">
              <a:rPr lang="en-US" smtClean="0"/>
              <a:t>3/22/2014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E01D37-B6F5-443C-8C72-AD28A55792CD}"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7CAE2BE-7D94-40E0-83B3-A17C9FF9420F}" type="datetimeFigureOut">
              <a:rPr lang="en-US" smtClean="0"/>
              <a:t>3/22/2014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E01D37-B6F5-443C-8C72-AD28A55792C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CAE2BE-7D94-40E0-83B3-A17C9FF9420F}" type="datetimeFigureOut">
              <a:rPr lang="en-US" smtClean="0"/>
              <a:t>3/22/2014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E01D37-B6F5-443C-8C72-AD28A55792C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CAE2BE-7D94-40E0-83B3-A17C9FF9420F}" type="datetimeFigureOut">
              <a:rPr lang="en-US" smtClean="0"/>
              <a:t>3/22/2014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E01D37-B6F5-443C-8C72-AD28A55792C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CAE2BE-7D94-40E0-83B3-A17C9FF9420F}" type="datetimeFigureOut">
              <a:rPr lang="en-US" smtClean="0"/>
              <a:t>3/22/2014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E01D37-B6F5-443C-8C72-AD28A55792CD}" type="slidenum">
              <a:rPr lang="en-US" smtClean="0"/>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F7CAE2BE-7D94-40E0-83B3-A17C9FF9420F}" type="datetimeFigureOut">
              <a:rPr lang="en-US" smtClean="0"/>
              <a:t>3/22/2014</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28E01D37-B6F5-443C-8C72-AD28A55792C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dmp.gov.bd/"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http://www.mopa.gov.bd/pmis/Forms/dslist.php"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7800" y="304800"/>
            <a:ext cx="6476453" cy="2123658"/>
          </a:xfrm>
          <a:prstGeom prst="rect">
            <a:avLst/>
          </a:prstGeom>
          <a:noFill/>
        </p:spPr>
        <p:txBody>
          <a:bodyPr wrap="none" rtlCol="0">
            <a:spAutoFit/>
            <a:scene3d>
              <a:camera prst="orthographicFront"/>
              <a:lightRig rig="glow" dir="tl">
                <a:rot lat="0" lon="0" rev="5400000"/>
              </a:lightRig>
            </a:scene3d>
            <a:sp3d extrusionH="57150" contourW="12700">
              <a:bevelT w="25400" h="25400" prst="slope"/>
              <a:contourClr>
                <a:schemeClr val="accent6">
                  <a:shade val="73000"/>
                </a:schemeClr>
              </a:contourClr>
            </a:sp3d>
          </a:bodyPr>
          <a:lstStyle/>
          <a:p>
            <a:r>
              <a:rPr lang="en-US" sz="6600" b="1" dirty="0" smtClean="0">
                <a:ln w="11430">
                  <a:noFill/>
                </a:ln>
                <a:solidFill>
                  <a:schemeClr val="accent1">
                    <a:lumMod val="50000"/>
                  </a:schemeClr>
                </a:solidFill>
                <a:effectLst>
                  <a:outerShdw blurRad="50800" dist="38100" dir="18900000" algn="bl" rotWithShape="0">
                    <a:prstClr val="black">
                      <a:alpha val="40000"/>
                    </a:prstClr>
                  </a:outerShdw>
                  <a:reflection blurRad="6350" stA="55000" endA="300" endPos="45500" dir="5400000" sy="-100000" algn="bl" rotWithShape="0"/>
                </a:effectLst>
              </a:rPr>
              <a:t>Management of </a:t>
            </a:r>
          </a:p>
          <a:p>
            <a:r>
              <a:rPr lang="en-US" sz="6600" b="1" dirty="0" smtClean="0">
                <a:ln w="11430">
                  <a:noFill/>
                </a:ln>
                <a:solidFill>
                  <a:schemeClr val="accent1">
                    <a:lumMod val="50000"/>
                  </a:schemeClr>
                </a:solidFill>
                <a:effectLst>
                  <a:outerShdw blurRad="50800" dist="38100" dir="18900000" algn="bl" rotWithShape="0">
                    <a:prstClr val="black">
                      <a:alpha val="40000"/>
                    </a:prstClr>
                  </a:outerShdw>
                  <a:reflection blurRad="6350" stA="55000" endA="300" endPos="45500" dir="5400000" sy="-100000" algn="bl" rotWithShape="0"/>
                </a:effectLst>
              </a:rPr>
              <a:t>Judicial System</a:t>
            </a:r>
            <a:endParaRPr lang="en-US" sz="6600" b="1" dirty="0">
              <a:ln w="11430">
                <a:noFill/>
              </a:ln>
              <a:solidFill>
                <a:schemeClr val="accent1">
                  <a:lumMod val="50000"/>
                </a:schemeClr>
              </a:solidFill>
              <a:effectLst>
                <a:outerShdw blurRad="50800" dist="38100" dir="18900000" algn="bl" rotWithShape="0">
                  <a:prstClr val="black">
                    <a:alpha val="40000"/>
                  </a:prstClr>
                </a:outerShdw>
                <a:reflection blurRad="6350" stA="55000" endA="300" endPos="45500" dir="5400000" sy="-100000" algn="bl" rotWithShape="0"/>
              </a:effectLst>
            </a:endParaRPr>
          </a:p>
        </p:txBody>
      </p:sp>
      <p:pic>
        <p:nvPicPr>
          <p:cNvPr id="5" name="Picture 2" descr="D:\Rakinsfiles\rakin's L-3 T-1\Software\LAB_ISD\Photos\Supreme Court of Banglades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771" y="3124200"/>
            <a:ext cx="4016829" cy="3048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6" name="Subtitle 2"/>
          <p:cNvSpPr>
            <a:spLocks noGrp="1"/>
          </p:cNvSpPr>
          <p:nvPr>
            <p:ph type="subTitle" idx="1"/>
          </p:nvPr>
        </p:nvSpPr>
        <p:spPr>
          <a:xfrm>
            <a:off x="3962400" y="3505200"/>
            <a:ext cx="5181600" cy="2590800"/>
          </a:xfrm>
        </p:spPr>
        <p:txBody>
          <a:bodyPr>
            <a:normAutofit/>
          </a:bodyPr>
          <a:lstStyle/>
          <a:p>
            <a:pPr algn="r"/>
            <a:r>
              <a:rPr lang="en-US" sz="2000" b="1" dirty="0" smtClean="0">
                <a:ln w="1905"/>
                <a:solidFill>
                  <a:schemeClr val="accent4">
                    <a:lumMod val="50000"/>
                  </a:schemeClr>
                </a:solidFill>
                <a:effectLst>
                  <a:outerShdw blurRad="63500" sx="102000" sy="102000" algn="ctr" rotWithShape="0">
                    <a:prstClr val="black">
                      <a:alpha val="40000"/>
                    </a:prstClr>
                  </a:outerShdw>
                </a:effectLst>
              </a:rPr>
              <a:t>Chowdhury</a:t>
            </a:r>
            <a:r>
              <a:rPr lang="en-US" sz="2000" b="1" dirty="0">
                <a:ln w="1905"/>
                <a:solidFill>
                  <a:schemeClr val="accent4">
                    <a:lumMod val="50000"/>
                  </a:schemeClr>
                </a:solidFill>
                <a:effectLst>
                  <a:outerShdw blurRad="63500" sx="102000" sy="102000" algn="ctr" rotWithShape="0">
                    <a:prstClr val="black">
                      <a:alpha val="40000"/>
                    </a:prstClr>
                  </a:outerShdw>
                </a:effectLst>
              </a:rPr>
              <a:t> </a:t>
            </a:r>
            <a:r>
              <a:rPr lang="en-US" sz="2000" b="1" dirty="0" smtClean="0">
                <a:ln w="1905"/>
                <a:solidFill>
                  <a:schemeClr val="accent4">
                    <a:lumMod val="50000"/>
                  </a:schemeClr>
                </a:solidFill>
                <a:effectLst>
                  <a:outerShdw blurRad="63500" sx="102000" sy="102000" algn="ctr" rotWithShape="0">
                    <a:prstClr val="black">
                      <a:alpha val="40000"/>
                    </a:prstClr>
                  </a:outerShdw>
                </a:effectLst>
              </a:rPr>
              <a:t>Md Rakin Haider, </a:t>
            </a:r>
            <a:r>
              <a:rPr lang="en-US" sz="2000" b="1" dirty="0" smtClean="0">
                <a:ln w="1905"/>
                <a:solidFill>
                  <a:schemeClr val="bg2">
                    <a:lumMod val="25000"/>
                  </a:schemeClr>
                </a:solidFill>
                <a:effectLst>
                  <a:innerShdw blurRad="69850" dist="43180" dir="5400000">
                    <a:srgbClr val="000000">
                      <a:alpha val="65000"/>
                    </a:srgbClr>
                  </a:innerShdw>
                </a:effectLst>
              </a:rPr>
              <a:t>1005009</a:t>
            </a:r>
          </a:p>
          <a:p>
            <a:pPr algn="r"/>
            <a:r>
              <a:rPr lang="en-US" sz="2000" b="1" dirty="0" smtClean="0">
                <a:ln w="1905"/>
                <a:solidFill>
                  <a:schemeClr val="accent4">
                    <a:lumMod val="50000"/>
                  </a:schemeClr>
                </a:solidFill>
                <a:effectLst>
                  <a:outerShdw blurRad="63500" sx="102000" sy="102000" algn="ctr" rotWithShape="0">
                    <a:prstClr val="black">
                      <a:alpha val="40000"/>
                    </a:prstClr>
                  </a:outerShdw>
                </a:effectLst>
              </a:rPr>
              <a:t>Shakil</a:t>
            </a:r>
            <a:r>
              <a:rPr lang="en-US" sz="2000" b="1" dirty="0">
                <a:ln w="1905"/>
                <a:solidFill>
                  <a:schemeClr val="accent4">
                    <a:lumMod val="50000"/>
                  </a:schemeClr>
                </a:solidFill>
                <a:effectLst>
                  <a:outerShdw blurRad="63500" sx="102000" sy="102000" algn="ctr" rotWithShape="0">
                    <a:prstClr val="black">
                      <a:alpha val="40000"/>
                    </a:prstClr>
                  </a:outerShdw>
                </a:effectLst>
              </a:rPr>
              <a:t> </a:t>
            </a:r>
            <a:r>
              <a:rPr lang="en-US" sz="2000" b="1" dirty="0" smtClean="0">
                <a:ln w="1905"/>
                <a:solidFill>
                  <a:schemeClr val="accent4">
                    <a:lumMod val="50000"/>
                  </a:schemeClr>
                </a:solidFill>
                <a:effectLst>
                  <a:outerShdw blurRad="63500" sx="102000" sy="102000" algn="ctr" rotWithShape="0">
                    <a:prstClr val="black">
                      <a:alpha val="40000"/>
                    </a:prstClr>
                  </a:outerShdw>
                </a:effectLst>
              </a:rPr>
              <a:t>Ahmed, </a:t>
            </a:r>
            <a:r>
              <a:rPr lang="en-US" sz="2000" b="1" dirty="0" smtClean="0">
                <a:ln w="1905"/>
                <a:solidFill>
                  <a:schemeClr val="bg2">
                    <a:lumMod val="25000"/>
                  </a:schemeClr>
                </a:solidFill>
                <a:effectLst>
                  <a:outerShdw blurRad="63500" sx="102000" sy="102000" algn="ctr" rotWithShape="0">
                    <a:prstClr val="black">
                      <a:alpha val="40000"/>
                    </a:prstClr>
                  </a:outerShdw>
                </a:effectLst>
              </a:rPr>
              <a:t>1005014</a:t>
            </a:r>
            <a:endParaRPr lang="en-US" sz="2000" b="1" dirty="0">
              <a:ln w="1905"/>
              <a:solidFill>
                <a:schemeClr val="bg2">
                  <a:lumMod val="25000"/>
                </a:schemeClr>
              </a:solidFill>
              <a:effectLst>
                <a:outerShdw blurRad="63500" sx="102000" sy="102000" algn="ctr" rotWithShape="0">
                  <a:prstClr val="black">
                    <a:alpha val="40000"/>
                  </a:prstClr>
                </a:outerShdw>
              </a:effectLst>
            </a:endParaRPr>
          </a:p>
          <a:p>
            <a:pPr algn="r"/>
            <a:r>
              <a:rPr lang="en-US" sz="2000" b="1" dirty="0" smtClean="0">
                <a:ln w="1905"/>
                <a:solidFill>
                  <a:schemeClr val="accent4">
                    <a:lumMod val="50000"/>
                  </a:schemeClr>
                </a:solidFill>
                <a:effectLst>
                  <a:outerShdw blurRad="63500" sx="102000" sy="102000" algn="ctr" rotWithShape="0">
                    <a:prstClr val="black">
                      <a:alpha val="40000"/>
                    </a:prstClr>
                  </a:outerShdw>
                </a:effectLst>
              </a:rPr>
              <a:t>Md Touhiduzzaman, </a:t>
            </a:r>
            <a:r>
              <a:rPr lang="en-US" sz="2000" b="1" dirty="0">
                <a:ln w="1905"/>
                <a:solidFill>
                  <a:schemeClr val="bg2">
                    <a:lumMod val="25000"/>
                  </a:schemeClr>
                </a:solidFill>
                <a:effectLst>
                  <a:outerShdw blurRad="63500" sx="102000" sy="102000" algn="ctr" rotWithShape="0">
                    <a:prstClr val="black">
                      <a:alpha val="40000"/>
                    </a:prstClr>
                  </a:outerShdw>
                </a:effectLst>
              </a:rPr>
              <a:t>1005018</a:t>
            </a:r>
          </a:p>
          <a:p>
            <a:pPr algn="r"/>
            <a:r>
              <a:rPr lang="en-US" sz="2000" b="1" dirty="0" smtClean="0">
                <a:ln w="1905"/>
                <a:solidFill>
                  <a:schemeClr val="accent4">
                    <a:lumMod val="50000"/>
                  </a:schemeClr>
                </a:solidFill>
                <a:effectLst>
                  <a:outerShdw blurRad="63500" sx="102000" sy="102000" algn="ctr" rotWithShape="0">
                    <a:prstClr val="black">
                      <a:alpha val="40000"/>
                    </a:prstClr>
                  </a:outerShdw>
                </a:effectLst>
              </a:rPr>
              <a:t>Shohan Al Jannat, </a:t>
            </a:r>
            <a:r>
              <a:rPr lang="en-US" sz="2000" b="1" dirty="0">
                <a:ln w="1905"/>
                <a:solidFill>
                  <a:schemeClr val="bg2">
                    <a:lumMod val="25000"/>
                  </a:schemeClr>
                </a:solidFill>
                <a:effectLst>
                  <a:outerShdw blurRad="63500" sx="102000" sy="102000" algn="ctr" rotWithShape="0">
                    <a:prstClr val="black">
                      <a:alpha val="40000"/>
                    </a:prstClr>
                  </a:outerShdw>
                </a:effectLst>
              </a:rPr>
              <a:t>1005023</a:t>
            </a:r>
          </a:p>
          <a:p>
            <a:pPr algn="r"/>
            <a:r>
              <a:rPr lang="en-US" sz="2000" b="1" dirty="0" smtClean="0">
                <a:ln w="1905"/>
                <a:solidFill>
                  <a:schemeClr val="accent4">
                    <a:lumMod val="50000"/>
                  </a:schemeClr>
                </a:solidFill>
                <a:effectLst>
                  <a:outerShdw blurRad="63500" sx="102000" sy="102000" algn="ctr" rotWithShape="0">
                    <a:prstClr val="black">
                      <a:alpha val="40000"/>
                    </a:prstClr>
                  </a:outerShdw>
                </a:effectLst>
              </a:rPr>
              <a:t>Tanzeer Hossain, </a:t>
            </a:r>
            <a:r>
              <a:rPr lang="en-US" sz="2000" b="1" dirty="0">
                <a:ln w="1905"/>
                <a:solidFill>
                  <a:schemeClr val="bg2">
                    <a:lumMod val="25000"/>
                  </a:schemeClr>
                </a:solidFill>
                <a:effectLst>
                  <a:outerShdw blurRad="63500" sx="102000" sy="102000" algn="ctr" rotWithShape="0">
                    <a:prstClr val="black">
                      <a:alpha val="40000"/>
                    </a:prstClr>
                  </a:outerShdw>
                </a:effectLst>
              </a:rPr>
              <a:t>1005029</a:t>
            </a:r>
          </a:p>
          <a:p>
            <a:pPr algn="r"/>
            <a:r>
              <a:rPr lang="en-US" sz="2000" b="1" dirty="0" smtClean="0">
                <a:ln w="10541" cmpd="sng">
                  <a:solidFill>
                    <a:srgbClr val="7D7D7D">
                      <a:tint val="100000"/>
                      <a:shade val="100000"/>
                      <a:satMod val="110000"/>
                    </a:srgbClr>
                  </a:solidFill>
                  <a:prstDash val="solid"/>
                </a:ln>
                <a:solidFill>
                  <a:schemeClr val="accent3">
                    <a:lumMod val="50000"/>
                  </a:schemeClr>
                </a:solidFill>
              </a:rPr>
              <a:t>CSE , BUET</a:t>
            </a:r>
          </a:p>
          <a:p>
            <a:endParaRPr lang="en-US" sz="2000" b="1" dirty="0">
              <a:ln w="1905"/>
              <a:solidFill>
                <a:schemeClr val="accent4">
                  <a:lumMod val="50000"/>
                </a:schemeClr>
              </a:solidFill>
              <a:effectLst>
                <a:outerShdw blurRad="63500" sx="102000" sy="102000" algn="ctr" rotWithShape="0">
                  <a:prstClr val="black">
                    <a:alpha val="40000"/>
                  </a:prstClr>
                </a:outerShdw>
              </a:effectLst>
            </a:endParaRPr>
          </a:p>
        </p:txBody>
      </p:sp>
      <p:sp>
        <p:nvSpPr>
          <p:cNvPr id="8" name="TextBox 7"/>
          <p:cNvSpPr txBox="1"/>
          <p:nvPr/>
        </p:nvSpPr>
        <p:spPr>
          <a:xfrm>
            <a:off x="5562600" y="2362200"/>
            <a:ext cx="3389243" cy="830997"/>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dirty="0" smtClean="0">
                <a:ln w="11430"/>
                <a:solidFill>
                  <a:schemeClr val="bg2">
                    <a:lumMod val="25000"/>
                  </a:schemeClr>
                </a:solidFill>
                <a:effectLst>
                  <a:outerShdw blurRad="50800" dist="39000" dir="5460000" algn="tl">
                    <a:srgbClr val="000000">
                      <a:alpha val="38000"/>
                    </a:srgbClr>
                  </a:outerShdw>
                  <a:reflection blurRad="6350" stA="55000" endA="300" endPos="45500" dir="5400000" sy="-100000" algn="bl" rotWithShape="0"/>
                </a:effectLst>
              </a:rPr>
              <a:t>Requirement &amp; Feasibility Analysis</a:t>
            </a:r>
            <a:endParaRPr lang="en-US" sz="2400" b="1" dirty="0">
              <a:ln w="11430"/>
              <a:solidFill>
                <a:schemeClr val="bg2">
                  <a:lumMod val="25000"/>
                </a:schemeClr>
              </a:solidFill>
              <a:effectLst>
                <a:outerShdw blurRad="50800" dist="39000" dir="5460000" algn="tl">
                  <a:srgbClr val="000000">
                    <a:alpha val="38000"/>
                  </a:srgbClr>
                </a:outerShdw>
                <a:reflection blurRad="6350" stA="55000" endA="300" endPos="45500" dir="5400000" sy="-100000" algn="bl" rotWithShape="0"/>
              </a:effectLst>
            </a:endParaRPr>
          </a:p>
        </p:txBody>
      </p:sp>
    </p:spTree>
    <p:extLst>
      <p:ext uri="{BB962C8B-B14F-4D97-AF65-F5344CB8AC3E}">
        <p14:creationId xmlns:p14="http://schemas.microsoft.com/office/powerpoint/2010/main" val="3315971537"/>
      </p:ext>
    </p:extLst>
  </p:cSld>
  <p:clrMapOvr>
    <a:masterClrMapping/>
  </p:clrMapOvr>
  <mc:AlternateContent xmlns:mc="http://schemas.openxmlformats.org/markup-compatibility/2006" xmlns:p14="http://schemas.microsoft.com/office/powerpoint/2010/main">
    <mc:Choice Requires="p14">
      <p:transition p14:dur="0" advTm="9951"/>
    </mc:Choice>
    <mc:Fallback xmlns="">
      <p:transition advTm="995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03302" y="4807699"/>
            <a:ext cx="1313704" cy="849860"/>
          </a:xfrm>
          <a:prstGeom prst="rect">
            <a:avLst/>
          </a:prstGeom>
          <a:solidFill>
            <a:srgbClr val="FFC61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smtClean="0"/>
              <a:t>Judge</a:t>
            </a:r>
          </a:p>
          <a:p>
            <a:pPr algn="ctr"/>
            <a:r>
              <a:rPr lang="en-US" sz="1600" dirty="0" smtClean="0"/>
              <a:t>(Magistrate)</a:t>
            </a:r>
            <a:endParaRPr lang="en-US" sz="1600" dirty="0"/>
          </a:p>
        </p:txBody>
      </p:sp>
      <p:sp>
        <p:nvSpPr>
          <p:cNvPr id="6" name="Rectangle 5"/>
          <p:cNvSpPr/>
          <p:nvPr/>
        </p:nvSpPr>
        <p:spPr>
          <a:xfrm>
            <a:off x="7696200" y="1728225"/>
            <a:ext cx="1180264" cy="849860"/>
          </a:xfrm>
          <a:prstGeom prst="rect">
            <a:avLst/>
          </a:prstGeom>
          <a:solidFill>
            <a:srgbClr val="FFC61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smtClean="0"/>
              <a:t>Copy Maker</a:t>
            </a:r>
          </a:p>
        </p:txBody>
      </p:sp>
      <p:sp>
        <p:nvSpPr>
          <p:cNvPr id="7" name="Rectangle 6"/>
          <p:cNvSpPr/>
          <p:nvPr/>
        </p:nvSpPr>
        <p:spPr>
          <a:xfrm>
            <a:off x="7696200" y="4865716"/>
            <a:ext cx="1180264" cy="849860"/>
          </a:xfrm>
          <a:prstGeom prst="rect">
            <a:avLst/>
          </a:prstGeom>
          <a:solidFill>
            <a:srgbClr val="FFC61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smtClean="0"/>
              <a:t>Comparer</a:t>
            </a:r>
            <a:endParaRPr lang="en-US" sz="1600" dirty="0"/>
          </a:p>
        </p:txBody>
      </p:sp>
      <p:sp>
        <p:nvSpPr>
          <p:cNvPr id="8" name="Rectangle 7"/>
          <p:cNvSpPr/>
          <p:nvPr/>
        </p:nvSpPr>
        <p:spPr>
          <a:xfrm>
            <a:off x="537857" y="2817177"/>
            <a:ext cx="1232279" cy="935156"/>
          </a:xfrm>
          <a:prstGeom prst="rect">
            <a:avLst/>
          </a:prstGeom>
          <a:solidFill>
            <a:srgbClr val="FFC61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smtClean="0"/>
              <a:t>Plaintiff &amp; Others</a:t>
            </a:r>
          </a:p>
        </p:txBody>
      </p:sp>
      <p:sp>
        <p:nvSpPr>
          <p:cNvPr id="9" name="Rounded Rectangle 8"/>
          <p:cNvSpPr/>
          <p:nvPr/>
        </p:nvSpPr>
        <p:spPr>
          <a:xfrm>
            <a:off x="807890" y="1910694"/>
            <a:ext cx="868510" cy="52770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smtClean="0"/>
              <a:t>Pay Fee</a:t>
            </a:r>
            <a:endParaRPr lang="en-US" sz="1600" dirty="0"/>
          </a:p>
        </p:txBody>
      </p:sp>
      <p:grpSp>
        <p:nvGrpSpPr>
          <p:cNvPr id="15" name="Group 14"/>
          <p:cNvGrpSpPr/>
          <p:nvPr/>
        </p:nvGrpSpPr>
        <p:grpSpPr>
          <a:xfrm>
            <a:off x="2489120" y="3000965"/>
            <a:ext cx="2290138" cy="500703"/>
            <a:chOff x="3781763" y="1727294"/>
            <a:chExt cx="2542837" cy="1092106"/>
          </a:xfrm>
        </p:grpSpPr>
        <p:sp>
          <p:nvSpPr>
            <p:cNvPr id="16" name="Rectangle 15"/>
            <p:cNvSpPr/>
            <p:nvPr/>
          </p:nvSpPr>
          <p:spPr>
            <a:xfrm>
              <a:off x="3781763" y="1735255"/>
              <a:ext cx="352087" cy="10841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a:p>
          </p:txBody>
        </p:sp>
        <p:cxnSp>
          <p:nvCxnSpPr>
            <p:cNvPr id="17" name="Straight Connector 16"/>
            <p:cNvCxnSpPr/>
            <p:nvPr/>
          </p:nvCxnSpPr>
          <p:spPr>
            <a:xfrm>
              <a:off x="4114800" y="1727294"/>
              <a:ext cx="2104500" cy="7961"/>
            </a:xfrm>
            <a:prstGeom prst="line">
              <a:avLst/>
            </a:prstGeom>
          </p:spPr>
          <p:style>
            <a:lnRef idx="2">
              <a:schemeClr val="accent3">
                <a:shade val="50000"/>
              </a:schemeClr>
            </a:lnRef>
            <a:fillRef idx="1">
              <a:schemeClr val="accent3"/>
            </a:fillRef>
            <a:effectRef idx="0">
              <a:schemeClr val="accent3"/>
            </a:effectRef>
            <a:fontRef idx="minor">
              <a:schemeClr val="lt1"/>
            </a:fontRef>
          </p:style>
        </p:cxnSp>
        <p:cxnSp>
          <p:nvCxnSpPr>
            <p:cNvPr id="18" name="Straight Connector 17"/>
            <p:cNvCxnSpPr/>
            <p:nvPr/>
          </p:nvCxnSpPr>
          <p:spPr>
            <a:xfrm>
              <a:off x="4133850" y="2819400"/>
              <a:ext cx="2190750" cy="0"/>
            </a:xfrm>
            <a:prstGeom prst="line">
              <a:avLst/>
            </a:prstGeom>
          </p:spPr>
          <p:style>
            <a:lnRef idx="2">
              <a:schemeClr val="accent3">
                <a:shade val="50000"/>
              </a:schemeClr>
            </a:lnRef>
            <a:fillRef idx="1">
              <a:schemeClr val="accent3"/>
            </a:fillRef>
            <a:effectRef idx="0">
              <a:schemeClr val="accent3"/>
            </a:effectRef>
            <a:fontRef idx="minor">
              <a:schemeClr val="lt1"/>
            </a:fontRef>
          </p:style>
        </p:cxnSp>
        <p:sp>
          <p:nvSpPr>
            <p:cNvPr id="19" name="TextBox 18"/>
            <p:cNvSpPr txBox="1"/>
            <p:nvPr/>
          </p:nvSpPr>
          <p:spPr>
            <a:xfrm>
              <a:off x="3979271" y="1922465"/>
              <a:ext cx="2190750" cy="738435"/>
            </a:xfrm>
            <a:prstGeom prst="rect">
              <a:avLst/>
            </a:prstGeom>
            <a:noFill/>
          </p:spPr>
          <p:txBody>
            <a:bodyPr wrap="square" rtlCol="0">
              <a:spAutoFit/>
            </a:bodyPr>
            <a:lstStyle/>
            <a:p>
              <a:pPr algn="ctr"/>
              <a:r>
                <a:rPr lang="en-US" sz="1600" dirty="0" smtClean="0"/>
                <a:t>Bank Database</a:t>
              </a:r>
              <a:endParaRPr lang="en-US" sz="1600" dirty="0"/>
            </a:p>
          </p:txBody>
        </p:sp>
      </p:grpSp>
      <p:cxnSp>
        <p:nvCxnSpPr>
          <p:cNvPr id="21" name="Straight Arrow Connector 20"/>
          <p:cNvCxnSpPr>
            <a:stCxn id="9" idx="3"/>
            <a:endCxn id="16" idx="1"/>
          </p:cNvCxnSpPr>
          <p:nvPr/>
        </p:nvCxnSpPr>
        <p:spPr>
          <a:xfrm>
            <a:off x="1676400" y="2174547"/>
            <a:ext cx="812720" cy="107859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2" name="TextBox 21"/>
          <p:cNvSpPr txBox="1"/>
          <p:nvPr/>
        </p:nvSpPr>
        <p:spPr>
          <a:xfrm>
            <a:off x="2200398" y="1871246"/>
            <a:ext cx="497252" cy="338554"/>
          </a:xfrm>
          <a:prstGeom prst="rect">
            <a:avLst/>
          </a:prstGeom>
          <a:noFill/>
        </p:spPr>
        <p:txBody>
          <a:bodyPr wrap="none" rtlCol="0">
            <a:spAutoFit/>
          </a:bodyPr>
          <a:lstStyle/>
          <a:p>
            <a:pPr algn="ctr"/>
            <a:r>
              <a:rPr lang="en-US" sz="1600" dirty="0" smtClean="0"/>
              <a:t>Pay</a:t>
            </a:r>
            <a:endParaRPr lang="en-US" sz="1600" dirty="0"/>
          </a:p>
        </p:txBody>
      </p:sp>
      <p:sp>
        <p:nvSpPr>
          <p:cNvPr id="23" name="TextBox 22"/>
          <p:cNvSpPr txBox="1"/>
          <p:nvPr/>
        </p:nvSpPr>
        <p:spPr>
          <a:xfrm>
            <a:off x="1994746" y="2464560"/>
            <a:ext cx="1065904" cy="338554"/>
          </a:xfrm>
          <a:prstGeom prst="rect">
            <a:avLst/>
          </a:prstGeom>
          <a:noFill/>
        </p:spPr>
        <p:txBody>
          <a:bodyPr wrap="square" rtlCol="0">
            <a:spAutoFit/>
          </a:bodyPr>
          <a:lstStyle/>
          <a:p>
            <a:pPr algn="ctr"/>
            <a:r>
              <a:rPr lang="en-US" sz="1600" dirty="0" smtClean="0"/>
              <a:t>Payment</a:t>
            </a:r>
            <a:endParaRPr lang="en-US" sz="1600" dirty="0"/>
          </a:p>
        </p:txBody>
      </p:sp>
      <p:sp>
        <p:nvSpPr>
          <p:cNvPr id="24" name="Rectangle 23"/>
          <p:cNvSpPr/>
          <p:nvPr/>
        </p:nvSpPr>
        <p:spPr>
          <a:xfrm>
            <a:off x="3202606" y="1719048"/>
            <a:ext cx="1180264" cy="849860"/>
          </a:xfrm>
          <a:prstGeom prst="rect">
            <a:avLst/>
          </a:prstGeom>
          <a:solidFill>
            <a:srgbClr val="FFC61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smtClean="0"/>
              <a:t>Plaintiff &amp; Others</a:t>
            </a:r>
          </a:p>
        </p:txBody>
      </p:sp>
      <p:sp>
        <p:nvSpPr>
          <p:cNvPr id="25" name="Rounded Rectangle 24"/>
          <p:cNvSpPr/>
          <p:nvPr/>
        </p:nvSpPr>
        <p:spPr>
          <a:xfrm>
            <a:off x="5116017" y="1676400"/>
            <a:ext cx="1656595" cy="93515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smtClean="0"/>
              <a:t>Apply For Certified Copy</a:t>
            </a:r>
            <a:endParaRPr lang="en-US" sz="1600" dirty="0"/>
          </a:p>
        </p:txBody>
      </p:sp>
      <p:cxnSp>
        <p:nvCxnSpPr>
          <p:cNvPr id="27" name="Straight Arrow Connector 26"/>
          <p:cNvCxnSpPr>
            <a:stCxn id="24" idx="3"/>
            <a:endCxn id="25" idx="1"/>
          </p:cNvCxnSpPr>
          <p:nvPr/>
        </p:nvCxnSpPr>
        <p:spPr>
          <a:xfrm>
            <a:off x="4382870" y="2143978"/>
            <a:ext cx="733147"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8" name="TextBox 27"/>
          <p:cNvSpPr txBox="1"/>
          <p:nvPr/>
        </p:nvSpPr>
        <p:spPr>
          <a:xfrm>
            <a:off x="4409376" y="1752600"/>
            <a:ext cx="696024" cy="338554"/>
          </a:xfrm>
          <a:prstGeom prst="rect">
            <a:avLst/>
          </a:prstGeom>
          <a:noFill/>
        </p:spPr>
        <p:txBody>
          <a:bodyPr wrap="none" rtlCol="0">
            <a:spAutoFit/>
          </a:bodyPr>
          <a:lstStyle/>
          <a:p>
            <a:pPr algn="ctr"/>
            <a:r>
              <a:rPr lang="en-US" sz="1600" dirty="0" smtClean="0"/>
              <a:t>Apply</a:t>
            </a:r>
            <a:endParaRPr lang="en-US" sz="1600" dirty="0"/>
          </a:p>
        </p:txBody>
      </p:sp>
      <p:cxnSp>
        <p:nvCxnSpPr>
          <p:cNvPr id="30" name="Straight Arrow Connector 29"/>
          <p:cNvCxnSpPr>
            <a:stCxn id="25" idx="3"/>
            <a:endCxn id="6" idx="1"/>
          </p:cNvCxnSpPr>
          <p:nvPr/>
        </p:nvCxnSpPr>
        <p:spPr>
          <a:xfrm>
            <a:off x="6772612" y="2143978"/>
            <a:ext cx="923588" cy="917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1" name="TextBox 30"/>
          <p:cNvSpPr txBox="1"/>
          <p:nvPr/>
        </p:nvSpPr>
        <p:spPr>
          <a:xfrm>
            <a:off x="6749607" y="1853625"/>
            <a:ext cx="912109" cy="584775"/>
          </a:xfrm>
          <a:prstGeom prst="rect">
            <a:avLst/>
          </a:prstGeom>
          <a:noFill/>
        </p:spPr>
        <p:txBody>
          <a:bodyPr wrap="none" rtlCol="0">
            <a:spAutoFit/>
          </a:bodyPr>
          <a:lstStyle/>
          <a:p>
            <a:pPr algn="ctr"/>
            <a:r>
              <a:rPr lang="en-US" sz="1600" dirty="0" smtClean="0"/>
              <a:t>Get</a:t>
            </a:r>
          </a:p>
          <a:p>
            <a:pPr algn="ctr"/>
            <a:r>
              <a:rPr lang="en-US" sz="1600" dirty="0" smtClean="0"/>
              <a:t>Request</a:t>
            </a:r>
            <a:endParaRPr lang="en-US" sz="1600" dirty="0"/>
          </a:p>
        </p:txBody>
      </p:sp>
      <p:sp>
        <p:nvSpPr>
          <p:cNvPr id="32" name="Rounded Rectangle 31"/>
          <p:cNvSpPr/>
          <p:nvPr/>
        </p:nvSpPr>
        <p:spPr>
          <a:xfrm>
            <a:off x="7467600" y="3237466"/>
            <a:ext cx="1621022" cy="10297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smtClean="0"/>
              <a:t>Create and forward copy of document to comparer</a:t>
            </a:r>
            <a:endParaRPr lang="en-US" sz="1600" dirty="0"/>
          </a:p>
        </p:txBody>
      </p:sp>
      <p:cxnSp>
        <p:nvCxnSpPr>
          <p:cNvPr id="34" name="Straight Arrow Connector 33"/>
          <p:cNvCxnSpPr>
            <a:stCxn id="6" idx="2"/>
            <a:endCxn id="32" idx="0"/>
          </p:cNvCxnSpPr>
          <p:nvPr/>
        </p:nvCxnSpPr>
        <p:spPr>
          <a:xfrm flipH="1">
            <a:off x="8278111" y="2578085"/>
            <a:ext cx="8221" cy="65938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48" name="Straight Arrow Connector 47"/>
          <p:cNvCxnSpPr>
            <a:stCxn id="19" idx="3"/>
          </p:cNvCxnSpPr>
          <p:nvPr/>
        </p:nvCxnSpPr>
        <p:spPr>
          <a:xfrm>
            <a:off x="4640040" y="3259723"/>
            <a:ext cx="2751360" cy="32167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52" name="Straight Arrow Connector 51"/>
          <p:cNvCxnSpPr>
            <a:stCxn id="32" idx="2"/>
            <a:endCxn id="7" idx="0"/>
          </p:cNvCxnSpPr>
          <p:nvPr/>
        </p:nvCxnSpPr>
        <p:spPr>
          <a:xfrm>
            <a:off x="8278111" y="4267200"/>
            <a:ext cx="8221" cy="59851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57" name="TextBox 56"/>
          <p:cNvSpPr txBox="1"/>
          <p:nvPr/>
        </p:nvSpPr>
        <p:spPr>
          <a:xfrm>
            <a:off x="6985976" y="2578697"/>
            <a:ext cx="1300356" cy="584775"/>
          </a:xfrm>
          <a:prstGeom prst="rect">
            <a:avLst/>
          </a:prstGeom>
          <a:noFill/>
        </p:spPr>
        <p:txBody>
          <a:bodyPr wrap="none" rtlCol="0">
            <a:spAutoFit/>
          </a:bodyPr>
          <a:lstStyle/>
          <a:p>
            <a:pPr algn="ctr"/>
            <a:r>
              <a:rPr lang="en-US" sz="1600" dirty="0" smtClean="0"/>
              <a:t>Create </a:t>
            </a:r>
          </a:p>
          <a:p>
            <a:pPr algn="ctr"/>
            <a:r>
              <a:rPr lang="en-US" sz="1600" dirty="0" smtClean="0"/>
              <a:t>and forward</a:t>
            </a:r>
            <a:endParaRPr lang="en-US" sz="1600" dirty="0"/>
          </a:p>
        </p:txBody>
      </p:sp>
      <p:sp>
        <p:nvSpPr>
          <p:cNvPr id="59" name="TextBox 58"/>
          <p:cNvSpPr txBox="1"/>
          <p:nvPr/>
        </p:nvSpPr>
        <p:spPr>
          <a:xfrm rot="407591">
            <a:off x="5120274" y="3133579"/>
            <a:ext cx="1467068" cy="338554"/>
          </a:xfrm>
          <a:prstGeom prst="rect">
            <a:avLst/>
          </a:prstGeom>
          <a:noFill/>
        </p:spPr>
        <p:txBody>
          <a:bodyPr wrap="none" rtlCol="0">
            <a:spAutoFit/>
          </a:bodyPr>
          <a:lstStyle/>
          <a:p>
            <a:pPr algn="ctr"/>
            <a:r>
              <a:rPr lang="en-US" sz="1600" dirty="0" smtClean="0"/>
              <a:t>Payment Info.</a:t>
            </a:r>
            <a:endParaRPr lang="en-US" sz="1600" dirty="0"/>
          </a:p>
        </p:txBody>
      </p:sp>
      <p:sp>
        <p:nvSpPr>
          <p:cNvPr id="60" name="TextBox 59"/>
          <p:cNvSpPr txBox="1"/>
          <p:nvPr/>
        </p:nvSpPr>
        <p:spPr>
          <a:xfrm>
            <a:off x="7222286" y="4257704"/>
            <a:ext cx="1159714" cy="584775"/>
          </a:xfrm>
          <a:prstGeom prst="rect">
            <a:avLst/>
          </a:prstGeom>
          <a:noFill/>
        </p:spPr>
        <p:txBody>
          <a:bodyPr wrap="square" rtlCol="0">
            <a:spAutoFit/>
          </a:bodyPr>
          <a:lstStyle/>
          <a:p>
            <a:pPr algn="ctr"/>
            <a:r>
              <a:rPr lang="en-US" sz="1600" dirty="0" smtClean="0"/>
              <a:t>Copied </a:t>
            </a:r>
          </a:p>
          <a:p>
            <a:pPr algn="ctr"/>
            <a:r>
              <a:rPr lang="en-US" sz="1600" dirty="0" smtClean="0"/>
              <a:t>Document</a:t>
            </a:r>
            <a:endParaRPr lang="en-US" sz="1600" dirty="0"/>
          </a:p>
        </p:txBody>
      </p:sp>
      <p:cxnSp>
        <p:nvCxnSpPr>
          <p:cNvPr id="63" name="Straight Arrow Connector 62"/>
          <p:cNvCxnSpPr>
            <a:stCxn id="7" idx="1"/>
            <a:endCxn id="64" idx="3"/>
          </p:cNvCxnSpPr>
          <p:nvPr/>
        </p:nvCxnSpPr>
        <p:spPr>
          <a:xfrm flipH="1" flipV="1">
            <a:off x="6667649" y="5236338"/>
            <a:ext cx="1028551" cy="5430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64" name="Rounded Rectangle 63"/>
          <p:cNvSpPr/>
          <p:nvPr/>
        </p:nvSpPr>
        <p:spPr>
          <a:xfrm>
            <a:off x="5275518" y="4768760"/>
            <a:ext cx="1392131" cy="93515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smtClean="0"/>
              <a:t>Compare and Send to Judge</a:t>
            </a:r>
            <a:endParaRPr lang="en-US" sz="1600" dirty="0"/>
          </a:p>
        </p:txBody>
      </p:sp>
      <p:grpSp>
        <p:nvGrpSpPr>
          <p:cNvPr id="67" name="Group 66"/>
          <p:cNvGrpSpPr/>
          <p:nvPr/>
        </p:nvGrpSpPr>
        <p:grpSpPr>
          <a:xfrm>
            <a:off x="2412048" y="3834403"/>
            <a:ext cx="2272375" cy="517005"/>
            <a:chOff x="3781763" y="1727294"/>
            <a:chExt cx="2590168" cy="1092106"/>
          </a:xfrm>
        </p:grpSpPr>
        <p:sp>
          <p:nvSpPr>
            <p:cNvPr id="68" name="Rectangle 67"/>
            <p:cNvSpPr/>
            <p:nvPr/>
          </p:nvSpPr>
          <p:spPr>
            <a:xfrm>
              <a:off x="3781763" y="1735255"/>
              <a:ext cx="352087" cy="10841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a:p>
          </p:txBody>
        </p:sp>
        <p:cxnSp>
          <p:nvCxnSpPr>
            <p:cNvPr id="69" name="Straight Connector 68"/>
            <p:cNvCxnSpPr/>
            <p:nvPr/>
          </p:nvCxnSpPr>
          <p:spPr>
            <a:xfrm>
              <a:off x="4114800" y="1727294"/>
              <a:ext cx="2104500" cy="7961"/>
            </a:xfrm>
            <a:prstGeom prst="line">
              <a:avLst/>
            </a:prstGeom>
          </p:spPr>
          <p:style>
            <a:lnRef idx="2">
              <a:schemeClr val="accent3">
                <a:shade val="50000"/>
              </a:schemeClr>
            </a:lnRef>
            <a:fillRef idx="1">
              <a:schemeClr val="accent3"/>
            </a:fillRef>
            <a:effectRef idx="0">
              <a:schemeClr val="accent3"/>
            </a:effectRef>
            <a:fontRef idx="minor">
              <a:schemeClr val="lt1"/>
            </a:fontRef>
          </p:style>
        </p:cxnSp>
        <p:cxnSp>
          <p:nvCxnSpPr>
            <p:cNvPr id="70" name="Straight Connector 69"/>
            <p:cNvCxnSpPr/>
            <p:nvPr/>
          </p:nvCxnSpPr>
          <p:spPr>
            <a:xfrm>
              <a:off x="4133850" y="2819400"/>
              <a:ext cx="2190750" cy="0"/>
            </a:xfrm>
            <a:prstGeom prst="line">
              <a:avLst/>
            </a:prstGeom>
          </p:spPr>
          <p:style>
            <a:lnRef idx="2">
              <a:schemeClr val="accent3">
                <a:shade val="50000"/>
              </a:schemeClr>
            </a:lnRef>
            <a:fillRef idx="1">
              <a:schemeClr val="accent3"/>
            </a:fillRef>
            <a:effectRef idx="0">
              <a:schemeClr val="accent3"/>
            </a:effectRef>
            <a:fontRef idx="minor">
              <a:schemeClr val="lt1"/>
            </a:fontRef>
          </p:style>
        </p:cxnSp>
        <p:sp>
          <p:nvSpPr>
            <p:cNvPr id="71" name="TextBox 70"/>
            <p:cNvSpPr txBox="1"/>
            <p:nvPr/>
          </p:nvSpPr>
          <p:spPr>
            <a:xfrm>
              <a:off x="4181181" y="1907995"/>
              <a:ext cx="2190750" cy="715151"/>
            </a:xfrm>
            <a:prstGeom prst="rect">
              <a:avLst/>
            </a:prstGeom>
            <a:noFill/>
          </p:spPr>
          <p:txBody>
            <a:bodyPr wrap="square" rtlCol="0">
              <a:spAutoFit/>
            </a:bodyPr>
            <a:lstStyle/>
            <a:p>
              <a:pPr algn="ctr"/>
              <a:r>
                <a:rPr lang="en-US" sz="1600" dirty="0" smtClean="0"/>
                <a:t>Case Database</a:t>
              </a:r>
              <a:endParaRPr lang="en-US" sz="1600" dirty="0"/>
            </a:p>
          </p:txBody>
        </p:sp>
      </p:grpSp>
      <p:cxnSp>
        <p:nvCxnSpPr>
          <p:cNvPr id="73" name="Straight Arrow Connector 72"/>
          <p:cNvCxnSpPr>
            <a:endCxn id="32" idx="1"/>
          </p:cNvCxnSpPr>
          <p:nvPr/>
        </p:nvCxnSpPr>
        <p:spPr>
          <a:xfrm flipV="1">
            <a:off x="4382870" y="3752333"/>
            <a:ext cx="3084730" cy="33149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75" name="Straight Arrow Connector 74"/>
          <p:cNvCxnSpPr>
            <a:endCxn id="64" idx="0"/>
          </p:cNvCxnSpPr>
          <p:nvPr/>
        </p:nvCxnSpPr>
        <p:spPr>
          <a:xfrm>
            <a:off x="4382870" y="4094790"/>
            <a:ext cx="1588714" cy="67397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76" name="TextBox 75"/>
          <p:cNvSpPr txBox="1"/>
          <p:nvPr/>
        </p:nvSpPr>
        <p:spPr>
          <a:xfrm rot="21232662">
            <a:off x="5577718" y="3635331"/>
            <a:ext cx="1029449" cy="338554"/>
          </a:xfrm>
          <a:prstGeom prst="rect">
            <a:avLst/>
          </a:prstGeom>
          <a:noFill/>
        </p:spPr>
        <p:txBody>
          <a:bodyPr wrap="none" rtlCol="0">
            <a:spAutoFit/>
          </a:bodyPr>
          <a:lstStyle/>
          <a:p>
            <a:pPr algn="ctr"/>
            <a:r>
              <a:rPr lang="en-US" sz="1600" dirty="0" smtClean="0"/>
              <a:t>Case Info</a:t>
            </a:r>
            <a:endParaRPr lang="en-US" sz="1600" dirty="0"/>
          </a:p>
        </p:txBody>
      </p:sp>
      <p:sp>
        <p:nvSpPr>
          <p:cNvPr id="77" name="TextBox 76"/>
          <p:cNvSpPr txBox="1"/>
          <p:nvPr/>
        </p:nvSpPr>
        <p:spPr>
          <a:xfrm rot="1261924">
            <a:off x="4903261" y="4212053"/>
            <a:ext cx="1029449" cy="338554"/>
          </a:xfrm>
          <a:prstGeom prst="rect">
            <a:avLst/>
          </a:prstGeom>
          <a:noFill/>
        </p:spPr>
        <p:txBody>
          <a:bodyPr wrap="none" rtlCol="0">
            <a:spAutoFit/>
          </a:bodyPr>
          <a:lstStyle/>
          <a:p>
            <a:pPr algn="ctr"/>
            <a:r>
              <a:rPr lang="en-US" sz="1600" dirty="0" smtClean="0"/>
              <a:t>Case Info</a:t>
            </a:r>
            <a:endParaRPr lang="en-US" sz="1600" dirty="0"/>
          </a:p>
        </p:txBody>
      </p:sp>
      <p:cxnSp>
        <p:nvCxnSpPr>
          <p:cNvPr id="79" name="Straight Arrow Connector 78"/>
          <p:cNvCxnSpPr>
            <a:stCxn id="64" idx="1"/>
            <a:endCxn id="5" idx="3"/>
          </p:cNvCxnSpPr>
          <p:nvPr/>
        </p:nvCxnSpPr>
        <p:spPr>
          <a:xfrm flipH="1" flipV="1">
            <a:off x="4217006" y="5232629"/>
            <a:ext cx="1058512" cy="3709"/>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80" name="Rounded Rectangle 79"/>
          <p:cNvSpPr/>
          <p:nvPr/>
        </p:nvSpPr>
        <p:spPr>
          <a:xfrm>
            <a:off x="304800" y="4721257"/>
            <a:ext cx="1689946" cy="106994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smtClean="0"/>
              <a:t>Approve and Supply</a:t>
            </a:r>
          </a:p>
          <a:p>
            <a:pPr algn="ctr"/>
            <a:r>
              <a:rPr lang="en-US" sz="1600" dirty="0" smtClean="0"/>
              <a:t>Certified Document</a:t>
            </a:r>
            <a:endParaRPr lang="en-US" sz="1600" dirty="0"/>
          </a:p>
        </p:txBody>
      </p:sp>
      <p:cxnSp>
        <p:nvCxnSpPr>
          <p:cNvPr id="84" name="Straight Arrow Connector 83"/>
          <p:cNvCxnSpPr>
            <a:stCxn id="80" idx="0"/>
            <a:endCxn id="8" idx="2"/>
          </p:cNvCxnSpPr>
          <p:nvPr/>
        </p:nvCxnSpPr>
        <p:spPr>
          <a:xfrm flipV="1">
            <a:off x="1149773" y="3752333"/>
            <a:ext cx="4224" cy="96892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99" name="Straight Arrow Connector 98"/>
          <p:cNvCxnSpPr>
            <a:stCxn id="5" idx="1"/>
            <a:endCxn id="80" idx="3"/>
          </p:cNvCxnSpPr>
          <p:nvPr/>
        </p:nvCxnSpPr>
        <p:spPr>
          <a:xfrm flipH="1">
            <a:off x="1994746" y="5232629"/>
            <a:ext cx="908556" cy="236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02" name="TextBox 101"/>
          <p:cNvSpPr txBox="1"/>
          <p:nvPr/>
        </p:nvSpPr>
        <p:spPr>
          <a:xfrm>
            <a:off x="1988607" y="4960203"/>
            <a:ext cx="1000595" cy="830997"/>
          </a:xfrm>
          <a:prstGeom prst="rect">
            <a:avLst/>
          </a:prstGeom>
          <a:noFill/>
        </p:spPr>
        <p:txBody>
          <a:bodyPr wrap="none" rtlCol="0">
            <a:spAutoFit/>
          </a:bodyPr>
          <a:lstStyle/>
          <a:p>
            <a:pPr algn="ctr"/>
            <a:r>
              <a:rPr lang="en-US" sz="1600" dirty="0" smtClean="0"/>
              <a:t>Approve </a:t>
            </a:r>
          </a:p>
          <a:p>
            <a:pPr algn="ctr"/>
            <a:r>
              <a:rPr lang="en-US" sz="1600" dirty="0" smtClean="0"/>
              <a:t>&amp; </a:t>
            </a:r>
          </a:p>
          <a:p>
            <a:pPr algn="ctr"/>
            <a:r>
              <a:rPr lang="en-US" sz="1600" dirty="0" smtClean="0"/>
              <a:t>Supply</a:t>
            </a:r>
            <a:endParaRPr lang="en-US" sz="1600" dirty="0"/>
          </a:p>
        </p:txBody>
      </p:sp>
      <p:sp>
        <p:nvSpPr>
          <p:cNvPr id="103" name="TextBox 102"/>
          <p:cNvSpPr txBox="1"/>
          <p:nvPr/>
        </p:nvSpPr>
        <p:spPr>
          <a:xfrm>
            <a:off x="347357" y="3946178"/>
            <a:ext cx="894476" cy="584775"/>
          </a:xfrm>
          <a:prstGeom prst="rect">
            <a:avLst/>
          </a:prstGeom>
          <a:noFill/>
        </p:spPr>
        <p:txBody>
          <a:bodyPr wrap="none" rtlCol="0">
            <a:spAutoFit/>
          </a:bodyPr>
          <a:lstStyle/>
          <a:p>
            <a:pPr algn="ctr"/>
            <a:r>
              <a:rPr lang="en-US" sz="1600" dirty="0" smtClean="0"/>
              <a:t>Receive</a:t>
            </a:r>
          </a:p>
          <a:p>
            <a:pPr algn="ctr"/>
            <a:endParaRPr lang="en-US" sz="1600" dirty="0"/>
          </a:p>
        </p:txBody>
      </p:sp>
      <p:sp>
        <p:nvSpPr>
          <p:cNvPr id="110" name="TextBox 109"/>
          <p:cNvSpPr txBox="1"/>
          <p:nvPr/>
        </p:nvSpPr>
        <p:spPr>
          <a:xfrm>
            <a:off x="6602773" y="5236338"/>
            <a:ext cx="1205779" cy="1077218"/>
          </a:xfrm>
          <a:prstGeom prst="rect">
            <a:avLst/>
          </a:prstGeom>
          <a:noFill/>
        </p:spPr>
        <p:txBody>
          <a:bodyPr wrap="none" rtlCol="0">
            <a:spAutoFit/>
          </a:bodyPr>
          <a:lstStyle/>
          <a:p>
            <a:pPr algn="ctr"/>
            <a:r>
              <a:rPr lang="en-US" sz="1600" dirty="0" smtClean="0"/>
              <a:t>Compare</a:t>
            </a:r>
          </a:p>
          <a:p>
            <a:pPr algn="ctr"/>
            <a:r>
              <a:rPr lang="en-US" sz="1600" dirty="0" smtClean="0"/>
              <a:t>&amp; Forward </a:t>
            </a:r>
          </a:p>
          <a:p>
            <a:pPr algn="ctr"/>
            <a:r>
              <a:rPr lang="en-US" sz="1600" dirty="0" smtClean="0"/>
              <a:t>To Judge</a:t>
            </a:r>
          </a:p>
          <a:p>
            <a:pPr algn="ctr"/>
            <a:endParaRPr lang="en-US" sz="1600" dirty="0"/>
          </a:p>
        </p:txBody>
      </p:sp>
      <p:sp>
        <p:nvSpPr>
          <p:cNvPr id="111" name="TextBox 110"/>
          <p:cNvSpPr txBox="1"/>
          <p:nvPr/>
        </p:nvSpPr>
        <p:spPr>
          <a:xfrm>
            <a:off x="4191606" y="4977825"/>
            <a:ext cx="1178528" cy="584775"/>
          </a:xfrm>
          <a:prstGeom prst="rect">
            <a:avLst/>
          </a:prstGeom>
          <a:noFill/>
        </p:spPr>
        <p:txBody>
          <a:bodyPr wrap="none" rtlCol="0">
            <a:spAutoFit/>
          </a:bodyPr>
          <a:lstStyle/>
          <a:p>
            <a:pPr algn="ctr"/>
            <a:r>
              <a:rPr lang="en-US" sz="1600" dirty="0" smtClean="0"/>
              <a:t>Compared </a:t>
            </a:r>
          </a:p>
          <a:p>
            <a:pPr algn="ctr"/>
            <a:r>
              <a:rPr lang="en-US" sz="1600" dirty="0" smtClean="0"/>
              <a:t>Document</a:t>
            </a:r>
            <a:endParaRPr lang="en-US" sz="1600" dirty="0"/>
          </a:p>
        </p:txBody>
      </p:sp>
      <p:pic>
        <p:nvPicPr>
          <p:cNvPr id="109" name="Picture 2" descr="D:\Rakinsfiles\rakin's L-3 T-1\Software\LAB_ISD\Photos\Supreme Court of Bangladesh.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12" name="Slide Number Placeholder 3"/>
          <p:cNvSpPr>
            <a:spLocks noGrp="1"/>
          </p:cNvSpPr>
          <p:nvPr>
            <p:ph type="sldNum" sz="quarter" idx="12"/>
          </p:nvPr>
        </p:nvSpPr>
        <p:spPr>
          <a:xfrm>
            <a:off x="8121983" y="990600"/>
            <a:ext cx="893649"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pPr/>
              <a:t>10</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113" name="Rounded Rectangle 112"/>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Document Collection : DFD</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129" name="TextBox 128"/>
          <p:cNvSpPr txBox="1"/>
          <p:nvPr/>
        </p:nvSpPr>
        <p:spPr>
          <a:xfrm>
            <a:off x="518204" y="6246167"/>
            <a:ext cx="8061823" cy="461665"/>
          </a:xfrm>
          <a:prstGeom prst="rect">
            <a:avLst/>
          </a:prstGeom>
          <a:noFill/>
        </p:spPr>
        <p:txBody>
          <a:bodyPr wrap="none" rtlCol="0">
            <a:spAutoFit/>
          </a:bodyPr>
          <a:lstStyle/>
          <a:p>
            <a:pPr algn="ct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Data Flow Diagram </a:t>
            </a:r>
            <a:r>
              <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for </a:t>
            </a: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Document Collection Subsystem</a:t>
            </a:r>
            <a:endPar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cxnSp>
        <p:nvCxnSpPr>
          <p:cNvPr id="61" name="Straight Arrow Connector 60"/>
          <p:cNvCxnSpPr>
            <a:stCxn id="24" idx="1"/>
            <a:endCxn id="9" idx="3"/>
          </p:cNvCxnSpPr>
          <p:nvPr/>
        </p:nvCxnSpPr>
        <p:spPr>
          <a:xfrm flipH="1">
            <a:off x="1676400" y="2143978"/>
            <a:ext cx="1526206" cy="30569"/>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9108484"/>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ounded Rectangle 45"/>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Document Collection </a:t>
            </a:r>
            <a:r>
              <a:rPr lang="en-US" sz="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Ishikawa Diagram </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cxnSp>
        <p:nvCxnSpPr>
          <p:cNvPr id="4" name="Straight Connector 3"/>
          <p:cNvCxnSpPr/>
          <p:nvPr/>
        </p:nvCxnSpPr>
        <p:spPr>
          <a:xfrm>
            <a:off x="419100" y="3632200"/>
            <a:ext cx="7391400" cy="0"/>
          </a:xfrm>
          <a:prstGeom prst="line">
            <a:avLst/>
          </a:prstGeom>
          <a:ln w="571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5651500" y="2032000"/>
            <a:ext cx="1257300" cy="16002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12" idx="2"/>
          </p:cNvCxnSpPr>
          <p:nvPr/>
        </p:nvCxnSpPr>
        <p:spPr>
          <a:xfrm>
            <a:off x="3251200" y="2146300"/>
            <a:ext cx="1511300" cy="14859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13" idx="2"/>
          </p:cNvCxnSpPr>
          <p:nvPr/>
        </p:nvCxnSpPr>
        <p:spPr>
          <a:xfrm>
            <a:off x="1219200" y="2159000"/>
            <a:ext cx="1504950" cy="14732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4699000" y="3632200"/>
            <a:ext cx="1257300" cy="15240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2489200" y="3632200"/>
            <a:ext cx="1397000" cy="1599863"/>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366000" y="2832100"/>
            <a:ext cx="1524000" cy="16002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Wastage of money and time</a:t>
            </a:r>
            <a:endParaRPr lang="en-US" dirty="0">
              <a:solidFill>
                <a:schemeClr val="tx1"/>
              </a:solidFill>
            </a:endParaRPr>
          </a:p>
        </p:txBody>
      </p:sp>
      <p:sp>
        <p:nvSpPr>
          <p:cNvPr id="11" name="Rectangle 10"/>
          <p:cNvSpPr/>
          <p:nvPr/>
        </p:nvSpPr>
        <p:spPr>
          <a:xfrm>
            <a:off x="4699000" y="1701800"/>
            <a:ext cx="20574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People</a:t>
            </a:r>
          </a:p>
        </p:txBody>
      </p:sp>
      <p:sp>
        <p:nvSpPr>
          <p:cNvPr id="12" name="Rectangle 11"/>
          <p:cNvSpPr/>
          <p:nvPr/>
        </p:nvSpPr>
        <p:spPr>
          <a:xfrm>
            <a:off x="2222500" y="1663700"/>
            <a:ext cx="20574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Materials</a:t>
            </a:r>
            <a:endParaRPr lang="en-US" dirty="0">
              <a:solidFill>
                <a:schemeClr val="tx1"/>
              </a:solidFill>
            </a:endParaRPr>
          </a:p>
        </p:txBody>
      </p:sp>
      <p:sp>
        <p:nvSpPr>
          <p:cNvPr id="13" name="Rectangle 12"/>
          <p:cNvSpPr/>
          <p:nvPr/>
        </p:nvSpPr>
        <p:spPr>
          <a:xfrm>
            <a:off x="406400" y="1676400"/>
            <a:ext cx="16256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Environment</a:t>
            </a:r>
            <a:endParaRPr lang="en-US" dirty="0">
              <a:solidFill>
                <a:schemeClr val="tx1"/>
              </a:solidFill>
            </a:endParaRPr>
          </a:p>
        </p:txBody>
      </p:sp>
      <p:sp>
        <p:nvSpPr>
          <p:cNvPr id="14" name="Rectangle 13"/>
          <p:cNvSpPr/>
          <p:nvPr/>
        </p:nvSpPr>
        <p:spPr>
          <a:xfrm>
            <a:off x="3886200" y="5156200"/>
            <a:ext cx="16002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Policy</a:t>
            </a:r>
            <a:endParaRPr lang="en-US" dirty="0">
              <a:solidFill>
                <a:schemeClr val="tx1"/>
              </a:solidFill>
            </a:endParaRPr>
          </a:p>
        </p:txBody>
      </p:sp>
      <p:sp>
        <p:nvSpPr>
          <p:cNvPr id="15" name="Rectangle 14"/>
          <p:cNvSpPr/>
          <p:nvPr/>
        </p:nvSpPr>
        <p:spPr>
          <a:xfrm>
            <a:off x="1803400" y="5156200"/>
            <a:ext cx="14478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Method</a:t>
            </a:r>
            <a:endParaRPr lang="en-US" dirty="0">
              <a:solidFill>
                <a:schemeClr val="tx1"/>
              </a:solidFill>
            </a:endParaRPr>
          </a:p>
        </p:txBody>
      </p:sp>
      <p:cxnSp>
        <p:nvCxnSpPr>
          <p:cNvPr id="17" name="Straight Arrow Connector 16"/>
          <p:cNvCxnSpPr/>
          <p:nvPr/>
        </p:nvCxnSpPr>
        <p:spPr>
          <a:xfrm>
            <a:off x="2032000" y="2336800"/>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108200" y="2348468"/>
            <a:ext cx="1371600" cy="369332"/>
          </a:xfrm>
          <a:prstGeom prst="rect">
            <a:avLst/>
          </a:prstGeom>
          <a:noFill/>
        </p:spPr>
        <p:txBody>
          <a:bodyPr wrap="square" rtlCol="0">
            <a:spAutoFit/>
          </a:bodyPr>
          <a:lstStyle/>
          <a:p>
            <a:pPr algn="ctr"/>
            <a:r>
              <a:rPr lang="en-US" dirty="0" smtClean="0"/>
              <a:t>Repetition</a:t>
            </a:r>
            <a:endParaRPr lang="en-US" dirty="0"/>
          </a:p>
        </p:txBody>
      </p:sp>
      <p:cxnSp>
        <p:nvCxnSpPr>
          <p:cNvPr id="19" name="Straight Arrow Connector 18"/>
          <p:cNvCxnSpPr/>
          <p:nvPr/>
        </p:nvCxnSpPr>
        <p:spPr>
          <a:xfrm>
            <a:off x="4851400" y="2794000"/>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156200" y="2833469"/>
            <a:ext cx="1371600" cy="646331"/>
          </a:xfrm>
          <a:prstGeom prst="rect">
            <a:avLst/>
          </a:prstGeom>
          <a:noFill/>
        </p:spPr>
        <p:txBody>
          <a:bodyPr wrap="square" rtlCol="0">
            <a:spAutoFit/>
          </a:bodyPr>
          <a:lstStyle/>
          <a:p>
            <a:pPr algn="ctr"/>
            <a:r>
              <a:rPr lang="en-US" dirty="0" smtClean="0"/>
              <a:t>Intentional delay </a:t>
            </a:r>
            <a:endParaRPr lang="en-US" dirty="0"/>
          </a:p>
        </p:txBody>
      </p:sp>
      <p:cxnSp>
        <p:nvCxnSpPr>
          <p:cNvPr id="23" name="Straight Arrow Connector 22"/>
          <p:cNvCxnSpPr/>
          <p:nvPr/>
        </p:nvCxnSpPr>
        <p:spPr>
          <a:xfrm flipH="1">
            <a:off x="3251200" y="4394200"/>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flipH="1">
            <a:off x="2946400" y="4470400"/>
            <a:ext cx="1219200" cy="369332"/>
          </a:xfrm>
          <a:prstGeom prst="rect">
            <a:avLst/>
          </a:prstGeom>
          <a:noFill/>
        </p:spPr>
        <p:txBody>
          <a:bodyPr wrap="square" rtlCol="0">
            <a:spAutoFit/>
          </a:bodyPr>
          <a:lstStyle/>
          <a:p>
            <a:pPr algn="ctr"/>
            <a:r>
              <a:rPr lang="en-US" dirty="0" smtClean="0"/>
              <a:t>Lengthy</a:t>
            </a:r>
            <a:endParaRPr lang="en-US" dirty="0"/>
          </a:p>
        </p:txBody>
      </p:sp>
      <p:cxnSp>
        <p:nvCxnSpPr>
          <p:cNvPr id="25" name="Straight Arrow Connector 24"/>
          <p:cNvCxnSpPr/>
          <p:nvPr/>
        </p:nvCxnSpPr>
        <p:spPr>
          <a:xfrm flipH="1">
            <a:off x="5232400" y="4546600"/>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flipH="1">
            <a:off x="5232400" y="4585732"/>
            <a:ext cx="1587500" cy="646331"/>
          </a:xfrm>
          <a:prstGeom prst="rect">
            <a:avLst/>
          </a:prstGeom>
          <a:noFill/>
        </p:spPr>
        <p:txBody>
          <a:bodyPr wrap="square" rtlCol="0">
            <a:spAutoFit/>
          </a:bodyPr>
          <a:lstStyle/>
          <a:p>
            <a:pPr algn="ctr"/>
            <a:r>
              <a:rPr lang="en-US" dirty="0" smtClean="0"/>
              <a:t>No fix time span</a:t>
            </a:r>
          </a:p>
        </p:txBody>
      </p:sp>
      <p:cxnSp>
        <p:nvCxnSpPr>
          <p:cNvPr id="27" name="Straight Arrow Connector 26"/>
          <p:cNvCxnSpPr/>
          <p:nvPr/>
        </p:nvCxnSpPr>
        <p:spPr>
          <a:xfrm>
            <a:off x="1270000" y="5080000"/>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498600" y="4699000"/>
            <a:ext cx="1219200" cy="369332"/>
          </a:xfrm>
          <a:prstGeom prst="rect">
            <a:avLst/>
          </a:prstGeom>
          <a:noFill/>
        </p:spPr>
        <p:txBody>
          <a:bodyPr wrap="square" rtlCol="0">
            <a:spAutoFit/>
          </a:bodyPr>
          <a:lstStyle/>
          <a:p>
            <a:pPr algn="ctr"/>
            <a:r>
              <a:rPr lang="en-US" dirty="0" smtClean="0"/>
              <a:t>Lengthy</a:t>
            </a:r>
          </a:p>
        </p:txBody>
      </p:sp>
      <p:cxnSp>
        <p:nvCxnSpPr>
          <p:cNvPr id="29" name="Straight Arrow Connector 28"/>
          <p:cNvCxnSpPr/>
          <p:nvPr/>
        </p:nvCxnSpPr>
        <p:spPr>
          <a:xfrm>
            <a:off x="1346200" y="3937000"/>
            <a:ext cx="22860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435100" y="3860800"/>
            <a:ext cx="2044700" cy="646331"/>
          </a:xfrm>
          <a:prstGeom prst="rect">
            <a:avLst/>
          </a:prstGeom>
          <a:noFill/>
        </p:spPr>
        <p:txBody>
          <a:bodyPr wrap="square" rtlCol="0">
            <a:spAutoFit/>
          </a:bodyPr>
          <a:lstStyle/>
          <a:p>
            <a:pPr algn="ctr"/>
            <a:r>
              <a:rPr lang="en-US" dirty="0" smtClean="0"/>
              <a:t>Time consuming for customers</a:t>
            </a:r>
          </a:p>
        </p:txBody>
      </p:sp>
      <p:cxnSp>
        <p:nvCxnSpPr>
          <p:cNvPr id="31" name="Straight Arrow Connector 30"/>
          <p:cNvCxnSpPr/>
          <p:nvPr/>
        </p:nvCxnSpPr>
        <p:spPr>
          <a:xfrm>
            <a:off x="736600" y="3053331"/>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927100" y="3096736"/>
            <a:ext cx="1409700" cy="369332"/>
          </a:xfrm>
          <a:prstGeom prst="rect">
            <a:avLst/>
          </a:prstGeom>
          <a:noFill/>
        </p:spPr>
        <p:txBody>
          <a:bodyPr wrap="square" rtlCol="0">
            <a:spAutoFit/>
          </a:bodyPr>
          <a:lstStyle/>
          <a:p>
            <a:pPr algn="ctr"/>
            <a:r>
              <a:rPr lang="en-US" dirty="0" smtClean="0"/>
              <a:t>Bribing</a:t>
            </a:r>
            <a:endParaRPr lang="en-US" dirty="0"/>
          </a:p>
        </p:txBody>
      </p:sp>
      <p:cxnSp>
        <p:nvCxnSpPr>
          <p:cNvPr id="33" name="Straight Arrow Connector 32"/>
          <p:cNvCxnSpPr/>
          <p:nvPr/>
        </p:nvCxnSpPr>
        <p:spPr>
          <a:xfrm>
            <a:off x="355600" y="2489200"/>
            <a:ext cx="11684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55600" y="2413000"/>
            <a:ext cx="1219200" cy="369332"/>
          </a:xfrm>
          <a:prstGeom prst="rect">
            <a:avLst/>
          </a:prstGeom>
          <a:noFill/>
        </p:spPr>
        <p:txBody>
          <a:bodyPr wrap="square" rtlCol="0">
            <a:spAutoFit/>
          </a:bodyPr>
          <a:lstStyle/>
          <a:p>
            <a:pPr algn="ctr"/>
            <a:r>
              <a:rPr lang="en-US" dirty="0" smtClean="0"/>
              <a:t>Crowded</a:t>
            </a:r>
            <a:endParaRPr lang="en-US" dirty="0"/>
          </a:p>
        </p:txBody>
      </p:sp>
      <p:cxnSp>
        <p:nvCxnSpPr>
          <p:cNvPr id="35" name="Straight Arrow Connector 34"/>
          <p:cNvCxnSpPr/>
          <p:nvPr/>
        </p:nvCxnSpPr>
        <p:spPr>
          <a:xfrm flipH="1">
            <a:off x="203200" y="3632200"/>
            <a:ext cx="38100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2565400" y="2859590"/>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597150" y="2794000"/>
            <a:ext cx="1492250" cy="646331"/>
          </a:xfrm>
          <a:prstGeom prst="rect">
            <a:avLst/>
          </a:prstGeom>
          <a:noFill/>
        </p:spPr>
        <p:txBody>
          <a:bodyPr wrap="square" rtlCol="0">
            <a:spAutoFit/>
          </a:bodyPr>
          <a:lstStyle/>
          <a:p>
            <a:pPr algn="ctr"/>
            <a:r>
              <a:rPr lang="en-US" dirty="0" smtClean="0"/>
              <a:t>Unnecessary processing</a:t>
            </a:r>
            <a:endParaRPr lang="en-US" dirty="0"/>
          </a:p>
        </p:txBody>
      </p:sp>
      <p:cxnSp>
        <p:nvCxnSpPr>
          <p:cNvPr id="38" name="Straight Arrow Connector 37"/>
          <p:cNvCxnSpPr/>
          <p:nvPr/>
        </p:nvCxnSpPr>
        <p:spPr>
          <a:xfrm flipH="1">
            <a:off x="5918200" y="2336800"/>
            <a:ext cx="990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994400" y="2336800"/>
            <a:ext cx="1993901" cy="369332"/>
          </a:xfrm>
          <a:prstGeom prst="rect">
            <a:avLst/>
          </a:prstGeom>
          <a:noFill/>
        </p:spPr>
        <p:txBody>
          <a:bodyPr wrap="square" rtlCol="0">
            <a:spAutoFit/>
          </a:bodyPr>
          <a:lstStyle/>
          <a:p>
            <a:pPr algn="ctr"/>
            <a:r>
              <a:rPr lang="en-US" dirty="0" smtClean="0"/>
              <a:t>Manual checking</a:t>
            </a:r>
            <a:endParaRPr lang="en-US" dirty="0"/>
          </a:p>
        </p:txBody>
      </p:sp>
      <p:cxnSp>
        <p:nvCxnSpPr>
          <p:cNvPr id="41" name="Straight Arrow Connector 40"/>
          <p:cNvCxnSpPr/>
          <p:nvPr/>
        </p:nvCxnSpPr>
        <p:spPr>
          <a:xfrm flipH="1">
            <a:off x="5613400" y="4013200"/>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flipH="1">
            <a:off x="5613400" y="4052332"/>
            <a:ext cx="1219200" cy="369332"/>
          </a:xfrm>
          <a:prstGeom prst="rect">
            <a:avLst/>
          </a:prstGeom>
          <a:noFill/>
        </p:spPr>
        <p:txBody>
          <a:bodyPr wrap="square" rtlCol="0">
            <a:spAutoFit/>
          </a:bodyPr>
          <a:lstStyle/>
          <a:p>
            <a:pPr algn="ctr"/>
            <a:r>
              <a:rPr lang="en-US" dirty="0" smtClean="0"/>
              <a:t>Manual</a:t>
            </a:r>
            <a:endParaRPr lang="en-US" dirty="0"/>
          </a:p>
        </p:txBody>
      </p:sp>
      <p:sp>
        <p:nvSpPr>
          <p:cNvPr id="40" name="TextBox 39"/>
          <p:cNvSpPr txBox="1"/>
          <p:nvPr/>
        </p:nvSpPr>
        <p:spPr>
          <a:xfrm>
            <a:off x="564695" y="5943600"/>
            <a:ext cx="7968849" cy="461665"/>
          </a:xfrm>
          <a:prstGeom prst="rect">
            <a:avLst/>
          </a:prstGeom>
          <a:noFill/>
        </p:spPr>
        <p:txBody>
          <a:bodyPr wrap="none" rtlCol="0">
            <a:spAutoFit/>
          </a:bodyPr>
          <a:lstStyle/>
          <a:p>
            <a:pPr algn="ct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Ishikawa Diagram </a:t>
            </a:r>
            <a:r>
              <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for </a:t>
            </a: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Document Collection Sub-system</a:t>
            </a:r>
            <a:endPar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44" name="Picture 2" descr="D:\Rakinsfiles\rakin's L-3 T-1\Software\LAB_ISD\Photos\Supreme Court of Bangladesh.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5" name="Slide Number Placeholder 3"/>
          <p:cNvSpPr>
            <a:spLocks noGrp="1"/>
          </p:cNvSpPr>
          <p:nvPr>
            <p:ph type="sldNum" sz="quarter" idx="12"/>
          </p:nvPr>
        </p:nvSpPr>
        <p:spPr>
          <a:xfrm>
            <a:off x="8121983" y="990600"/>
            <a:ext cx="893649"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pPr/>
              <a:t>11</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1268064059"/>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733800" y="2410679"/>
            <a:ext cx="1380032" cy="6858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Announce Judgment</a:t>
            </a:r>
            <a:endParaRPr lang="en-US" dirty="0"/>
          </a:p>
        </p:txBody>
      </p:sp>
      <p:sp>
        <p:nvSpPr>
          <p:cNvPr id="5" name="Rectangle 4"/>
          <p:cNvSpPr/>
          <p:nvPr/>
        </p:nvSpPr>
        <p:spPr>
          <a:xfrm>
            <a:off x="674077" y="2286001"/>
            <a:ext cx="1232279" cy="935156"/>
          </a:xfrm>
          <a:prstGeom prst="rect">
            <a:avLst/>
          </a:prstGeom>
          <a:solidFill>
            <a:srgbClr val="FFC61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Plaintiff &amp; Others</a:t>
            </a:r>
          </a:p>
        </p:txBody>
      </p:sp>
      <p:sp>
        <p:nvSpPr>
          <p:cNvPr id="7" name="Rectangle 6"/>
          <p:cNvSpPr/>
          <p:nvPr/>
        </p:nvSpPr>
        <p:spPr>
          <a:xfrm>
            <a:off x="7386207" y="2285999"/>
            <a:ext cx="1376793" cy="935157"/>
          </a:xfrm>
          <a:prstGeom prst="rect">
            <a:avLst/>
          </a:prstGeom>
          <a:solidFill>
            <a:srgbClr val="FFC61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Magistrate</a:t>
            </a:r>
          </a:p>
        </p:txBody>
      </p:sp>
      <p:sp>
        <p:nvSpPr>
          <p:cNvPr id="8" name="Rectangle 7"/>
          <p:cNvSpPr/>
          <p:nvPr/>
        </p:nvSpPr>
        <p:spPr>
          <a:xfrm>
            <a:off x="565056" y="4201378"/>
            <a:ext cx="1232279" cy="935156"/>
          </a:xfrm>
          <a:prstGeom prst="rect">
            <a:avLst/>
          </a:prstGeom>
          <a:solidFill>
            <a:srgbClr val="FFC61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Greffier</a:t>
            </a:r>
          </a:p>
        </p:txBody>
      </p:sp>
      <p:cxnSp>
        <p:nvCxnSpPr>
          <p:cNvPr id="10" name="Straight Arrow Connector 9"/>
          <p:cNvCxnSpPr>
            <a:stCxn id="4" idx="1"/>
            <a:endCxn id="5" idx="3"/>
          </p:cNvCxnSpPr>
          <p:nvPr/>
        </p:nvCxnSpPr>
        <p:spPr>
          <a:xfrm flipH="1">
            <a:off x="1906356" y="2753579"/>
            <a:ext cx="1827444"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2" name="Straight Arrow Connector 11"/>
          <p:cNvCxnSpPr>
            <a:stCxn id="7" idx="1"/>
            <a:endCxn id="4" idx="3"/>
          </p:cNvCxnSpPr>
          <p:nvPr/>
        </p:nvCxnSpPr>
        <p:spPr>
          <a:xfrm flipH="1">
            <a:off x="5113832" y="2753578"/>
            <a:ext cx="2272375" cy="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3" name="TextBox 12"/>
          <p:cNvSpPr txBox="1"/>
          <p:nvPr/>
        </p:nvSpPr>
        <p:spPr>
          <a:xfrm>
            <a:off x="5943600" y="2819693"/>
            <a:ext cx="1140056" cy="369332"/>
          </a:xfrm>
          <a:prstGeom prst="rect">
            <a:avLst/>
          </a:prstGeom>
          <a:noFill/>
        </p:spPr>
        <p:txBody>
          <a:bodyPr wrap="none" rtlCol="0">
            <a:spAutoFit/>
          </a:bodyPr>
          <a:lstStyle/>
          <a:p>
            <a:r>
              <a:rPr lang="en-US" dirty="0" smtClean="0"/>
              <a:t>Announce</a:t>
            </a:r>
            <a:endParaRPr lang="en-US" dirty="0"/>
          </a:p>
        </p:txBody>
      </p:sp>
      <p:grpSp>
        <p:nvGrpSpPr>
          <p:cNvPr id="14" name="Group 13"/>
          <p:cNvGrpSpPr/>
          <p:nvPr/>
        </p:nvGrpSpPr>
        <p:grpSpPr>
          <a:xfrm>
            <a:off x="6705600" y="4280492"/>
            <a:ext cx="2272375" cy="776928"/>
            <a:chOff x="3781763" y="1727294"/>
            <a:chExt cx="2590168" cy="1092106"/>
          </a:xfrm>
        </p:grpSpPr>
        <p:sp>
          <p:nvSpPr>
            <p:cNvPr id="15" name="Rectangle 14"/>
            <p:cNvSpPr/>
            <p:nvPr/>
          </p:nvSpPr>
          <p:spPr>
            <a:xfrm>
              <a:off x="3781763" y="1735255"/>
              <a:ext cx="352087" cy="10841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6" name="Straight Connector 15"/>
            <p:cNvCxnSpPr/>
            <p:nvPr/>
          </p:nvCxnSpPr>
          <p:spPr>
            <a:xfrm>
              <a:off x="4114800" y="1727294"/>
              <a:ext cx="2104500" cy="7961"/>
            </a:xfrm>
            <a:prstGeom prst="line">
              <a:avLst/>
            </a:prstGeom>
          </p:spPr>
          <p:style>
            <a:lnRef idx="2">
              <a:schemeClr val="accent3">
                <a:shade val="50000"/>
              </a:schemeClr>
            </a:lnRef>
            <a:fillRef idx="1">
              <a:schemeClr val="accent3"/>
            </a:fillRef>
            <a:effectRef idx="0">
              <a:schemeClr val="accent3"/>
            </a:effectRef>
            <a:fontRef idx="minor">
              <a:schemeClr val="lt1"/>
            </a:fontRef>
          </p:style>
        </p:cxnSp>
        <p:cxnSp>
          <p:nvCxnSpPr>
            <p:cNvPr id="17" name="Straight Connector 16"/>
            <p:cNvCxnSpPr/>
            <p:nvPr/>
          </p:nvCxnSpPr>
          <p:spPr>
            <a:xfrm>
              <a:off x="4133850" y="2819400"/>
              <a:ext cx="2190750" cy="0"/>
            </a:xfrm>
            <a:prstGeom prst="line">
              <a:avLst/>
            </a:prstGeom>
          </p:spPr>
          <p:style>
            <a:lnRef idx="2">
              <a:schemeClr val="accent3">
                <a:shade val="50000"/>
              </a:schemeClr>
            </a:lnRef>
            <a:fillRef idx="1">
              <a:schemeClr val="accent3"/>
            </a:fillRef>
            <a:effectRef idx="0">
              <a:schemeClr val="accent3"/>
            </a:effectRef>
            <a:fontRef idx="minor">
              <a:schemeClr val="lt1"/>
            </a:fontRef>
          </p:style>
        </p:cxnSp>
        <p:sp>
          <p:nvSpPr>
            <p:cNvPr id="18" name="TextBox 17"/>
            <p:cNvSpPr txBox="1"/>
            <p:nvPr/>
          </p:nvSpPr>
          <p:spPr>
            <a:xfrm>
              <a:off x="4181181" y="1907995"/>
              <a:ext cx="2190750" cy="369332"/>
            </a:xfrm>
            <a:prstGeom prst="rect">
              <a:avLst/>
            </a:prstGeom>
            <a:noFill/>
          </p:spPr>
          <p:txBody>
            <a:bodyPr wrap="square" rtlCol="0">
              <a:spAutoFit/>
            </a:bodyPr>
            <a:lstStyle/>
            <a:p>
              <a:r>
                <a:rPr lang="en-US" dirty="0" smtClean="0"/>
                <a:t>Case Database</a:t>
              </a:r>
              <a:endParaRPr lang="en-US" dirty="0"/>
            </a:p>
          </p:txBody>
        </p:sp>
      </p:grpSp>
      <p:sp>
        <p:nvSpPr>
          <p:cNvPr id="22" name="Rounded Rectangle 21"/>
          <p:cNvSpPr/>
          <p:nvPr/>
        </p:nvSpPr>
        <p:spPr>
          <a:xfrm>
            <a:off x="3809999" y="4286155"/>
            <a:ext cx="1548122" cy="72570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Document</a:t>
            </a:r>
          </a:p>
          <a:p>
            <a:pPr algn="ctr"/>
            <a:r>
              <a:rPr lang="en-US" dirty="0" smtClean="0"/>
              <a:t>Judgment</a:t>
            </a:r>
            <a:endParaRPr lang="en-US" dirty="0"/>
          </a:p>
        </p:txBody>
      </p:sp>
      <p:cxnSp>
        <p:nvCxnSpPr>
          <p:cNvPr id="26" name="Straight Arrow Connector 25"/>
          <p:cNvCxnSpPr>
            <a:stCxn id="8" idx="3"/>
            <a:endCxn id="22" idx="1"/>
          </p:cNvCxnSpPr>
          <p:nvPr/>
        </p:nvCxnSpPr>
        <p:spPr>
          <a:xfrm flipV="1">
            <a:off x="1797335" y="4649006"/>
            <a:ext cx="2012664" cy="1995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7" name="TextBox 36"/>
          <p:cNvSpPr txBox="1"/>
          <p:nvPr/>
        </p:nvSpPr>
        <p:spPr>
          <a:xfrm>
            <a:off x="5478118" y="4224377"/>
            <a:ext cx="1107483" cy="369332"/>
          </a:xfrm>
          <a:prstGeom prst="rect">
            <a:avLst/>
          </a:prstGeom>
          <a:noFill/>
        </p:spPr>
        <p:txBody>
          <a:bodyPr wrap="none" rtlCol="0">
            <a:spAutoFit/>
          </a:bodyPr>
          <a:lstStyle/>
          <a:p>
            <a:r>
              <a:rPr lang="en-US" dirty="0" smtClean="0"/>
              <a:t>Judgment</a:t>
            </a:r>
            <a:endParaRPr lang="en-US" dirty="0"/>
          </a:p>
        </p:txBody>
      </p:sp>
      <p:sp>
        <p:nvSpPr>
          <p:cNvPr id="39" name="TextBox 38"/>
          <p:cNvSpPr txBox="1"/>
          <p:nvPr/>
        </p:nvSpPr>
        <p:spPr>
          <a:xfrm>
            <a:off x="2237482" y="4257980"/>
            <a:ext cx="1165191" cy="369332"/>
          </a:xfrm>
          <a:prstGeom prst="rect">
            <a:avLst/>
          </a:prstGeom>
          <a:noFill/>
        </p:spPr>
        <p:txBody>
          <a:bodyPr wrap="none" rtlCol="0">
            <a:spAutoFit/>
          </a:bodyPr>
          <a:lstStyle/>
          <a:p>
            <a:r>
              <a:rPr lang="en-US" dirty="0" smtClean="0"/>
              <a:t>Document</a:t>
            </a:r>
            <a:endParaRPr lang="en-US" dirty="0"/>
          </a:p>
        </p:txBody>
      </p:sp>
      <p:sp>
        <p:nvSpPr>
          <p:cNvPr id="40" name="TextBox 39"/>
          <p:cNvSpPr txBox="1"/>
          <p:nvPr/>
        </p:nvSpPr>
        <p:spPr>
          <a:xfrm>
            <a:off x="1906356" y="2438400"/>
            <a:ext cx="1496317" cy="646331"/>
          </a:xfrm>
          <a:prstGeom prst="rect">
            <a:avLst/>
          </a:prstGeom>
          <a:noFill/>
        </p:spPr>
        <p:txBody>
          <a:bodyPr wrap="square" rtlCol="0">
            <a:spAutoFit/>
          </a:bodyPr>
          <a:lstStyle/>
          <a:p>
            <a:pPr algn="ctr"/>
            <a:r>
              <a:rPr lang="en-US" dirty="0" smtClean="0"/>
              <a:t>Receive Judgment</a:t>
            </a:r>
            <a:endParaRPr lang="en-US" dirty="0"/>
          </a:p>
        </p:txBody>
      </p:sp>
      <p:cxnSp>
        <p:nvCxnSpPr>
          <p:cNvPr id="42" name="Straight Arrow Connector 41"/>
          <p:cNvCxnSpPr>
            <a:stCxn id="22" idx="3"/>
            <a:endCxn id="15" idx="1"/>
          </p:cNvCxnSpPr>
          <p:nvPr/>
        </p:nvCxnSpPr>
        <p:spPr>
          <a:xfrm>
            <a:off x="5358121" y="4649006"/>
            <a:ext cx="1347479" cy="2278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0" name="Rounded Rectangle 19"/>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Trial Phase : DFD</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21" name="Picture 2" descr="D:\Rakinsfiles\rakin's L-3 T-1\Software\LAB_ISD\Photos\Supreme Court of Bangladesh.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3" name="Slide Number Placeholder 3"/>
          <p:cNvSpPr>
            <a:spLocks noGrp="1"/>
          </p:cNvSpPr>
          <p:nvPr>
            <p:ph type="sldNum" sz="quarter" idx="12"/>
          </p:nvPr>
        </p:nvSpPr>
        <p:spPr>
          <a:xfrm>
            <a:off x="8121983" y="990600"/>
            <a:ext cx="893649"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pPr/>
              <a:t>12</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24" name="TextBox 23"/>
          <p:cNvSpPr txBox="1"/>
          <p:nvPr/>
        </p:nvSpPr>
        <p:spPr>
          <a:xfrm>
            <a:off x="1236481" y="6246167"/>
            <a:ext cx="6625276" cy="461665"/>
          </a:xfrm>
          <a:prstGeom prst="rect">
            <a:avLst/>
          </a:prstGeom>
          <a:noFill/>
        </p:spPr>
        <p:txBody>
          <a:bodyPr wrap="none" rtlCol="0">
            <a:spAutoFit/>
          </a:bodyPr>
          <a:lstStyle/>
          <a:p>
            <a:pPr algn="ct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Data Flow Diagram </a:t>
            </a:r>
            <a:r>
              <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for </a:t>
            </a: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Trial Phase Subsystem</a:t>
            </a:r>
            <a:endPar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cxnSp>
        <p:nvCxnSpPr>
          <p:cNvPr id="3" name="Straight Arrow Connector 2"/>
          <p:cNvCxnSpPr>
            <a:stCxn id="4" idx="2"/>
            <a:endCxn id="8" idx="0"/>
          </p:cNvCxnSpPr>
          <p:nvPr/>
        </p:nvCxnSpPr>
        <p:spPr>
          <a:xfrm flipH="1">
            <a:off x="1181196" y="3096479"/>
            <a:ext cx="3242620" cy="1104899"/>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7" name="TextBox 26"/>
          <p:cNvSpPr txBox="1"/>
          <p:nvPr/>
        </p:nvSpPr>
        <p:spPr>
          <a:xfrm rot="20484437">
            <a:off x="2071919" y="3345876"/>
            <a:ext cx="1496317" cy="646331"/>
          </a:xfrm>
          <a:prstGeom prst="rect">
            <a:avLst/>
          </a:prstGeom>
          <a:noFill/>
        </p:spPr>
        <p:txBody>
          <a:bodyPr wrap="square" rtlCol="0">
            <a:spAutoFit/>
          </a:bodyPr>
          <a:lstStyle/>
          <a:p>
            <a:pPr algn="ctr"/>
            <a:r>
              <a:rPr lang="en-US" dirty="0" smtClean="0"/>
              <a:t>Receive Judgment</a:t>
            </a:r>
            <a:endParaRPr lang="en-US" dirty="0"/>
          </a:p>
        </p:txBody>
      </p:sp>
    </p:spTree>
    <p:extLst>
      <p:ext uri="{BB962C8B-B14F-4D97-AF65-F5344CB8AC3E}">
        <p14:creationId xmlns:p14="http://schemas.microsoft.com/office/powerpoint/2010/main" val="2782470059"/>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444500" y="3657600"/>
            <a:ext cx="7391400" cy="0"/>
          </a:xfrm>
          <a:prstGeom prst="line">
            <a:avLst/>
          </a:prstGeom>
          <a:ln w="571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5410200" y="1778000"/>
            <a:ext cx="1600200" cy="18796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3384550" y="1778000"/>
            <a:ext cx="1568450" cy="18669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219200" y="1930400"/>
            <a:ext cx="1447800" cy="17272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4724400" y="3657600"/>
            <a:ext cx="1714500" cy="1988066"/>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2286000" y="3657600"/>
            <a:ext cx="1625600" cy="1988066"/>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391400" y="2857500"/>
            <a:ext cx="1524000" cy="16002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Poor management and public harassment</a:t>
            </a:r>
            <a:endParaRPr lang="en-US" dirty="0">
              <a:solidFill>
                <a:schemeClr val="tx1"/>
              </a:solidFill>
            </a:endParaRPr>
          </a:p>
        </p:txBody>
      </p:sp>
      <p:sp>
        <p:nvSpPr>
          <p:cNvPr id="11" name="Rectangle 10"/>
          <p:cNvSpPr/>
          <p:nvPr/>
        </p:nvSpPr>
        <p:spPr>
          <a:xfrm>
            <a:off x="4889500" y="1651000"/>
            <a:ext cx="14351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People</a:t>
            </a:r>
          </a:p>
        </p:txBody>
      </p:sp>
      <p:sp>
        <p:nvSpPr>
          <p:cNvPr id="12" name="Rectangle 11"/>
          <p:cNvSpPr/>
          <p:nvPr/>
        </p:nvSpPr>
        <p:spPr>
          <a:xfrm>
            <a:off x="2743200" y="1651000"/>
            <a:ext cx="15240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Materials</a:t>
            </a:r>
            <a:endParaRPr lang="en-US" dirty="0">
              <a:solidFill>
                <a:schemeClr val="tx1"/>
              </a:solidFill>
            </a:endParaRPr>
          </a:p>
        </p:txBody>
      </p:sp>
      <p:sp>
        <p:nvSpPr>
          <p:cNvPr id="13" name="Rectangle 12"/>
          <p:cNvSpPr/>
          <p:nvPr/>
        </p:nvSpPr>
        <p:spPr>
          <a:xfrm>
            <a:off x="311150" y="1651000"/>
            <a:ext cx="182245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Environment</a:t>
            </a:r>
            <a:endParaRPr lang="en-US" dirty="0">
              <a:solidFill>
                <a:schemeClr val="tx1"/>
              </a:solidFill>
            </a:endParaRPr>
          </a:p>
        </p:txBody>
      </p:sp>
      <p:sp>
        <p:nvSpPr>
          <p:cNvPr id="14" name="Rectangle 13"/>
          <p:cNvSpPr/>
          <p:nvPr/>
        </p:nvSpPr>
        <p:spPr>
          <a:xfrm>
            <a:off x="4267200" y="5384800"/>
            <a:ext cx="14478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Policy</a:t>
            </a:r>
            <a:endParaRPr lang="en-US" dirty="0">
              <a:solidFill>
                <a:schemeClr val="tx1"/>
              </a:solidFill>
            </a:endParaRPr>
          </a:p>
        </p:txBody>
      </p:sp>
      <p:sp>
        <p:nvSpPr>
          <p:cNvPr id="15" name="Rectangle 14"/>
          <p:cNvSpPr/>
          <p:nvPr/>
        </p:nvSpPr>
        <p:spPr>
          <a:xfrm>
            <a:off x="1755775" y="5334000"/>
            <a:ext cx="1520825"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Method</a:t>
            </a:r>
            <a:endParaRPr lang="en-US" dirty="0">
              <a:solidFill>
                <a:schemeClr val="tx1"/>
              </a:solidFill>
            </a:endParaRPr>
          </a:p>
        </p:txBody>
      </p:sp>
      <p:cxnSp>
        <p:nvCxnSpPr>
          <p:cNvPr id="17" name="Straight Arrow Connector 16"/>
          <p:cNvCxnSpPr/>
          <p:nvPr/>
        </p:nvCxnSpPr>
        <p:spPr>
          <a:xfrm>
            <a:off x="2590800" y="2503054"/>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438400" y="2526268"/>
            <a:ext cx="1752600" cy="369332"/>
          </a:xfrm>
          <a:prstGeom prst="rect">
            <a:avLst/>
          </a:prstGeom>
          <a:noFill/>
        </p:spPr>
        <p:txBody>
          <a:bodyPr wrap="square" rtlCol="0">
            <a:spAutoFit/>
          </a:bodyPr>
          <a:lstStyle/>
          <a:p>
            <a:pPr algn="ctr"/>
            <a:r>
              <a:rPr lang="en-US" dirty="0" smtClean="0"/>
              <a:t>Hand written </a:t>
            </a:r>
            <a:endParaRPr lang="en-US" dirty="0"/>
          </a:p>
        </p:txBody>
      </p:sp>
      <p:cxnSp>
        <p:nvCxnSpPr>
          <p:cNvPr id="19" name="Straight Arrow Connector 18"/>
          <p:cNvCxnSpPr/>
          <p:nvPr/>
        </p:nvCxnSpPr>
        <p:spPr>
          <a:xfrm>
            <a:off x="5029200" y="2944194"/>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172200" y="2173069"/>
            <a:ext cx="2819400" cy="646331"/>
          </a:xfrm>
          <a:prstGeom prst="rect">
            <a:avLst/>
          </a:prstGeom>
          <a:noFill/>
        </p:spPr>
        <p:txBody>
          <a:bodyPr wrap="square" rtlCol="0">
            <a:spAutoFit/>
          </a:bodyPr>
          <a:lstStyle/>
          <a:p>
            <a:pPr algn="ctr"/>
            <a:r>
              <a:rPr lang="en-US" dirty="0" smtClean="0"/>
              <a:t>Lack of judges</a:t>
            </a:r>
            <a:r>
              <a:rPr lang="en-US" dirty="0"/>
              <a:t>’ helping materials </a:t>
            </a:r>
          </a:p>
        </p:txBody>
      </p:sp>
      <p:cxnSp>
        <p:nvCxnSpPr>
          <p:cNvPr id="21" name="Straight Arrow Connector 20"/>
          <p:cNvCxnSpPr>
            <a:stCxn id="22" idx="3"/>
          </p:cNvCxnSpPr>
          <p:nvPr/>
        </p:nvCxnSpPr>
        <p:spPr>
          <a:xfrm flipH="1" flipV="1">
            <a:off x="2892425" y="4902200"/>
            <a:ext cx="2136775" cy="943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971800" y="4588470"/>
            <a:ext cx="2057400" cy="646331"/>
          </a:xfrm>
          <a:prstGeom prst="rect">
            <a:avLst/>
          </a:prstGeom>
          <a:noFill/>
        </p:spPr>
        <p:txBody>
          <a:bodyPr wrap="square" rtlCol="0">
            <a:spAutoFit/>
          </a:bodyPr>
          <a:lstStyle/>
          <a:p>
            <a:pPr algn="ctr"/>
            <a:r>
              <a:rPr lang="en-US" dirty="0" smtClean="0"/>
              <a:t>No easy access for general public</a:t>
            </a:r>
            <a:endParaRPr lang="en-US" dirty="0"/>
          </a:p>
        </p:txBody>
      </p:sp>
      <p:cxnSp>
        <p:nvCxnSpPr>
          <p:cNvPr id="27" name="Straight Arrow Connector 26"/>
          <p:cNvCxnSpPr/>
          <p:nvPr/>
        </p:nvCxnSpPr>
        <p:spPr>
          <a:xfrm>
            <a:off x="1676400" y="3911600"/>
            <a:ext cx="19812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524000" y="3835400"/>
            <a:ext cx="2044700" cy="646331"/>
          </a:xfrm>
          <a:prstGeom prst="rect">
            <a:avLst/>
          </a:prstGeom>
          <a:noFill/>
        </p:spPr>
        <p:txBody>
          <a:bodyPr wrap="square" rtlCol="0">
            <a:spAutoFit/>
          </a:bodyPr>
          <a:lstStyle/>
          <a:p>
            <a:pPr algn="ctr"/>
            <a:r>
              <a:rPr lang="en-US" dirty="0" smtClean="0"/>
              <a:t>Error prone update system</a:t>
            </a:r>
          </a:p>
        </p:txBody>
      </p:sp>
      <p:cxnSp>
        <p:nvCxnSpPr>
          <p:cNvPr id="29" name="Straight Arrow Connector 28"/>
          <p:cNvCxnSpPr/>
          <p:nvPr/>
        </p:nvCxnSpPr>
        <p:spPr>
          <a:xfrm>
            <a:off x="685800" y="2917064"/>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00100" y="2960469"/>
            <a:ext cx="1409700" cy="646331"/>
          </a:xfrm>
          <a:prstGeom prst="rect">
            <a:avLst/>
          </a:prstGeom>
          <a:noFill/>
        </p:spPr>
        <p:txBody>
          <a:bodyPr wrap="square" rtlCol="0">
            <a:spAutoFit/>
          </a:bodyPr>
          <a:lstStyle/>
          <a:p>
            <a:pPr algn="ctr"/>
            <a:r>
              <a:rPr lang="en-US" dirty="0" smtClean="0"/>
              <a:t>Untrained</a:t>
            </a:r>
          </a:p>
          <a:p>
            <a:pPr algn="ctr"/>
            <a:r>
              <a:rPr lang="en-US" smtClean="0"/>
              <a:t>Greffier</a:t>
            </a:r>
            <a:endParaRPr lang="en-US" dirty="0"/>
          </a:p>
        </p:txBody>
      </p:sp>
      <p:cxnSp>
        <p:nvCxnSpPr>
          <p:cNvPr id="31" name="Straight Arrow Connector 30"/>
          <p:cNvCxnSpPr/>
          <p:nvPr/>
        </p:nvCxnSpPr>
        <p:spPr>
          <a:xfrm>
            <a:off x="380999" y="2362200"/>
            <a:ext cx="1219201"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09600" y="2373868"/>
            <a:ext cx="1219200" cy="369332"/>
          </a:xfrm>
          <a:prstGeom prst="rect">
            <a:avLst/>
          </a:prstGeom>
          <a:noFill/>
        </p:spPr>
        <p:txBody>
          <a:bodyPr wrap="square" rtlCol="0">
            <a:spAutoFit/>
          </a:bodyPr>
          <a:lstStyle/>
          <a:p>
            <a:pPr algn="ctr"/>
            <a:r>
              <a:rPr lang="en-US" dirty="0" smtClean="0"/>
              <a:t>Crowds</a:t>
            </a:r>
            <a:endParaRPr lang="en-US" dirty="0"/>
          </a:p>
        </p:txBody>
      </p:sp>
      <p:cxnSp>
        <p:nvCxnSpPr>
          <p:cNvPr id="33" name="Straight Arrow Connector 32"/>
          <p:cNvCxnSpPr/>
          <p:nvPr/>
        </p:nvCxnSpPr>
        <p:spPr>
          <a:xfrm flipH="1">
            <a:off x="228600" y="3657600"/>
            <a:ext cx="38100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3048000" y="2997200"/>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819400" y="2960469"/>
            <a:ext cx="1752600" cy="369332"/>
          </a:xfrm>
          <a:prstGeom prst="rect">
            <a:avLst/>
          </a:prstGeom>
          <a:noFill/>
        </p:spPr>
        <p:txBody>
          <a:bodyPr wrap="square" rtlCol="0">
            <a:spAutoFit/>
          </a:bodyPr>
          <a:lstStyle/>
          <a:p>
            <a:pPr algn="ctr"/>
            <a:r>
              <a:rPr lang="en-US" dirty="0" smtClean="0"/>
              <a:t>Less readable</a:t>
            </a:r>
            <a:endParaRPr lang="en-US" dirty="0"/>
          </a:p>
        </p:txBody>
      </p:sp>
      <p:cxnSp>
        <p:nvCxnSpPr>
          <p:cNvPr id="36" name="Straight Arrow Connector 35"/>
          <p:cNvCxnSpPr/>
          <p:nvPr/>
        </p:nvCxnSpPr>
        <p:spPr>
          <a:xfrm flipH="1">
            <a:off x="6096000" y="2496234"/>
            <a:ext cx="2680783" cy="3449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flipH="1">
            <a:off x="5245100" y="2960469"/>
            <a:ext cx="1219200" cy="646331"/>
          </a:xfrm>
          <a:prstGeom prst="rect">
            <a:avLst/>
          </a:prstGeom>
          <a:noFill/>
        </p:spPr>
        <p:txBody>
          <a:bodyPr wrap="square" rtlCol="0">
            <a:spAutoFit/>
          </a:bodyPr>
          <a:lstStyle/>
          <a:p>
            <a:pPr algn="ctr"/>
            <a:r>
              <a:rPr lang="en-US" dirty="0" smtClean="0"/>
              <a:t>Manual checking</a:t>
            </a:r>
            <a:endParaRPr lang="en-US" dirty="0"/>
          </a:p>
        </p:txBody>
      </p:sp>
      <p:cxnSp>
        <p:nvCxnSpPr>
          <p:cNvPr id="38" name="Straight Arrow Connector 37"/>
          <p:cNvCxnSpPr/>
          <p:nvPr/>
        </p:nvCxnSpPr>
        <p:spPr>
          <a:xfrm flipH="1">
            <a:off x="5486400" y="4759404"/>
            <a:ext cx="18288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flipH="1">
            <a:off x="5562600" y="4459069"/>
            <a:ext cx="1600200" cy="646331"/>
          </a:xfrm>
          <a:prstGeom prst="rect">
            <a:avLst/>
          </a:prstGeom>
          <a:noFill/>
        </p:spPr>
        <p:txBody>
          <a:bodyPr wrap="square" rtlCol="0">
            <a:spAutoFit/>
          </a:bodyPr>
          <a:lstStyle/>
          <a:p>
            <a:pPr algn="ctr"/>
            <a:r>
              <a:rPr lang="en-US" dirty="0" smtClean="0"/>
              <a:t>Traditional management</a:t>
            </a:r>
            <a:endParaRPr lang="en-US" dirty="0"/>
          </a:p>
        </p:txBody>
      </p:sp>
      <p:sp>
        <p:nvSpPr>
          <p:cNvPr id="41" name="Rounded Rectangle 40"/>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Trial Phase : </a:t>
            </a:r>
            <a:r>
              <a:rPr lang="en-US" sz="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Ishikawa Diagram </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42" name="Picture 2" descr="D:\Rakinsfiles\rakin's L-3 T-1\Software\LAB_ISD\Photos\Supreme Court of Bangladesh.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3" name="Slide Number Placeholder 3"/>
          <p:cNvSpPr>
            <a:spLocks noGrp="1"/>
          </p:cNvSpPr>
          <p:nvPr>
            <p:ph type="sldNum" sz="quarter" idx="12"/>
          </p:nvPr>
        </p:nvSpPr>
        <p:spPr>
          <a:xfrm>
            <a:off x="8121983" y="990600"/>
            <a:ext cx="893649"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pPr/>
              <a:t>13</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50" name="TextBox 49"/>
          <p:cNvSpPr txBox="1"/>
          <p:nvPr/>
        </p:nvSpPr>
        <p:spPr>
          <a:xfrm>
            <a:off x="1282971" y="6015335"/>
            <a:ext cx="6532302" cy="461665"/>
          </a:xfrm>
          <a:prstGeom prst="rect">
            <a:avLst/>
          </a:prstGeom>
          <a:noFill/>
        </p:spPr>
        <p:txBody>
          <a:bodyPr wrap="none" rtlCol="0">
            <a:spAutoFit/>
          </a:bodyPr>
          <a:lstStyle/>
          <a:p>
            <a:pPr algn="ct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Ishikawa Diagram </a:t>
            </a:r>
            <a:r>
              <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for </a:t>
            </a: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Trial Phase Sub-system</a:t>
            </a:r>
            <a:endPar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143611394"/>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ounded Rectangle 40"/>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Feasibility Analysis: Operational</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42" name="Picture 2" descr="D:\Rakinsfiles\rakin's L-3 T-1\Software\LAB_ISD\Photos\Supreme Court of Bangladesh.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3" name="Slide Number Placeholder 3"/>
          <p:cNvSpPr>
            <a:spLocks noGrp="1"/>
          </p:cNvSpPr>
          <p:nvPr>
            <p:ph type="sldNum" sz="quarter" idx="12"/>
          </p:nvPr>
        </p:nvSpPr>
        <p:spPr>
          <a:xfrm>
            <a:off x="8121983" y="990600"/>
            <a:ext cx="893649"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pPr/>
              <a:t>14</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2" name="TextBox 1"/>
          <p:cNvSpPr txBox="1"/>
          <p:nvPr/>
        </p:nvSpPr>
        <p:spPr>
          <a:xfrm>
            <a:off x="152400" y="1295400"/>
            <a:ext cx="3276600" cy="584775"/>
          </a:xfrm>
          <a:prstGeom prst="rect">
            <a:avLst/>
          </a:prstGeom>
          <a:noFill/>
        </p:spPr>
        <p:txBody>
          <a:bodyPr wrap="square" rtlCol="0">
            <a:spAutoFit/>
          </a:bodyPr>
          <a:lstStyle/>
          <a:p>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PIECES Analysis:</a:t>
            </a:r>
            <a:endPar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TextBox 2"/>
          <p:cNvSpPr txBox="1"/>
          <p:nvPr/>
        </p:nvSpPr>
        <p:spPr>
          <a:xfrm>
            <a:off x="228601" y="1752600"/>
            <a:ext cx="3208699" cy="523220"/>
          </a:xfrm>
          <a:prstGeom prst="rect">
            <a:avLst/>
          </a:prstGeom>
          <a:noFill/>
        </p:spPr>
        <p:txBody>
          <a:bodyPr wrap="none" rtlCol="0">
            <a:spAutoFit/>
          </a:bodyPr>
          <a:lstStyle/>
          <a:p>
            <a:pPr marL="285750" indent="-285750">
              <a:buFont typeface="Wingdings" pitchFamily="2" charset="2"/>
              <a:buChar char="q"/>
            </a:pPr>
            <a:r>
              <a:rPr lang="en-US" sz="2800" b="1" dirty="0" smtClean="0">
                <a:ln w="10541" cmpd="sng">
                  <a:solidFill>
                    <a:schemeClr val="accent1">
                      <a:shade val="88000"/>
                      <a:satMod val="110000"/>
                    </a:schemeClr>
                  </a:solidFill>
                  <a:prstDash val="solid"/>
                </a:ln>
                <a:solidFill>
                  <a:schemeClr val="accent2">
                    <a:lumMod val="50000"/>
                  </a:schemeClr>
                </a:solidFill>
              </a:rPr>
              <a:t> P: Performance</a:t>
            </a:r>
            <a:endParaRPr lang="en-US" sz="2800" b="1" dirty="0">
              <a:ln w="10541" cmpd="sng">
                <a:solidFill>
                  <a:schemeClr val="accent1">
                    <a:shade val="88000"/>
                    <a:satMod val="110000"/>
                  </a:schemeClr>
                </a:solidFill>
                <a:prstDash val="solid"/>
              </a:ln>
              <a:solidFill>
                <a:schemeClr val="accent2">
                  <a:lumMod val="50000"/>
                </a:schemeClr>
              </a:solidFill>
            </a:endParaRPr>
          </a:p>
        </p:txBody>
      </p:sp>
      <p:sp>
        <p:nvSpPr>
          <p:cNvPr id="4" name="TextBox 3"/>
          <p:cNvSpPr txBox="1"/>
          <p:nvPr/>
        </p:nvSpPr>
        <p:spPr>
          <a:xfrm>
            <a:off x="381001" y="2155210"/>
            <a:ext cx="8762999" cy="2492990"/>
          </a:xfrm>
          <a:prstGeom prst="rect">
            <a:avLst/>
          </a:prstGeom>
          <a:noFill/>
        </p:spPr>
        <p:txBody>
          <a:bodyPr wrap="square" rtlCol="0">
            <a:spAutoFit/>
          </a:bodyPr>
          <a:lstStyle/>
          <a:p>
            <a:pPr marL="285750" indent="-285750">
              <a:buFontTx/>
              <a:buChar char="-"/>
            </a:pPr>
            <a:r>
              <a:rPr lang="en-US" sz="2400" b="1" dirty="0" smtClean="0">
                <a:ln w="10541" cmpd="sng">
                  <a:noFill/>
                  <a:prstDash val="solid"/>
                </a:ln>
                <a:solidFill>
                  <a:srgbClr val="7030A0"/>
                </a:solidFill>
              </a:rPr>
              <a:t>Immediate document transfers and print outs speeding up the process</a:t>
            </a:r>
          </a:p>
          <a:p>
            <a:pPr marL="285750" indent="-285750">
              <a:lnSpc>
                <a:spcPct val="150000"/>
              </a:lnSpc>
              <a:buFontTx/>
              <a:buChar char="-"/>
            </a:pPr>
            <a:r>
              <a:rPr lang="en-US" sz="2400" b="1" dirty="0" smtClean="0">
                <a:ln w="10541" cmpd="sng">
                  <a:noFill/>
                  <a:prstDash val="solid"/>
                </a:ln>
                <a:solidFill>
                  <a:srgbClr val="7030A0"/>
                </a:solidFill>
              </a:rPr>
              <a:t>Very much low memory consumptions</a:t>
            </a:r>
          </a:p>
          <a:p>
            <a:pPr marL="285750" indent="-285750">
              <a:lnSpc>
                <a:spcPct val="150000"/>
              </a:lnSpc>
              <a:buFontTx/>
              <a:buChar char="-"/>
            </a:pPr>
            <a:r>
              <a:rPr lang="en-US" sz="2400" b="1" dirty="0" smtClean="0">
                <a:ln w="10541" cmpd="sng">
                  <a:noFill/>
                  <a:prstDash val="solid"/>
                </a:ln>
                <a:solidFill>
                  <a:srgbClr val="7030A0"/>
                </a:solidFill>
              </a:rPr>
              <a:t>Almost no paper works</a:t>
            </a:r>
          </a:p>
          <a:p>
            <a:pPr marL="285750" indent="-285750">
              <a:lnSpc>
                <a:spcPct val="150000"/>
              </a:lnSpc>
              <a:buFontTx/>
              <a:buChar char="-"/>
            </a:pPr>
            <a:r>
              <a:rPr lang="en-US" sz="2400" b="1" dirty="0" smtClean="0">
                <a:ln w="10541" cmpd="sng">
                  <a:noFill/>
                  <a:prstDash val="solid"/>
                </a:ln>
                <a:solidFill>
                  <a:srgbClr val="7030A0"/>
                </a:solidFill>
              </a:rPr>
              <a:t>Almost zero manual labor</a:t>
            </a:r>
            <a:endParaRPr lang="en-US" sz="2400" b="1" dirty="0">
              <a:ln w="10541" cmpd="sng">
                <a:noFill/>
                <a:prstDash val="solid"/>
              </a:ln>
              <a:solidFill>
                <a:srgbClr val="7030A0"/>
              </a:solidFill>
            </a:endParaRPr>
          </a:p>
        </p:txBody>
      </p:sp>
      <p:sp>
        <p:nvSpPr>
          <p:cNvPr id="8" name="TextBox 7"/>
          <p:cNvSpPr txBox="1"/>
          <p:nvPr/>
        </p:nvSpPr>
        <p:spPr>
          <a:xfrm>
            <a:off x="228600" y="4648200"/>
            <a:ext cx="2917786" cy="523220"/>
          </a:xfrm>
          <a:prstGeom prst="rect">
            <a:avLst/>
          </a:prstGeom>
          <a:noFill/>
        </p:spPr>
        <p:txBody>
          <a:bodyPr wrap="none" rtlCol="0">
            <a:spAutoFit/>
          </a:bodyPr>
          <a:lstStyle/>
          <a:p>
            <a:pPr marL="285750" indent="-285750">
              <a:buFont typeface="Wingdings" pitchFamily="2" charset="2"/>
              <a:buChar char="q"/>
            </a:pPr>
            <a:r>
              <a:rPr lang="en-US" sz="2800" b="1" dirty="0" smtClean="0">
                <a:ln w="10541" cmpd="sng">
                  <a:solidFill>
                    <a:schemeClr val="accent1">
                      <a:shade val="88000"/>
                      <a:satMod val="110000"/>
                    </a:schemeClr>
                  </a:solidFill>
                  <a:prstDash val="solid"/>
                </a:ln>
                <a:solidFill>
                  <a:schemeClr val="accent2">
                    <a:lumMod val="50000"/>
                  </a:schemeClr>
                </a:solidFill>
              </a:rPr>
              <a:t> I: Information</a:t>
            </a:r>
            <a:endParaRPr lang="en-US" sz="2800" b="1" dirty="0">
              <a:ln w="10541" cmpd="sng">
                <a:solidFill>
                  <a:schemeClr val="accent1">
                    <a:shade val="88000"/>
                    <a:satMod val="110000"/>
                  </a:schemeClr>
                </a:solidFill>
                <a:prstDash val="solid"/>
              </a:ln>
              <a:solidFill>
                <a:schemeClr val="accent2">
                  <a:lumMod val="50000"/>
                </a:schemeClr>
              </a:solidFill>
            </a:endParaRPr>
          </a:p>
        </p:txBody>
      </p:sp>
      <p:sp>
        <p:nvSpPr>
          <p:cNvPr id="9" name="TextBox 8"/>
          <p:cNvSpPr txBox="1"/>
          <p:nvPr/>
        </p:nvSpPr>
        <p:spPr>
          <a:xfrm>
            <a:off x="381000" y="4953000"/>
            <a:ext cx="8478603" cy="1754326"/>
          </a:xfrm>
          <a:prstGeom prst="rect">
            <a:avLst/>
          </a:prstGeom>
          <a:noFill/>
        </p:spPr>
        <p:txBody>
          <a:bodyPr wrap="none" rtlCol="0">
            <a:spAutoFit/>
          </a:bodyPr>
          <a:lstStyle/>
          <a:p>
            <a:pPr marL="285750" indent="-285750">
              <a:lnSpc>
                <a:spcPct val="150000"/>
              </a:lnSpc>
              <a:buFontTx/>
              <a:buChar char="-"/>
            </a:pPr>
            <a:r>
              <a:rPr lang="en-US" sz="2400" b="1" dirty="0" smtClean="0">
                <a:ln w="10541" cmpd="sng">
                  <a:noFill/>
                  <a:prstDash val="solid"/>
                </a:ln>
                <a:solidFill>
                  <a:srgbClr val="7030A0"/>
                </a:solidFill>
              </a:rPr>
              <a:t>Available info. of case via web after the FIR submission</a:t>
            </a:r>
          </a:p>
          <a:p>
            <a:pPr marL="285750" indent="-285750">
              <a:lnSpc>
                <a:spcPct val="150000"/>
              </a:lnSpc>
              <a:buFontTx/>
              <a:buChar char="-"/>
            </a:pPr>
            <a:r>
              <a:rPr lang="en-US" sz="2400" b="1" dirty="0" smtClean="0">
                <a:ln w="10541" cmpd="sng">
                  <a:noFill/>
                  <a:prstDash val="solid"/>
                </a:ln>
                <a:solidFill>
                  <a:srgbClr val="7030A0"/>
                </a:solidFill>
              </a:rPr>
              <a:t>Notifications to Magistrates about the cause &amp; court list</a:t>
            </a:r>
          </a:p>
          <a:p>
            <a:pPr marL="285750" indent="-285750">
              <a:lnSpc>
                <a:spcPct val="150000"/>
              </a:lnSpc>
              <a:buFontTx/>
              <a:buChar char="-"/>
            </a:pPr>
            <a:r>
              <a:rPr lang="en-US" sz="2400" b="1" dirty="0" smtClean="0">
                <a:ln w="10541" cmpd="sng">
                  <a:noFill/>
                  <a:prstDash val="solid"/>
                </a:ln>
                <a:solidFill>
                  <a:srgbClr val="7030A0"/>
                </a:solidFill>
              </a:rPr>
              <a:t>Notifications to plaintiffs &amp; other interested people</a:t>
            </a:r>
            <a:endParaRPr lang="en-US" sz="2400" b="1" dirty="0">
              <a:ln w="10541" cmpd="sng">
                <a:noFill/>
                <a:prstDash val="solid"/>
              </a:ln>
              <a:solidFill>
                <a:srgbClr val="7030A0"/>
              </a:solidFill>
            </a:endParaRPr>
          </a:p>
        </p:txBody>
      </p:sp>
    </p:spTree>
    <p:extLst>
      <p:ext uri="{BB962C8B-B14F-4D97-AF65-F5344CB8AC3E}">
        <p14:creationId xmlns:p14="http://schemas.microsoft.com/office/powerpoint/2010/main" val="3773360104"/>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ounded Rectangle 40"/>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Feasibility Analysis: Operational</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42" name="Picture 2" descr="D:\Rakinsfiles\rakin's L-3 T-1\Software\LAB_ISD\Photos\Supreme Court of Bangladesh.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3" name="Slide Number Placeholder 3"/>
          <p:cNvSpPr>
            <a:spLocks noGrp="1"/>
          </p:cNvSpPr>
          <p:nvPr>
            <p:ph type="sldNum" sz="quarter" idx="12"/>
          </p:nvPr>
        </p:nvSpPr>
        <p:spPr>
          <a:xfrm>
            <a:off x="8121983" y="990600"/>
            <a:ext cx="893649"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pPr/>
              <a:t>15</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2" name="TextBox 1"/>
          <p:cNvSpPr txBox="1"/>
          <p:nvPr/>
        </p:nvSpPr>
        <p:spPr>
          <a:xfrm>
            <a:off x="152400" y="1295400"/>
            <a:ext cx="3276600" cy="584775"/>
          </a:xfrm>
          <a:prstGeom prst="rect">
            <a:avLst/>
          </a:prstGeom>
          <a:noFill/>
        </p:spPr>
        <p:txBody>
          <a:bodyPr wrap="square" rtlCol="0">
            <a:spAutoFit/>
          </a:bodyPr>
          <a:lstStyle/>
          <a:p>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PIECES Analysis:</a:t>
            </a:r>
            <a:endPar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TextBox 2"/>
          <p:cNvSpPr txBox="1"/>
          <p:nvPr/>
        </p:nvSpPr>
        <p:spPr>
          <a:xfrm>
            <a:off x="228601" y="2004298"/>
            <a:ext cx="2662908" cy="523220"/>
          </a:xfrm>
          <a:prstGeom prst="rect">
            <a:avLst/>
          </a:prstGeom>
          <a:noFill/>
        </p:spPr>
        <p:txBody>
          <a:bodyPr wrap="none" rtlCol="0">
            <a:spAutoFit/>
          </a:bodyPr>
          <a:lstStyle/>
          <a:p>
            <a:pPr marL="285750" indent="-285750">
              <a:buFont typeface="Wingdings" pitchFamily="2" charset="2"/>
              <a:buChar char="q"/>
            </a:pPr>
            <a:r>
              <a:rPr lang="en-US" sz="2800" b="1" dirty="0" smtClean="0">
                <a:ln w="10541" cmpd="sng">
                  <a:solidFill>
                    <a:schemeClr val="accent1">
                      <a:shade val="88000"/>
                      <a:satMod val="110000"/>
                    </a:schemeClr>
                  </a:solidFill>
                  <a:prstDash val="solid"/>
                </a:ln>
                <a:solidFill>
                  <a:schemeClr val="accent2">
                    <a:lumMod val="50000"/>
                  </a:schemeClr>
                </a:solidFill>
              </a:rPr>
              <a:t> E: Economic</a:t>
            </a:r>
            <a:endParaRPr lang="en-US" sz="2800" b="1" dirty="0">
              <a:ln w="10541" cmpd="sng">
                <a:solidFill>
                  <a:schemeClr val="accent1">
                    <a:shade val="88000"/>
                    <a:satMod val="110000"/>
                  </a:schemeClr>
                </a:solidFill>
                <a:prstDash val="solid"/>
              </a:ln>
              <a:solidFill>
                <a:schemeClr val="accent2">
                  <a:lumMod val="50000"/>
                </a:schemeClr>
              </a:solidFill>
            </a:endParaRPr>
          </a:p>
        </p:txBody>
      </p:sp>
      <p:sp>
        <p:nvSpPr>
          <p:cNvPr id="4" name="TextBox 3"/>
          <p:cNvSpPr txBox="1"/>
          <p:nvPr/>
        </p:nvSpPr>
        <p:spPr>
          <a:xfrm>
            <a:off x="381001" y="2381071"/>
            <a:ext cx="8762999" cy="1200329"/>
          </a:xfrm>
          <a:prstGeom prst="rect">
            <a:avLst/>
          </a:prstGeom>
          <a:noFill/>
        </p:spPr>
        <p:txBody>
          <a:bodyPr wrap="square" rtlCol="0">
            <a:spAutoFit/>
          </a:bodyPr>
          <a:lstStyle/>
          <a:p>
            <a:pPr marL="285750" indent="-285750">
              <a:buFontTx/>
              <a:buChar char="-"/>
            </a:pPr>
            <a:r>
              <a:rPr lang="en-US" sz="2400" b="1" dirty="0" smtClean="0">
                <a:ln w="10541" cmpd="sng">
                  <a:noFill/>
                  <a:prstDash val="solid"/>
                </a:ln>
                <a:solidFill>
                  <a:srgbClr val="7030A0"/>
                </a:solidFill>
              </a:rPr>
              <a:t>Transportation cost saved</a:t>
            </a:r>
          </a:p>
          <a:p>
            <a:pPr marL="285750" indent="-285750">
              <a:buFontTx/>
              <a:buChar char="-"/>
            </a:pPr>
            <a:r>
              <a:rPr lang="en-US" sz="2400" b="1" dirty="0" smtClean="0">
                <a:ln w="10541" cmpd="sng">
                  <a:noFill/>
                  <a:prstDash val="solid"/>
                </a:ln>
                <a:solidFill>
                  <a:srgbClr val="7030A0"/>
                </a:solidFill>
              </a:rPr>
              <a:t>Almost no paper document cost</a:t>
            </a:r>
          </a:p>
          <a:p>
            <a:pPr marL="285750" indent="-285750">
              <a:buFontTx/>
              <a:buChar char="-"/>
            </a:pPr>
            <a:r>
              <a:rPr lang="en-US" sz="2400" b="1" dirty="0" smtClean="0">
                <a:ln w="10541" cmpd="sng">
                  <a:noFill/>
                  <a:prstDash val="solid"/>
                </a:ln>
                <a:solidFill>
                  <a:srgbClr val="7030A0"/>
                </a:solidFill>
              </a:rPr>
              <a:t>Much less documentation cost</a:t>
            </a:r>
            <a:endParaRPr lang="en-US" sz="2400" b="1" dirty="0">
              <a:ln w="10541" cmpd="sng">
                <a:noFill/>
                <a:prstDash val="solid"/>
              </a:ln>
              <a:solidFill>
                <a:srgbClr val="7030A0"/>
              </a:solidFill>
            </a:endParaRPr>
          </a:p>
        </p:txBody>
      </p:sp>
      <p:sp>
        <p:nvSpPr>
          <p:cNvPr id="8" name="TextBox 7"/>
          <p:cNvSpPr txBox="1"/>
          <p:nvPr/>
        </p:nvSpPr>
        <p:spPr>
          <a:xfrm>
            <a:off x="228600" y="3625188"/>
            <a:ext cx="2311851" cy="523220"/>
          </a:xfrm>
          <a:prstGeom prst="rect">
            <a:avLst/>
          </a:prstGeom>
          <a:noFill/>
        </p:spPr>
        <p:txBody>
          <a:bodyPr wrap="none" rtlCol="0">
            <a:spAutoFit/>
          </a:bodyPr>
          <a:lstStyle/>
          <a:p>
            <a:pPr marL="285750" indent="-285750">
              <a:buFont typeface="Wingdings" pitchFamily="2" charset="2"/>
              <a:buChar char="q"/>
            </a:pPr>
            <a:r>
              <a:rPr lang="en-US" sz="2800" b="1" dirty="0" smtClean="0">
                <a:ln w="10541" cmpd="sng">
                  <a:solidFill>
                    <a:schemeClr val="accent1">
                      <a:shade val="88000"/>
                      <a:satMod val="110000"/>
                    </a:schemeClr>
                  </a:solidFill>
                  <a:prstDash val="solid"/>
                </a:ln>
                <a:solidFill>
                  <a:schemeClr val="accent2">
                    <a:lumMod val="50000"/>
                  </a:schemeClr>
                </a:solidFill>
              </a:rPr>
              <a:t> C: Control</a:t>
            </a:r>
            <a:endParaRPr lang="en-US" sz="2800" b="1" dirty="0">
              <a:ln w="10541" cmpd="sng">
                <a:solidFill>
                  <a:schemeClr val="accent1">
                    <a:shade val="88000"/>
                    <a:satMod val="110000"/>
                  </a:schemeClr>
                </a:solidFill>
                <a:prstDash val="solid"/>
              </a:ln>
              <a:solidFill>
                <a:schemeClr val="accent2">
                  <a:lumMod val="50000"/>
                </a:schemeClr>
              </a:solidFill>
            </a:endParaRPr>
          </a:p>
        </p:txBody>
      </p:sp>
      <p:sp>
        <p:nvSpPr>
          <p:cNvPr id="9" name="TextBox 8"/>
          <p:cNvSpPr txBox="1"/>
          <p:nvPr/>
        </p:nvSpPr>
        <p:spPr>
          <a:xfrm>
            <a:off x="381000" y="3987317"/>
            <a:ext cx="8715078" cy="2862322"/>
          </a:xfrm>
          <a:prstGeom prst="rect">
            <a:avLst/>
          </a:prstGeom>
          <a:noFill/>
        </p:spPr>
        <p:txBody>
          <a:bodyPr wrap="none" rtlCol="0">
            <a:spAutoFit/>
          </a:bodyPr>
          <a:lstStyle/>
          <a:p>
            <a:pPr marL="285750" indent="-285750">
              <a:lnSpc>
                <a:spcPct val="150000"/>
              </a:lnSpc>
              <a:buFontTx/>
              <a:buChar char="-"/>
            </a:pPr>
            <a:r>
              <a:rPr lang="en-US" sz="2400" b="1" dirty="0" smtClean="0">
                <a:ln w="10541" cmpd="sng">
                  <a:noFill/>
                  <a:prstDash val="solid"/>
                </a:ln>
                <a:solidFill>
                  <a:srgbClr val="7030A0"/>
                </a:solidFill>
              </a:rPr>
              <a:t>A database for the whole process with secured backups</a:t>
            </a:r>
          </a:p>
          <a:p>
            <a:pPr marL="285750" indent="-285750">
              <a:lnSpc>
                <a:spcPct val="150000"/>
              </a:lnSpc>
              <a:buFontTx/>
              <a:buChar char="-"/>
            </a:pPr>
            <a:r>
              <a:rPr lang="en-US" sz="2400" b="1" dirty="0" smtClean="0">
                <a:ln w="10541" cmpd="sng">
                  <a:noFill/>
                  <a:prstDash val="solid"/>
                </a:ln>
                <a:solidFill>
                  <a:srgbClr val="7030A0"/>
                </a:solidFill>
              </a:rPr>
              <a:t>Well isolated desktop apps for DO, GRO, greffier an so on</a:t>
            </a:r>
          </a:p>
          <a:p>
            <a:pPr marL="285750" indent="-285750">
              <a:lnSpc>
                <a:spcPct val="150000"/>
              </a:lnSpc>
              <a:buFontTx/>
              <a:buChar char="-"/>
            </a:pPr>
            <a:r>
              <a:rPr lang="en-US" sz="2400" b="1" dirty="0" smtClean="0">
                <a:ln w="10541" cmpd="sng">
                  <a:noFill/>
                  <a:prstDash val="solid"/>
                </a:ln>
                <a:solidFill>
                  <a:srgbClr val="7030A0"/>
                </a:solidFill>
              </a:rPr>
              <a:t>Passwords protection with IP/MAC address tracking</a:t>
            </a:r>
          </a:p>
          <a:p>
            <a:pPr marL="285750" indent="-285750">
              <a:lnSpc>
                <a:spcPct val="150000"/>
              </a:lnSpc>
              <a:buFontTx/>
              <a:buChar char="-"/>
            </a:pPr>
            <a:r>
              <a:rPr lang="en-US" sz="2400" b="1" dirty="0" smtClean="0">
                <a:ln w="10541" cmpd="sng">
                  <a:noFill/>
                  <a:prstDash val="solid"/>
                </a:ln>
                <a:solidFill>
                  <a:srgbClr val="7030A0"/>
                </a:solidFill>
              </a:rPr>
              <a:t>Only authenticated documents view via web</a:t>
            </a:r>
          </a:p>
          <a:p>
            <a:pPr marL="285750" indent="-285750">
              <a:lnSpc>
                <a:spcPct val="150000"/>
              </a:lnSpc>
              <a:buFontTx/>
              <a:buChar char="-"/>
            </a:pPr>
            <a:r>
              <a:rPr lang="en-US" sz="2400" b="1" dirty="0">
                <a:ln w="10541" cmpd="sng">
                  <a:noFill/>
                  <a:prstDash val="solid"/>
                </a:ln>
                <a:solidFill>
                  <a:srgbClr val="7030A0"/>
                </a:solidFill>
              </a:rPr>
              <a:t>No excessive </a:t>
            </a:r>
            <a:r>
              <a:rPr lang="en-US" sz="2400" b="1" dirty="0" smtClean="0">
                <a:ln w="10541" cmpd="sng">
                  <a:noFill/>
                  <a:prstDash val="solid"/>
                </a:ln>
                <a:solidFill>
                  <a:srgbClr val="7030A0"/>
                </a:solidFill>
              </a:rPr>
              <a:t>controls / </a:t>
            </a:r>
            <a:r>
              <a:rPr lang="en-US" sz="2400" b="1" dirty="0">
                <a:ln w="10541" cmpd="sng">
                  <a:noFill/>
                  <a:prstDash val="solid"/>
                </a:ln>
                <a:solidFill>
                  <a:srgbClr val="7030A0"/>
                </a:solidFill>
              </a:rPr>
              <a:t>Bureaucratic </a:t>
            </a:r>
            <a:r>
              <a:rPr lang="en-US" sz="2400" b="1" dirty="0" smtClean="0">
                <a:ln w="10541" cmpd="sng">
                  <a:noFill/>
                  <a:prstDash val="solid"/>
                </a:ln>
                <a:solidFill>
                  <a:srgbClr val="7030A0"/>
                </a:solidFill>
              </a:rPr>
              <a:t>procedures</a:t>
            </a:r>
            <a:endParaRPr lang="en-US" sz="2400" b="1" dirty="0">
              <a:ln w="10541" cmpd="sng">
                <a:noFill/>
                <a:prstDash val="solid"/>
              </a:ln>
              <a:solidFill>
                <a:srgbClr val="7030A0"/>
              </a:solidFill>
            </a:endParaRPr>
          </a:p>
        </p:txBody>
      </p:sp>
    </p:spTree>
    <p:extLst>
      <p:ext uri="{BB962C8B-B14F-4D97-AF65-F5344CB8AC3E}">
        <p14:creationId xmlns:p14="http://schemas.microsoft.com/office/powerpoint/2010/main" val="1568453966"/>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ounded Rectangle 40"/>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Feasibility Analysis: Operational</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42" name="Picture 2" descr="D:\Rakinsfiles\rakin's L-3 T-1\Software\LAB_ISD\Photos\Supreme Court of Bangladesh.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3" name="Slide Number Placeholder 3"/>
          <p:cNvSpPr>
            <a:spLocks noGrp="1"/>
          </p:cNvSpPr>
          <p:nvPr>
            <p:ph type="sldNum" sz="quarter" idx="12"/>
          </p:nvPr>
        </p:nvSpPr>
        <p:spPr>
          <a:xfrm>
            <a:off x="8121983" y="990600"/>
            <a:ext cx="893649"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pPr/>
              <a:t>16</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2" name="TextBox 1"/>
          <p:cNvSpPr txBox="1"/>
          <p:nvPr/>
        </p:nvSpPr>
        <p:spPr>
          <a:xfrm>
            <a:off x="152400" y="1295400"/>
            <a:ext cx="3276600" cy="584775"/>
          </a:xfrm>
          <a:prstGeom prst="rect">
            <a:avLst/>
          </a:prstGeom>
          <a:noFill/>
        </p:spPr>
        <p:txBody>
          <a:bodyPr wrap="square" rtlCol="0">
            <a:spAutoFit/>
          </a:bodyPr>
          <a:lstStyle/>
          <a:p>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PIECES Analysis:</a:t>
            </a:r>
            <a:endPar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TextBox 2"/>
          <p:cNvSpPr txBox="1"/>
          <p:nvPr/>
        </p:nvSpPr>
        <p:spPr>
          <a:xfrm>
            <a:off x="228601" y="2004298"/>
            <a:ext cx="2719014" cy="523220"/>
          </a:xfrm>
          <a:prstGeom prst="rect">
            <a:avLst/>
          </a:prstGeom>
          <a:noFill/>
        </p:spPr>
        <p:txBody>
          <a:bodyPr wrap="none" rtlCol="0">
            <a:spAutoFit/>
          </a:bodyPr>
          <a:lstStyle/>
          <a:p>
            <a:pPr marL="285750" indent="-285750">
              <a:buFont typeface="Wingdings" pitchFamily="2" charset="2"/>
              <a:buChar char="q"/>
            </a:pPr>
            <a:r>
              <a:rPr lang="en-US" sz="2800" b="1" dirty="0" smtClean="0">
                <a:ln w="10541" cmpd="sng">
                  <a:solidFill>
                    <a:schemeClr val="accent1">
                      <a:shade val="88000"/>
                      <a:satMod val="110000"/>
                    </a:schemeClr>
                  </a:solidFill>
                  <a:prstDash val="solid"/>
                </a:ln>
                <a:solidFill>
                  <a:schemeClr val="accent2">
                    <a:lumMod val="50000"/>
                  </a:schemeClr>
                </a:solidFill>
              </a:rPr>
              <a:t> E: Efficiency</a:t>
            </a:r>
            <a:endParaRPr lang="en-US" sz="2800" b="1" dirty="0">
              <a:ln w="10541" cmpd="sng">
                <a:solidFill>
                  <a:schemeClr val="accent1">
                    <a:shade val="88000"/>
                    <a:satMod val="110000"/>
                  </a:schemeClr>
                </a:solidFill>
                <a:prstDash val="solid"/>
              </a:ln>
              <a:solidFill>
                <a:schemeClr val="accent2">
                  <a:lumMod val="50000"/>
                </a:schemeClr>
              </a:solidFill>
            </a:endParaRPr>
          </a:p>
        </p:txBody>
      </p:sp>
      <p:sp>
        <p:nvSpPr>
          <p:cNvPr id="4" name="TextBox 3"/>
          <p:cNvSpPr txBox="1"/>
          <p:nvPr/>
        </p:nvSpPr>
        <p:spPr>
          <a:xfrm>
            <a:off x="381001" y="2381071"/>
            <a:ext cx="8762999" cy="1200329"/>
          </a:xfrm>
          <a:prstGeom prst="rect">
            <a:avLst/>
          </a:prstGeom>
          <a:noFill/>
        </p:spPr>
        <p:txBody>
          <a:bodyPr wrap="square" rtlCol="0">
            <a:spAutoFit/>
          </a:bodyPr>
          <a:lstStyle/>
          <a:p>
            <a:pPr marL="285750" indent="-285750">
              <a:buFontTx/>
              <a:buChar char="-"/>
            </a:pPr>
            <a:r>
              <a:rPr lang="en-US" sz="2400" b="1" dirty="0" smtClean="0">
                <a:ln w="10541" cmpd="sng">
                  <a:noFill/>
                  <a:prstDash val="solid"/>
                </a:ln>
                <a:solidFill>
                  <a:srgbClr val="7030A0"/>
                </a:solidFill>
              </a:rPr>
              <a:t>All case docs generated from a single time input</a:t>
            </a:r>
          </a:p>
          <a:p>
            <a:pPr marL="285750" indent="-285750">
              <a:buFontTx/>
              <a:buChar char="-"/>
            </a:pPr>
            <a:r>
              <a:rPr lang="en-US" sz="2400" b="1" dirty="0" smtClean="0">
                <a:ln w="10541" cmpd="sng">
                  <a:noFill/>
                  <a:prstDash val="solid"/>
                </a:ln>
                <a:solidFill>
                  <a:srgbClr val="7030A0"/>
                </a:solidFill>
              </a:rPr>
              <a:t>Necessary fields are timely placed to generate next docs</a:t>
            </a:r>
          </a:p>
          <a:p>
            <a:pPr marL="285750" indent="-285750">
              <a:buFontTx/>
              <a:buChar char="-"/>
            </a:pPr>
            <a:r>
              <a:rPr lang="en-US" sz="2400" b="1" dirty="0" smtClean="0">
                <a:ln w="10541" cmpd="sng">
                  <a:noFill/>
                  <a:prstDash val="solid"/>
                </a:ln>
                <a:solidFill>
                  <a:srgbClr val="7030A0"/>
                </a:solidFill>
              </a:rPr>
              <a:t>Regular update system of a running case</a:t>
            </a:r>
            <a:endParaRPr lang="en-US" sz="2400" b="1" dirty="0">
              <a:ln w="10541" cmpd="sng">
                <a:noFill/>
                <a:prstDash val="solid"/>
              </a:ln>
              <a:solidFill>
                <a:srgbClr val="7030A0"/>
              </a:solidFill>
            </a:endParaRPr>
          </a:p>
        </p:txBody>
      </p:sp>
      <p:sp>
        <p:nvSpPr>
          <p:cNvPr id="8" name="TextBox 7"/>
          <p:cNvSpPr txBox="1"/>
          <p:nvPr/>
        </p:nvSpPr>
        <p:spPr>
          <a:xfrm>
            <a:off x="228600" y="3625188"/>
            <a:ext cx="2279791" cy="523220"/>
          </a:xfrm>
          <a:prstGeom prst="rect">
            <a:avLst/>
          </a:prstGeom>
          <a:noFill/>
        </p:spPr>
        <p:txBody>
          <a:bodyPr wrap="none" rtlCol="0">
            <a:spAutoFit/>
          </a:bodyPr>
          <a:lstStyle/>
          <a:p>
            <a:pPr marL="285750" indent="-285750">
              <a:buFont typeface="Wingdings" pitchFamily="2" charset="2"/>
              <a:buChar char="q"/>
            </a:pPr>
            <a:r>
              <a:rPr lang="en-US" sz="2800" b="1" dirty="0" smtClean="0">
                <a:ln w="10541" cmpd="sng">
                  <a:solidFill>
                    <a:schemeClr val="accent1">
                      <a:shade val="88000"/>
                      <a:satMod val="110000"/>
                    </a:schemeClr>
                  </a:solidFill>
                  <a:prstDash val="solid"/>
                </a:ln>
                <a:solidFill>
                  <a:schemeClr val="accent2">
                    <a:lumMod val="50000"/>
                  </a:schemeClr>
                </a:solidFill>
              </a:rPr>
              <a:t> S: Service</a:t>
            </a:r>
            <a:endParaRPr lang="en-US" sz="2800" b="1" dirty="0">
              <a:ln w="10541" cmpd="sng">
                <a:solidFill>
                  <a:schemeClr val="accent1">
                    <a:shade val="88000"/>
                    <a:satMod val="110000"/>
                  </a:schemeClr>
                </a:solidFill>
                <a:prstDash val="solid"/>
              </a:ln>
              <a:solidFill>
                <a:schemeClr val="accent2">
                  <a:lumMod val="50000"/>
                </a:schemeClr>
              </a:solidFill>
            </a:endParaRPr>
          </a:p>
        </p:txBody>
      </p:sp>
      <p:sp>
        <p:nvSpPr>
          <p:cNvPr id="9" name="TextBox 8"/>
          <p:cNvSpPr txBox="1"/>
          <p:nvPr/>
        </p:nvSpPr>
        <p:spPr>
          <a:xfrm>
            <a:off x="381000" y="3987317"/>
            <a:ext cx="8563563" cy="2492990"/>
          </a:xfrm>
          <a:prstGeom prst="rect">
            <a:avLst/>
          </a:prstGeom>
          <a:noFill/>
        </p:spPr>
        <p:txBody>
          <a:bodyPr wrap="none" rtlCol="0">
            <a:spAutoFit/>
          </a:bodyPr>
          <a:lstStyle/>
          <a:p>
            <a:pPr marL="285750" indent="-285750">
              <a:lnSpc>
                <a:spcPct val="150000"/>
              </a:lnSpc>
              <a:buFontTx/>
              <a:buChar char="-"/>
            </a:pPr>
            <a:r>
              <a:rPr lang="en-US" sz="2400" b="1" dirty="0" smtClean="0">
                <a:ln w="10541" cmpd="sng">
                  <a:noFill/>
                  <a:prstDash val="solid"/>
                </a:ln>
                <a:solidFill>
                  <a:srgbClr val="7030A0"/>
                </a:solidFill>
              </a:rPr>
              <a:t>More accurate case structure verified at different levels</a:t>
            </a:r>
          </a:p>
          <a:p>
            <a:pPr marL="285750" indent="-285750">
              <a:buFontTx/>
              <a:buChar char="-"/>
            </a:pPr>
            <a:r>
              <a:rPr lang="en-US" sz="2400" b="1" dirty="0" smtClean="0">
                <a:ln w="10541" cmpd="sng">
                  <a:noFill/>
                  <a:prstDash val="solid"/>
                </a:ln>
                <a:solidFill>
                  <a:srgbClr val="7030A0"/>
                </a:solidFill>
              </a:rPr>
              <a:t>Consistent service</a:t>
            </a:r>
          </a:p>
          <a:p>
            <a:pPr marL="285750" indent="-285750">
              <a:buFontTx/>
              <a:buChar char="-"/>
            </a:pPr>
            <a:r>
              <a:rPr lang="en-US" sz="2400" b="1" dirty="0" smtClean="0">
                <a:ln w="10541" cmpd="sng">
                  <a:noFill/>
                  <a:prstDash val="solid"/>
                </a:ln>
                <a:solidFill>
                  <a:srgbClr val="7030A0"/>
                </a:solidFill>
              </a:rPr>
              <a:t>Flexibility of the service</a:t>
            </a:r>
          </a:p>
          <a:p>
            <a:pPr marL="285750" indent="-285750">
              <a:buFontTx/>
              <a:buChar char="-"/>
            </a:pPr>
            <a:r>
              <a:rPr lang="en-US" sz="2400" b="1" dirty="0" smtClean="0">
                <a:ln w="10541" cmpd="sng">
                  <a:noFill/>
                  <a:prstDash val="solid"/>
                </a:ln>
                <a:solidFill>
                  <a:srgbClr val="7030A0"/>
                </a:solidFill>
              </a:rPr>
              <a:t>Notification service</a:t>
            </a:r>
          </a:p>
          <a:p>
            <a:pPr marL="285750" indent="-285750">
              <a:buFontTx/>
              <a:buChar char="-"/>
            </a:pPr>
            <a:r>
              <a:rPr lang="en-US" sz="2400" b="1" dirty="0" smtClean="0">
                <a:ln w="10541" cmpd="sng">
                  <a:noFill/>
                  <a:prstDash val="solid"/>
                </a:ln>
                <a:solidFill>
                  <a:srgbClr val="7030A0"/>
                </a:solidFill>
              </a:rPr>
              <a:t>Services easy to learn &amp; use</a:t>
            </a:r>
          </a:p>
          <a:p>
            <a:pPr marL="285750" indent="-285750">
              <a:buFontTx/>
              <a:buChar char="-"/>
            </a:pPr>
            <a:r>
              <a:rPr lang="en-US" sz="2400" b="1" dirty="0" smtClean="0">
                <a:ln w="10541" cmpd="sng">
                  <a:noFill/>
                  <a:prstDash val="solid"/>
                </a:ln>
                <a:solidFill>
                  <a:srgbClr val="7030A0"/>
                </a:solidFill>
              </a:rPr>
              <a:t>Services costing less time, money &amp; labor</a:t>
            </a:r>
            <a:endParaRPr lang="en-US" sz="2400" b="1" dirty="0">
              <a:ln w="10541" cmpd="sng">
                <a:noFill/>
                <a:prstDash val="solid"/>
              </a:ln>
              <a:solidFill>
                <a:srgbClr val="7030A0"/>
              </a:solidFill>
            </a:endParaRPr>
          </a:p>
        </p:txBody>
      </p:sp>
    </p:spTree>
    <p:extLst>
      <p:ext uri="{BB962C8B-B14F-4D97-AF65-F5344CB8AC3E}">
        <p14:creationId xmlns:p14="http://schemas.microsoft.com/office/powerpoint/2010/main" val="1089960031"/>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ounded Rectangle 40"/>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Feasibility Analysis: Cultural</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42" name="Picture 2" descr="D:\Rakinsfiles\rakin's L-3 T-1\Software\LAB_ISD\Photos\Supreme Court of Bangladesh.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3" name="Slide Number Placeholder 3"/>
          <p:cNvSpPr>
            <a:spLocks noGrp="1"/>
          </p:cNvSpPr>
          <p:nvPr>
            <p:ph type="sldNum" sz="quarter" idx="12"/>
          </p:nvPr>
        </p:nvSpPr>
        <p:spPr>
          <a:xfrm>
            <a:off x="8121983" y="990600"/>
            <a:ext cx="893649"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pPr/>
              <a:t>17</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6" name="TextBox 5"/>
          <p:cNvSpPr txBox="1"/>
          <p:nvPr/>
        </p:nvSpPr>
        <p:spPr>
          <a:xfrm>
            <a:off x="297310" y="1524000"/>
            <a:ext cx="8541890" cy="3539430"/>
          </a:xfrm>
          <a:prstGeom prst="rect">
            <a:avLst/>
          </a:prstGeom>
          <a:noFill/>
        </p:spPr>
        <p:txBody>
          <a:bodyPr wrap="none" rtlCol="0">
            <a:spAutoFit/>
          </a:bodyPr>
          <a:lstStyle/>
          <a:p>
            <a:pPr marL="285750" indent="-285750">
              <a:lnSpc>
                <a:spcPct val="200000"/>
              </a:lnSpc>
              <a:buFont typeface="Wingdings" pitchFamily="2" charset="2"/>
              <a:buChar char="q"/>
            </a:pPr>
            <a:r>
              <a:rPr lang="en-US" sz="2800" b="1" dirty="0" smtClean="0">
                <a:ln w="10541" cmpd="sng">
                  <a:solidFill>
                    <a:schemeClr val="accent1">
                      <a:shade val="88000"/>
                      <a:satMod val="110000"/>
                    </a:schemeClr>
                  </a:solidFill>
                  <a:prstDash val="solid"/>
                </a:ln>
                <a:solidFill>
                  <a:schemeClr val="accent2">
                    <a:lumMod val="50000"/>
                  </a:schemeClr>
                </a:solidFill>
              </a:rPr>
              <a:t> Web-based communication getting common</a:t>
            </a:r>
          </a:p>
          <a:p>
            <a:pPr marL="285750" indent="-285750">
              <a:lnSpc>
                <a:spcPct val="200000"/>
              </a:lnSpc>
              <a:buFont typeface="Wingdings" pitchFamily="2" charset="2"/>
              <a:buChar char="q"/>
            </a:pPr>
            <a:r>
              <a:rPr lang="en-US" sz="2800" b="1" dirty="0" smtClean="0">
                <a:ln w="10541" cmpd="sng">
                  <a:solidFill>
                    <a:schemeClr val="accent1">
                      <a:shade val="88000"/>
                      <a:satMod val="110000"/>
                    </a:schemeClr>
                  </a:solidFill>
                  <a:prstDash val="solid"/>
                </a:ln>
                <a:solidFill>
                  <a:schemeClr val="accent2">
                    <a:lumMod val="50000"/>
                  </a:schemeClr>
                </a:solidFill>
              </a:rPr>
              <a:t> Skilled employees</a:t>
            </a:r>
          </a:p>
          <a:p>
            <a:pPr marL="285750" indent="-285750">
              <a:lnSpc>
                <a:spcPct val="200000"/>
              </a:lnSpc>
              <a:buFont typeface="Wingdings" pitchFamily="2" charset="2"/>
              <a:buChar char="q"/>
            </a:pPr>
            <a:r>
              <a:rPr lang="en-US" sz="2800" b="1" dirty="0">
                <a:ln w="10541" cmpd="sng">
                  <a:solidFill>
                    <a:schemeClr val="accent1">
                      <a:shade val="88000"/>
                      <a:satMod val="110000"/>
                    </a:schemeClr>
                  </a:solidFill>
                  <a:prstDash val="solid"/>
                </a:ln>
                <a:solidFill>
                  <a:schemeClr val="accent2">
                    <a:lumMod val="50000"/>
                  </a:schemeClr>
                </a:solidFill>
              </a:rPr>
              <a:t> </a:t>
            </a:r>
            <a:r>
              <a:rPr lang="en-US" sz="2800" b="1" dirty="0" smtClean="0">
                <a:ln w="10541" cmpd="sng">
                  <a:solidFill>
                    <a:schemeClr val="accent1">
                      <a:shade val="88000"/>
                      <a:satMod val="110000"/>
                    </a:schemeClr>
                  </a:solidFill>
                  <a:prstDash val="solid"/>
                </a:ln>
                <a:solidFill>
                  <a:schemeClr val="accent2">
                    <a:lumMod val="50000"/>
                  </a:schemeClr>
                </a:solidFill>
              </a:rPr>
              <a:t>Future development on this digital data system</a:t>
            </a:r>
          </a:p>
          <a:p>
            <a:pPr marL="285750" indent="-285750">
              <a:lnSpc>
                <a:spcPct val="200000"/>
              </a:lnSpc>
              <a:buFont typeface="Wingdings" pitchFamily="2" charset="2"/>
              <a:buChar char="q"/>
            </a:pPr>
            <a:r>
              <a:rPr lang="en-US" sz="2800" b="1" dirty="0">
                <a:ln w="10541" cmpd="sng">
                  <a:solidFill>
                    <a:schemeClr val="accent1">
                      <a:shade val="88000"/>
                      <a:satMod val="110000"/>
                    </a:schemeClr>
                  </a:solidFill>
                  <a:prstDash val="solid"/>
                </a:ln>
                <a:solidFill>
                  <a:schemeClr val="accent2">
                    <a:lumMod val="50000"/>
                  </a:schemeClr>
                </a:solidFill>
              </a:rPr>
              <a:t> </a:t>
            </a:r>
            <a:r>
              <a:rPr lang="en-US" sz="2800" b="1" dirty="0" smtClean="0">
                <a:ln w="10541" cmpd="sng">
                  <a:solidFill>
                    <a:schemeClr val="accent1">
                      <a:shade val="88000"/>
                      <a:satMod val="110000"/>
                    </a:schemeClr>
                  </a:solidFill>
                  <a:prstDash val="solid"/>
                </a:ln>
                <a:solidFill>
                  <a:schemeClr val="accent2">
                    <a:lumMod val="50000"/>
                  </a:schemeClr>
                </a:solidFill>
              </a:rPr>
              <a:t>Recognition in the international area</a:t>
            </a:r>
            <a:endParaRPr lang="en-US" sz="2800" b="1" dirty="0">
              <a:ln w="10541" cmpd="sng">
                <a:solidFill>
                  <a:schemeClr val="accent1">
                    <a:shade val="88000"/>
                    <a:satMod val="110000"/>
                  </a:schemeClr>
                </a:solidFill>
                <a:prstDash val="solid"/>
              </a:ln>
              <a:solidFill>
                <a:schemeClr val="accent2">
                  <a:lumMod val="50000"/>
                </a:schemeClr>
              </a:solidFill>
            </a:endParaRPr>
          </a:p>
        </p:txBody>
      </p:sp>
    </p:spTree>
    <p:extLst>
      <p:ext uri="{BB962C8B-B14F-4D97-AF65-F5344CB8AC3E}">
        <p14:creationId xmlns:p14="http://schemas.microsoft.com/office/powerpoint/2010/main" val="1120124039"/>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ounded Rectangle 40"/>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Feasibility Analysis: </a:t>
            </a:r>
            <a:r>
              <a:rPr lang="en-US" sz="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Technical</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42" name="Picture 2" descr="D:\Rakinsfiles\rakin's L-3 T-1\Software\LAB_ISD\Photos\Supreme Court of Bangladesh.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3" name="Slide Number Placeholder 3"/>
          <p:cNvSpPr>
            <a:spLocks noGrp="1"/>
          </p:cNvSpPr>
          <p:nvPr>
            <p:ph type="sldNum" sz="quarter" idx="12"/>
          </p:nvPr>
        </p:nvSpPr>
        <p:spPr>
          <a:xfrm>
            <a:off x="8121983" y="990600"/>
            <a:ext cx="893649"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pPr/>
              <a:t>18</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Rectangle 2"/>
          <p:cNvSpPr/>
          <p:nvPr/>
        </p:nvSpPr>
        <p:spPr>
          <a:xfrm>
            <a:off x="324464" y="1504652"/>
            <a:ext cx="8743336" cy="2000548"/>
          </a:xfrm>
          <a:prstGeom prst="rect">
            <a:avLst/>
          </a:prstGeom>
        </p:spPr>
        <p:txBody>
          <a:bodyPr wrap="square">
            <a:spAutoFit/>
          </a:bodyPr>
          <a:lstStyle/>
          <a:p>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Required Hardware:</a:t>
            </a:r>
            <a:endParaRPr lang="en-US" sz="28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a:p>
            <a:pPr marL="800100" lvl="1" indent="-342900">
              <a:buFont typeface="Wingdings" pitchFamily="2" charset="2"/>
              <a:buChar char="Ø"/>
            </a:pPr>
            <a:r>
              <a:rPr lang="en-US" sz="2400" dirty="0" smtClean="0">
                <a:ln w="1905"/>
                <a:effectLst>
                  <a:innerShdw blurRad="69850" dist="43180" dir="5400000">
                    <a:srgbClr val="000000">
                      <a:alpha val="65000"/>
                    </a:srgbClr>
                  </a:innerShdw>
                </a:effectLst>
              </a:rPr>
              <a:t>Computer with Printers</a:t>
            </a:r>
          </a:p>
          <a:p>
            <a:pPr marL="800100" lvl="1" indent="-342900">
              <a:buFont typeface="Wingdings" pitchFamily="2" charset="2"/>
              <a:buChar char="Ø"/>
            </a:pPr>
            <a:r>
              <a:rPr lang="en-US" sz="2400" dirty="0" smtClean="0">
                <a:ln w="1905"/>
                <a:effectLst>
                  <a:innerShdw blurRad="69850" dist="43180" dir="5400000">
                    <a:srgbClr val="000000">
                      <a:alpha val="65000"/>
                    </a:srgbClr>
                  </a:innerShdw>
                </a:effectLst>
              </a:rPr>
              <a:t>Internet Connection</a:t>
            </a:r>
          </a:p>
          <a:p>
            <a:pPr marL="800100" lvl="1" indent="-342900">
              <a:buFont typeface="Wingdings" pitchFamily="2" charset="2"/>
              <a:buChar char="Ø"/>
            </a:pPr>
            <a:r>
              <a:rPr lang="en-US" sz="2400" dirty="0" smtClean="0">
                <a:ln w="1905"/>
                <a:effectLst>
                  <a:innerShdw blurRad="69850" dist="43180" dir="5400000">
                    <a:srgbClr val="000000">
                      <a:alpha val="65000"/>
                    </a:srgbClr>
                  </a:innerShdw>
                </a:effectLst>
              </a:rPr>
              <a:t>Electronic Signature Pad(Optional)</a:t>
            </a:r>
          </a:p>
          <a:p>
            <a:pPr marL="800100" lvl="1" indent="-342900">
              <a:buFont typeface="Wingdings" pitchFamily="2" charset="2"/>
              <a:buChar char="Ø"/>
            </a:pPr>
            <a:r>
              <a:rPr lang="en-US" sz="2400" dirty="0" smtClean="0">
                <a:ln w="1905"/>
                <a:effectLst>
                  <a:innerShdw blurRad="69850" dist="43180" dir="5400000">
                    <a:srgbClr val="000000">
                      <a:alpha val="65000"/>
                    </a:srgbClr>
                  </a:innerShdw>
                </a:effectLst>
              </a:rPr>
              <a:t>Fingerprint reader</a:t>
            </a:r>
          </a:p>
        </p:txBody>
      </p:sp>
      <p:sp>
        <p:nvSpPr>
          <p:cNvPr id="4" name="Rectangle 3"/>
          <p:cNvSpPr/>
          <p:nvPr/>
        </p:nvSpPr>
        <p:spPr>
          <a:xfrm>
            <a:off x="304800" y="4114800"/>
            <a:ext cx="7543800" cy="2000548"/>
          </a:xfrm>
          <a:prstGeom prst="rect">
            <a:avLst/>
          </a:prstGeom>
        </p:spPr>
        <p:txBody>
          <a:bodyPr wrap="square">
            <a:spAutoFit/>
          </a:bodyPr>
          <a:lstStyle/>
          <a:p>
            <a:r>
              <a:rPr lang="en-US" sz="2800" b="1" cap="all" dirty="0" smtClean="0">
                <a:ln w="0"/>
                <a:solidFill>
                  <a:schemeClr val="accent1">
                    <a:lumMod val="75000"/>
                  </a:schemeClr>
                </a:solidFill>
                <a:effectLst>
                  <a:reflection blurRad="12700" stA="50000" endPos="50000" dist="5000" dir="5400000" sy="-100000" rotWithShape="0"/>
                </a:effectLst>
              </a:rPr>
              <a:t>Required language / platforms:</a:t>
            </a:r>
            <a:endParaRPr lang="en-US" sz="20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a:p>
            <a:pPr marL="800100" lvl="1" indent="-342900">
              <a:buFont typeface="Wingdings" pitchFamily="2" charset="2"/>
              <a:buChar char="Ø"/>
            </a:pPr>
            <a:r>
              <a:rPr lang="en-US" sz="2400" dirty="0" smtClean="0">
                <a:ln w="1905"/>
                <a:effectLst>
                  <a:innerShdw blurRad="69850" dist="43180" dir="5400000">
                    <a:srgbClr val="000000">
                      <a:alpha val="65000"/>
                    </a:srgbClr>
                  </a:innerShdw>
                </a:effectLst>
              </a:rPr>
              <a:t>Java Desktop App Development Environment</a:t>
            </a:r>
          </a:p>
          <a:p>
            <a:pPr marL="800100" lvl="1" indent="-342900">
              <a:buFont typeface="Wingdings" pitchFamily="2" charset="2"/>
              <a:buChar char="Ø"/>
            </a:pPr>
            <a:r>
              <a:rPr lang="en-US" sz="2400" dirty="0" smtClean="0">
                <a:ln w="1905"/>
                <a:effectLst>
                  <a:innerShdw blurRad="69850" dist="43180" dir="5400000">
                    <a:srgbClr val="000000">
                      <a:alpha val="65000"/>
                    </a:srgbClr>
                  </a:innerShdw>
                </a:effectLst>
              </a:rPr>
              <a:t>PHP Framework</a:t>
            </a:r>
          </a:p>
          <a:p>
            <a:pPr marL="800100" lvl="1" indent="-342900">
              <a:buFont typeface="Wingdings" pitchFamily="2" charset="2"/>
              <a:buChar char="Ø"/>
            </a:pPr>
            <a:r>
              <a:rPr lang="en-US" sz="2400" dirty="0" smtClean="0">
                <a:ln w="1905"/>
                <a:effectLst>
                  <a:innerShdw blurRad="69850" dist="43180" dir="5400000">
                    <a:srgbClr val="000000">
                      <a:alpha val="65000"/>
                    </a:srgbClr>
                  </a:innerShdw>
                </a:effectLst>
              </a:rPr>
              <a:t>MySQL for DB Operations</a:t>
            </a:r>
          </a:p>
          <a:p>
            <a:pPr marL="800100" lvl="1" indent="-342900">
              <a:buFont typeface="Wingdings" pitchFamily="2" charset="2"/>
              <a:buChar char="Ø"/>
            </a:pPr>
            <a:r>
              <a:rPr lang="en-US" sz="2400" dirty="0" smtClean="0">
                <a:ln w="1905"/>
                <a:effectLst>
                  <a:innerShdw blurRad="69850" dist="43180" dir="5400000">
                    <a:srgbClr val="000000">
                      <a:alpha val="65000"/>
                    </a:srgbClr>
                  </a:innerShdw>
                </a:effectLst>
              </a:rPr>
              <a:t>SMS Gateway</a:t>
            </a:r>
          </a:p>
        </p:txBody>
      </p:sp>
    </p:spTree>
    <p:extLst>
      <p:ext uri="{BB962C8B-B14F-4D97-AF65-F5344CB8AC3E}">
        <p14:creationId xmlns:p14="http://schemas.microsoft.com/office/powerpoint/2010/main" val="317787988"/>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ounded Rectangle 40"/>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Feasibility Analysis: Economic</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42" name="Picture 2" descr="D:\Rakinsfiles\rakin's L-3 T-1\Software\LAB_ISD\Photos\Supreme Court of Bangladesh.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3" name="Slide Number Placeholder 3"/>
          <p:cNvSpPr>
            <a:spLocks noGrp="1"/>
          </p:cNvSpPr>
          <p:nvPr>
            <p:ph type="sldNum" sz="quarter" idx="12"/>
          </p:nvPr>
        </p:nvSpPr>
        <p:spPr>
          <a:xfrm>
            <a:off x="8121983" y="990600"/>
            <a:ext cx="893649"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pPr/>
              <a:t>19</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Rectangle 2"/>
          <p:cNvSpPr/>
          <p:nvPr/>
        </p:nvSpPr>
        <p:spPr>
          <a:xfrm>
            <a:off x="152400" y="1143000"/>
            <a:ext cx="8743336" cy="1508105"/>
          </a:xfrm>
          <a:prstGeom prst="rect">
            <a:avLst/>
          </a:prstGeom>
        </p:spPr>
        <p:txBody>
          <a:bodyPr wrap="square">
            <a:spAutoFit/>
          </a:bodyPr>
          <a:lstStyle/>
          <a:p>
            <a:r>
              <a:rPr lang="en-US" sz="3200" b="1" cap="all" dirty="0" smtClean="0">
                <a:ln w="0"/>
                <a:solidFill>
                  <a:schemeClr val="accent6">
                    <a:lumMod val="75000"/>
                  </a:schemeClr>
                </a:solidFill>
                <a:effectLst>
                  <a:reflection blurRad="12700" stA="50000" endPos="50000" dist="5000" dir="5400000" sy="-100000" rotWithShape="0"/>
                </a:effectLst>
              </a:rPr>
              <a:t>COST Analysis:</a:t>
            </a:r>
          </a:p>
          <a:p>
            <a:pPr marL="342900" indent="-342900">
              <a:buFont typeface="Wingdings" pitchFamily="2" charset="2"/>
              <a:buChar char="q"/>
            </a:pP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Fixed Costs</a:t>
            </a:r>
            <a:r>
              <a:rPr lang="en-US" sz="3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t>
            </a:r>
          </a:p>
          <a:p>
            <a:pPr marL="800100" lvl="1" indent="-342900">
              <a:buFont typeface="Wingdings" pitchFamily="2" charset="2"/>
              <a:buChar char="q"/>
            </a:pPr>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Development Cost</a:t>
            </a:r>
            <a:endParaRPr lang="en-US" sz="2800" dirty="0" smtClean="0">
              <a:ln w="1905"/>
              <a:effectLst>
                <a:innerShdw blurRad="69850" dist="43180" dir="5400000">
                  <a:srgbClr val="000000">
                    <a:alpha val="65000"/>
                  </a:srgbClr>
                </a:innerShdw>
              </a:effectLst>
            </a:endParaRPr>
          </a:p>
        </p:txBody>
      </p:sp>
      <p:graphicFrame>
        <p:nvGraphicFramePr>
          <p:cNvPr id="2" name="Table 1"/>
          <p:cNvGraphicFramePr>
            <a:graphicFrameLocks noGrp="1"/>
          </p:cNvGraphicFramePr>
          <p:nvPr>
            <p:extLst>
              <p:ext uri="{D42A27DB-BD31-4B8C-83A1-F6EECF244321}">
                <p14:modId xmlns:p14="http://schemas.microsoft.com/office/powerpoint/2010/main" val="2625894757"/>
              </p:ext>
            </p:extLst>
          </p:nvPr>
        </p:nvGraphicFramePr>
        <p:xfrm>
          <a:off x="762000" y="2819400"/>
          <a:ext cx="8001000" cy="3429001"/>
        </p:xfrm>
        <a:graphic>
          <a:graphicData uri="http://schemas.openxmlformats.org/drawingml/2006/table">
            <a:tbl>
              <a:tblPr firstRow="1" bandRow="1">
                <a:tableStyleId>{E929F9F4-4A8F-4326-A1B4-22849713DDAB}</a:tableStyleId>
              </a:tblPr>
              <a:tblGrid>
                <a:gridCol w="4876800"/>
                <a:gridCol w="3124200"/>
              </a:tblGrid>
              <a:tr h="564961">
                <a:tc>
                  <a:txBody>
                    <a:bodyPr/>
                    <a:lstStyle/>
                    <a:p>
                      <a:pPr algn="ctr"/>
                      <a:r>
                        <a:rPr lang="en-US" sz="2800" dirty="0" smtClean="0"/>
                        <a:t>Post Name</a:t>
                      </a:r>
                      <a:endParaRPr lang="en-US" sz="2800" dirty="0"/>
                    </a:p>
                  </a:txBody>
                  <a:tcPr anchor="ctr"/>
                </a:tc>
                <a:tc>
                  <a:txBody>
                    <a:bodyPr/>
                    <a:lstStyle/>
                    <a:p>
                      <a:pPr algn="ctr"/>
                      <a:r>
                        <a:rPr lang="en-US" sz="2800" dirty="0" smtClean="0"/>
                        <a:t>Cost (BDT)</a:t>
                      </a:r>
                      <a:endParaRPr lang="en-US" sz="2800" dirty="0"/>
                    </a:p>
                  </a:txBody>
                  <a:tcPr anchor="ctr"/>
                </a:tc>
              </a:tr>
              <a:tr h="572808">
                <a:tc>
                  <a:txBody>
                    <a:bodyPr/>
                    <a:lstStyle/>
                    <a:p>
                      <a:r>
                        <a:rPr lang="en-US" sz="2800" dirty="0" smtClean="0">
                          <a:solidFill>
                            <a:schemeClr val="tx2">
                              <a:lumMod val="50000"/>
                            </a:schemeClr>
                          </a:solidFill>
                        </a:rPr>
                        <a:t>System</a:t>
                      </a:r>
                      <a:r>
                        <a:rPr lang="en-US" sz="2800" baseline="0" dirty="0" smtClean="0">
                          <a:solidFill>
                            <a:schemeClr val="tx2">
                              <a:lumMod val="50000"/>
                            </a:schemeClr>
                          </a:solidFill>
                        </a:rPr>
                        <a:t> Analyst</a:t>
                      </a:r>
                      <a:endParaRPr lang="en-US" sz="2800" dirty="0">
                        <a:solidFill>
                          <a:schemeClr val="tx2">
                            <a:lumMod val="50000"/>
                          </a:schemeClr>
                        </a:solidFill>
                      </a:endParaRPr>
                    </a:p>
                  </a:txBody>
                  <a:tcPr anchor="ctr"/>
                </a:tc>
                <a:tc>
                  <a:txBody>
                    <a:bodyPr/>
                    <a:lstStyle/>
                    <a:p>
                      <a:pPr algn="r"/>
                      <a:r>
                        <a:rPr lang="en-US" sz="2800" dirty="0" smtClean="0">
                          <a:solidFill>
                            <a:schemeClr val="tx2">
                              <a:lumMod val="50000"/>
                            </a:schemeClr>
                          </a:solidFill>
                        </a:rPr>
                        <a:t>50,000</a:t>
                      </a:r>
                      <a:endParaRPr lang="en-US" sz="2800" dirty="0">
                        <a:solidFill>
                          <a:schemeClr val="tx2">
                            <a:lumMod val="50000"/>
                          </a:schemeClr>
                        </a:solidFill>
                      </a:endParaRPr>
                    </a:p>
                  </a:txBody>
                  <a:tcPr anchor="ctr"/>
                </a:tc>
              </a:tr>
              <a:tr h="572808">
                <a:tc>
                  <a:txBody>
                    <a:bodyPr/>
                    <a:lstStyle/>
                    <a:p>
                      <a:r>
                        <a:rPr lang="en-US" sz="2800" dirty="0" smtClean="0">
                          <a:solidFill>
                            <a:schemeClr val="tx2">
                              <a:lumMod val="50000"/>
                            </a:schemeClr>
                          </a:solidFill>
                        </a:rPr>
                        <a:t>Program Analyst</a:t>
                      </a:r>
                      <a:endParaRPr lang="en-US" sz="2800" dirty="0">
                        <a:solidFill>
                          <a:schemeClr val="tx2">
                            <a:lumMod val="50000"/>
                          </a:schemeClr>
                        </a:solidFill>
                      </a:endParaRPr>
                    </a:p>
                  </a:txBody>
                  <a:tcPr anchor="ctr"/>
                </a:tc>
                <a:tc>
                  <a:txBody>
                    <a:bodyPr/>
                    <a:lstStyle/>
                    <a:p>
                      <a:pPr algn="r"/>
                      <a:r>
                        <a:rPr lang="en-US" sz="2800" dirty="0" smtClean="0">
                          <a:solidFill>
                            <a:schemeClr val="tx2">
                              <a:lumMod val="50000"/>
                            </a:schemeClr>
                          </a:solidFill>
                        </a:rPr>
                        <a:t>35,000</a:t>
                      </a:r>
                      <a:endParaRPr lang="en-US" sz="2800" dirty="0">
                        <a:solidFill>
                          <a:schemeClr val="tx2">
                            <a:lumMod val="50000"/>
                          </a:schemeClr>
                        </a:solidFill>
                      </a:endParaRPr>
                    </a:p>
                  </a:txBody>
                  <a:tcPr anchor="ctr"/>
                </a:tc>
              </a:tr>
              <a:tr h="572808">
                <a:tc>
                  <a:txBody>
                    <a:bodyPr/>
                    <a:lstStyle/>
                    <a:p>
                      <a:r>
                        <a:rPr lang="en-US" sz="2800" dirty="0" smtClean="0">
                          <a:solidFill>
                            <a:schemeClr val="tx2">
                              <a:lumMod val="50000"/>
                            </a:schemeClr>
                          </a:solidFill>
                        </a:rPr>
                        <a:t>GUI</a:t>
                      </a:r>
                      <a:r>
                        <a:rPr lang="en-US" sz="2800" baseline="0" dirty="0" smtClean="0">
                          <a:solidFill>
                            <a:schemeClr val="tx2">
                              <a:lumMod val="50000"/>
                            </a:schemeClr>
                          </a:solidFill>
                        </a:rPr>
                        <a:t> Designer</a:t>
                      </a:r>
                      <a:endParaRPr lang="en-US" sz="2800" dirty="0">
                        <a:solidFill>
                          <a:schemeClr val="tx2">
                            <a:lumMod val="50000"/>
                          </a:schemeClr>
                        </a:solidFill>
                      </a:endParaRPr>
                    </a:p>
                  </a:txBody>
                  <a:tcPr anchor="ctr"/>
                </a:tc>
                <a:tc>
                  <a:txBody>
                    <a:bodyPr/>
                    <a:lstStyle/>
                    <a:p>
                      <a:pPr algn="r"/>
                      <a:r>
                        <a:rPr lang="en-US" sz="2800" dirty="0" smtClean="0">
                          <a:solidFill>
                            <a:schemeClr val="tx2">
                              <a:lumMod val="50000"/>
                            </a:schemeClr>
                          </a:solidFill>
                        </a:rPr>
                        <a:t>20,000</a:t>
                      </a:r>
                      <a:endParaRPr lang="en-US" sz="2800" dirty="0">
                        <a:solidFill>
                          <a:schemeClr val="tx2">
                            <a:lumMod val="50000"/>
                          </a:schemeClr>
                        </a:solidFill>
                      </a:endParaRPr>
                    </a:p>
                  </a:txBody>
                  <a:tcPr anchor="ctr"/>
                </a:tc>
              </a:tr>
              <a:tr h="572808">
                <a:tc>
                  <a:txBody>
                    <a:bodyPr/>
                    <a:lstStyle/>
                    <a:p>
                      <a:r>
                        <a:rPr lang="en-US" sz="2800" dirty="0" smtClean="0">
                          <a:solidFill>
                            <a:schemeClr val="tx2">
                              <a:lumMod val="50000"/>
                            </a:schemeClr>
                          </a:solidFill>
                        </a:rPr>
                        <a:t>Database</a:t>
                      </a:r>
                      <a:r>
                        <a:rPr lang="en-US" sz="2800" baseline="0" dirty="0" smtClean="0">
                          <a:solidFill>
                            <a:schemeClr val="tx2">
                              <a:lumMod val="50000"/>
                            </a:schemeClr>
                          </a:solidFill>
                        </a:rPr>
                        <a:t> Specialist</a:t>
                      </a:r>
                      <a:endParaRPr lang="en-US" sz="2800" dirty="0">
                        <a:solidFill>
                          <a:schemeClr val="tx2">
                            <a:lumMod val="50000"/>
                          </a:schemeClr>
                        </a:solidFill>
                      </a:endParaRPr>
                    </a:p>
                  </a:txBody>
                  <a:tcPr anchor="ctr"/>
                </a:tc>
                <a:tc>
                  <a:txBody>
                    <a:bodyPr/>
                    <a:lstStyle/>
                    <a:p>
                      <a:pPr algn="r"/>
                      <a:r>
                        <a:rPr lang="en-US" sz="2800" dirty="0" smtClean="0">
                          <a:solidFill>
                            <a:schemeClr val="tx2">
                              <a:lumMod val="50000"/>
                            </a:schemeClr>
                          </a:solidFill>
                        </a:rPr>
                        <a:t>15,000</a:t>
                      </a:r>
                      <a:endParaRPr lang="en-US" sz="2800" dirty="0">
                        <a:solidFill>
                          <a:schemeClr val="tx2">
                            <a:lumMod val="50000"/>
                          </a:schemeClr>
                        </a:solidFill>
                      </a:endParaRPr>
                    </a:p>
                  </a:txBody>
                  <a:tcPr anchor="ctr"/>
                </a:tc>
              </a:tr>
              <a:tr h="572808">
                <a:tc>
                  <a:txBody>
                    <a:bodyPr/>
                    <a:lstStyle/>
                    <a:p>
                      <a:r>
                        <a:rPr lang="en-US" sz="2800" b="1" dirty="0" smtClean="0">
                          <a:solidFill>
                            <a:schemeClr val="accent6">
                              <a:lumMod val="50000"/>
                            </a:schemeClr>
                          </a:solidFill>
                        </a:rPr>
                        <a:t>TOTAL</a:t>
                      </a:r>
                      <a:endParaRPr lang="en-US" sz="2800" b="1" dirty="0">
                        <a:solidFill>
                          <a:schemeClr val="accent6">
                            <a:lumMod val="50000"/>
                          </a:schemeClr>
                        </a:solidFill>
                      </a:endParaRPr>
                    </a:p>
                  </a:txBody>
                  <a:tcPr anchor="ctr"/>
                </a:tc>
                <a:tc>
                  <a:txBody>
                    <a:bodyPr/>
                    <a:lstStyle/>
                    <a:p>
                      <a:pPr algn="r"/>
                      <a:r>
                        <a:rPr lang="en-US" sz="2800" dirty="0" smtClean="0">
                          <a:solidFill>
                            <a:schemeClr val="accent6">
                              <a:lumMod val="50000"/>
                            </a:schemeClr>
                          </a:solidFill>
                        </a:rPr>
                        <a:t>1,20,000</a:t>
                      </a:r>
                      <a:endParaRPr lang="en-US" sz="2800" dirty="0">
                        <a:solidFill>
                          <a:schemeClr val="accent6">
                            <a:lumMod val="50000"/>
                          </a:schemeClr>
                        </a:solidFill>
                      </a:endParaRPr>
                    </a:p>
                  </a:txBody>
                  <a:tcPr anchor="ctr"/>
                </a:tc>
              </a:tr>
            </a:tbl>
          </a:graphicData>
        </a:graphic>
      </p:graphicFrame>
    </p:spTree>
    <p:extLst>
      <p:ext uri="{BB962C8B-B14F-4D97-AF65-F5344CB8AC3E}">
        <p14:creationId xmlns:p14="http://schemas.microsoft.com/office/powerpoint/2010/main" val="3978066056"/>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5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Outline</a:t>
            </a:r>
          </a:p>
        </p:txBody>
      </p:sp>
      <p:sp>
        <p:nvSpPr>
          <p:cNvPr id="5" name="TextBox 4"/>
          <p:cNvSpPr txBox="1"/>
          <p:nvPr/>
        </p:nvSpPr>
        <p:spPr>
          <a:xfrm>
            <a:off x="1162725" y="1351776"/>
            <a:ext cx="5314275" cy="5201424"/>
          </a:xfrm>
          <a:prstGeom prst="rect">
            <a:avLst/>
          </a:prstGeom>
          <a:noFill/>
        </p:spPr>
        <p:txBody>
          <a:bodyPr wrap="none" rtlCol="0">
            <a:spAutoFit/>
          </a:bodyPr>
          <a:lstStyle/>
          <a:p>
            <a:pPr marL="285750" indent="-285750">
              <a:buFont typeface="Wingdings" pitchFamily="2" charset="2"/>
              <a:buChar char="Ø"/>
            </a:pPr>
            <a:r>
              <a:rPr lang="en-US" sz="2400" b="1" dirty="0" smtClean="0">
                <a:ln w="1905"/>
                <a:solidFill>
                  <a:schemeClr val="accent2">
                    <a:lumMod val="50000"/>
                  </a:schemeClr>
                </a:solidFill>
                <a:effectLst>
                  <a:innerShdw blurRad="69850" dist="43180" dir="5400000">
                    <a:srgbClr val="000000">
                      <a:alpha val="65000"/>
                    </a:srgbClr>
                  </a:innerShdw>
                </a:effectLst>
              </a:rPr>
              <a:t>Subsystem-wise :</a:t>
            </a:r>
          </a:p>
          <a:p>
            <a:pPr marL="914400" lvl="1" indent="-457200">
              <a:buFont typeface="Courier New" pitchFamily="49" charset="0"/>
              <a:buChar char="o"/>
            </a:pPr>
            <a:r>
              <a:rPr lang="en-US" sz="2400" b="1" dirty="0" smtClean="0">
                <a:ln w="1905"/>
                <a:solidFill>
                  <a:schemeClr val="accent2">
                    <a:lumMod val="50000"/>
                  </a:schemeClr>
                </a:solidFill>
                <a:effectLst>
                  <a:innerShdw blurRad="69850" dist="43180" dir="5400000">
                    <a:srgbClr val="000000">
                      <a:alpha val="65000"/>
                    </a:srgbClr>
                  </a:innerShdw>
                </a:effectLst>
              </a:rPr>
              <a:t>DFD</a:t>
            </a:r>
          </a:p>
          <a:p>
            <a:pPr marL="914400" lvl="1" indent="-457200">
              <a:buFont typeface="Courier New" pitchFamily="49" charset="0"/>
              <a:buChar char="o"/>
            </a:pPr>
            <a:r>
              <a:rPr lang="en-US" sz="2400" b="1" dirty="0" smtClean="0">
                <a:ln w="1905"/>
                <a:solidFill>
                  <a:schemeClr val="accent2">
                    <a:lumMod val="50000"/>
                  </a:schemeClr>
                </a:solidFill>
                <a:effectLst>
                  <a:innerShdw blurRad="69850" dist="43180" dir="5400000">
                    <a:srgbClr val="000000">
                      <a:alpha val="65000"/>
                    </a:srgbClr>
                  </a:innerShdw>
                </a:effectLst>
              </a:rPr>
              <a:t>Ishikawa (/Fishbone) Diagram</a:t>
            </a:r>
          </a:p>
          <a:p>
            <a:pPr marL="285750" indent="-285750">
              <a:buFont typeface="Wingdings" pitchFamily="2" charset="2"/>
              <a:buChar char="Ø"/>
            </a:pPr>
            <a:r>
              <a:rPr lang="en-US" sz="2400" b="1" dirty="0" smtClean="0">
                <a:ln w="1905"/>
                <a:solidFill>
                  <a:schemeClr val="accent1">
                    <a:lumMod val="50000"/>
                  </a:schemeClr>
                </a:solidFill>
                <a:effectLst>
                  <a:innerShdw blurRad="69850" dist="43180" dir="5400000">
                    <a:srgbClr val="000000">
                      <a:alpha val="65000"/>
                    </a:srgbClr>
                  </a:innerShdw>
                </a:effectLst>
              </a:rPr>
              <a:t>Feasibility Analysis</a:t>
            </a:r>
            <a:endParaRPr lang="en-US" sz="2400" b="1" dirty="0" smtClean="0">
              <a:ln w="1905"/>
              <a:solidFill>
                <a:schemeClr val="accent2">
                  <a:lumMod val="50000"/>
                </a:schemeClr>
              </a:solidFill>
              <a:effectLst>
                <a:innerShdw blurRad="69850" dist="43180" dir="5400000">
                  <a:srgbClr val="000000">
                    <a:alpha val="65000"/>
                  </a:srgbClr>
                </a:innerShdw>
              </a:effectLst>
            </a:endParaRPr>
          </a:p>
          <a:p>
            <a:pPr marL="742950" lvl="1" indent="-285750">
              <a:buFont typeface="Courier New" pitchFamily="49" charset="0"/>
              <a:buChar char="o"/>
            </a:pPr>
            <a:r>
              <a:rPr lang="en-US" sz="2400" b="1" dirty="0">
                <a:ln w="10541" cmpd="sng">
                  <a:solidFill>
                    <a:srgbClr val="7D7D7D">
                      <a:tint val="100000"/>
                      <a:shade val="100000"/>
                      <a:satMod val="110000"/>
                    </a:srgbClr>
                  </a:solidFill>
                  <a:prstDash val="solid"/>
                </a:ln>
                <a:solidFill>
                  <a:schemeClr val="accent4">
                    <a:lumMod val="50000"/>
                  </a:schemeClr>
                </a:solidFill>
              </a:rPr>
              <a:t>Operational</a:t>
            </a:r>
          </a:p>
          <a:p>
            <a:pPr marL="1200150" lvl="2" indent="-285750">
              <a:buFont typeface="Wingdings" pitchFamily="2" charset="2"/>
              <a:buChar char="§"/>
            </a:pPr>
            <a:r>
              <a:rPr lang="en-US" sz="2000" b="1" dirty="0" smtClean="0">
                <a:ln w="1905"/>
                <a:solidFill>
                  <a:schemeClr val="bg2">
                    <a:lumMod val="25000"/>
                  </a:schemeClr>
                </a:solidFill>
                <a:effectLst>
                  <a:innerShdw blurRad="69850" dist="43180" dir="5400000">
                    <a:srgbClr val="000000">
                      <a:alpha val="65000"/>
                    </a:srgbClr>
                  </a:innerShdw>
                </a:effectLst>
              </a:rPr>
              <a:t>PIECES Analysis</a:t>
            </a:r>
            <a:endParaRPr lang="en-US" sz="2400" b="1" dirty="0" smtClean="0">
              <a:ln w="10541" cmpd="sng">
                <a:solidFill>
                  <a:srgbClr val="7D7D7D">
                    <a:tint val="100000"/>
                    <a:shade val="100000"/>
                    <a:satMod val="110000"/>
                  </a:srgbClr>
                </a:solidFill>
                <a:prstDash val="solid"/>
              </a:ln>
              <a:solidFill>
                <a:schemeClr val="accent4">
                  <a:lumMod val="50000"/>
                </a:schemeClr>
              </a:solidFill>
            </a:endParaRPr>
          </a:p>
          <a:p>
            <a:pPr marL="742950" lvl="1" indent="-285750">
              <a:buFont typeface="Courier New" pitchFamily="49" charset="0"/>
              <a:buChar char="o"/>
            </a:pPr>
            <a:r>
              <a:rPr lang="en-US" sz="2400" b="1" dirty="0" smtClean="0">
                <a:ln w="10541" cmpd="sng">
                  <a:solidFill>
                    <a:srgbClr val="7D7D7D">
                      <a:tint val="100000"/>
                      <a:shade val="100000"/>
                      <a:satMod val="110000"/>
                    </a:srgbClr>
                  </a:solidFill>
                  <a:prstDash val="solid"/>
                </a:ln>
                <a:solidFill>
                  <a:schemeClr val="accent4">
                    <a:lumMod val="50000"/>
                  </a:schemeClr>
                </a:solidFill>
              </a:rPr>
              <a:t>Cultural</a:t>
            </a:r>
          </a:p>
          <a:p>
            <a:pPr marL="742950" lvl="1" indent="-285750">
              <a:buFont typeface="Courier New" pitchFamily="49" charset="0"/>
              <a:buChar char="o"/>
            </a:pPr>
            <a:r>
              <a:rPr lang="en-US" sz="2400" b="1" dirty="0" smtClean="0">
                <a:ln w="10541" cmpd="sng">
                  <a:solidFill>
                    <a:srgbClr val="7D7D7D">
                      <a:tint val="100000"/>
                      <a:shade val="100000"/>
                      <a:satMod val="110000"/>
                    </a:srgbClr>
                  </a:solidFill>
                  <a:prstDash val="solid"/>
                </a:ln>
                <a:solidFill>
                  <a:schemeClr val="accent4">
                    <a:lumMod val="50000"/>
                  </a:schemeClr>
                </a:solidFill>
              </a:rPr>
              <a:t>Technical</a:t>
            </a:r>
          </a:p>
          <a:p>
            <a:pPr marL="742950" lvl="1" indent="-285750">
              <a:buFont typeface="Courier New" pitchFamily="49" charset="0"/>
              <a:buChar char="o"/>
            </a:pPr>
            <a:r>
              <a:rPr lang="en-US" sz="2400" b="1" dirty="0" smtClean="0">
                <a:ln w="10541" cmpd="sng">
                  <a:solidFill>
                    <a:srgbClr val="7D7D7D">
                      <a:tint val="100000"/>
                      <a:shade val="100000"/>
                      <a:satMod val="110000"/>
                    </a:srgbClr>
                  </a:solidFill>
                  <a:prstDash val="solid"/>
                </a:ln>
                <a:solidFill>
                  <a:schemeClr val="accent4">
                    <a:lumMod val="50000"/>
                  </a:schemeClr>
                </a:solidFill>
              </a:rPr>
              <a:t>Economic</a:t>
            </a:r>
          </a:p>
          <a:p>
            <a:pPr marL="1200150" lvl="2" indent="-285750">
              <a:buFont typeface="Wingdings" pitchFamily="2" charset="2"/>
              <a:buChar char="§"/>
            </a:pPr>
            <a:r>
              <a:rPr lang="en-US" sz="2000" b="1" dirty="0" smtClean="0">
                <a:ln w="1905"/>
                <a:solidFill>
                  <a:schemeClr val="bg2">
                    <a:lumMod val="25000"/>
                  </a:schemeClr>
                </a:solidFill>
                <a:effectLst>
                  <a:innerShdw blurRad="69850" dist="43180" dir="5400000">
                    <a:srgbClr val="000000">
                      <a:alpha val="65000"/>
                    </a:srgbClr>
                  </a:innerShdw>
                </a:effectLst>
              </a:rPr>
              <a:t>Cost Analysis</a:t>
            </a:r>
          </a:p>
          <a:p>
            <a:pPr marL="1828800" lvl="3" indent="-457200">
              <a:buFont typeface="Arial" pitchFamily="34" charset="0"/>
              <a:buChar char="•"/>
            </a:pPr>
            <a:r>
              <a:rPr lang="en-US" sz="2000" b="1" dirty="0" smtClean="0">
                <a:ln w="1905"/>
                <a:solidFill>
                  <a:schemeClr val="bg2">
                    <a:lumMod val="25000"/>
                  </a:schemeClr>
                </a:solidFill>
                <a:effectLst>
                  <a:innerShdw blurRad="69850" dist="43180" dir="5400000">
                    <a:srgbClr val="000000">
                      <a:alpha val="65000"/>
                    </a:srgbClr>
                  </a:innerShdw>
                </a:effectLst>
              </a:rPr>
              <a:t>Fixed Cost</a:t>
            </a:r>
          </a:p>
          <a:p>
            <a:pPr marL="1828800" lvl="3" indent="-457200">
              <a:buFont typeface="Arial" pitchFamily="34" charset="0"/>
              <a:buChar char="•"/>
            </a:pPr>
            <a:r>
              <a:rPr lang="en-US" sz="2000" b="1" dirty="0" smtClean="0">
                <a:ln w="1905"/>
                <a:solidFill>
                  <a:schemeClr val="bg2">
                    <a:lumMod val="25000"/>
                  </a:schemeClr>
                </a:solidFill>
                <a:effectLst>
                  <a:innerShdw blurRad="69850" dist="43180" dir="5400000">
                    <a:srgbClr val="000000">
                      <a:alpha val="65000"/>
                    </a:srgbClr>
                  </a:innerShdw>
                </a:effectLst>
              </a:rPr>
              <a:t>Variable Cost</a:t>
            </a:r>
          </a:p>
          <a:p>
            <a:pPr marL="1371600" lvl="2" indent="-457200">
              <a:buFont typeface="Wingdings" pitchFamily="2" charset="2"/>
              <a:buChar char="§"/>
            </a:pPr>
            <a:r>
              <a:rPr lang="en-US" sz="2000" b="1" dirty="0">
                <a:ln w="1905"/>
                <a:solidFill>
                  <a:schemeClr val="bg2">
                    <a:lumMod val="25000"/>
                  </a:schemeClr>
                </a:solidFill>
                <a:effectLst>
                  <a:innerShdw blurRad="69850" dist="43180" dir="5400000">
                    <a:srgbClr val="000000">
                      <a:alpha val="65000"/>
                    </a:srgbClr>
                  </a:innerShdw>
                </a:effectLst>
              </a:rPr>
              <a:t>Benefit Analysis</a:t>
            </a:r>
          </a:p>
          <a:p>
            <a:pPr marL="1828800" lvl="3" indent="-457200">
              <a:buFont typeface="Arial" pitchFamily="34" charset="0"/>
              <a:buChar char="•"/>
            </a:pPr>
            <a:r>
              <a:rPr lang="en-US" sz="2000" b="1" dirty="0" smtClean="0">
                <a:ln w="1905"/>
                <a:solidFill>
                  <a:schemeClr val="bg2">
                    <a:lumMod val="25000"/>
                  </a:schemeClr>
                </a:solidFill>
                <a:effectLst>
                  <a:innerShdw blurRad="69850" dist="43180" dir="5400000">
                    <a:srgbClr val="000000">
                      <a:alpha val="65000"/>
                    </a:srgbClr>
                  </a:innerShdw>
                </a:effectLst>
              </a:rPr>
              <a:t>Tangible Benefits</a:t>
            </a:r>
          </a:p>
          <a:p>
            <a:pPr marL="1828800" lvl="3" indent="-457200">
              <a:buFont typeface="Arial" pitchFamily="34" charset="0"/>
              <a:buChar char="•"/>
            </a:pPr>
            <a:r>
              <a:rPr lang="en-US" sz="2000" b="1" dirty="0" smtClean="0">
                <a:ln w="1905"/>
                <a:solidFill>
                  <a:schemeClr val="bg2">
                    <a:lumMod val="25000"/>
                  </a:schemeClr>
                </a:solidFill>
                <a:effectLst>
                  <a:innerShdw blurRad="69850" dist="43180" dir="5400000">
                    <a:srgbClr val="000000">
                      <a:alpha val="65000"/>
                    </a:srgbClr>
                  </a:innerShdw>
                </a:effectLst>
              </a:rPr>
              <a:t>Intangible Benefits</a:t>
            </a:r>
          </a:p>
        </p:txBody>
      </p:sp>
      <p:pic>
        <p:nvPicPr>
          <p:cNvPr id="6" name="Picture 2" descr="D:\Rakinsfiles\rakin's L-3 T-1\Software\LAB_ISD\Photos\Supreme Court of Bangladesh.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7" name="Slide Number Placeholder 3"/>
          <p:cNvSpPr>
            <a:spLocks noGrp="1"/>
          </p:cNvSpPr>
          <p:nvPr>
            <p:ph type="sldNum" sz="quarter" idx="12"/>
          </p:nvPr>
        </p:nvSpPr>
        <p:spPr>
          <a:xfrm>
            <a:off x="8305800" y="990600"/>
            <a:ext cx="709832"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2</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2354594157"/>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ounded Rectangle 40"/>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Feasibility Analysis: Economic</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42" name="Picture 2" descr="D:\Rakinsfiles\rakin's L-3 T-1\Software\LAB_ISD\Photos\Supreme Court of Bangladesh.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3" name="Slide Number Placeholder 3"/>
          <p:cNvSpPr>
            <a:spLocks noGrp="1"/>
          </p:cNvSpPr>
          <p:nvPr>
            <p:ph type="sldNum" sz="quarter" idx="12"/>
          </p:nvPr>
        </p:nvSpPr>
        <p:spPr>
          <a:xfrm>
            <a:off x="8121983" y="990600"/>
            <a:ext cx="893649"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pPr/>
              <a:t>20</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Rectangle 2"/>
          <p:cNvSpPr/>
          <p:nvPr/>
        </p:nvSpPr>
        <p:spPr>
          <a:xfrm>
            <a:off x="152400" y="1143000"/>
            <a:ext cx="8743336" cy="1508105"/>
          </a:xfrm>
          <a:prstGeom prst="rect">
            <a:avLst/>
          </a:prstGeom>
        </p:spPr>
        <p:txBody>
          <a:bodyPr wrap="square">
            <a:spAutoFit/>
          </a:bodyPr>
          <a:lstStyle/>
          <a:p>
            <a:r>
              <a:rPr lang="en-US" sz="3200" b="1" cap="all" dirty="0" smtClean="0">
                <a:ln w="0"/>
                <a:solidFill>
                  <a:schemeClr val="accent6">
                    <a:lumMod val="75000"/>
                  </a:schemeClr>
                </a:solidFill>
                <a:effectLst>
                  <a:reflection blurRad="12700" stA="50000" endPos="50000" dist="5000" dir="5400000" sy="-100000" rotWithShape="0"/>
                </a:effectLst>
              </a:rPr>
              <a:t>COST Analysis:</a:t>
            </a:r>
          </a:p>
          <a:p>
            <a:pPr marL="342900" indent="-342900">
              <a:buFont typeface="Wingdings" pitchFamily="2" charset="2"/>
              <a:buChar char="q"/>
            </a:pP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Fixed Costs</a:t>
            </a:r>
            <a:r>
              <a:rPr lang="en-US" sz="3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t>
            </a:r>
          </a:p>
          <a:p>
            <a:pPr marL="800100" lvl="1" indent="-342900">
              <a:buFont typeface="Wingdings" pitchFamily="2" charset="2"/>
              <a:buChar char="q"/>
            </a:pPr>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Training Cost</a:t>
            </a:r>
            <a:endParaRPr lang="en-US" sz="2800" dirty="0" smtClean="0">
              <a:ln w="1905"/>
              <a:effectLst>
                <a:innerShdw blurRad="69850" dist="43180" dir="5400000">
                  <a:srgbClr val="000000">
                    <a:alpha val="65000"/>
                  </a:srgbClr>
                </a:innerShdw>
              </a:effectLst>
            </a:endParaRPr>
          </a:p>
        </p:txBody>
      </p:sp>
      <p:graphicFrame>
        <p:nvGraphicFramePr>
          <p:cNvPr id="2" name="Table 1"/>
          <p:cNvGraphicFramePr>
            <a:graphicFrameLocks noGrp="1"/>
          </p:cNvGraphicFramePr>
          <p:nvPr>
            <p:extLst>
              <p:ext uri="{D42A27DB-BD31-4B8C-83A1-F6EECF244321}">
                <p14:modId xmlns:p14="http://schemas.microsoft.com/office/powerpoint/2010/main" val="3748159126"/>
              </p:ext>
            </p:extLst>
          </p:nvPr>
        </p:nvGraphicFramePr>
        <p:xfrm>
          <a:off x="762000" y="2819400"/>
          <a:ext cx="8001000" cy="3429001"/>
        </p:xfrm>
        <a:graphic>
          <a:graphicData uri="http://schemas.openxmlformats.org/drawingml/2006/table">
            <a:tbl>
              <a:tblPr firstRow="1" bandRow="1">
                <a:tableStyleId>{E929F9F4-4A8F-4326-A1B4-22849713DDAB}</a:tableStyleId>
              </a:tblPr>
              <a:tblGrid>
                <a:gridCol w="4876800"/>
                <a:gridCol w="3124200"/>
              </a:tblGrid>
              <a:tr h="564961">
                <a:tc>
                  <a:txBody>
                    <a:bodyPr/>
                    <a:lstStyle/>
                    <a:p>
                      <a:pPr algn="ctr"/>
                      <a:r>
                        <a:rPr lang="en-US" sz="2800" dirty="0" smtClean="0"/>
                        <a:t>Post Name</a:t>
                      </a:r>
                      <a:endParaRPr lang="en-US" sz="2800" dirty="0"/>
                    </a:p>
                  </a:txBody>
                  <a:tcPr anchor="ctr"/>
                </a:tc>
                <a:tc>
                  <a:txBody>
                    <a:bodyPr/>
                    <a:lstStyle/>
                    <a:p>
                      <a:pPr algn="ctr"/>
                      <a:r>
                        <a:rPr lang="en-US" sz="2800" dirty="0" smtClean="0"/>
                        <a:t>Cost (BDT)</a:t>
                      </a:r>
                      <a:endParaRPr lang="en-US" sz="2800" dirty="0"/>
                    </a:p>
                  </a:txBody>
                  <a:tcPr anchor="ctr"/>
                </a:tc>
              </a:tr>
              <a:tr h="572808">
                <a:tc>
                  <a:txBody>
                    <a:bodyPr/>
                    <a:lstStyle/>
                    <a:p>
                      <a:r>
                        <a:rPr lang="en-US" sz="2800" dirty="0" smtClean="0">
                          <a:solidFill>
                            <a:schemeClr val="tx2">
                              <a:lumMod val="50000"/>
                            </a:schemeClr>
                          </a:solidFill>
                        </a:rPr>
                        <a:t>DO (Police Station)</a:t>
                      </a:r>
                      <a:endParaRPr lang="en-US" sz="2800" dirty="0">
                        <a:solidFill>
                          <a:schemeClr val="tx2">
                            <a:lumMod val="50000"/>
                          </a:schemeClr>
                        </a:solidFill>
                      </a:endParaRPr>
                    </a:p>
                  </a:txBody>
                  <a:tcPr anchor="ctr"/>
                </a:tc>
                <a:tc>
                  <a:txBody>
                    <a:bodyPr/>
                    <a:lstStyle/>
                    <a:p>
                      <a:pPr algn="r"/>
                      <a:r>
                        <a:rPr lang="en-US" sz="2800" dirty="0" smtClean="0">
                          <a:solidFill>
                            <a:schemeClr val="tx2">
                              <a:lumMod val="50000"/>
                            </a:schemeClr>
                          </a:solidFill>
                        </a:rPr>
                        <a:t>10,000</a:t>
                      </a:r>
                      <a:endParaRPr lang="en-US" sz="2800" dirty="0">
                        <a:solidFill>
                          <a:schemeClr val="tx2">
                            <a:lumMod val="50000"/>
                          </a:schemeClr>
                        </a:solidFill>
                      </a:endParaRPr>
                    </a:p>
                  </a:txBody>
                  <a:tcPr anchor="ctr"/>
                </a:tc>
              </a:tr>
              <a:tr h="572808">
                <a:tc>
                  <a:txBody>
                    <a:bodyPr/>
                    <a:lstStyle/>
                    <a:p>
                      <a:r>
                        <a:rPr lang="en-US" sz="2800" dirty="0" smtClean="0">
                          <a:solidFill>
                            <a:schemeClr val="tx2">
                              <a:lumMod val="50000"/>
                            </a:schemeClr>
                          </a:solidFill>
                        </a:rPr>
                        <a:t>GRO &amp; Clerks </a:t>
                      </a:r>
                      <a:r>
                        <a:rPr lang="en-US" sz="2000" dirty="0" smtClean="0">
                          <a:solidFill>
                            <a:schemeClr val="tx2">
                              <a:lumMod val="50000"/>
                            </a:schemeClr>
                          </a:solidFill>
                        </a:rPr>
                        <a:t>(Magistrate</a:t>
                      </a:r>
                      <a:r>
                        <a:rPr lang="en-US" sz="2000" baseline="0" dirty="0" smtClean="0">
                          <a:solidFill>
                            <a:schemeClr val="tx2">
                              <a:lumMod val="50000"/>
                            </a:schemeClr>
                          </a:solidFill>
                        </a:rPr>
                        <a:t> Office</a:t>
                      </a:r>
                      <a:r>
                        <a:rPr lang="en-US" sz="2000" dirty="0" smtClean="0">
                          <a:solidFill>
                            <a:schemeClr val="tx2">
                              <a:lumMod val="50000"/>
                            </a:schemeClr>
                          </a:solidFill>
                        </a:rPr>
                        <a:t>)</a:t>
                      </a:r>
                      <a:endParaRPr lang="en-US" sz="2800" dirty="0">
                        <a:solidFill>
                          <a:schemeClr val="tx2">
                            <a:lumMod val="50000"/>
                          </a:schemeClr>
                        </a:solidFill>
                      </a:endParaRPr>
                    </a:p>
                  </a:txBody>
                  <a:tcPr anchor="ctr"/>
                </a:tc>
                <a:tc>
                  <a:txBody>
                    <a:bodyPr/>
                    <a:lstStyle/>
                    <a:p>
                      <a:pPr algn="r"/>
                      <a:r>
                        <a:rPr lang="en-US" sz="2800" dirty="0" smtClean="0">
                          <a:solidFill>
                            <a:schemeClr val="tx2">
                              <a:lumMod val="50000"/>
                            </a:schemeClr>
                          </a:solidFill>
                        </a:rPr>
                        <a:t>30,000</a:t>
                      </a:r>
                      <a:endParaRPr lang="en-US" sz="2800" dirty="0">
                        <a:solidFill>
                          <a:schemeClr val="tx2">
                            <a:lumMod val="50000"/>
                          </a:schemeClr>
                        </a:solidFill>
                      </a:endParaRPr>
                    </a:p>
                  </a:txBody>
                  <a:tcPr anchor="ctr"/>
                </a:tc>
              </a:tr>
              <a:tr h="572808">
                <a:tc>
                  <a:txBody>
                    <a:bodyPr/>
                    <a:lstStyle/>
                    <a:p>
                      <a:r>
                        <a:rPr lang="en-US" sz="2800" dirty="0" smtClean="0">
                          <a:solidFill>
                            <a:schemeClr val="tx2">
                              <a:lumMod val="50000"/>
                            </a:schemeClr>
                          </a:solidFill>
                        </a:rPr>
                        <a:t>CMM</a:t>
                      </a:r>
                      <a:endParaRPr lang="en-US" sz="2800" dirty="0">
                        <a:solidFill>
                          <a:schemeClr val="tx2">
                            <a:lumMod val="50000"/>
                          </a:schemeClr>
                        </a:solidFill>
                      </a:endParaRPr>
                    </a:p>
                  </a:txBody>
                  <a:tcPr anchor="ctr"/>
                </a:tc>
                <a:tc>
                  <a:txBody>
                    <a:bodyPr/>
                    <a:lstStyle/>
                    <a:p>
                      <a:pPr algn="r"/>
                      <a:r>
                        <a:rPr lang="en-US" sz="2800" dirty="0" smtClean="0">
                          <a:solidFill>
                            <a:schemeClr val="tx2">
                              <a:lumMod val="50000"/>
                            </a:schemeClr>
                          </a:solidFill>
                        </a:rPr>
                        <a:t>5,000</a:t>
                      </a:r>
                      <a:endParaRPr lang="en-US" sz="2800" dirty="0">
                        <a:solidFill>
                          <a:schemeClr val="tx2">
                            <a:lumMod val="50000"/>
                          </a:schemeClr>
                        </a:solidFill>
                      </a:endParaRPr>
                    </a:p>
                  </a:txBody>
                  <a:tcPr anchor="ctr"/>
                </a:tc>
              </a:tr>
              <a:tr h="572808">
                <a:tc>
                  <a:txBody>
                    <a:bodyPr/>
                    <a:lstStyle/>
                    <a:p>
                      <a:r>
                        <a:rPr lang="en-US" sz="2800" dirty="0" smtClean="0">
                          <a:solidFill>
                            <a:schemeClr val="tx2">
                              <a:lumMod val="50000"/>
                            </a:schemeClr>
                          </a:solidFill>
                        </a:rPr>
                        <a:t>Copy Maker &amp; Greffier </a:t>
                      </a:r>
                      <a:r>
                        <a:rPr lang="en-US" sz="2000" dirty="0" smtClean="0">
                          <a:solidFill>
                            <a:schemeClr val="tx2">
                              <a:lumMod val="50000"/>
                            </a:schemeClr>
                          </a:solidFill>
                        </a:rPr>
                        <a:t>(Court)</a:t>
                      </a:r>
                      <a:endParaRPr lang="en-US" sz="2800" dirty="0">
                        <a:solidFill>
                          <a:schemeClr val="tx2">
                            <a:lumMod val="50000"/>
                          </a:schemeClr>
                        </a:solidFill>
                      </a:endParaRPr>
                    </a:p>
                  </a:txBody>
                  <a:tcPr anchor="ctr"/>
                </a:tc>
                <a:tc>
                  <a:txBody>
                    <a:bodyPr/>
                    <a:lstStyle/>
                    <a:p>
                      <a:pPr algn="r"/>
                      <a:r>
                        <a:rPr lang="en-US" sz="2800" dirty="0" smtClean="0">
                          <a:solidFill>
                            <a:schemeClr val="tx2">
                              <a:lumMod val="50000"/>
                            </a:schemeClr>
                          </a:solidFill>
                        </a:rPr>
                        <a:t>25,000</a:t>
                      </a:r>
                      <a:endParaRPr lang="en-US" sz="2800" dirty="0">
                        <a:solidFill>
                          <a:schemeClr val="tx2">
                            <a:lumMod val="50000"/>
                          </a:schemeClr>
                        </a:solidFill>
                      </a:endParaRPr>
                    </a:p>
                  </a:txBody>
                  <a:tcPr anchor="ctr"/>
                </a:tc>
              </a:tr>
              <a:tr h="572808">
                <a:tc>
                  <a:txBody>
                    <a:bodyPr/>
                    <a:lstStyle/>
                    <a:p>
                      <a:r>
                        <a:rPr lang="en-US" sz="2800" b="1" dirty="0" smtClean="0">
                          <a:solidFill>
                            <a:schemeClr val="accent6">
                              <a:lumMod val="50000"/>
                            </a:schemeClr>
                          </a:solidFill>
                        </a:rPr>
                        <a:t>TOTAL</a:t>
                      </a:r>
                      <a:endParaRPr lang="en-US" sz="2800" b="1" dirty="0">
                        <a:solidFill>
                          <a:schemeClr val="accent6">
                            <a:lumMod val="50000"/>
                          </a:schemeClr>
                        </a:solidFill>
                      </a:endParaRPr>
                    </a:p>
                  </a:txBody>
                  <a:tcPr anchor="ctr"/>
                </a:tc>
                <a:tc>
                  <a:txBody>
                    <a:bodyPr/>
                    <a:lstStyle/>
                    <a:p>
                      <a:pPr algn="r"/>
                      <a:r>
                        <a:rPr lang="en-US" sz="2800" dirty="0" smtClean="0">
                          <a:solidFill>
                            <a:schemeClr val="accent6">
                              <a:lumMod val="50000"/>
                            </a:schemeClr>
                          </a:solidFill>
                        </a:rPr>
                        <a:t>70,000</a:t>
                      </a:r>
                      <a:endParaRPr lang="en-US" sz="2800" dirty="0">
                        <a:solidFill>
                          <a:schemeClr val="accent6">
                            <a:lumMod val="50000"/>
                          </a:schemeClr>
                        </a:solidFill>
                      </a:endParaRPr>
                    </a:p>
                  </a:txBody>
                  <a:tcPr anchor="ctr"/>
                </a:tc>
              </a:tr>
            </a:tbl>
          </a:graphicData>
        </a:graphic>
      </p:graphicFrame>
    </p:spTree>
    <p:extLst>
      <p:ext uri="{BB962C8B-B14F-4D97-AF65-F5344CB8AC3E}">
        <p14:creationId xmlns:p14="http://schemas.microsoft.com/office/powerpoint/2010/main" val="1051949967"/>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ounded Rectangle 40"/>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Feasibility Analysis: Economic</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42" name="Picture 2" descr="D:\Rakinsfiles\rakin's L-3 T-1\Software\LAB_ISD\Photos\Supreme Court of Bangladesh.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3" name="Slide Number Placeholder 3"/>
          <p:cNvSpPr>
            <a:spLocks noGrp="1"/>
          </p:cNvSpPr>
          <p:nvPr>
            <p:ph type="sldNum" sz="quarter" idx="12"/>
          </p:nvPr>
        </p:nvSpPr>
        <p:spPr>
          <a:xfrm>
            <a:off x="8121983" y="990600"/>
            <a:ext cx="893649"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pPr/>
              <a:t>21</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Rectangle 2"/>
          <p:cNvSpPr/>
          <p:nvPr/>
        </p:nvSpPr>
        <p:spPr>
          <a:xfrm>
            <a:off x="152400" y="1143000"/>
            <a:ext cx="8743336" cy="1508105"/>
          </a:xfrm>
          <a:prstGeom prst="rect">
            <a:avLst/>
          </a:prstGeom>
        </p:spPr>
        <p:txBody>
          <a:bodyPr wrap="square">
            <a:spAutoFit/>
          </a:bodyPr>
          <a:lstStyle/>
          <a:p>
            <a:r>
              <a:rPr lang="en-US" sz="3200" b="1" cap="all" dirty="0" smtClean="0">
                <a:ln w="0"/>
                <a:solidFill>
                  <a:schemeClr val="accent6">
                    <a:lumMod val="75000"/>
                  </a:schemeClr>
                </a:solidFill>
                <a:effectLst>
                  <a:reflection blurRad="12700" stA="50000" endPos="50000" dist="5000" dir="5400000" sy="-100000" rotWithShape="0"/>
                </a:effectLst>
              </a:rPr>
              <a:t>COST Analysis:</a:t>
            </a:r>
          </a:p>
          <a:p>
            <a:pPr marL="342900" indent="-342900">
              <a:buFont typeface="Wingdings" pitchFamily="2" charset="2"/>
              <a:buChar char="q"/>
            </a:pP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Fixed Costs</a:t>
            </a:r>
            <a:r>
              <a:rPr lang="en-US" sz="3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t>
            </a:r>
          </a:p>
          <a:p>
            <a:pPr marL="800100" lvl="1" indent="-342900">
              <a:buFont typeface="Wingdings" pitchFamily="2" charset="2"/>
              <a:buChar char="q"/>
            </a:pPr>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Hardware &amp; Software Implementation Cost</a:t>
            </a:r>
            <a:endParaRPr lang="en-US" sz="2800" dirty="0" smtClean="0">
              <a:ln w="1905"/>
              <a:effectLst>
                <a:innerShdw blurRad="69850" dist="43180" dir="5400000">
                  <a:srgbClr val="000000">
                    <a:alpha val="65000"/>
                  </a:srgbClr>
                </a:innerShdw>
              </a:effectLst>
            </a:endParaRPr>
          </a:p>
        </p:txBody>
      </p:sp>
      <p:graphicFrame>
        <p:nvGraphicFramePr>
          <p:cNvPr id="2" name="Table 1"/>
          <p:cNvGraphicFramePr>
            <a:graphicFrameLocks noGrp="1"/>
          </p:cNvGraphicFramePr>
          <p:nvPr>
            <p:extLst>
              <p:ext uri="{D42A27DB-BD31-4B8C-83A1-F6EECF244321}">
                <p14:modId xmlns:p14="http://schemas.microsoft.com/office/powerpoint/2010/main" val="3520771598"/>
              </p:ext>
            </p:extLst>
          </p:nvPr>
        </p:nvGraphicFramePr>
        <p:xfrm>
          <a:off x="762000" y="2667000"/>
          <a:ext cx="8001000" cy="3228265"/>
        </p:xfrm>
        <a:graphic>
          <a:graphicData uri="http://schemas.openxmlformats.org/drawingml/2006/table">
            <a:tbl>
              <a:tblPr firstRow="1" bandRow="1">
                <a:tableStyleId>{E929F9F4-4A8F-4326-A1B4-22849713DDAB}</a:tableStyleId>
              </a:tblPr>
              <a:tblGrid>
                <a:gridCol w="3505200"/>
                <a:gridCol w="2743200"/>
                <a:gridCol w="1752600"/>
              </a:tblGrid>
              <a:tr h="564961">
                <a:tc>
                  <a:txBody>
                    <a:bodyPr/>
                    <a:lstStyle/>
                    <a:p>
                      <a:pPr algn="ctr"/>
                      <a:r>
                        <a:rPr lang="en-US" sz="2400" dirty="0" smtClean="0"/>
                        <a:t>Hardware/Software</a:t>
                      </a:r>
                      <a:endParaRPr lang="en-US" sz="3600" dirty="0"/>
                    </a:p>
                  </a:txBody>
                  <a:tcPr anchor="ctr"/>
                </a:tc>
                <a:tc>
                  <a:txBody>
                    <a:bodyPr/>
                    <a:lstStyle/>
                    <a:p>
                      <a:pPr algn="ctr"/>
                      <a:r>
                        <a:rPr lang="en-US" sz="2400" dirty="0" smtClean="0"/>
                        <a:t>Quantity(around)</a:t>
                      </a:r>
                      <a:endParaRPr lang="en-US" sz="2400" dirty="0"/>
                    </a:p>
                  </a:txBody>
                  <a:tcPr anchor="ctr"/>
                </a:tc>
                <a:tc>
                  <a:txBody>
                    <a:bodyPr/>
                    <a:lstStyle/>
                    <a:p>
                      <a:pPr algn="ctr"/>
                      <a:r>
                        <a:rPr lang="en-US" sz="2400" dirty="0" smtClean="0"/>
                        <a:t>Cost (BDT)</a:t>
                      </a:r>
                      <a:endParaRPr lang="en-US" sz="2400" dirty="0"/>
                    </a:p>
                  </a:txBody>
                  <a:tcPr anchor="ctr"/>
                </a:tc>
              </a:tr>
              <a:tr h="572808">
                <a:tc>
                  <a:txBody>
                    <a:bodyPr/>
                    <a:lstStyle/>
                    <a:p>
                      <a:r>
                        <a:rPr lang="en-US" sz="2800" dirty="0" smtClean="0">
                          <a:solidFill>
                            <a:schemeClr val="tx2">
                              <a:lumMod val="50000"/>
                            </a:schemeClr>
                          </a:solidFill>
                        </a:rPr>
                        <a:t>Computer</a:t>
                      </a:r>
                      <a:endParaRPr lang="en-US" sz="2800" dirty="0">
                        <a:solidFill>
                          <a:schemeClr val="tx2">
                            <a:lumMod val="50000"/>
                          </a:schemeClr>
                        </a:solidFill>
                      </a:endParaRPr>
                    </a:p>
                  </a:txBody>
                  <a:tcPr anchor="ctr"/>
                </a:tc>
                <a:tc>
                  <a:txBody>
                    <a:bodyPr/>
                    <a:lstStyle/>
                    <a:p>
                      <a:r>
                        <a:rPr lang="en-US" sz="2800" dirty="0" smtClean="0">
                          <a:solidFill>
                            <a:schemeClr val="tx2">
                              <a:lumMod val="50000"/>
                            </a:schemeClr>
                          </a:solidFill>
                        </a:rPr>
                        <a:t>49+2+2+2+1+14=70</a:t>
                      </a:r>
                      <a:endParaRPr lang="en-US" sz="2800" dirty="0">
                        <a:solidFill>
                          <a:schemeClr val="tx2">
                            <a:lumMod val="50000"/>
                          </a:schemeClr>
                        </a:solidFill>
                      </a:endParaRPr>
                    </a:p>
                  </a:txBody>
                  <a:tcPr anchor="ctr"/>
                </a:tc>
                <a:tc>
                  <a:txBody>
                    <a:bodyPr/>
                    <a:lstStyle/>
                    <a:p>
                      <a:pPr algn="r"/>
                      <a:r>
                        <a:rPr lang="en-US" sz="2800" dirty="0" smtClean="0">
                          <a:solidFill>
                            <a:schemeClr val="tx2">
                              <a:lumMod val="50000"/>
                            </a:schemeClr>
                          </a:solidFill>
                        </a:rPr>
                        <a:t>17,25,000</a:t>
                      </a:r>
                      <a:endParaRPr lang="en-US" sz="2800" dirty="0">
                        <a:solidFill>
                          <a:schemeClr val="tx2">
                            <a:lumMod val="50000"/>
                          </a:schemeClr>
                        </a:solidFill>
                      </a:endParaRPr>
                    </a:p>
                  </a:txBody>
                  <a:tcPr anchor="ctr"/>
                </a:tc>
              </a:tr>
              <a:tr h="572808">
                <a:tc>
                  <a:txBody>
                    <a:bodyPr/>
                    <a:lstStyle/>
                    <a:p>
                      <a:r>
                        <a:rPr lang="en-US" sz="2800" dirty="0" smtClean="0">
                          <a:solidFill>
                            <a:schemeClr val="tx2">
                              <a:lumMod val="50000"/>
                            </a:schemeClr>
                          </a:solidFill>
                        </a:rPr>
                        <a:t>Domain</a:t>
                      </a:r>
                      <a:endParaRPr lang="en-US" sz="2800" dirty="0">
                        <a:solidFill>
                          <a:schemeClr val="tx2">
                            <a:lumMod val="50000"/>
                          </a:schemeClr>
                        </a:solidFill>
                      </a:endParaRPr>
                    </a:p>
                  </a:txBody>
                  <a:tcPr anchor="ctr"/>
                </a:tc>
                <a:tc>
                  <a:txBody>
                    <a:bodyPr/>
                    <a:lstStyle/>
                    <a:p>
                      <a:r>
                        <a:rPr lang="en-US" sz="2800" dirty="0" smtClean="0">
                          <a:solidFill>
                            <a:schemeClr val="tx2">
                              <a:lumMod val="50000"/>
                            </a:schemeClr>
                          </a:solidFill>
                        </a:rPr>
                        <a:t>1</a:t>
                      </a:r>
                      <a:endParaRPr lang="en-US" sz="2800" dirty="0">
                        <a:solidFill>
                          <a:schemeClr val="tx2">
                            <a:lumMod val="50000"/>
                          </a:schemeClr>
                        </a:solidFill>
                      </a:endParaRPr>
                    </a:p>
                  </a:txBody>
                  <a:tcPr anchor="ctr"/>
                </a:tc>
                <a:tc>
                  <a:txBody>
                    <a:bodyPr/>
                    <a:lstStyle/>
                    <a:p>
                      <a:pPr algn="r"/>
                      <a:r>
                        <a:rPr lang="en-US" sz="2800" dirty="0" smtClean="0">
                          <a:solidFill>
                            <a:schemeClr val="tx2">
                              <a:lumMod val="50000"/>
                            </a:schemeClr>
                          </a:solidFill>
                        </a:rPr>
                        <a:t>20,000</a:t>
                      </a:r>
                      <a:endParaRPr lang="en-US" sz="2800" dirty="0">
                        <a:solidFill>
                          <a:schemeClr val="tx2">
                            <a:lumMod val="50000"/>
                          </a:schemeClr>
                        </a:solidFill>
                      </a:endParaRPr>
                    </a:p>
                  </a:txBody>
                  <a:tcPr anchor="ctr"/>
                </a:tc>
              </a:tr>
              <a:tr h="572808">
                <a:tc>
                  <a:txBody>
                    <a:bodyPr/>
                    <a:lstStyle/>
                    <a:p>
                      <a:r>
                        <a:rPr lang="en-US" sz="2800" dirty="0" smtClean="0">
                          <a:solidFill>
                            <a:schemeClr val="tx2">
                              <a:lumMod val="50000"/>
                            </a:schemeClr>
                          </a:solidFill>
                        </a:rPr>
                        <a:t>Web-service setup</a:t>
                      </a:r>
                      <a:endParaRPr lang="en-US" sz="2800" dirty="0">
                        <a:solidFill>
                          <a:schemeClr val="tx2">
                            <a:lumMod val="50000"/>
                          </a:schemeClr>
                        </a:solidFill>
                      </a:endParaRPr>
                    </a:p>
                  </a:txBody>
                  <a:tcPr anchor="ctr"/>
                </a:tc>
                <a:tc>
                  <a:txBody>
                    <a:bodyPr/>
                    <a:lstStyle/>
                    <a:p>
                      <a:r>
                        <a:rPr lang="en-US" sz="2800" dirty="0" smtClean="0">
                          <a:solidFill>
                            <a:schemeClr val="tx2">
                              <a:lumMod val="50000"/>
                            </a:schemeClr>
                          </a:solidFill>
                        </a:rPr>
                        <a:t>70</a:t>
                      </a:r>
                      <a:endParaRPr lang="en-US" sz="2800" dirty="0">
                        <a:solidFill>
                          <a:schemeClr val="tx2">
                            <a:lumMod val="50000"/>
                          </a:schemeClr>
                        </a:solidFill>
                      </a:endParaRPr>
                    </a:p>
                  </a:txBody>
                  <a:tcPr anchor="ctr"/>
                </a:tc>
                <a:tc>
                  <a:txBody>
                    <a:bodyPr/>
                    <a:lstStyle/>
                    <a:p>
                      <a:pPr algn="r"/>
                      <a:r>
                        <a:rPr lang="en-US" sz="2800" dirty="0" smtClean="0">
                          <a:solidFill>
                            <a:schemeClr val="tx2">
                              <a:lumMod val="50000"/>
                            </a:schemeClr>
                          </a:solidFill>
                        </a:rPr>
                        <a:t>50,000</a:t>
                      </a:r>
                      <a:endParaRPr lang="en-US" sz="2800" dirty="0">
                        <a:solidFill>
                          <a:schemeClr val="tx2">
                            <a:lumMod val="50000"/>
                          </a:schemeClr>
                        </a:solidFill>
                      </a:endParaRPr>
                    </a:p>
                  </a:txBody>
                  <a:tcPr anchor="ctr"/>
                </a:tc>
              </a:tr>
              <a:tr h="572808">
                <a:tc gridSpan="2">
                  <a:txBody>
                    <a:bodyPr/>
                    <a:lstStyle/>
                    <a:p>
                      <a:pPr algn="ctr"/>
                      <a:r>
                        <a:rPr lang="en-US" sz="2800" b="1" dirty="0" smtClean="0">
                          <a:solidFill>
                            <a:schemeClr val="accent6">
                              <a:lumMod val="50000"/>
                            </a:schemeClr>
                          </a:solidFill>
                        </a:rPr>
                        <a:t>TOTAL</a:t>
                      </a:r>
                      <a:endParaRPr lang="en-US" sz="2800" b="1" dirty="0">
                        <a:solidFill>
                          <a:schemeClr val="accent6">
                            <a:lumMod val="50000"/>
                          </a:schemeClr>
                        </a:solidFill>
                      </a:endParaRPr>
                    </a:p>
                  </a:txBody>
                  <a:tcPr anchor="ctr"/>
                </a:tc>
                <a:tc hMerge="1">
                  <a:txBody>
                    <a:bodyPr/>
                    <a:lstStyle/>
                    <a:p>
                      <a:endParaRPr lang="en-US" sz="2800" b="1" dirty="0">
                        <a:solidFill>
                          <a:schemeClr val="accent6">
                            <a:lumMod val="50000"/>
                          </a:schemeClr>
                        </a:solidFill>
                      </a:endParaRPr>
                    </a:p>
                  </a:txBody>
                  <a:tcPr anchor="ctr"/>
                </a:tc>
                <a:tc>
                  <a:txBody>
                    <a:bodyPr/>
                    <a:lstStyle/>
                    <a:p>
                      <a:pPr algn="r"/>
                      <a:r>
                        <a:rPr lang="en-US" sz="2800" dirty="0" smtClean="0">
                          <a:solidFill>
                            <a:schemeClr val="accent6">
                              <a:lumMod val="50000"/>
                            </a:schemeClr>
                          </a:solidFill>
                        </a:rPr>
                        <a:t>48,30,000</a:t>
                      </a:r>
                      <a:endParaRPr lang="en-US" sz="2800" dirty="0">
                        <a:solidFill>
                          <a:schemeClr val="accent6">
                            <a:lumMod val="50000"/>
                          </a:schemeClr>
                        </a:solidFill>
                      </a:endParaRPr>
                    </a:p>
                  </a:txBody>
                  <a:tcPr anchor="ctr"/>
                </a:tc>
              </a:tr>
            </a:tbl>
          </a:graphicData>
        </a:graphic>
      </p:graphicFrame>
      <p:sp>
        <p:nvSpPr>
          <p:cNvPr id="4" name="TextBox 3"/>
          <p:cNvSpPr txBox="1"/>
          <p:nvPr/>
        </p:nvSpPr>
        <p:spPr>
          <a:xfrm>
            <a:off x="3733801" y="5867400"/>
            <a:ext cx="5333999" cy="923330"/>
          </a:xfrm>
          <a:prstGeom prst="rect">
            <a:avLst/>
          </a:prstGeom>
          <a:noFill/>
        </p:spPr>
        <p:txBody>
          <a:bodyPr wrap="square" rtlCol="0">
            <a:spAutoFit/>
          </a:bodyPr>
          <a:lstStyle/>
          <a:p>
            <a:r>
              <a:rPr lang="en-US" dirty="0" smtClean="0">
                <a:solidFill>
                  <a:schemeClr val="accent6">
                    <a:lumMod val="75000"/>
                  </a:schemeClr>
                </a:solidFill>
                <a:effectLst>
                  <a:outerShdw blurRad="38100" dist="38100" dir="2700000" algn="tl">
                    <a:srgbClr val="000000">
                      <a:alpha val="43137"/>
                    </a:srgbClr>
                  </a:outerShdw>
                </a:effectLst>
              </a:rPr>
              <a:t>Sources: </a:t>
            </a:r>
            <a:r>
              <a:rPr lang="en-US" u="sng" dirty="0" smtClean="0">
                <a:solidFill>
                  <a:schemeClr val="bg2">
                    <a:lumMod val="50000"/>
                  </a:schemeClr>
                </a:solidFill>
                <a:hlinkClick r:id="rId3"/>
              </a:rPr>
              <a:t>http</a:t>
            </a:r>
            <a:r>
              <a:rPr lang="en-US" u="sng" dirty="0">
                <a:solidFill>
                  <a:schemeClr val="bg2">
                    <a:lumMod val="50000"/>
                  </a:schemeClr>
                </a:solidFill>
                <a:hlinkClick r:id="rId3"/>
              </a:rPr>
              <a:t>://www.dmp.gov.bd</a:t>
            </a:r>
            <a:r>
              <a:rPr lang="en-US" u="sng" dirty="0" smtClean="0">
                <a:solidFill>
                  <a:schemeClr val="bg2">
                    <a:lumMod val="50000"/>
                  </a:schemeClr>
                </a:solidFill>
                <a:hlinkClick r:id="rId3"/>
              </a:rPr>
              <a:t>/</a:t>
            </a:r>
            <a:endParaRPr lang="en-US" u="sng" dirty="0" smtClean="0">
              <a:solidFill>
                <a:schemeClr val="bg2">
                  <a:lumMod val="50000"/>
                </a:schemeClr>
              </a:solidFill>
            </a:endParaRPr>
          </a:p>
          <a:p>
            <a:r>
              <a:rPr lang="en-US" u="sng" dirty="0">
                <a:solidFill>
                  <a:schemeClr val="bg2">
                    <a:lumMod val="50000"/>
                  </a:schemeClr>
                </a:solidFill>
                <a:hlinkClick r:id="rId4"/>
              </a:rPr>
              <a:t>http://</a:t>
            </a:r>
            <a:r>
              <a:rPr lang="en-US" u="sng" dirty="0" smtClean="0">
                <a:solidFill>
                  <a:schemeClr val="bg2">
                    <a:lumMod val="50000"/>
                  </a:schemeClr>
                </a:solidFill>
                <a:hlinkClick r:id="rId4"/>
              </a:rPr>
              <a:t>www.mopa.gov.bd/pmis/Forms/dslist.php</a:t>
            </a:r>
            <a:endParaRPr lang="en-US" u="sng" dirty="0" smtClean="0">
              <a:solidFill>
                <a:schemeClr val="bg2">
                  <a:lumMod val="50000"/>
                </a:schemeClr>
              </a:solidFill>
            </a:endParaRPr>
          </a:p>
          <a:p>
            <a:r>
              <a:rPr lang="en-US" u="sng" dirty="0">
                <a:solidFill>
                  <a:schemeClr val="bg2">
                    <a:lumMod val="50000"/>
                  </a:schemeClr>
                </a:solidFill>
              </a:rPr>
              <a:t>http://www.ryanscomputers.com/</a:t>
            </a:r>
          </a:p>
        </p:txBody>
      </p:sp>
    </p:spTree>
    <p:extLst>
      <p:ext uri="{BB962C8B-B14F-4D97-AF65-F5344CB8AC3E}">
        <p14:creationId xmlns:p14="http://schemas.microsoft.com/office/powerpoint/2010/main" val="315562339"/>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ounded Rectangle 40"/>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Feasibility Analysis: Economic</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42" name="Picture 2" descr="D:\Rakinsfiles\rakin's L-3 T-1\Software\LAB_ISD\Photos\Supreme Court of Bangladesh.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3" name="Slide Number Placeholder 3"/>
          <p:cNvSpPr>
            <a:spLocks noGrp="1"/>
          </p:cNvSpPr>
          <p:nvPr>
            <p:ph type="sldNum" sz="quarter" idx="12"/>
          </p:nvPr>
        </p:nvSpPr>
        <p:spPr>
          <a:xfrm>
            <a:off x="8121983" y="990600"/>
            <a:ext cx="893649"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pPr/>
              <a:t>22</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Rectangle 2"/>
          <p:cNvSpPr/>
          <p:nvPr/>
        </p:nvSpPr>
        <p:spPr>
          <a:xfrm>
            <a:off x="152400" y="1143000"/>
            <a:ext cx="8743336" cy="1077218"/>
          </a:xfrm>
          <a:prstGeom prst="rect">
            <a:avLst/>
          </a:prstGeom>
        </p:spPr>
        <p:txBody>
          <a:bodyPr wrap="square">
            <a:spAutoFit/>
          </a:bodyPr>
          <a:lstStyle/>
          <a:p>
            <a:r>
              <a:rPr lang="en-US" sz="3200" b="1" cap="all" dirty="0" smtClean="0">
                <a:ln w="0"/>
                <a:solidFill>
                  <a:schemeClr val="accent6">
                    <a:lumMod val="75000"/>
                  </a:schemeClr>
                </a:solidFill>
                <a:effectLst>
                  <a:reflection blurRad="12700" stA="50000" endPos="50000" dist="5000" dir="5400000" sy="-100000" rotWithShape="0"/>
                </a:effectLst>
              </a:rPr>
              <a:t>COST Analysis:</a:t>
            </a:r>
          </a:p>
          <a:p>
            <a:pPr marL="342900" indent="-342900">
              <a:buFont typeface="Wingdings" pitchFamily="2" charset="2"/>
              <a:buChar char="q"/>
            </a:pP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Variable Costs</a:t>
            </a:r>
            <a:r>
              <a:rPr lang="en-US" sz="3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(Annual) :</a:t>
            </a:r>
            <a:endParaRPr lang="en-US" sz="2800" dirty="0" smtClean="0">
              <a:ln w="1905"/>
              <a:effectLst>
                <a:innerShdw blurRad="69850" dist="43180" dir="5400000">
                  <a:srgbClr val="000000">
                    <a:alpha val="65000"/>
                  </a:srgbClr>
                </a:innerShdw>
              </a:effectLst>
            </a:endParaRPr>
          </a:p>
        </p:txBody>
      </p:sp>
      <p:graphicFrame>
        <p:nvGraphicFramePr>
          <p:cNvPr id="2" name="Table 1"/>
          <p:cNvGraphicFramePr>
            <a:graphicFrameLocks noGrp="1"/>
          </p:cNvGraphicFramePr>
          <p:nvPr>
            <p:extLst>
              <p:ext uri="{D42A27DB-BD31-4B8C-83A1-F6EECF244321}">
                <p14:modId xmlns:p14="http://schemas.microsoft.com/office/powerpoint/2010/main" val="89911504"/>
              </p:ext>
            </p:extLst>
          </p:nvPr>
        </p:nvGraphicFramePr>
        <p:xfrm>
          <a:off x="609600" y="2362200"/>
          <a:ext cx="8001000" cy="3962398"/>
        </p:xfrm>
        <a:graphic>
          <a:graphicData uri="http://schemas.openxmlformats.org/drawingml/2006/table">
            <a:tbl>
              <a:tblPr firstRow="1" bandRow="1">
                <a:tableStyleId>{E929F9F4-4A8F-4326-A1B4-22849713DDAB}</a:tableStyleId>
              </a:tblPr>
              <a:tblGrid>
                <a:gridCol w="4495800"/>
                <a:gridCol w="3505200"/>
              </a:tblGrid>
              <a:tr h="652843">
                <a:tc>
                  <a:txBody>
                    <a:bodyPr/>
                    <a:lstStyle/>
                    <a:p>
                      <a:pPr algn="ctr"/>
                      <a:r>
                        <a:rPr lang="en-US" sz="2800" dirty="0" smtClean="0"/>
                        <a:t>Topic</a:t>
                      </a:r>
                      <a:endParaRPr lang="en-US" sz="2800" dirty="0"/>
                    </a:p>
                  </a:txBody>
                  <a:tcPr anchor="ctr"/>
                </a:tc>
                <a:tc>
                  <a:txBody>
                    <a:bodyPr/>
                    <a:lstStyle/>
                    <a:p>
                      <a:pPr algn="ctr"/>
                      <a:r>
                        <a:rPr lang="en-US" sz="2800" dirty="0" smtClean="0"/>
                        <a:t>Assumed Cost (BDT)</a:t>
                      </a:r>
                      <a:endParaRPr lang="en-US" sz="2800" dirty="0"/>
                    </a:p>
                  </a:txBody>
                  <a:tcPr anchor="ctr"/>
                </a:tc>
              </a:tr>
              <a:tr h="661911">
                <a:tc>
                  <a:txBody>
                    <a:bodyPr/>
                    <a:lstStyle/>
                    <a:p>
                      <a:r>
                        <a:rPr lang="en-US" sz="2800" dirty="0" smtClean="0">
                          <a:solidFill>
                            <a:schemeClr val="tx2">
                              <a:lumMod val="50000"/>
                            </a:schemeClr>
                          </a:solidFill>
                        </a:rPr>
                        <a:t>Special Tech. Team (5)</a:t>
                      </a:r>
                      <a:endParaRPr lang="en-US" sz="2800" dirty="0">
                        <a:solidFill>
                          <a:schemeClr val="tx2">
                            <a:lumMod val="50000"/>
                          </a:schemeClr>
                        </a:solidFill>
                      </a:endParaRPr>
                    </a:p>
                  </a:txBody>
                  <a:tcPr anchor="ctr"/>
                </a:tc>
                <a:tc>
                  <a:txBody>
                    <a:bodyPr/>
                    <a:lstStyle/>
                    <a:p>
                      <a:pPr algn="r"/>
                      <a:r>
                        <a:rPr lang="en-US" sz="2800" dirty="0" smtClean="0">
                          <a:solidFill>
                            <a:schemeClr val="tx2">
                              <a:lumMod val="50000"/>
                            </a:schemeClr>
                          </a:solidFill>
                        </a:rPr>
                        <a:t>24,00,000</a:t>
                      </a:r>
                      <a:endParaRPr lang="en-US" sz="2800" dirty="0">
                        <a:solidFill>
                          <a:schemeClr val="tx2">
                            <a:lumMod val="50000"/>
                          </a:schemeClr>
                        </a:solidFill>
                      </a:endParaRPr>
                    </a:p>
                  </a:txBody>
                  <a:tcPr anchor="ctr"/>
                </a:tc>
              </a:tr>
              <a:tr h="661911">
                <a:tc>
                  <a:txBody>
                    <a:bodyPr/>
                    <a:lstStyle/>
                    <a:p>
                      <a:r>
                        <a:rPr lang="en-US" sz="2800" dirty="0" smtClean="0">
                          <a:solidFill>
                            <a:schemeClr val="tx2">
                              <a:lumMod val="50000"/>
                            </a:schemeClr>
                          </a:solidFill>
                        </a:rPr>
                        <a:t>Web</a:t>
                      </a:r>
                      <a:r>
                        <a:rPr lang="en-US" sz="2800" baseline="0" dirty="0" smtClean="0">
                          <a:solidFill>
                            <a:schemeClr val="tx2">
                              <a:lumMod val="50000"/>
                            </a:schemeClr>
                          </a:solidFill>
                        </a:rPr>
                        <a:t> service consumption</a:t>
                      </a:r>
                      <a:endParaRPr lang="en-US" sz="2800" dirty="0">
                        <a:solidFill>
                          <a:schemeClr val="tx2">
                            <a:lumMod val="50000"/>
                          </a:schemeClr>
                        </a:solidFill>
                      </a:endParaRPr>
                    </a:p>
                  </a:txBody>
                  <a:tcPr anchor="ctr"/>
                </a:tc>
                <a:tc>
                  <a:txBody>
                    <a:bodyPr/>
                    <a:lstStyle/>
                    <a:p>
                      <a:pPr algn="r"/>
                      <a:r>
                        <a:rPr lang="en-US" sz="2800" dirty="0" smtClean="0">
                          <a:solidFill>
                            <a:schemeClr val="tx2">
                              <a:lumMod val="50000"/>
                            </a:schemeClr>
                          </a:solidFill>
                        </a:rPr>
                        <a:t>4,14,000</a:t>
                      </a:r>
                      <a:endParaRPr lang="en-US" sz="2800" dirty="0">
                        <a:solidFill>
                          <a:schemeClr val="tx2">
                            <a:lumMod val="50000"/>
                          </a:schemeClr>
                        </a:solidFill>
                      </a:endParaRPr>
                    </a:p>
                  </a:txBody>
                  <a:tcPr anchor="ctr"/>
                </a:tc>
              </a:tr>
              <a:tr h="661911">
                <a:tc>
                  <a:txBody>
                    <a:bodyPr/>
                    <a:lstStyle/>
                    <a:p>
                      <a:r>
                        <a:rPr lang="en-US" sz="2800" dirty="0" smtClean="0">
                          <a:solidFill>
                            <a:schemeClr val="tx2">
                              <a:lumMod val="50000"/>
                            </a:schemeClr>
                          </a:solidFill>
                        </a:rPr>
                        <a:t>Annual Domain Charge</a:t>
                      </a:r>
                      <a:endParaRPr lang="en-US" sz="2800" dirty="0">
                        <a:solidFill>
                          <a:schemeClr val="tx2">
                            <a:lumMod val="50000"/>
                          </a:schemeClr>
                        </a:solidFill>
                      </a:endParaRPr>
                    </a:p>
                  </a:txBody>
                  <a:tcPr anchor="ctr"/>
                </a:tc>
                <a:tc>
                  <a:txBody>
                    <a:bodyPr/>
                    <a:lstStyle/>
                    <a:p>
                      <a:pPr algn="r"/>
                      <a:r>
                        <a:rPr lang="en-US" sz="2800" dirty="0" smtClean="0">
                          <a:solidFill>
                            <a:schemeClr val="tx2">
                              <a:lumMod val="50000"/>
                            </a:schemeClr>
                          </a:solidFill>
                        </a:rPr>
                        <a:t>5,000</a:t>
                      </a:r>
                      <a:endParaRPr lang="en-US" sz="2800" dirty="0">
                        <a:solidFill>
                          <a:schemeClr val="tx2">
                            <a:lumMod val="50000"/>
                          </a:schemeClr>
                        </a:solidFill>
                      </a:endParaRPr>
                    </a:p>
                  </a:txBody>
                  <a:tcPr anchor="ctr"/>
                </a:tc>
              </a:tr>
              <a:tr h="661911">
                <a:tc>
                  <a:txBody>
                    <a:bodyPr/>
                    <a:lstStyle/>
                    <a:p>
                      <a:r>
                        <a:rPr lang="en-US" sz="2800" dirty="0" smtClean="0">
                          <a:solidFill>
                            <a:schemeClr val="tx2">
                              <a:lumMod val="50000"/>
                            </a:schemeClr>
                          </a:solidFill>
                        </a:rPr>
                        <a:t>Upgrade/Maintenance</a:t>
                      </a:r>
                      <a:endParaRPr lang="en-US" sz="2800" dirty="0">
                        <a:solidFill>
                          <a:schemeClr val="tx2">
                            <a:lumMod val="50000"/>
                          </a:schemeClr>
                        </a:solidFill>
                      </a:endParaRPr>
                    </a:p>
                  </a:txBody>
                  <a:tcPr anchor="ctr"/>
                </a:tc>
                <a:tc>
                  <a:txBody>
                    <a:bodyPr/>
                    <a:lstStyle/>
                    <a:p>
                      <a:pPr algn="r"/>
                      <a:r>
                        <a:rPr lang="en-US" sz="2800" dirty="0" smtClean="0">
                          <a:solidFill>
                            <a:schemeClr val="tx2">
                              <a:lumMod val="50000"/>
                            </a:schemeClr>
                          </a:solidFill>
                        </a:rPr>
                        <a:t>50,000</a:t>
                      </a:r>
                      <a:endParaRPr lang="en-US" sz="2800" dirty="0">
                        <a:solidFill>
                          <a:schemeClr val="tx2">
                            <a:lumMod val="50000"/>
                          </a:schemeClr>
                        </a:solidFill>
                      </a:endParaRPr>
                    </a:p>
                  </a:txBody>
                  <a:tcPr anchor="ctr"/>
                </a:tc>
              </a:tr>
              <a:tr h="661911">
                <a:tc>
                  <a:txBody>
                    <a:bodyPr/>
                    <a:lstStyle/>
                    <a:p>
                      <a:r>
                        <a:rPr lang="en-US" sz="2800" b="1" dirty="0" smtClean="0">
                          <a:solidFill>
                            <a:schemeClr val="accent6">
                              <a:lumMod val="50000"/>
                            </a:schemeClr>
                          </a:solidFill>
                        </a:rPr>
                        <a:t>TOTAL</a:t>
                      </a:r>
                      <a:endParaRPr lang="en-US" sz="2800" b="1" dirty="0">
                        <a:solidFill>
                          <a:schemeClr val="accent6">
                            <a:lumMod val="50000"/>
                          </a:schemeClr>
                        </a:solidFill>
                      </a:endParaRPr>
                    </a:p>
                  </a:txBody>
                  <a:tcPr anchor="ctr"/>
                </a:tc>
                <a:tc>
                  <a:txBody>
                    <a:bodyPr/>
                    <a:lstStyle/>
                    <a:p>
                      <a:pPr algn="r"/>
                      <a:r>
                        <a:rPr lang="en-US" sz="2800" dirty="0" smtClean="0">
                          <a:solidFill>
                            <a:schemeClr val="accent6">
                              <a:lumMod val="50000"/>
                            </a:schemeClr>
                          </a:solidFill>
                        </a:rPr>
                        <a:t>28,69,000</a:t>
                      </a:r>
                      <a:endParaRPr lang="en-US" sz="2800" dirty="0">
                        <a:solidFill>
                          <a:schemeClr val="accent6">
                            <a:lumMod val="50000"/>
                          </a:schemeClr>
                        </a:solidFill>
                      </a:endParaRPr>
                    </a:p>
                  </a:txBody>
                  <a:tcPr anchor="ctr"/>
                </a:tc>
              </a:tr>
            </a:tbl>
          </a:graphicData>
        </a:graphic>
      </p:graphicFrame>
    </p:spTree>
    <p:extLst>
      <p:ext uri="{BB962C8B-B14F-4D97-AF65-F5344CB8AC3E}">
        <p14:creationId xmlns:p14="http://schemas.microsoft.com/office/powerpoint/2010/main" val="3640859431"/>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ounded Rectangle 40"/>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Feasibility Analysis: Economic</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42" name="Picture 2" descr="D:\Rakinsfiles\rakin's L-3 T-1\Software\LAB_ISD\Photos\Supreme Court of Bangladesh.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3" name="Slide Number Placeholder 3"/>
          <p:cNvSpPr>
            <a:spLocks noGrp="1"/>
          </p:cNvSpPr>
          <p:nvPr>
            <p:ph type="sldNum" sz="quarter" idx="12"/>
          </p:nvPr>
        </p:nvSpPr>
        <p:spPr>
          <a:xfrm>
            <a:off x="8121983" y="990600"/>
            <a:ext cx="893649"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pPr/>
              <a:t>23</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Rectangle 2"/>
          <p:cNvSpPr/>
          <p:nvPr/>
        </p:nvSpPr>
        <p:spPr>
          <a:xfrm>
            <a:off x="152400" y="1143000"/>
            <a:ext cx="8743336" cy="954107"/>
          </a:xfrm>
          <a:prstGeom prst="rect">
            <a:avLst/>
          </a:prstGeom>
        </p:spPr>
        <p:txBody>
          <a:bodyPr wrap="square">
            <a:spAutoFit/>
          </a:bodyPr>
          <a:lstStyle/>
          <a:p>
            <a:r>
              <a:rPr lang="en-US" sz="2800" b="1" cap="all" dirty="0" smtClean="0">
                <a:ln w="0"/>
                <a:solidFill>
                  <a:schemeClr val="accent6">
                    <a:lumMod val="75000"/>
                  </a:schemeClr>
                </a:solidFill>
                <a:effectLst>
                  <a:reflection blurRad="12700" stA="50000" endPos="50000" dist="5000" dir="5400000" sy="-100000" rotWithShape="0"/>
                </a:effectLst>
              </a:rPr>
              <a:t>benefit Analysis:</a:t>
            </a:r>
          </a:p>
          <a:p>
            <a:pPr marL="342900" indent="-342900">
              <a:buFont typeface="Wingdings" pitchFamily="2" charset="2"/>
              <a:buChar char="q"/>
            </a:pPr>
            <a:r>
              <a:rPr 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Tangible benefits</a:t>
            </a: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t>
            </a:r>
            <a:endParaRPr lang="en-US" sz="2400" dirty="0" smtClean="0">
              <a:ln w="1905"/>
              <a:effectLst>
                <a:innerShdw blurRad="69850" dist="43180" dir="5400000">
                  <a:srgbClr val="000000">
                    <a:alpha val="65000"/>
                  </a:srgbClr>
                </a:innerShdw>
              </a:effectLst>
            </a:endParaRPr>
          </a:p>
        </p:txBody>
      </p:sp>
      <p:sp>
        <p:nvSpPr>
          <p:cNvPr id="4" name="TextBox 3"/>
          <p:cNvSpPr txBox="1"/>
          <p:nvPr/>
        </p:nvSpPr>
        <p:spPr>
          <a:xfrm>
            <a:off x="762000" y="1981200"/>
            <a:ext cx="5314275" cy="707886"/>
          </a:xfrm>
          <a:prstGeom prst="rect">
            <a:avLst/>
          </a:prstGeom>
          <a:noFill/>
        </p:spPr>
        <p:txBody>
          <a:bodyPr wrap="none" rtlCol="0">
            <a:spAutoFit/>
          </a:bodyPr>
          <a:lstStyle>
            <a:defPPr>
              <a:defRPr lang="en-US"/>
            </a:defPPr>
            <a:lvl1pPr marL="342900" indent="-342900">
              <a:buFont typeface="Courier New" pitchFamily="49" charset="0"/>
              <a:buChar char="o"/>
              <a:defRPr sz="2000" b="1">
                <a:ln w="1905">
                  <a:noFill/>
                </a:ln>
                <a:solidFill>
                  <a:schemeClr val="accent1">
                    <a:lumMod val="50000"/>
                  </a:schemeClr>
                </a:solidFill>
                <a:effectLst>
                  <a:innerShdw blurRad="69850" dist="43180" dir="5400000">
                    <a:srgbClr val="000000">
                      <a:alpha val="65000"/>
                    </a:srgbClr>
                  </a:innerShdw>
                </a:effectLst>
              </a:defRPr>
            </a:lvl1pPr>
          </a:lstStyle>
          <a:p>
            <a:r>
              <a:rPr lang="en-US" dirty="0"/>
              <a:t>No Paper Document cost</a:t>
            </a:r>
          </a:p>
          <a:p>
            <a:r>
              <a:rPr lang="en-US" dirty="0"/>
              <a:t>Reduction of book-cost for the lawyers</a:t>
            </a:r>
          </a:p>
        </p:txBody>
      </p:sp>
      <p:sp>
        <p:nvSpPr>
          <p:cNvPr id="5" name="Rectangle 4"/>
          <p:cNvSpPr/>
          <p:nvPr/>
        </p:nvSpPr>
        <p:spPr>
          <a:xfrm>
            <a:off x="228599" y="2703776"/>
            <a:ext cx="3863237" cy="523220"/>
          </a:xfrm>
          <a:prstGeom prst="rect">
            <a:avLst/>
          </a:prstGeom>
        </p:spPr>
        <p:txBody>
          <a:bodyPr wrap="none">
            <a:spAutoFit/>
          </a:bodyPr>
          <a:lstStyle/>
          <a:p>
            <a:pPr marL="342900" indent="-342900">
              <a:buFont typeface="Wingdings" pitchFamily="2" charset="2"/>
              <a:buChar char="q"/>
            </a:pPr>
            <a:r>
              <a:rPr lang="en-US" sz="2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intangible benefits</a:t>
            </a:r>
            <a:r>
              <a:rPr lang="en-US" sz="2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t>
            </a:r>
            <a:endParaRPr lang="en-US" sz="2400" dirty="0">
              <a:ln w="1905"/>
              <a:effectLst>
                <a:innerShdw blurRad="69850" dist="43180" dir="5400000">
                  <a:srgbClr val="000000">
                    <a:alpha val="65000"/>
                  </a:srgbClr>
                </a:innerShdw>
              </a:effectLst>
            </a:endParaRPr>
          </a:p>
        </p:txBody>
      </p:sp>
      <p:sp>
        <p:nvSpPr>
          <p:cNvPr id="9" name="TextBox 8"/>
          <p:cNvSpPr txBox="1"/>
          <p:nvPr/>
        </p:nvSpPr>
        <p:spPr>
          <a:xfrm>
            <a:off x="734291" y="3226996"/>
            <a:ext cx="5888150" cy="2862322"/>
          </a:xfrm>
          <a:prstGeom prst="rect">
            <a:avLst/>
          </a:prstGeom>
          <a:noFill/>
        </p:spPr>
        <p:txBody>
          <a:bodyPr wrap="none" rtlCol="0">
            <a:spAutoFit/>
          </a:bodyPr>
          <a:lstStyle/>
          <a:p>
            <a:pPr marL="342900" indent="-342900">
              <a:buFont typeface="Courier New" pitchFamily="49" charset="0"/>
              <a:buChar char="o"/>
            </a:pPr>
            <a:r>
              <a:rPr lang="en-US" sz="2000" b="1" dirty="0" smtClean="0">
                <a:ln w="1905">
                  <a:noFill/>
                </a:ln>
                <a:solidFill>
                  <a:schemeClr val="accent1">
                    <a:lumMod val="50000"/>
                  </a:schemeClr>
                </a:solidFill>
                <a:effectLst>
                  <a:innerShdw blurRad="69850" dist="43180" dir="5400000">
                    <a:srgbClr val="000000">
                      <a:alpha val="65000"/>
                    </a:srgbClr>
                  </a:innerShdw>
                </a:effectLst>
              </a:rPr>
              <a:t>Time saving</a:t>
            </a:r>
          </a:p>
          <a:p>
            <a:pPr marL="342900" indent="-342900">
              <a:buFont typeface="Courier New" pitchFamily="49" charset="0"/>
              <a:buChar char="o"/>
            </a:pPr>
            <a:r>
              <a:rPr lang="en-US" sz="2000" b="1" dirty="0" smtClean="0">
                <a:ln w="1905">
                  <a:noFill/>
                </a:ln>
                <a:solidFill>
                  <a:schemeClr val="accent1">
                    <a:lumMod val="50000"/>
                  </a:schemeClr>
                </a:solidFill>
                <a:effectLst>
                  <a:innerShdw blurRad="69850" dist="43180" dir="5400000">
                    <a:srgbClr val="000000">
                      <a:alpha val="65000"/>
                    </a:srgbClr>
                  </a:innerShdw>
                </a:effectLst>
              </a:rPr>
              <a:t>Saving of huge money</a:t>
            </a:r>
          </a:p>
          <a:p>
            <a:pPr marL="342900" indent="-342900">
              <a:buFont typeface="Courier New" pitchFamily="49" charset="0"/>
              <a:buChar char="o"/>
            </a:pPr>
            <a:r>
              <a:rPr lang="en-US" sz="2000" b="1" dirty="0" smtClean="0">
                <a:ln w="1905">
                  <a:noFill/>
                </a:ln>
                <a:solidFill>
                  <a:schemeClr val="accent1">
                    <a:lumMod val="50000"/>
                  </a:schemeClr>
                </a:solidFill>
                <a:effectLst>
                  <a:innerShdw blurRad="69850" dist="43180" dir="5400000">
                    <a:srgbClr val="000000">
                      <a:alpha val="65000"/>
                    </a:srgbClr>
                  </a:innerShdw>
                </a:effectLst>
              </a:rPr>
              <a:t>Reducing of manual labor</a:t>
            </a:r>
          </a:p>
          <a:p>
            <a:pPr marL="342900" indent="-342900">
              <a:buFont typeface="Courier New" pitchFamily="49" charset="0"/>
              <a:buChar char="o"/>
            </a:pPr>
            <a:r>
              <a:rPr lang="en-US" sz="2000" b="1" dirty="0" smtClean="0">
                <a:ln w="1905">
                  <a:noFill/>
                </a:ln>
                <a:solidFill>
                  <a:schemeClr val="accent1">
                    <a:lumMod val="50000"/>
                  </a:schemeClr>
                </a:solidFill>
                <a:effectLst>
                  <a:innerShdw blurRad="69850" dist="43180" dir="5400000">
                    <a:srgbClr val="000000">
                      <a:alpha val="65000"/>
                    </a:srgbClr>
                  </a:innerShdw>
                </a:effectLst>
              </a:rPr>
              <a:t>Reducing crowd</a:t>
            </a:r>
          </a:p>
          <a:p>
            <a:pPr marL="342900" indent="-342900">
              <a:buFont typeface="Courier New" pitchFamily="49" charset="0"/>
              <a:buChar char="o"/>
            </a:pPr>
            <a:r>
              <a:rPr lang="en-US" sz="2000" b="1" dirty="0" smtClean="0">
                <a:ln w="1905">
                  <a:noFill/>
                </a:ln>
                <a:solidFill>
                  <a:schemeClr val="accent1">
                    <a:lumMod val="50000"/>
                  </a:schemeClr>
                </a:solidFill>
                <a:effectLst>
                  <a:innerShdw blurRad="69850" dist="43180" dir="5400000">
                    <a:srgbClr val="000000">
                      <a:alpha val="65000"/>
                    </a:srgbClr>
                  </a:innerShdw>
                </a:effectLst>
              </a:rPr>
              <a:t>Automation</a:t>
            </a:r>
          </a:p>
          <a:p>
            <a:pPr marL="342900" indent="-342900">
              <a:buFont typeface="Courier New" pitchFamily="49" charset="0"/>
              <a:buChar char="o"/>
            </a:pPr>
            <a:r>
              <a:rPr lang="en-US" sz="2000" b="1" dirty="0" smtClean="0">
                <a:ln w="1905">
                  <a:noFill/>
                </a:ln>
                <a:solidFill>
                  <a:schemeClr val="accent1">
                    <a:lumMod val="50000"/>
                  </a:schemeClr>
                </a:solidFill>
                <a:effectLst>
                  <a:innerShdw blurRad="69850" dist="43180" dir="5400000">
                    <a:srgbClr val="000000">
                      <a:alpha val="65000"/>
                    </a:srgbClr>
                  </a:innerShdw>
                </a:effectLst>
              </a:rPr>
              <a:t>Easy management</a:t>
            </a:r>
          </a:p>
          <a:p>
            <a:pPr marL="342900" indent="-342900">
              <a:buFont typeface="Courier New" pitchFamily="49" charset="0"/>
              <a:buChar char="o"/>
            </a:pPr>
            <a:r>
              <a:rPr lang="en-US" sz="2000" b="1" dirty="0" smtClean="0">
                <a:ln w="1905">
                  <a:noFill/>
                </a:ln>
                <a:solidFill>
                  <a:schemeClr val="accent1">
                    <a:lumMod val="50000"/>
                  </a:schemeClr>
                </a:solidFill>
                <a:effectLst>
                  <a:innerShdw blurRad="69850" dist="43180" dir="5400000">
                    <a:srgbClr val="000000">
                      <a:alpha val="65000"/>
                    </a:srgbClr>
                  </a:innerShdw>
                </a:effectLst>
              </a:rPr>
              <a:t>Efficient searching</a:t>
            </a:r>
            <a:endParaRPr lang="en-US" sz="2000" b="1" dirty="0">
              <a:ln w="1905">
                <a:noFill/>
              </a:ln>
              <a:solidFill>
                <a:schemeClr val="accent1">
                  <a:lumMod val="50000"/>
                </a:schemeClr>
              </a:solidFill>
              <a:effectLst>
                <a:innerShdw blurRad="69850" dist="43180" dir="5400000">
                  <a:srgbClr val="000000">
                    <a:alpha val="65000"/>
                  </a:srgbClr>
                </a:innerShdw>
              </a:effectLst>
            </a:endParaRPr>
          </a:p>
          <a:p>
            <a:pPr marL="342900" indent="-342900">
              <a:buFont typeface="Courier New" pitchFamily="49" charset="0"/>
              <a:buChar char="o"/>
            </a:pPr>
            <a:r>
              <a:rPr lang="en-US" sz="2000" b="1" dirty="0" smtClean="0">
                <a:ln w="1905">
                  <a:noFill/>
                </a:ln>
                <a:solidFill>
                  <a:schemeClr val="accent1">
                    <a:lumMod val="50000"/>
                  </a:schemeClr>
                </a:solidFill>
                <a:effectLst>
                  <a:innerShdw blurRad="69850" dist="43180" dir="5400000">
                    <a:srgbClr val="000000">
                      <a:alpha val="65000"/>
                    </a:srgbClr>
                  </a:innerShdw>
                </a:effectLst>
              </a:rPr>
              <a:t>No data loss</a:t>
            </a:r>
          </a:p>
          <a:p>
            <a:pPr marL="342900" indent="-342900">
              <a:buFont typeface="Courier New" pitchFamily="49" charset="0"/>
              <a:buChar char="o"/>
            </a:pPr>
            <a:r>
              <a:rPr lang="en-US" sz="2000" b="1" dirty="0" smtClean="0">
                <a:ln w="1905">
                  <a:noFill/>
                </a:ln>
                <a:solidFill>
                  <a:schemeClr val="accent1">
                    <a:lumMod val="50000"/>
                  </a:schemeClr>
                </a:solidFill>
                <a:effectLst>
                  <a:innerShdw blurRad="69850" dist="43180" dir="5400000">
                    <a:srgbClr val="000000">
                      <a:alpha val="65000"/>
                    </a:srgbClr>
                  </a:innerShdw>
                </a:effectLst>
              </a:rPr>
              <a:t>Easily collectable documents for the lawyers</a:t>
            </a:r>
          </a:p>
        </p:txBody>
      </p:sp>
    </p:spTree>
    <p:extLst>
      <p:ext uri="{BB962C8B-B14F-4D97-AF65-F5344CB8AC3E}">
        <p14:creationId xmlns:p14="http://schemas.microsoft.com/office/powerpoint/2010/main" val="1428712157"/>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33600" y="609600"/>
            <a:ext cx="4953000" cy="1015663"/>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6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 You</a:t>
            </a:r>
            <a:endParaRPr lang="en-US" sz="6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447800"/>
            <a:ext cx="6781800" cy="4522613"/>
          </a:xfrm>
          <a:prstGeom prst="rect">
            <a:avLst/>
          </a:prstGeom>
        </p:spPr>
      </p:pic>
      <p:sp>
        <p:nvSpPr>
          <p:cNvPr id="6" name="TextBox 5"/>
          <p:cNvSpPr txBox="1"/>
          <p:nvPr/>
        </p:nvSpPr>
        <p:spPr>
          <a:xfrm>
            <a:off x="2209800" y="5562600"/>
            <a:ext cx="4953000" cy="1015663"/>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6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Questions?</a:t>
            </a:r>
            <a:endParaRPr lang="en-US" sz="6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64196891"/>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5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Subsystems</a:t>
            </a:r>
          </a:p>
        </p:txBody>
      </p:sp>
      <p:pic>
        <p:nvPicPr>
          <p:cNvPr id="5" name="Picture 2" descr="D:\Rakinsfiles\rakin's L-3 T-1\Software\LAB_ISD\Photos\Supreme Court of Bangladesh.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6" name="Slide Number Placeholder 3"/>
          <p:cNvSpPr>
            <a:spLocks noGrp="1"/>
          </p:cNvSpPr>
          <p:nvPr>
            <p:ph type="sldNum" sz="quarter" idx="12"/>
          </p:nvPr>
        </p:nvSpPr>
        <p:spPr>
          <a:xfrm>
            <a:off x="8305800" y="990600"/>
            <a:ext cx="709832"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3</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graphicFrame>
        <p:nvGraphicFramePr>
          <p:cNvPr id="8" name="Diagram 7"/>
          <p:cNvGraphicFramePr/>
          <p:nvPr>
            <p:extLst>
              <p:ext uri="{D42A27DB-BD31-4B8C-83A1-F6EECF244321}">
                <p14:modId xmlns:p14="http://schemas.microsoft.com/office/powerpoint/2010/main" val="2083165257"/>
              </p:ext>
            </p:extLst>
          </p:nvPr>
        </p:nvGraphicFramePr>
        <p:xfrm>
          <a:off x="533400" y="1600200"/>
          <a:ext cx="8153400" cy="4953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63157768"/>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804138" y="1371600"/>
            <a:ext cx="2215662" cy="8382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Record Complain</a:t>
            </a:r>
          </a:p>
        </p:txBody>
      </p:sp>
      <p:sp>
        <p:nvSpPr>
          <p:cNvPr id="5" name="Rectangle 4"/>
          <p:cNvSpPr/>
          <p:nvPr/>
        </p:nvSpPr>
        <p:spPr>
          <a:xfrm>
            <a:off x="1676400" y="1502269"/>
            <a:ext cx="1066800" cy="631331"/>
          </a:xfrm>
          <a:prstGeom prst="rect">
            <a:avLst/>
          </a:prstGeom>
          <a:solidFill>
            <a:srgbClr val="FFC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Plaintiff</a:t>
            </a:r>
          </a:p>
        </p:txBody>
      </p:sp>
      <p:cxnSp>
        <p:nvCxnSpPr>
          <p:cNvPr id="8" name="Straight Arrow Connector 7"/>
          <p:cNvCxnSpPr>
            <a:stCxn id="5" idx="3"/>
            <a:endCxn id="4" idx="1"/>
          </p:cNvCxnSpPr>
          <p:nvPr/>
        </p:nvCxnSpPr>
        <p:spPr>
          <a:xfrm flipV="1">
            <a:off x="2743200" y="1790700"/>
            <a:ext cx="1060938" cy="2723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7" name="Rectangle 16"/>
          <p:cNvSpPr/>
          <p:nvPr/>
        </p:nvSpPr>
        <p:spPr>
          <a:xfrm>
            <a:off x="7391400" y="1502269"/>
            <a:ext cx="914400" cy="631331"/>
          </a:xfrm>
          <a:prstGeom prst="rect">
            <a:avLst/>
          </a:prstGeom>
          <a:solidFill>
            <a:srgbClr val="FFC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Duty Officer</a:t>
            </a:r>
          </a:p>
        </p:txBody>
      </p:sp>
      <p:cxnSp>
        <p:nvCxnSpPr>
          <p:cNvPr id="18" name="Straight Arrow Connector 17"/>
          <p:cNvCxnSpPr>
            <a:stCxn id="4" idx="3"/>
            <a:endCxn id="17" idx="1"/>
          </p:cNvCxnSpPr>
          <p:nvPr/>
        </p:nvCxnSpPr>
        <p:spPr>
          <a:xfrm>
            <a:off x="6019800" y="1790700"/>
            <a:ext cx="1371600" cy="2723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2" name="Rounded Rectangle 21"/>
          <p:cNvSpPr/>
          <p:nvPr/>
        </p:nvSpPr>
        <p:spPr>
          <a:xfrm>
            <a:off x="6858000" y="3690610"/>
            <a:ext cx="2057400" cy="10668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Generate</a:t>
            </a:r>
          </a:p>
          <a:p>
            <a:pPr algn="ctr"/>
            <a:r>
              <a:rPr lang="en-US" dirty="0"/>
              <a:t>FIR</a:t>
            </a:r>
          </a:p>
        </p:txBody>
      </p:sp>
      <p:cxnSp>
        <p:nvCxnSpPr>
          <p:cNvPr id="23" name="Straight Arrow Connector 22"/>
          <p:cNvCxnSpPr>
            <a:stCxn id="17" idx="2"/>
            <a:endCxn id="22" idx="0"/>
          </p:cNvCxnSpPr>
          <p:nvPr/>
        </p:nvCxnSpPr>
        <p:spPr>
          <a:xfrm>
            <a:off x="7848600" y="2133600"/>
            <a:ext cx="38100" cy="155701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6" name="Rectangle 35"/>
          <p:cNvSpPr/>
          <p:nvPr/>
        </p:nvSpPr>
        <p:spPr>
          <a:xfrm>
            <a:off x="457200" y="2213923"/>
            <a:ext cx="1143000" cy="910277"/>
          </a:xfrm>
          <a:prstGeom prst="rect">
            <a:avLst/>
          </a:prstGeom>
          <a:solidFill>
            <a:srgbClr val="FFC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rPr>
              <a:t>Officer in Charge (OC)</a:t>
            </a:r>
          </a:p>
        </p:txBody>
      </p:sp>
      <p:sp>
        <p:nvSpPr>
          <p:cNvPr id="41" name="TextBox 40"/>
          <p:cNvSpPr txBox="1"/>
          <p:nvPr/>
        </p:nvSpPr>
        <p:spPr>
          <a:xfrm>
            <a:off x="2837126" y="1521023"/>
            <a:ext cx="944637" cy="307777"/>
          </a:xfrm>
          <a:prstGeom prst="rect">
            <a:avLst/>
          </a:prstGeom>
          <a:noFill/>
        </p:spPr>
        <p:txBody>
          <a:bodyPr wrap="square" rtlCol="0">
            <a:spAutoFit/>
          </a:bodyPr>
          <a:lstStyle/>
          <a:p>
            <a:r>
              <a:rPr lang="en-US" sz="1400" dirty="0" smtClean="0"/>
              <a:t>Complain</a:t>
            </a:r>
            <a:endParaRPr lang="en-US" sz="1400" dirty="0"/>
          </a:p>
        </p:txBody>
      </p:sp>
      <p:sp>
        <p:nvSpPr>
          <p:cNvPr id="42" name="TextBox 41"/>
          <p:cNvSpPr txBox="1"/>
          <p:nvPr/>
        </p:nvSpPr>
        <p:spPr>
          <a:xfrm>
            <a:off x="6137695" y="1534180"/>
            <a:ext cx="1142473" cy="523220"/>
          </a:xfrm>
          <a:prstGeom prst="rect">
            <a:avLst/>
          </a:prstGeom>
          <a:noFill/>
        </p:spPr>
        <p:txBody>
          <a:bodyPr wrap="square" rtlCol="0">
            <a:spAutoFit/>
          </a:bodyPr>
          <a:lstStyle/>
          <a:p>
            <a:r>
              <a:rPr lang="en-US" sz="1400" dirty="0" smtClean="0"/>
              <a:t>Record Info.</a:t>
            </a:r>
            <a:endParaRPr lang="en-US" sz="1400" dirty="0"/>
          </a:p>
        </p:txBody>
      </p:sp>
      <p:sp>
        <p:nvSpPr>
          <p:cNvPr id="45" name="TextBox 44"/>
          <p:cNvSpPr txBox="1"/>
          <p:nvPr/>
        </p:nvSpPr>
        <p:spPr>
          <a:xfrm>
            <a:off x="7810500" y="2410117"/>
            <a:ext cx="1236236" cy="307777"/>
          </a:xfrm>
          <a:prstGeom prst="rect">
            <a:avLst/>
          </a:prstGeom>
          <a:noFill/>
        </p:spPr>
        <p:txBody>
          <a:bodyPr wrap="none" rtlCol="0">
            <a:spAutoFit/>
          </a:bodyPr>
          <a:lstStyle/>
          <a:p>
            <a:r>
              <a:rPr lang="en-US" sz="1400" dirty="0" smtClean="0"/>
              <a:t>Generate FIR</a:t>
            </a:r>
            <a:endParaRPr lang="en-US" sz="1400" dirty="0"/>
          </a:p>
        </p:txBody>
      </p:sp>
      <p:sp>
        <p:nvSpPr>
          <p:cNvPr id="48" name="Rectangle 47"/>
          <p:cNvSpPr/>
          <p:nvPr/>
        </p:nvSpPr>
        <p:spPr>
          <a:xfrm>
            <a:off x="1066800" y="5257800"/>
            <a:ext cx="1143000" cy="935156"/>
          </a:xfrm>
          <a:prstGeom prst="rect">
            <a:avLst/>
          </a:prstGeom>
          <a:solidFill>
            <a:srgbClr val="FFC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GRO</a:t>
            </a:r>
          </a:p>
        </p:txBody>
      </p:sp>
      <p:sp>
        <p:nvSpPr>
          <p:cNvPr id="49" name="Rounded Rectangle 48"/>
          <p:cNvSpPr/>
          <p:nvPr/>
        </p:nvSpPr>
        <p:spPr>
          <a:xfrm>
            <a:off x="609931" y="4000500"/>
            <a:ext cx="2057400" cy="5334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smtClean="0"/>
              <a:t>ReceiveCase</a:t>
            </a:r>
            <a:r>
              <a:rPr lang="en-US" dirty="0" smtClean="0"/>
              <a:t> List</a:t>
            </a:r>
            <a:endParaRPr lang="en-US" dirty="0"/>
          </a:p>
        </p:txBody>
      </p:sp>
      <p:cxnSp>
        <p:nvCxnSpPr>
          <p:cNvPr id="54" name="Straight Arrow Connector 53"/>
          <p:cNvCxnSpPr>
            <a:stCxn id="49" idx="2"/>
            <a:endCxn id="48" idx="0"/>
          </p:cNvCxnSpPr>
          <p:nvPr/>
        </p:nvCxnSpPr>
        <p:spPr>
          <a:xfrm flipH="1">
            <a:off x="1638300" y="4533900"/>
            <a:ext cx="331" cy="7239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66" name="TextBox 65"/>
          <p:cNvSpPr txBox="1"/>
          <p:nvPr/>
        </p:nvSpPr>
        <p:spPr>
          <a:xfrm>
            <a:off x="1600200" y="4876800"/>
            <a:ext cx="745653" cy="307777"/>
          </a:xfrm>
          <a:prstGeom prst="rect">
            <a:avLst/>
          </a:prstGeom>
          <a:noFill/>
        </p:spPr>
        <p:txBody>
          <a:bodyPr wrap="none" rtlCol="0">
            <a:spAutoFit/>
          </a:bodyPr>
          <a:lstStyle/>
          <a:p>
            <a:r>
              <a:rPr lang="en-US" sz="1400" dirty="0" smtClean="0"/>
              <a:t>Receive</a:t>
            </a:r>
            <a:endParaRPr lang="en-US" sz="1400" dirty="0"/>
          </a:p>
        </p:txBody>
      </p:sp>
      <p:grpSp>
        <p:nvGrpSpPr>
          <p:cNvPr id="85" name="Group 84"/>
          <p:cNvGrpSpPr/>
          <p:nvPr/>
        </p:nvGrpSpPr>
        <p:grpSpPr>
          <a:xfrm>
            <a:off x="4696163" y="2669062"/>
            <a:ext cx="2542837" cy="709043"/>
            <a:chOff x="3781763" y="1727294"/>
            <a:chExt cx="2542837" cy="1092106"/>
          </a:xfrm>
        </p:grpSpPr>
        <p:sp>
          <p:nvSpPr>
            <p:cNvPr id="74" name="Rectangle 73"/>
            <p:cNvSpPr/>
            <p:nvPr/>
          </p:nvSpPr>
          <p:spPr>
            <a:xfrm>
              <a:off x="3781763" y="1735255"/>
              <a:ext cx="352087" cy="10841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76" name="Straight Connector 75"/>
            <p:cNvCxnSpPr/>
            <p:nvPr/>
          </p:nvCxnSpPr>
          <p:spPr>
            <a:xfrm>
              <a:off x="4114800" y="1727294"/>
              <a:ext cx="2104500" cy="7961"/>
            </a:xfrm>
            <a:prstGeom prst="line">
              <a:avLst/>
            </a:prstGeom>
          </p:spPr>
          <p:style>
            <a:lnRef idx="2">
              <a:schemeClr val="accent3">
                <a:shade val="50000"/>
              </a:schemeClr>
            </a:lnRef>
            <a:fillRef idx="1">
              <a:schemeClr val="accent3"/>
            </a:fillRef>
            <a:effectRef idx="0">
              <a:schemeClr val="accent3"/>
            </a:effectRef>
            <a:fontRef idx="minor">
              <a:schemeClr val="lt1"/>
            </a:fontRef>
          </p:style>
        </p:cxnSp>
        <p:cxnSp>
          <p:nvCxnSpPr>
            <p:cNvPr id="77" name="Straight Connector 76"/>
            <p:cNvCxnSpPr/>
            <p:nvPr/>
          </p:nvCxnSpPr>
          <p:spPr>
            <a:xfrm>
              <a:off x="4133850" y="2819400"/>
              <a:ext cx="2190750" cy="0"/>
            </a:xfrm>
            <a:prstGeom prst="line">
              <a:avLst/>
            </a:prstGeom>
          </p:spPr>
          <p:style>
            <a:lnRef idx="2">
              <a:schemeClr val="accent3">
                <a:shade val="50000"/>
              </a:schemeClr>
            </a:lnRef>
            <a:fillRef idx="1">
              <a:schemeClr val="accent3"/>
            </a:fillRef>
            <a:effectRef idx="0">
              <a:schemeClr val="accent3"/>
            </a:effectRef>
            <a:fontRef idx="minor">
              <a:schemeClr val="lt1"/>
            </a:fontRef>
          </p:style>
        </p:cxnSp>
        <p:sp>
          <p:nvSpPr>
            <p:cNvPr id="79" name="TextBox 78"/>
            <p:cNvSpPr txBox="1"/>
            <p:nvPr/>
          </p:nvSpPr>
          <p:spPr>
            <a:xfrm>
              <a:off x="4133850" y="2076220"/>
              <a:ext cx="2190750" cy="369331"/>
            </a:xfrm>
            <a:prstGeom prst="rect">
              <a:avLst/>
            </a:prstGeom>
            <a:noFill/>
          </p:spPr>
          <p:txBody>
            <a:bodyPr wrap="square" rtlCol="0">
              <a:spAutoFit/>
            </a:bodyPr>
            <a:lstStyle/>
            <a:p>
              <a:r>
                <a:rPr lang="en-US" dirty="0" smtClean="0"/>
                <a:t>Case Database</a:t>
              </a:r>
              <a:endParaRPr lang="en-US" dirty="0"/>
            </a:p>
          </p:txBody>
        </p:sp>
      </p:grpSp>
      <p:grpSp>
        <p:nvGrpSpPr>
          <p:cNvPr id="113" name="Group 112"/>
          <p:cNvGrpSpPr/>
          <p:nvPr/>
        </p:nvGrpSpPr>
        <p:grpSpPr>
          <a:xfrm>
            <a:off x="6019800" y="3366596"/>
            <a:ext cx="1447800" cy="367204"/>
            <a:chOff x="5486400" y="3116401"/>
            <a:chExt cx="1752601" cy="367204"/>
          </a:xfrm>
        </p:grpSpPr>
        <p:cxnSp>
          <p:nvCxnSpPr>
            <p:cNvPr id="99" name="Straight Connector 98"/>
            <p:cNvCxnSpPr/>
            <p:nvPr/>
          </p:nvCxnSpPr>
          <p:spPr>
            <a:xfrm flipV="1">
              <a:off x="7239001" y="3276600"/>
              <a:ext cx="0" cy="207005"/>
            </a:xfrm>
            <a:prstGeom prst="line">
              <a:avLst/>
            </a:prstGeom>
          </p:spPr>
          <p:style>
            <a:lnRef idx="3">
              <a:schemeClr val="accent1"/>
            </a:lnRef>
            <a:fillRef idx="0">
              <a:schemeClr val="accent1"/>
            </a:fillRef>
            <a:effectRef idx="2">
              <a:schemeClr val="accent1"/>
            </a:effectRef>
            <a:fontRef idx="minor">
              <a:schemeClr val="tx1"/>
            </a:fontRef>
          </p:style>
        </p:cxnSp>
        <p:cxnSp>
          <p:nvCxnSpPr>
            <p:cNvPr id="103" name="Straight Connector 102"/>
            <p:cNvCxnSpPr/>
            <p:nvPr/>
          </p:nvCxnSpPr>
          <p:spPr>
            <a:xfrm>
              <a:off x="5486400" y="3303394"/>
              <a:ext cx="1752601"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12" name="Straight Arrow Connector 111"/>
            <p:cNvCxnSpPr/>
            <p:nvPr/>
          </p:nvCxnSpPr>
          <p:spPr>
            <a:xfrm flipV="1">
              <a:off x="5486400" y="3116401"/>
              <a:ext cx="0" cy="18699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grpSp>
      <p:sp>
        <p:nvSpPr>
          <p:cNvPr id="114" name="TextBox 113"/>
          <p:cNvSpPr txBox="1"/>
          <p:nvPr/>
        </p:nvSpPr>
        <p:spPr>
          <a:xfrm>
            <a:off x="6220314" y="3502223"/>
            <a:ext cx="409086" cy="307777"/>
          </a:xfrm>
          <a:prstGeom prst="rect">
            <a:avLst/>
          </a:prstGeom>
          <a:noFill/>
        </p:spPr>
        <p:txBody>
          <a:bodyPr wrap="none" rtlCol="0">
            <a:spAutoFit/>
          </a:bodyPr>
          <a:lstStyle/>
          <a:p>
            <a:r>
              <a:rPr lang="en-US" sz="1400" dirty="0" smtClean="0"/>
              <a:t>FIR</a:t>
            </a:r>
            <a:endParaRPr lang="en-US" sz="1400" dirty="0"/>
          </a:p>
        </p:txBody>
      </p:sp>
      <p:cxnSp>
        <p:nvCxnSpPr>
          <p:cNvPr id="137" name="Straight Arrow Connector 136"/>
          <p:cNvCxnSpPr>
            <a:stCxn id="36" idx="3"/>
            <a:endCxn id="138" idx="1"/>
          </p:cNvCxnSpPr>
          <p:nvPr/>
        </p:nvCxnSpPr>
        <p:spPr>
          <a:xfrm flipV="1">
            <a:off x="1600200" y="2644254"/>
            <a:ext cx="801664" cy="2480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38" name="Rounded Rectangle 137"/>
          <p:cNvSpPr/>
          <p:nvPr/>
        </p:nvSpPr>
        <p:spPr>
          <a:xfrm>
            <a:off x="2401864" y="2240507"/>
            <a:ext cx="1408136" cy="80749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Save Charge Sheet</a:t>
            </a:r>
          </a:p>
        </p:txBody>
      </p:sp>
      <p:cxnSp>
        <p:nvCxnSpPr>
          <p:cNvPr id="141" name="Straight Arrow Connector 140"/>
          <p:cNvCxnSpPr>
            <a:stCxn id="138" idx="3"/>
            <a:endCxn id="74" idx="1"/>
          </p:cNvCxnSpPr>
          <p:nvPr/>
        </p:nvCxnSpPr>
        <p:spPr>
          <a:xfrm>
            <a:off x="3810000" y="2644254"/>
            <a:ext cx="886163" cy="38191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44" name="TextBox 143"/>
          <p:cNvSpPr txBox="1"/>
          <p:nvPr/>
        </p:nvSpPr>
        <p:spPr>
          <a:xfrm>
            <a:off x="3990739" y="2343265"/>
            <a:ext cx="742511" cy="523220"/>
          </a:xfrm>
          <a:prstGeom prst="rect">
            <a:avLst/>
          </a:prstGeom>
          <a:noFill/>
        </p:spPr>
        <p:txBody>
          <a:bodyPr wrap="none" rtlCol="0">
            <a:spAutoFit/>
          </a:bodyPr>
          <a:lstStyle/>
          <a:p>
            <a:pPr algn="ctr"/>
            <a:r>
              <a:rPr lang="en-US" sz="1400" dirty="0" smtClean="0"/>
              <a:t>Charge</a:t>
            </a:r>
          </a:p>
          <a:p>
            <a:pPr algn="ctr"/>
            <a:r>
              <a:rPr lang="en-US" sz="1400" dirty="0" smtClean="0"/>
              <a:t>Sheet</a:t>
            </a:r>
            <a:endParaRPr lang="en-US" sz="1400" dirty="0"/>
          </a:p>
        </p:txBody>
      </p:sp>
      <p:sp>
        <p:nvSpPr>
          <p:cNvPr id="150" name="TextBox 149"/>
          <p:cNvSpPr txBox="1"/>
          <p:nvPr/>
        </p:nvSpPr>
        <p:spPr>
          <a:xfrm>
            <a:off x="1780834" y="3200400"/>
            <a:ext cx="1954446" cy="307777"/>
          </a:xfrm>
          <a:prstGeom prst="rect">
            <a:avLst/>
          </a:prstGeom>
          <a:noFill/>
        </p:spPr>
        <p:txBody>
          <a:bodyPr wrap="none" rtlCol="0">
            <a:spAutoFit/>
          </a:bodyPr>
          <a:lstStyle/>
          <a:p>
            <a:r>
              <a:rPr lang="en-US" sz="1400" dirty="0" smtClean="0"/>
              <a:t>FIR and/or Charge Sheet</a:t>
            </a:r>
            <a:endParaRPr lang="en-US" sz="1400" dirty="0"/>
          </a:p>
        </p:txBody>
      </p:sp>
      <p:sp>
        <p:nvSpPr>
          <p:cNvPr id="55" name="TextBox 54"/>
          <p:cNvSpPr txBox="1"/>
          <p:nvPr/>
        </p:nvSpPr>
        <p:spPr>
          <a:xfrm>
            <a:off x="1695578" y="2361284"/>
            <a:ext cx="606255" cy="307777"/>
          </a:xfrm>
          <a:prstGeom prst="rect">
            <a:avLst/>
          </a:prstGeom>
          <a:noFill/>
        </p:spPr>
        <p:txBody>
          <a:bodyPr wrap="none" rtlCol="0">
            <a:spAutoFit/>
          </a:bodyPr>
          <a:lstStyle/>
          <a:p>
            <a:pPr algn="ctr"/>
            <a:r>
              <a:rPr lang="en-US" sz="1400" dirty="0" smtClean="0"/>
              <a:t>Save </a:t>
            </a:r>
          </a:p>
        </p:txBody>
      </p:sp>
      <p:pic>
        <p:nvPicPr>
          <p:cNvPr id="57" name="Picture 2" descr="D:\Rakinsfiles\rakin's L-3 T-1\Software\LAB_ISD\Photos\Supreme Court of Bangladesh.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8" name="Slide Number Placeholder 3"/>
          <p:cNvSpPr>
            <a:spLocks noGrp="1"/>
          </p:cNvSpPr>
          <p:nvPr>
            <p:ph type="sldNum" sz="quarter" idx="12"/>
          </p:nvPr>
        </p:nvSpPr>
        <p:spPr>
          <a:xfrm>
            <a:off x="8305800" y="990600"/>
            <a:ext cx="709832"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4</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62" name="Rounded Rectangle 61"/>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Case Filing : DFD</a:t>
            </a:r>
          </a:p>
        </p:txBody>
      </p:sp>
      <p:sp>
        <p:nvSpPr>
          <p:cNvPr id="63" name="TextBox 62"/>
          <p:cNvSpPr txBox="1"/>
          <p:nvPr/>
        </p:nvSpPr>
        <p:spPr>
          <a:xfrm>
            <a:off x="2546774" y="6167735"/>
            <a:ext cx="4600940" cy="461665"/>
          </a:xfrm>
          <a:prstGeom prst="rect">
            <a:avLst/>
          </a:prstGeom>
          <a:noFill/>
        </p:spPr>
        <p:txBody>
          <a:bodyPr wrap="none" rtlCol="0">
            <a:spAutoFit/>
          </a:bodyPr>
          <a:lstStyle/>
          <a:p>
            <a:pPr algn="ct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DFD for Case Filling Subsystem</a:t>
            </a:r>
            <a:endPar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cxnSp>
        <p:nvCxnSpPr>
          <p:cNvPr id="11" name="Elbow Connector 10"/>
          <p:cNvCxnSpPr>
            <a:endCxn id="49" idx="0"/>
          </p:cNvCxnSpPr>
          <p:nvPr/>
        </p:nvCxnSpPr>
        <p:spPr>
          <a:xfrm rot="10800000" flipV="1">
            <a:off x="1638631" y="3200400"/>
            <a:ext cx="3057532" cy="800100"/>
          </a:xfrm>
          <a:prstGeom prst="bentConnector2">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1614117"/>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596900" y="3352800"/>
            <a:ext cx="7391400" cy="0"/>
          </a:xfrm>
          <a:prstGeom prst="line">
            <a:avLst/>
          </a:prstGeom>
          <a:ln w="571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753100" y="1524000"/>
            <a:ext cx="1562100" cy="18288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21" idx="2"/>
          </p:cNvCxnSpPr>
          <p:nvPr/>
        </p:nvCxnSpPr>
        <p:spPr>
          <a:xfrm>
            <a:off x="3333750" y="1778000"/>
            <a:ext cx="1619250" cy="15748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22" idx="2"/>
          </p:cNvCxnSpPr>
          <p:nvPr/>
        </p:nvCxnSpPr>
        <p:spPr>
          <a:xfrm>
            <a:off x="1314450" y="1828800"/>
            <a:ext cx="1276350" cy="15240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23" idx="0"/>
          </p:cNvCxnSpPr>
          <p:nvPr/>
        </p:nvCxnSpPr>
        <p:spPr>
          <a:xfrm flipV="1">
            <a:off x="4686300" y="3352800"/>
            <a:ext cx="1447800" cy="18288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2489200" y="3352800"/>
            <a:ext cx="1587500" cy="18288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7543800" y="2552700"/>
            <a:ext cx="1524000" cy="16002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Repetition of  work and poor management</a:t>
            </a:r>
            <a:endParaRPr lang="en-US" dirty="0">
              <a:solidFill>
                <a:schemeClr val="tx1"/>
              </a:solidFill>
            </a:endParaRPr>
          </a:p>
        </p:txBody>
      </p:sp>
      <p:sp>
        <p:nvSpPr>
          <p:cNvPr id="20" name="Rectangle 19"/>
          <p:cNvSpPr/>
          <p:nvPr/>
        </p:nvSpPr>
        <p:spPr>
          <a:xfrm>
            <a:off x="5105400" y="1270000"/>
            <a:ext cx="12954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People</a:t>
            </a:r>
          </a:p>
        </p:txBody>
      </p:sp>
      <p:sp>
        <p:nvSpPr>
          <p:cNvPr id="21" name="Rectangle 20"/>
          <p:cNvSpPr/>
          <p:nvPr/>
        </p:nvSpPr>
        <p:spPr>
          <a:xfrm>
            <a:off x="2514600" y="1295400"/>
            <a:ext cx="16383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Policy</a:t>
            </a:r>
            <a:endParaRPr lang="en-US" dirty="0">
              <a:solidFill>
                <a:schemeClr val="tx1"/>
              </a:solidFill>
            </a:endParaRPr>
          </a:p>
        </p:txBody>
      </p:sp>
      <p:sp>
        <p:nvSpPr>
          <p:cNvPr id="22" name="Rectangle 21"/>
          <p:cNvSpPr/>
          <p:nvPr/>
        </p:nvSpPr>
        <p:spPr>
          <a:xfrm>
            <a:off x="609600" y="1346200"/>
            <a:ext cx="14097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Materials</a:t>
            </a:r>
            <a:endParaRPr lang="en-US" dirty="0">
              <a:solidFill>
                <a:schemeClr val="tx1"/>
              </a:solidFill>
            </a:endParaRPr>
          </a:p>
        </p:txBody>
      </p:sp>
      <p:sp>
        <p:nvSpPr>
          <p:cNvPr id="23" name="Rectangle 22"/>
          <p:cNvSpPr/>
          <p:nvPr/>
        </p:nvSpPr>
        <p:spPr>
          <a:xfrm>
            <a:off x="3657600" y="5181600"/>
            <a:ext cx="20574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Environment</a:t>
            </a:r>
            <a:endParaRPr lang="en-US" dirty="0">
              <a:solidFill>
                <a:schemeClr val="tx1"/>
              </a:solidFill>
            </a:endParaRPr>
          </a:p>
        </p:txBody>
      </p:sp>
      <p:sp>
        <p:nvSpPr>
          <p:cNvPr id="24" name="Rectangle 23"/>
          <p:cNvSpPr/>
          <p:nvPr/>
        </p:nvSpPr>
        <p:spPr>
          <a:xfrm>
            <a:off x="1333500" y="5181600"/>
            <a:ext cx="20574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Methods</a:t>
            </a:r>
            <a:endParaRPr lang="en-US" dirty="0">
              <a:solidFill>
                <a:schemeClr val="tx1"/>
              </a:solidFill>
            </a:endParaRPr>
          </a:p>
        </p:txBody>
      </p:sp>
      <p:cxnSp>
        <p:nvCxnSpPr>
          <p:cNvPr id="27" name="Straight Arrow Connector 26"/>
          <p:cNvCxnSpPr/>
          <p:nvPr/>
        </p:nvCxnSpPr>
        <p:spPr>
          <a:xfrm>
            <a:off x="2590800" y="2406807"/>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857500" y="2401669"/>
            <a:ext cx="1219200" cy="646331"/>
          </a:xfrm>
          <a:prstGeom prst="rect">
            <a:avLst/>
          </a:prstGeom>
          <a:noFill/>
        </p:spPr>
        <p:txBody>
          <a:bodyPr wrap="square" rtlCol="0">
            <a:spAutoFit/>
          </a:bodyPr>
          <a:lstStyle/>
          <a:p>
            <a:pPr algn="ctr"/>
            <a:r>
              <a:rPr lang="en-US" dirty="0" smtClean="0"/>
              <a:t>No fixed medium</a:t>
            </a:r>
            <a:endParaRPr lang="en-US" dirty="0"/>
          </a:p>
        </p:txBody>
      </p:sp>
      <p:cxnSp>
        <p:nvCxnSpPr>
          <p:cNvPr id="29" name="Straight Arrow Connector 28"/>
          <p:cNvCxnSpPr/>
          <p:nvPr/>
        </p:nvCxnSpPr>
        <p:spPr>
          <a:xfrm>
            <a:off x="4800600" y="1982569"/>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889500" y="1992868"/>
            <a:ext cx="1219200" cy="369332"/>
          </a:xfrm>
          <a:prstGeom prst="rect">
            <a:avLst/>
          </a:prstGeom>
          <a:noFill/>
        </p:spPr>
        <p:txBody>
          <a:bodyPr wrap="square" rtlCol="0">
            <a:spAutoFit/>
          </a:bodyPr>
          <a:lstStyle/>
          <a:p>
            <a:pPr algn="ctr"/>
            <a:r>
              <a:rPr lang="en-US" dirty="0" smtClean="0"/>
              <a:t>Unskilled</a:t>
            </a:r>
            <a:endParaRPr lang="en-US" dirty="0"/>
          </a:p>
        </p:txBody>
      </p:sp>
      <p:cxnSp>
        <p:nvCxnSpPr>
          <p:cNvPr id="31" name="Straight Arrow Connector 30"/>
          <p:cNvCxnSpPr/>
          <p:nvPr/>
        </p:nvCxnSpPr>
        <p:spPr>
          <a:xfrm>
            <a:off x="5168900" y="2406470"/>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334000" y="2353270"/>
            <a:ext cx="1219200" cy="923330"/>
          </a:xfrm>
          <a:prstGeom prst="rect">
            <a:avLst/>
          </a:prstGeom>
          <a:noFill/>
        </p:spPr>
        <p:txBody>
          <a:bodyPr wrap="square" rtlCol="0">
            <a:spAutoFit/>
          </a:bodyPr>
          <a:lstStyle/>
          <a:p>
            <a:pPr algn="ctr"/>
            <a:r>
              <a:rPr lang="en-US" dirty="0" smtClean="0"/>
              <a:t>Shortage of man power</a:t>
            </a:r>
            <a:endParaRPr lang="en-US" dirty="0"/>
          </a:p>
        </p:txBody>
      </p:sp>
      <p:cxnSp>
        <p:nvCxnSpPr>
          <p:cNvPr id="33" name="Straight Arrow Connector 32"/>
          <p:cNvCxnSpPr/>
          <p:nvPr/>
        </p:nvCxnSpPr>
        <p:spPr>
          <a:xfrm flipH="1">
            <a:off x="5753100" y="3790602"/>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flipH="1">
            <a:off x="5715000" y="3733800"/>
            <a:ext cx="1219200" cy="646331"/>
          </a:xfrm>
          <a:prstGeom prst="rect">
            <a:avLst/>
          </a:prstGeom>
          <a:noFill/>
        </p:spPr>
        <p:txBody>
          <a:bodyPr wrap="square" rtlCol="0">
            <a:spAutoFit/>
          </a:bodyPr>
          <a:lstStyle/>
          <a:p>
            <a:pPr algn="ctr"/>
            <a:r>
              <a:rPr lang="en-US" dirty="0" smtClean="0"/>
              <a:t>Lots of pressure</a:t>
            </a:r>
            <a:endParaRPr lang="en-US" dirty="0"/>
          </a:p>
        </p:txBody>
      </p:sp>
      <p:cxnSp>
        <p:nvCxnSpPr>
          <p:cNvPr id="35" name="Straight Arrow Connector 34"/>
          <p:cNvCxnSpPr/>
          <p:nvPr/>
        </p:nvCxnSpPr>
        <p:spPr>
          <a:xfrm flipH="1">
            <a:off x="5029200" y="4728026"/>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flipH="1">
            <a:off x="4953000" y="4736068"/>
            <a:ext cx="1524000" cy="369332"/>
          </a:xfrm>
          <a:prstGeom prst="rect">
            <a:avLst/>
          </a:prstGeom>
          <a:noFill/>
        </p:spPr>
        <p:txBody>
          <a:bodyPr wrap="square" rtlCol="0">
            <a:spAutoFit/>
          </a:bodyPr>
          <a:lstStyle/>
          <a:p>
            <a:pPr algn="ctr"/>
            <a:r>
              <a:rPr lang="en-US" dirty="0" smtClean="0"/>
              <a:t>No Hardware</a:t>
            </a:r>
          </a:p>
        </p:txBody>
      </p:sp>
      <p:cxnSp>
        <p:nvCxnSpPr>
          <p:cNvPr id="37" name="Straight Arrow Connector 36"/>
          <p:cNvCxnSpPr/>
          <p:nvPr/>
        </p:nvCxnSpPr>
        <p:spPr>
          <a:xfrm flipH="1">
            <a:off x="3771900" y="3724172"/>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flipH="1">
            <a:off x="3733800" y="3657600"/>
            <a:ext cx="1219200" cy="646331"/>
          </a:xfrm>
          <a:prstGeom prst="rect">
            <a:avLst/>
          </a:prstGeom>
          <a:noFill/>
        </p:spPr>
        <p:txBody>
          <a:bodyPr wrap="square" rtlCol="0">
            <a:spAutoFit/>
          </a:bodyPr>
          <a:lstStyle/>
          <a:p>
            <a:pPr algn="ctr"/>
            <a:r>
              <a:rPr lang="en-US" dirty="0" smtClean="0"/>
              <a:t>Error prone </a:t>
            </a:r>
          </a:p>
        </p:txBody>
      </p:sp>
      <p:cxnSp>
        <p:nvCxnSpPr>
          <p:cNvPr id="39" name="Straight Arrow Connector 38"/>
          <p:cNvCxnSpPr/>
          <p:nvPr/>
        </p:nvCxnSpPr>
        <p:spPr>
          <a:xfrm flipH="1">
            <a:off x="3111500" y="4579227"/>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flipH="1">
            <a:off x="3124200" y="4583668"/>
            <a:ext cx="1219200" cy="369332"/>
          </a:xfrm>
          <a:prstGeom prst="rect">
            <a:avLst/>
          </a:prstGeom>
          <a:noFill/>
        </p:spPr>
        <p:txBody>
          <a:bodyPr wrap="square" rtlCol="0">
            <a:spAutoFit/>
          </a:bodyPr>
          <a:lstStyle/>
          <a:p>
            <a:pPr algn="ctr"/>
            <a:r>
              <a:rPr lang="en-US" dirty="0" smtClean="0"/>
              <a:t>Lengthy</a:t>
            </a:r>
          </a:p>
        </p:txBody>
      </p:sp>
      <p:cxnSp>
        <p:nvCxnSpPr>
          <p:cNvPr id="41" name="Straight Arrow Connector 40"/>
          <p:cNvCxnSpPr/>
          <p:nvPr/>
        </p:nvCxnSpPr>
        <p:spPr>
          <a:xfrm>
            <a:off x="1435100" y="4875097"/>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676400" y="4495800"/>
            <a:ext cx="1219200" cy="369332"/>
          </a:xfrm>
          <a:prstGeom prst="rect">
            <a:avLst/>
          </a:prstGeom>
          <a:noFill/>
        </p:spPr>
        <p:txBody>
          <a:bodyPr wrap="square" rtlCol="0">
            <a:spAutoFit/>
          </a:bodyPr>
          <a:lstStyle/>
          <a:p>
            <a:pPr algn="ctr"/>
            <a:r>
              <a:rPr lang="en-US" dirty="0" smtClean="0"/>
              <a:t>Manual</a:t>
            </a:r>
          </a:p>
        </p:txBody>
      </p:sp>
      <p:cxnSp>
        <p:nvCxnSpPr>
          <p:cNvPr id="43" name="Straight Arrow Connector 42"/>
          <p:cNvCxnSpPr/>
          <p:nvPr/>
        </p:nvCxnSpPr>
        <p:spPr>
          <a:xfrm>
            <a:off x="1905000" y="4281100"/>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095500" y="3697069"/>
            <a:ext cx="1333500" cy="646331"/>
          </a:xfrm>
          <a:prstGeom prst="rect">
            <a:avLst/>
          </a:prstGeom>
          <a:noFill/>
        </p:spPr>
        <p:txBody>
          <a:bodyPr wrap="square" rtlCol="0">
            <a:spAutoFit/>
          </a:bodyPr>
          <a:lstStyle/>
          <a:p>
            <a:pPr algn="ctr"/>
            <a:r>
              <a:rPr lang="en-US" dirty="0" smtClean="0"/>
              <a:t>Forwarding files</a:t>
            </a:r>
          </a:p>
        </p:txBody>
      </p:sp>
      <p:cxnSp>
        <p:nvCxnSpPr>
          <p:cNvPr id="45" name="Straight Arrow Connector 44"/>
          <p:cNvCxnSpPr/>
          <p:nvPr/>
        </p:nvCxnSpPr>
        <p:spPr>
          <a:xfrm>
            <a:off x="647700" y="2709373"/>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952500" y="2706469"/>
            <a:ext cx="1409700" cy="646331"/>
          </a:xfrm>
          <a:prstGeom prst="rect">
            <a:avLst/>
          </a:prstGeom>
          <a:noFill/>
        </p:spPr>
        <p:txBody>
          <a:bodyPr wrap="square" rtlCol="0">
            <a:spAutoFit/>
          </a:bodyPr>
          <a:lstStyle/>
          <a:p>
            <a:pPr algn="ctr"/>
            <a:r>
              <a:rPr lang="en-US" dirty="0" smtClean="0"/>
              <a:t>Lots of paper work</a:t>
            </a:r>
            <a:endParaRPr lang="en-US" dirty="0"/>
          </a:p>
        </p:txBody>
      </p:sp>
      <p:cxnSp>
        <p:nvCxnSpPr>
          <p:cNvPr id="47" name="Straight Arrow Connector 46"/>
          <p:cNvCxnSpPr/>
          <p:nvPr/>
        </p:nvCxnSpPr>
        <p:spPr>
          <a:xfrm>
            <a:off x="304800" y="2005040"/>
            <a:ext cx="1117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57200" y="1981200"/>
            <a:ext cx="1219200" cy="646331"/>
          </a:xfrm>
          <a:prstGeom prst="rect">
            <a:avLst/>
          </a:prstGeom>
          <a:noFill/>
        </p:spPr>
        <p:txBody>
          <a:bodyPr wrap="square" rtlCol="0">
            <a:spAutoFit/>
          </a:bodyPr>
          <a:lstStyle/>
          <a:p>
            <a:pPr algn="ctr"/>
            <a:r>
              <a:rPr lang="en-US" dirty="0" smtClean="0"/>
              <a:t>Managing Records</a:t>
            </a:r>
            <a:endParaRPr lang="en-US" dirty="0"/>
          </a:p>
        </p:txBody>
      </p:sp>
      <p:cxnSp>
        <p:nvCxnSpPr>
          <p:cNvPr id="50" name="Straight Arrow Connector 49"/>
          <p:cNvCxnSpPr/>
          <p:nvPr/>
        </p:nvCxnSpPr>
        <p:spPr>
          <a:xfrm flipH="1">
            <a:off x="381000" y="3352800"/>
            <a:ext cx="38100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600200" y="6015335"/>
            <a:ext cx="6494085" cy="461665"/>
          </a:xfrm>
          <a:prstGeom prst="rect">
            <a:avLst/>
          </a:prstGeom>
          <a:noFill/>
        </p:spPr>
        <p:txBody>
          <a:bodyPr wrap="none" rtlCol="0">
            <a:spAutoFit/>
          </a:bodyPr>
          <a:lstStyle/>
          <a:p>
            <a:pPr algn="ct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Ishikawa Diagram for Case Filling Subsystem</a:t>
            </a:r>
            <a:endPar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49" name="Picture 2" descr="D:\Rakinsfiles\rakin's L-3 T-1\Software\LAB_ISD\Photos\Supreme Court of Bangladesh.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2" name="Slide Number Placeholder 3"/>
          <p:cNvSpPr>
            <a:spLocks noGrp="1"/>
          </p:cNvSpPr>
          <p:nvPr>
            <p:ph type="sldNum" sz="quarter" idx="12"/>
          </p:nvPr>
        </p:nvSpPr>
        <p:spPr>
          <a:xfrm>
            <a:off x="8305800" y="990600"/>
            <a:ext cx="709832"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5</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53" name="Rounded Rectangle 52"/>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Case </a:t>
            </a:r>
            <a:r>
              <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Filing </a:t>
            </a:r>
            <a:r>
              <a:rPr 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Ishikawa </a:t>
            </a:r>
            <a:r>
              <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Diagram </a:t>
            </a:r>
          </a:p>
        </p:txBody>
      </p:sp>
    </p:spTree>
    <p:extLst>
      <p:ext uri="{BB962C8B-B14F-4D97-AF65-F5344CB8AC3E}">
        <p14:creationId xmlns:p14="http://schemas.microsoft.com/office/powerpoint/2010/main" val="91238386"/>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717360" y="1593130"/>
            <a:ext cx="1143000" cy="935156"/>
          </a:xfrm>
          <a:prstGeom prst="rect">
            <a:avLst/>
          </a:prstGeom>
          <a:solidFill>
            <a:srgbClr val="FFC61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GRO</a:t>
            </a:r>
          </a:p>
        </p:txBody>
      </p:sp>
      <p:grpSp>
        <p:nvGrpSpPr>
          <p:cNvPr id="43" name="Group 42"/>
          <p:cNvGrpSpPr/>
          <p:nvPr/>
        </p:nvGrpSpPr>
        <p:grpSpPr>
          <a:xfrm>
            <a:off x="2945465" y="2362199"/>
            <a:ext cx="2542837" cy="831129"/>
            <a:chOff x="3781763" y="1699562"/>
            <a:chExt cx="2542837" cy="1119838"/>
          </a:xfrm>
        </p:grpSpPr>
        <p:sp>
          <p:nvSpPr>
            <p:cNvPr id="44" name="Rectangle 43"/>
            <p:cNvSpPr/>
            <p:nvPr/>
          </p:nvSpPr>
          <p:spPr>
            <a:xfrm>
              <a:off x="3781763" y="1735255"/>
              <a:ext cx="352087" cy="10841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46" name="Straight Connector 45"/>
            <p:cNvCxnSpPr/>
            <p:nvPr/>
          </p:nvCxnSpPr>
          <p:spPr>
            <a:xfrm>
              <a:off x="4114800" y="1699562"/>
              <a:ext cx="2104500" cy="7961"/>
            </a:xfrm>
            <a:prstGeom prst="line">
              <a:avLst/>
            </a:prstGeom>
          </p:spPr>
          <p:style>
            <a:lnRef idx="2">
              <a:schemeClr val="accent3">
                <a:shade val="50000"/>
              </a:schemeClr>
            </a:lnRef>
            <a:fillRef idx="1">
              <a:schemeClr val="accent3"/>
            </a:fillRef>
            <a:effectRef idx="0">
              <a:schemeClr val="accent3"/>
            </a:effectRef>
            <a:fontRef idx="minor">
              <a:schemeClr val="lt1"/>
            </a:fontRef>
          </p:style>
        </p:cxnSp>
        <p:cxnSp>
          <p:nvCxnSpPr>
            <p:cNvPr id="47" name="Straight Connector 46"/>
            <p:cNvCxnSpPr/>
            <p:nvPr/>
          </p:nvCxnSpPr>
          <p:spPr>
            <a:xfrm>
              <a:off x="4133850" y="2819400"/>
              <a:ext cx="2190750" cy="0"/>
            </a:xfrm>
            <a:prstGeom prst="line">
              <a:avLst/>
            </a:prstGeom>
          </p:spPr>
          <p:style>
            <a:lnRef idx="2">
              <a:schemeClr val="accent3">
                <a:shade val="50000"/>
              </a:schemeClr>
            </a:lnRef>
            <a:fillRef idx="1">
              <a:schemeClr val="accent3"/>
            </a:fillRef>
            <a:effectRef idx="0">
              <a:schemeClr val="accent3"/>
            </a:effectRef>
            <a:fontRef idx="minor">
              <a:schemeClr val="lt1"/>
            </a:fontRef>
          </p:style>
        </p:cxnSp>
        <p:sp>
          <p:nvSpPr>
            <p:cNvPr id="50" name="TextBox 49"/>
            <p:cNvSpPr txBox="1"/>
            <p:nvPr/>
          </p:nvSpPr>
          <p:spPr>
            <a:xfrm>
              <a:off x="4133850" y="2007572"/>
              <a:ext cx="2190750" cy="369332"/>
            </a:xfrm>
            <a:prstGeom prst="rect">
              <a:avLst/>
            </a:prstGeom>
            <a:noFill/>
          </p:spPr>
          <p:txBody>
            <a:bodyPr wrap="square" rtlCol="0">
              <a:spAutoFit/>
            </a:bodyPr>
            <a:lstStyle/>
            <a:p>
              <a:r>
                <a:rPr lang="en-US" dirty="0" smtClean="0"/>
                <a:t>Case Database</a:t>
              </a:r>
              <a:endParaRPr lang="en-US" dirty="0"/>
            </a:p>
          </p:txBody>
        </p:sp>
      </p:grpSp>
      <p:sp>
        <p:nvSpPr>
          <p:cNvPr id="51" name="Rectangle 50"/>
          <p:cNvSpPr/>
          <p:nvPr/>
        </p:nvSpPr>
        <p:spPr>
          <a:xfrm>
            <a:off x="533401" y="4996036"/>
            <a:ext cx="1371600" cy="935156"/>
          </a:xfrm>
          <a:prstGeom prst="rect">
            <a:avLst/>
          </a:prstGeom>
          <a:solidFill>
            <a:srgbClr val="FFC61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schemeClr val="tx1"/>
                </a:solidFill>
              </a:rPr>
              <a:t>Magistrate</a:t>
            </a:r>
            <a:endParaRPr lang="en-US" dirty="0">
              <a:solidFill>
                <a:schemeClr val="tx1"/>
              </a:solidFill>
            </a:endParaRPr>
          </a:p>
        </p:txBody>
      </p:sp>
      <p:sp>
        <p:nvSpPr>
          <p:cNvPr id="52" name="Rectangle 51"/>
          <p:cNvSpPr/>
          <p:nvPr/>
        </p:nvSpPr>
        <p:spPr>
          <a:xfrm>
            <a:off x="6705600" y="3640152"/>
            <a:ext cx="1143000" cy="935156"/>
          </a:xfrm>
          <a:prstGeom prst="rect">
            <a:avLst/>
          </a:prstGeom>
          <a:solidFill>
            <a:srgbClr val="FFC61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schemeClr val="tx1"/>
                </a:solidFill>
              </a:rPr>
              <a:t>Clerk Office</a:t>
            </a:r>
            <a:endParaRPr lang="en-US" dirty="0">
              <a:solidFill>
                <a:schemeClr val="tx1"/>
              </a:solidFill>
            </a:endParaRPr>
          </a:p>
        </p:txBody>
      </p:sp>
      <p:sp>
        <p:nvSpPr>
          <p:cNvPr id="53" name="Rounded Rectangle 52"/>
          <p:cNvSpPr/>
          <p:nvPr/>
        </p:nvSpPr>
        <p:spPr>
          <a:xfrm>
            <a:off x="6248400" y="1524000"/>
            <a:ext cx="2057400" cy="10668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Receive &amp; forward Case List</a:t>
            </a:r>
            <a:endParaRPr lang="en-US" dirty="0"/>
          </a:p>
        </p:txBody>
      </p:sp>
      <p:sp>
        <p:nvSpPr>
          <p:cNvPr id="55" name="Rounded Rectangle 54"/>
          <p:cNvSpPr/>
          <p:nvPr/>
        </p:nvSpPr>
        <p:spPr>
          <a:xfrm>
            <a:off x="3158274" y="3574330"/>
            <a:ext cx="2057400" cy="10668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Generate Cause List</a:t>
            </a:r>
            <a:endParaRPr lang="en-US" dirty="0"/>
          </a:p>
        </p:txBody>
      </p:sp>
      <p:cxnSp>
        <p:nvCxnSpPr>
          <p:cNvPr id="3" name="Straight Arrow Connector 2"/>
          <p:cNvCxnSpPr>
            <a:stCxn id="48" idx="3"/>
            <a:endCxn id="53" idx="1"/>
          </p:cNvCxnSpPr>
          <p:nvPr/>
        </p:nvCxnSpPr>
        <p:spPr>
          <a:xfrm flipV="1">
            <a:off x="1860360" y="2057400"/>
            <a:ext cx="4388040" cy="330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9" name="Straight Arrow Connector 8"/>
          <p:cNvCxnSpPr>
            <a:stCxn id="52" idx="1"/>
            <a:endCxn id="55" idx="3"/>
          </p:cNvCxnSpPr>
          <p:nvPr/>
        </p:nvCxnSpPr>
        <p:spPr>
          <a:xfrm flipH="1">
            <a:off x="5215674" y="4107730"/>
            <a:ext cx="1489926"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a:endCxn id="51" idx="3"/>
          </p:cNvCxnSpPr>
          <p:nvPr/>
        </p:nvCxnSpPr>
        <p:spPr>
          <a:xfrm flipH="1">
            <a:off x="1905001" y="5463614"/>
            <a:ext cx="1292752"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0" name="Straight Arrow Connector 19"/>
          <p:cNvCxnSpPr>
            <a:endCxn id="55" idx="0"/>
          </p:cNvCxnSpPr>
          <p:nvPr/>
        </p:nvCxnSpPr>
        <p:spPr>
          <a:xfrm flipH="1">
            <a:off x="4186974" y="3193330"/>
            <a:ext cx="9788"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2982231" y="5150108"/>
            <a:ext cx="2542837" cy="793492"/>
            <a:chOff x="3781763" y="1727294"/>
            <a:chExt cx="2542837" cy="1092106"/>
          </a:xfrm>
        </p:grpSpPr>
        <p:sp>
          <p:nvSpPr>
            <p:cNvPr id="65" name="Rectangle 64"/>
            <p:cNvSpPr/>
            <p:nvPr/>
          </p:nvSpPr>
          <p:spPr>
            <a:xfrm>
              <a:off x="3781763" y="1735255"/>
              <a:ext cx="352087" cy="10841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68" name="Straight Connector 67"/>
            <p:cNvCxnSpPr/>
            <p:nvPr/>
          </p:nvCxnSpPr>
          <p:spPr>
            <a:xfrm>
              <a:off x="4114800" y="1727294"/>
              <a:ext cx="2104500" cy="7961"/>
            </a:xfrm>
            <a:prstGeom prst="line">
              <a:avLst/>
            </a:prstGeom>
          </p:spPr>
          <p:style>
            <a:lnRef idx="2">
              <a:schemeClr val="accent3">
                <a:shade val="50000"/>
              </a:schemeClr>
            </a:lnRef>
            <a:fillRef idx="1">
              <a:schemeClr val="accent3"/>
            </a:fillRef>
            <a:effectRef idx="0">
              <a:schemeClr val="accent3"/>
            </a:effectRef>
            <a:fontRef idx="minor">
              <a:schemeClr val="lt1"/>
            </a:fontRef>
          </p:style>
        </p:cxnSp>
        <p:cxnSp>
          <p:nvCxnSpPr>
            <p:cNvPr id="69" name="Straight Connector 68"/>
            <p:cNvCxnSpPr/>
            <p:nvPr/>
          </p:nvCxnSpPr>
          <p:spPr>
            <a:xfrm>
              <a:off x="4133850" y="2819400"/>
              <a:ext cx="2190750" cy="0"/>
            </a:xfrm>
            <a:prstGeom prst="line">
              <a:avLst/>
            </a:prstGeom>
          </p:spPr>
          <p:style>
            <a:lnRef idx="2">
              <a:schemeClr val="accent3">
                <a:shade val="50000"/>
              </a:schemeClr>
            </a:lnRef>
            <a:fillRef idx="1">
              <a:schemeClr val="accent3"/>
            </a:fillRef>
            <a:effectRef idx="0">
              <a:schemeClr val="accent3"/>
            </a:effectRef>
            <a:fontRef idx="minor">
              <a:schemeClr val="lt1"/>
            </a:fontRef>
          </p:style>
        </p:cxnSp>
        <p:sp>
          <p:nvSpPr>
            <p:cNvPr id="71" name="TextBox 70"/>
            <p:cNvSpPr txBox="1"/>
            <p:nvPr/>
          </p:nvSpPr>
          <p:spPr>
            <a:xfrm>
              <a:off x="4133850" y="2041923"/>
              <a:ext cx="2190750" cy="369332"/>
            </a:xfrm>
            <a:prstGeom prst="rect">
              <a:avLst/>
            </a:prstGeom>
            <a:noFill/>
          </p:spPr>
          <p:txBody>
            <a:bodyPr wrap="square" rtlCol="0">
              <a:spAutoFit/>
            </a:bodyPr>
            <a:lstStyle/>
            <a:p>
              <a:r>
                <a:rPr lang="en-US" dirty="0" smtClean="0"/>
                <a:t>Court Database</a:t>
              </a:r>
              <a:endParaRPr lang="en-US" dirty="0"/>
            </a:p>
          </p:txBody>
        </p:sp>
      </p:grpSp>
      <p:cxnSp>
        <p:nvCxnSpPr>
          <p:cNvPr id="33" name="Straight Arrow Connector 32"/>
          <p:cNvCxnSpPr>
            <a:stCxn id="55" idx="2"/>
          </p:cNvCxnSpPr>
          <p:nvPr/>
        </p:nvCxnSpPr>
        <p:spPr>
          <a:xfrm>
            <a:off x="4186974" y="4641130"/>
            <a:ext cx="0" cy="51476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86" name="Straight Arrow Connector 85"/>
          <p:cNvCxnSpPr>
            <a:stCxn id="53" idx="2"/>
            <a:endCxn id="52" idx="0"/>
          </p:cNvCxnSpPr>
          <p:nvPr/>
        </p:nvCxnSpPr>
        <p:spPr>
          <a:xfrm>
            <a:off x="7277100" y="2590800"/>
            <a:ext cx="0" cy="104935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40" name="Rectangle 39"/>
          <p:cNvSpPr/>
          <p:nvPr/>
        </p:nvSpPr>
        <p:spPr>
          <a:xfrm>
            <a:off x="2705169" y="1688068"/>
            <a:ext cx="991617" cy="369332"/>
          </a:xfrm>
          <a:prstGeom prst="rect">
            <a:avLst/>
          </a:prstGeom>
        </p:spPr>
        <p:txBody>
          <a:bodyPr wrap="none">
            <a:spAutoFit/>
          </a:bodyPr>
          <a:lstStyle/>
          <a:p>
            <a:pPr algn="ctr"/>
            <a:r>
              <a:rPr lang="en-US" dirty="0" smtClean="0"/>
              <a:t>Case List</a:t>
            </a:r>
            <a:endParaRPr lang="en-US" dirty="0"/>
          </a:p>
        </p:txBody>
      </p:sp>
      <p:sp>
        <p:nvSpPr>
          <p:cNvPr id="88" name="Rectangle 87"/>
          <p:cNvSpPr/>
          <p:nvPr/>
        </p:nvSpPr>
        <p:spPr>
          <a:xfrm>
            <a:off x="6223233" y="2861013"/>
            <a:ext cx="1472967" cy="369332"/>
          </a:xfrm>
          <a:prstGeom prst="rect">
            <a:avLst/>
          </a:prstGeom>
        </p:spPr>
        <p:txBody>
          <a:bodyPr wrap="none">
            <a:spAutoFit/>
          </a:bodyPr>
          <a:lstStyle/>
          <a:p>
            <a:pPr algn="ctr"/>
            <a:r>
              <a:rPr lang="en-US" dirty="0" smtClean="0"/>
              <a:t>New Case List</a:t>
            </a:r>
            <a:endParaRPr lang="en-US" dirty="0"/>
          </a:p>
        </p:txBody>
      </p:sp>
      <p:sp>
        <p:nvSpPr>
          <p:cNvPr id="89" name="Rectangle 88"/>
          <p:cNvSpPr/>
          <p:nvPr/>
        </p:nvSpPr>
        <p:spPr>
          <a:xfrm>
            <a:off x="5410200" y="3745468"/>
            <a:ext cx="1056956" cy="369332"/>
          </a:xfrm>
          <a:prstGeom prst="rect">
            <a:avLst/>
          </a:prstGeom>
        </p:spPr>
        <p:txBody>
          <a:bodyPr wrap="none">
            <a:spAutoFit/>
          </a:bodyPr>
          <a:lstStyle/>
          <a:p>
            <a:pPr algn="ctr"/>
            <a:r>
              <a:rPr lang="en-US" dirty="0" smtClean="0"/>
              <a:t>Generate</a:t>
            </a:r>
            <a:endParaRPr lang="en-US" dirty="0"/>
          </a:p>
        </p:txBody>
      </p:sp>
      <p:sp>
        <p:nvSpPr>
          <p:cNvPr id="93" name="Rectangle 92"/>
          <p:cNvSpPr/>
          <p:nvPr/>
        </p:nvSpPr>
        <p:spPr>
          <a:xfrm>
            <a:off x="3696786" y="3226142"/>
            <a:ext cx="2085314" cy="369332"/>
          </a:xfrm>
          <a:prstGeom prst="rect">
            <a:avLst/>
          </a:prstGeom>
        </p:spPr>
        <p:txBody>
          <a:bodyPr wrap="none">
            <a:spAutoFit/>
          </a:bodyPr>
          <a:lstStyle/>
          <a:p>
            <a:pPr algn="ctr"/>
            <a:r>
              <a:rPr lang="en-US" dirty="0" smtClean="0"/>
              <a:t>New &amp; old Case List</a:t>
            </a:r>
            <a:endParaRPr lang="en-US" dirty="0"/>
          </a:p>
        </p:txBody>
      </p:sp>
      <p:sp>
        <p:nvSpPr>
          <p:cNvPr id="94" name="Rectangle 93"/>
          <p:cNvSpPr/>
          <p:nvPr/>
        </p:nvSpPr>
        <p:spPr>
          <a:xfrm>
            <a:off x="4191000" y="4659868"/>
            <a:ext cx="1113446" cy="369332"/>
          </a:xfrm>
          <a:prstGeom prst="rect">
            <a:avLst/>
          </a:prstGeom>
        </p:spPr>
        <p:txBody>
          <a:bodyPr wrap="none">
            <a:spAutoFit/>
          </a:bodyPr>
          <a:lstStyle/>
          <a:p>
            <a:pPr algn="ctr"/>
            <a:r>
              <a:rPr lang="en-US" dirty="0" smtClean="0"/>
              <a:t>Cause List</a:t>
            </a:r>
            <a:endParaRPr lang="en-US" dirty="0"/>
          </a:p>
        </p:txBody>
      </p:sp>
      <p:sp>
        <p:nvSpPr>
          <p:cNvPr id="96" name="Rectangle 95"/>
          <p:cNvSpPr/>
          <p:nvPr/>
        </p:nvSpPr>
        <p:spPr>
          <a:xfrm>
            <a:off x="1955205" y="5027528"/>
            <a:ext cx="761299" cy="369332"/>
          </a:xfrm>
          <a:prstGeom prst="rect">
            <a:avLst/>
          </a:prstGeom>
        </p:spPr>
        <p:txBody>
          <a:bodyPr wrap="none">
            <a:spAutoFit/>
          </a:bodyPr>
          <a:lstStyle/>
          <a:p>
            <a:pPr algn="ctr"/>
            <a:r>
              <a:rPr lang="en-US" dirty="0" smtClean="0"/>
              <a:t>Notify</a:t>
            </a:r>
            <a:endParaRPr lang="en-US" dirty="0"/>
          </a:p>
        </p:txBody>
      </p:sp>
      <p:cxnSp>
        <p:nvCxnSpPr>
          <p:cNvPr id="63" name="Straight Arrow Connector 62"/>
          <p:cNvCxnSpPr/>
          <p:nvPr/>
        </p:nvCxnSpPr>
        <p:spPr>
          <a:xfrm flipV="1">
            <a:off x="3696786" y="4623756"/>
            <a:ext cx="0" cy="52635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72" name="Rectangle 71"/>
          <p:cNvSpPr/>
          <p:nvPr/>
        </p:nvSpPr>
        <p:spPr>
          <a:xfrm>
            <a:off x="2657223" y="4659868"/>
            <a:ext cx="1076577" cy="369332"/>
          </a:xfrm>
          <a:prstGeom prst="rect">
            <a:avLst/>
          </a:prstGeom>
        </p:spPr>
        <p:txBody>
          <a:bodyPr wrap="none">
            <a:spAutoFit/>
          </a:bodyPr>
          <a:lstStyle/>
          <a:p>
            <a:pPr algn="ctr"/>
            <a:r>
              <a:rPr lang="en-US" dirty="0" smtClean="0"/>
              <a:t>Court List</a:t>
            </a:r>
            <a:endParaRPr lang="en-US" dirty="0"/>
          </a:p>
        </p:txBody>
      </p:sp>
      <p:sp>
        <p:nvSpPr>
          <p:cNvPr id="45" name="TextBox 44"/>
          <p:cNvSpPr txBox="1"/>
          <p:nvPr/>
        </p:nvSpPr>
        <p:spPr>
          <a:xfrm>
            <a:off x="744203" y="6015335"/>
            <a:ext cx="8206093" cy="461665"/>
          </a:xfrm>
          <a:prstGeom prst="rect">
            <a:avLst/>
          </a:prstGeom>
          <a:noFill/>
        </p:spPr>
        <p:txBody>
          <a:bodyPr wrap="none" rtlCol="0">
            <a:spAutoFit/>
          </a:bodyPr>
          <a:lstStyle/>
          <a:p>
            <a:pPr algn="ct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Data Flow Diagram for Cause List Generation Subsystem</a:t>
            </a:r>
            <a:endPar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49" name="Picture 2" descr="D:\Rakinsfiles\rakin's L-3 T-1\Software\LAB_ISD\Photos\Supreme Court of Bangladesh.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4" name="Slide Number Placeholder 3"/>
          <p:cNvSpPr>
            <a:spLocks noGrp="1"/>
          </p:cNvSpPr>
          <p:nvPr>
            <p:ph type="sldNum" sz="quarter" idx="12"/>
          </p:nvPr>
        </p:nvSpPr>
        <p:spPr>
          <a:xfrm>
            <a:off x="8305800" y="990600"/>
            <a:ext cx="709832"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6</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56" name="Rounded Rectangle 55"/>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Cause List Generation : DFD</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3747052591"/>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596900" y="3745468"/>
            <a:ext cx="7391400" cy="0"/>
          </a:xfrm>
          <a:prstGeom prst="line">
            <a:avLst/>
          </a:prstGeom>
          <a:ln w="571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11" idx="2"/>
          </p:cNvCxnSpPr>
          <p:nvPr/>
        </p:nvCxnSpPr>
        <p:spPr>
          <a:xfrm>
            <a:off x="5635625" y="1974502"/>
            <a:ext cx="1527175" cy="1770966"/>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12" idx="2"/>
          </p:cNvCxnSpPr>
          <p:nvPr/>
        </p:nvCxnSpPr>
        <p:spPr>
          <a:xfrm>
            <a:off x="3638550" y="1974502"/>
            <a:ext cx="1447800" cy="1758266"/>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13" idx="2"/>
          </p:cNvCxnSpPr>
          <p:nvPr/>
        </p:nvCxnSpPr>
        <p:spPr>
          <a:xfrm>
            <a:off x="1758950" y="1999902"/>
            <a:ext cx="1365250" cy="1745566"/>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14" idx="0"/>
          </p:cNvCxnSpPr>
          <p:nvPr/>
        </p:nvCxnSpPr>
        <p:spPr>
          <a:xfrm flipV="1">
            <a:off x="4610100" y="3732768"/>
            <a:ext cx="1524000" cy="1707993"/>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15" idx="0"/>
          </p:cNvCxnSpPr>
          <p:nvPr/>
        </p:nvCxnSpPr>
        <p:spPr>
          <a:xfrm flipV="1">
            <a:off x="1981200" y="3745468"/>
            <a:ext cx="1447800" cy="1695293"/>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543800" y="2945368"/>
            <a:ext cx="1524000" cy="16002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Difficulty to generate and publish</a:t>
            </a:r>
            <a:endParaRPr lang="en-US" dirty="0">
              <a:solidFill>
                <a:schemeClr val="tx1"/>
              </a:solidFill>
            </a:endParaRPr>
          </a:p>
        </p:txBody>
      </p:sp>
      <p:sp>
        <p:nvSpPr>
          <p:cNvPr id="11" name="Rectangle 10"/>
          <p:cNvSpPr/>
          <p:nvPr/>
        </p:nvSpPr>
        <p:spPr>
          <a:xfrm>
            <a:off x="4933950" y="1491902"/>
            <a:ext cx="140335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People</a:t>
            </a:r>
          </a:p>
        </p:txBody>
      </p:sp>
      <p:sp>
        <p:nvSpPr>
          <p:cNvPr id="12" name="Rectangle 11"/>
          <p:cNvSpPr/>
          <p:nvPr/>
        </p:nvSpPr>
        <p:spPr>
          <a:xfrm>
            <a:off x="2857500" y="1491902"/>
            <a:ext cx="15621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Materials</a:t>
            </a:r>
            <a:endParaRPr lang="en-US" dirty="0">
              <a:solidFill>
                <a:schemeClr val="tx1"/>
              </a:solidFill>
            </a:endParaRPr>
          </a:p>
        </p:txBody>
      </p:sp>
      <p:sp>
        <p:nvSpPr>
          <p:cNvPr id="13" name="Rectangle 12"/>
          <p:cNvSpPr/>
          <p:nvPr/>
        </p:nvSpPr>
        <p:spPr>
          <a:xfrm>
            <a:off x="952500" y="1517302"/>
            <a:ext cx="16129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Environment</a:t>
            </a:r>
            <a:endParaRPr lang="en-US" dirty="0">
              <a:solidFill>
                <a:schemeClr val="tx1"/>
              </a:solidFill>
            </a:endParaRPr>
          </a:p>
        </p:txBody>
      </p:sp>
      <p:sp>
        <p:nvSpPr>
          <p:cNvPr id="14" name="Rectangle 13"/>
          <p:cNvSpPr/>
          <p:nvPr/>
        </p:nvSpPr>
        <p:spPr>
          <a:xfrm>
            <a:off x="3581400" y="5440761"/>
            <a:ext cx="20574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Policy</a:t>
            </a:r>
            <a:endParaRPr lang="en-US" dirty="0">
              <a:solidFill>
                <a:schemeClr val="tx1"/>
              </a:solidFill>
            </a:endParaRPr>
          </a:p>
        </p:txBody>
      </p:sp>
      <p:sp>
        <p:nvSpPr>
          <p:cNvPr id="15" name="Rectangle 14"/>
          <p:cNvSpPr/>
          <p:nvPr/>
        </p:nvSpPr>
        <p:spPr>
          <a:xfrm>
            <a:off x="952500" y="5440761"/>
            <a:ext cx="20574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Method</a:t>
            </a:r>
            <a:endParaRPr lang="en-US" dirty="0">
              <a:solidFill>
                <a:schemeClr val="tx1"/>
              </a:solidFill>
            </a:endParaRPr>
          </a:p>
        </p:txBody>
      </p:sp>
      <p:cxnSp>
        <p:nvCxnSpPr>
          <p:cNvPr id="17" name="Straight Arrow Connector 16"/>
          <p:cNvCxnSpPr/>
          <p:nvPr/>
        </p:nvCxnSpPr>
        <p:spPr>
          <a:xfrm flipH="1" flipV="1">
            <a:off x="3962400" y="2373868"/>
            <a:ext cx="1320800" cy="1166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114800" y="2373868"/>
            <a:ext cx="1638300" cy="369332"/>
          </a:xfrm>
          <a:prstGeom prst="rect">
            <a:avLst/>
          </a:prstGeom>
          <a:noFill/>
        </p:spPr>
        <p:txBody>
          <a:bodyPr wrap="square" rtlCol="0">
            <a:spAutoFit/>
          </a:bodyPr>
          <a:lstStyle/>
          <a:p>
            <a:pPr algn="ctr"/>
            <a:r>
              <a:rPr lang="en-US" dirty="0" smtClean="0"/>
              <a:t>Only one copy</a:t>
            </a:r>
            <a:endParaRPr lang="en-US" dirty="0"/>
          </a:p>
        </p:txBody>
      </p:sp>
      <p:cxnSp>
        <p:nvCxnSpPr>
          <p:cNvPr id="19" name="Straight Arrow Connector 18"/>
          <p:cNvCxnSpPr/>
          <p:nvPr/>
        </p:nvCxnSpPr>
        <p:spPr>
          <a:xfrm flipH="1">
            <a:off x="5930900" y="2312938"/>
            <a:ext cx="18415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324600" y="2337137"/>
            <a:ext cx="1371600" cy="646331"/>
          </a:xfrm>
          <a:prstGeom prst="rect">
            <a:avLst/>
          </a:prstGeom>
          <a:noFill/>
        </p:spPr>
        <p:txBody>
          <a:bodyPr wrap="square" rtlCol="0">
            <a:spAutoFit/>
          </a:bodyPr>
          <a:lstStyle/>
          <a:p>
            <a:pPr algn="ctr"/>
            <a:r>
              <a:rPr lang="en-US" dirty="0" smtClean="0"/>
              <a:t>No fixed Magistrate</a:t>
            </a:r>
            <a:endParaRPr lang="en-US" dirty="0"/>
          </a:p>
        </p:txBody>
      </p:sp>
      <p:cxnSp>
        <p:nvCxnSpPr>
          <p:cNvPr id="21" name="Straight Arrow Connector 20"/>
          <p:cNvCxnSpPr/>
          <p:nvPr/>
        </p:nvCxnSpPr>
        <p:spPr>
          <a:xfrm>
            <a:off x="2743200" y="2526268"/>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933700" y="2558534"/>
            <a:ext cx="1219200" cy="646331"/>
          </a:xfrm>
          <a:prstGeom prst="rect">
            <a:avLst/>
          </a:prstGeom>
          <a:noFill/>
        </p:spPr>
        <p:txBody>
          <a:bodyPr wrap="square" rtlCol="0">
            <a:spAutoFit/>
          </a:bodyPr>
          <a:lstStyle/>
          <a:p>
            <a:pPr algn="ctr"/>
            <a:r>
              <a:rPr lang="en-US" dirty="0" smtClean="0"/>
              <a:t>Handling case info</a:t>
            </a:r>
            <a:endParaRPr lang="en-US" dirty="0"/>
          </a:p>
        </p:txBody>
      </p:sp>
      <p:cxnSp>
        <p:nvCxnSpPr>
          <p:cNvPr id="23" name="Straight Arrow Connector 22"/>
          <p:cNvCxnSpPr/>
          <p:nvPr/>
        </p:nvCxnSpPr>
        <p:spPr>
          <a:xfrm>
            <a:off x="4343400" y="3932367"/>
            <a:ext cx="16002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flipH="1">
            <a:off x="4114800" y="3861137"/>
            <a:ext cx="1905000" cy="646331"/>
          </a:xfrm>
          <a:prstGeom prst="rect">
            <a:avLst/>
          </a:prstGeom>
          <a:noFill/>
        </p:spPr>
        <p:txBody>
          <a:bodyPr wrap="square" rtlCol="0">
            <a:spAutoFit/>
          </a:bodyPr>
          <a:lstStyle/>
          <a:p>
            <a:pPr algn="ctr"/>
            <a:r>
              <a:rPr lang="en-US" dirty="0" smtClean="0"/>
              <a:t>Old traditional System</a:t>
            </a:r>
            <a:endParaRPr lang="en-US" dirty="0"/>
          </a:p>
        </p:txBody>
      </p:sp>
      <p:cxnSp>
        <p:nvCxnSpPr>
          <p:cNvPr id="25" name="Straight Arrow Connector 24"/>
          <p:cNvCxnSpPr/>
          <p:nvPr/>
        </p:nvCxnSpPr>
        <p:spPr>
          <a:xfrm flipH="1">
            <a:off x="5334000" y="4736068"/>
            <a:ext cx="18288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flipH="1">
            <a:off x="5283200" y="4736068"/>
            <a:ext cx="2108200" cy="646331"/>
          </a:xfrm>
          <a:prstGeom prst="rect">
            <a:avLst/>
          </a:prstGeom>
          <a:noFill/>
        </p:spPr>
        <p:txBody>
          <a:bodyPr wrap="square" rtlCol="0">
            <a:spAutoFit/>
          </a:bodyPr>
          <a:lstStyle/>
          <a:p>
            <a:pPr algn="ctr"/>
            <a:r>
              <a:rPr lang="en-US" dirty="0" smtClean="0"/>
              <a:t>No Notification System</a:t>
            </a:r>
          </a:p>
        </p:txBody>
      </p:sp>
      <p:cxnSp>
        <p:nvCxnSpPr>
          <p:cNvPr id="31" name="Straight Arrow Connector 30"/>
          <p:cNvCxnSpPr/>
          <p:nvPr/>
        </p:nvCxnSpPr>
        <p:spPr>
          <a:xfrm>
            <a:off x="1485900" y="4433164"/>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667000" y="4794430"/>
            <a:ext cx="1219200" cy="646331"/>
          </a:xfrm>
          <a:prstGeom prst="rect">
            <a:avLst/>
          </a:prstGeom>
          <a:noFill/>
        </p:spPr>
        <p:txBody>
          <a:bodyPr wrap="square" rtlCol="0">
            <a:spAutoFit/>
          </a:bodyPr>
          <a:lstStyle/>
          <a:p>
            <a:pPr algn="ctr"/>
            <a:r>
              <a:rPr lang="en-US" dirty="0" smtClean="0"/>
              <a:t>Merging lists</a:t>
            </a:r>
          </a:p>
        </p:txBody>
      </p:sp>
      <p:cxnSp>
        <p:nvCxnSpPr>
          <p:cNvPr id="33" name="Straight Arrow Connector 32"/>
          <p:cNvCxnSpPr/>
          <p:nvPr/>
        </p:nvCxnSpPr>
        <p:spPr>
          <a:xfrm flipH="1">
            <a:off x="2565400" y="4756329"/>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flipH="1">
            <a:off x="1600200" y="3754567"/>
            <a:ext cx="1333500" cy="646331"/>
          </a:xfrm>
          <a:prstGeom prst="rect">
            <a:avLst/>
          </a:prstGeom>
          <a:noFill/>
        </p:spPr>
        <p:txBody>
          <a:bodyPr wrap="square" rtlCol="0">
            <a:spAutoFit/>
          </a:bodyPr>
          <a:lstStyle/>
          <a:p>
            <a:pPr algn="ctr"/>
            <a:r>
              <a:rPr lang="en-US" dirty="0" smtClean="0"/>
              <a:t>Gathering</a:t>
            </a:r>
          </a:p>
          <a:p>
            <a:pPr algn="ctr"/>
            <a:r>
              <a:rPr lang="en-US" dirty="0" smtClean="0"/>
              <a:t>Court list</a:t>
            </a:r>
          </a:p>
        </p:txBody>
      </p:sp>
      <p:cxnSp>
        <p:nvCxnSpPr>
          <p:cNvPr id="35" name="Straight Arrow Connector 34"/>
          <p:cNvCxnSpPr/>
          <p:nvPr/>
        </p:nvCxnSpPr>
        <p:spPr>
          <a:xfrm>
            <a:off x="1333500" y="3129505"/>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231900" y="3086437"/>
            <a:ext cx="1625600" cy="646331"/>
          </a:xfrm>
          <a:prstGeom prst="rect">
            <a:avLst/>
          </a:prstGeom>
          <a:noFill/>
        </p:spPr>
        <p:txBody>
          <a:bodyPr wrap="square" rtlCol="0">
            <a:spAutoFit/>
          </a:bodyPr>
          <a:lstStyle/>
          <a:p>
            <a:pPr algn="ctr"/>
            <a:r>
              <a:rPr lang="en-US" dirty="0" smtClean="0"/>
              <a:t>Poor Coordination</a:t>
            </a:r>
            <a:endParaRPr lang="en-US" dirty="0"/>
          </a:p>
        </p:txBody>
      </p:sp>
      <p:cxnSp>
        <p:nvCxnSpPr>
          <p:cNvPr id="37" name="Straight Arrow Connector 36"/>
          <p:cNvCxnSpPr/>
          <p:nvPr/>
        </p:nvCxnSpPr>
        <p:spPr>
          <a:xfrm>
            <a:off x="736600" y="2425172"/>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825500" y="2382104"/>
            <a:ext cx="1219200" cy="369332"/>
          </a:xfrm>
          <a:prstGeom prst="rect">
            <a:avLst/>
          </a:prstGeom>
          <a:noFill/>
        </p:spPr>
        <p:txBody>
          <a:bodyPr wrap="square" rtlCol="0">
            <a:spAutoFit/>
          </a:bodyPr>
          <a:lstStyle/>
          <a:p>
            <a:pPr algn="ctr"/>
            <a:r>
              <a:rPr lang="en-US" dirty="0" smtClean="0"/>
              <a:t>Crowded</a:t>
            </a:r>
            <a:endParaRPr lang="en-US" dirty="0"/>
          </a:p>
        </p:txBody>
      </p:sp>
      <p:cxnSp>
        <p:nvCxnSpPr>
          <p:cNvPr id="39" name="Straight Arrow Connector 38"/>
          <p:cNvCxnSpPr/>
          <p:nvPr/>
        </p:nvCxnSpPr>
        <p:spPr>
          <a:xfrm flipH="1">
            <a:off x="381000" y="3745468"/>
            <a:ext cx="38100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H="1">
            <a:off x="4495800" y="3013813"/>
            <a:ext cx="14478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4851400" y="3102015"/>
            <a:ext cx="1447800" cy="369332"/>
          </a:xfrm>
          <a:prstGeom prst="rect">
            <a:avLst/>
          </a:prstGeom>
          <a:noFill/>
        </p:spPr>
        <p:txBody>
          <a:bodyPr wrap="square" rtlCol="0">
            <a:spAutoFit/>
          </a:bodyPr>
          <a:lstStyle/>
          <a:p>
            <a:pPr algn="ctr"/>
            <a:r>
              <a:rPr lang="en-US" dirty="0" smtClean="0"/>
              <a:t>Dependency</a:t>
            </a:r>
            <a:endParaRPr lang="en-US" dirty="0"/>
          </a:p>
        </p:txBody>
      </p:sp>
      <p:pic>
        <p:nvPicPr>
          <p:cNvPr id="54" name="Picture 2" descr="D:\Rakinsfiles\rakin's L-3 T-1\Software\LAB_ISD\Photos\Supreme Court of Bangladesh.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5" name="Slide Number Placeholder 3"/>
          <p:cNvSpPr>
            <a:spLocks noGrp="1"/>
          </p:cNvSpPr>
          <p:nvPr>
            <p:ph type="sldNum" sz="quarter" idx="12"/>
          </p:nvPr>
        </p:nvSpPr>
        <p:spPr>
          <a:xfrm>
            <a:off x="8305800" y="990600"/>
            <a:ext cx="709832"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7</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56" name="Rounded Rectangle 55"/>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Cause List </a:t>
            </a:r>
            <a:r>
              <a:rPr lang="en-US" sz="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Generation </a:t>
            </a:r>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Ishikawa </a:t>
            </a:r>
            <a:r>
              <a:rPr lang="en-US" sz="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Diagram </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57" name="TextBox 56"/>
          <p:cNvSpPr txBox="1"/>
          <p:nvPr/>
        </p:nvSpPr>
        <p:spPr>
          <a:xfrm>
            <a:off x="1649098" y="6015335"/>
            <a:ext cx="6396303" cy="461665"/>
          </a:xfrm>
          <a:prstGeom prst="rect">
            <a:avLst/>
          </a:prstGeom>
          <a:noFill/>
        </p:spPr>
        <p:txBody>
          <a:bodyPr wrap="none" rtlCol="0">
            <a:spAutoFit/>
          </a:bodyPr>
          <a:lstStyle/>
          <a:p>
            <a:pPr algn="ct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Ishikawa Diagram for Cause List Generation</a:t>
            </a:r>
            <a:endPar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455173599"/>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31"/>
          <p:cNvSpPr/>
          <p:nvPr/>
        </p:nvSpPr>
        <p:spPr>
          <a:xfrm>
            <a:off x="3429000" y="4340533"/>
            <a:ext cx="2057400" cy="69361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Generate Court List</a:t>
            </a:r>
            <a:endParaRPr lang="en-US" dirty="0"/>
          </a:p>
        </p:txBody>
      </p:sp>
      <p:sp>
        <p:nvSpPr>
          <p:cNvPr id="34" name="Rounded Rectangle 33"/>
          <p:cNvSpPr/>
          <p:nvPr/>
        </p:nvSpPr>
        <p:spPr>
          <a:xfrm>
            <a:off x="3429000" y="1525429"/>
            <a:ext cx="2057400" cy="88062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Assign &amp; Notify Magistrates</a:t>
            </a:r>
            <a:endParaRPr lang="en-US" dirty="0"/>
          </a:p>
        </p:txBody>
      </p:sp>
      <p:sp>
        <p:nvSpPr>
          <p:cNvPr id="35" name="Rounded Rectangle 34"/>
          <p:cNvSpPr/>
          <p:nvPr/>
        </p:nvSpPr>
        <p:spPr>
          <a:xfrm>
            <a:off x="3451889" y="5287844"/>
            <a:ext cx="2057400" cy="7620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Notify Plaintiff</a:t>
            </a:r>
            <a:endParaRPr lang="en-US" dirty="0"/>
          </a:p>
        </p:txBody>
      </p:sp>
      <p:sp>
        <p:nvSpPr>
          <p:cNvPr id="36" name="Rectangle 35"/>
          <p:cNvSpPr/>
          <p:nvPr/>
        </p:nvSpPr>
        <p:spPr>
          <a:xfrm>
            <a:off x="685800" y="3099932"/>
            <a:ext cx="1232279" cy="935156"/>
          </a:xfrm>
          <a:prstGeom prst="rect">
            <a:avLst/>
          </a:prstGeom>
          <a:solidFill>
            <a:srgbClr val="FFC61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schemeClr val="tx1"/>
                </a:solidFill>
              </a:rPr>
              <a:t>CMM</a:t>
            </a:r>
            <a:endParaRPr lang="en-US" dirty="0">
              <a:solidFill>
                <a:schemeClr val="tx1"/>
              </a:solidFill>
            </a:endParaRPr>
          </a:p>
        </p:txBody>
      </p:sp>
      <p:sp>
        <p:nvSpPr>
          <p:cNvPr id="37" name="Rectangle 36"/>
          <p:cNvSpPr/>
          <p:nvPr/>
        </p:nvSpPr>
        <p:spPr>
          <a:xfrm>
            <a:off x="7225918" y="4648200"/>
            <a:ext cx="1232279" cy="935156"/>
          </a:xfrm>
          <a:prstGeom prst="rect">
            <a:avLst/>
          </a:prstGeom>
          <a:solidFill>
            <a:srgbClr val="FFC61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schemeClr val="tx1"/>
                </a:solidFill>
              </a:rPr>
              <a:t>Plaintiff &amp; Others</a:t>
            </a:r>
            <a:endParaRPr lang="en-US" dirty="0">
              <a:solidFill>
                <a:schemeClr val="tx1"/>
              </a:solidFill>
            </a:endParaRPr>
          </a:p>
        </p:txBody>
      </p:sp>
      <p:sp>
        <p:nvSpPr>
          <p:cNvPr id="38" name="Rectangle 37"/>
          <p:cNvSpPr/>
          <p:nvPr/>
        </p:nvSpPr>
        <p:spPr>
          <a:xfrm>
            <a:off x="7225921" y="3560644"/>
            <a:ext cx="1232279" cy="935156"/>
          </a:xfrm>
          <a:prstGeom prst="rect">
            <a:avLst/>
          </a:prstGeom>
          <a:solidFill>
            <a:srgbClr val="FFC61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schemeClr val="tx1"/>
                </a:solidFill>
              </a:rPr>
              <a:t>Clerk Office</a:t>
            </a:r>
            <a:endParaRPr lang="en-US" dirty="0">
              <a:solidFill>
                <a:schemeClr val="tx1"/>
              </a:solidFill>
            </a:endParaRPr>
          </a:p>
        </p:txBody>
      </p:sp>
      <p:sp>
        <p:nvSpPr>
          <p:cNvPr id="41" name="Rectangle 40"/>
          <p:cNvSpPr/>
          <p:nvPr/>
        </p:nvSpPr>
        <p:spPr>
          <a:xfrm>
            <a:off x="7225919" y="2036644"/>
            <a:ext cx="1308481" cy="935156"/>
          </a:xfrm>
          <a:prstGeom prst="rect">
            <a:avLst/>
          </a:prstGeom>
          <a:solidFill>
            <a:srgbClr val="FFC61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schemeClr val="tx1"/>
                </a:solidFill>
              </a:rPr>
              <a:t>Magistrate</a:t>
            </a:r>
            <a:endParaRPr lang="en-US" dirty="0">
              <a:solidFill>
                <a:schemeClr val="tx1"/>
              </a:solidFill>
            </a:endParaRPr>
          </a:p>
        </p:txBody>
      </p:sp>
      <p:grpSp>
        <p:nvGrpSpPr>
          <p:cNvPr id="42" name="Group 41"/>
          <p:cNvGrpSpPr/>
          <p:nvPr/>
        </p:nvGrpSpPr>
        <p:grpSpPr>
          <a:xfrm>
            <a:off x="3344368" y="2971800"/>
            <a:ext cx="2542837" cy="838200"/>
            <a:chOff x="3781763" y="1727294"/>
            <a:chExt cx="2542837" cy="1092106"/>
          </a:xfrm>
        </p:grpSpPr>
        <p:sp>
          <p:nvSpPr>
            <p:cNvPr id="45" name="Rectangle 44"/>
            <p:cNvSpPr/>
            <p:nvPr/>
          </p:nvSpPr>
          <p:spPr>
            <a:xfrm>
              <a:off x="3781763" y="1735255"/>
              <a:ext cx="352087" cy="10841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49" name="Straight Connector 48"/>
            <p:cNvCxnSpPr/>
            <p:nvPr/>
          </p:nvCxnSpPr>
          <p:spPr>
            <a:xfrm>
              <a:off x="4114800" y="1727294"/>
              <a:ext cx="2104500" cy="7961"/>
            </a:xfrm>
            <a:prstGeom prst="line">
              <a:avLst/>
            </a:prstGeom>
          </p:spPr>
          <p:style>
            <a:lnRef idx="2">
              <a:schemeClr val="accent3">
                <a:shade val="50000"/>
              </a:schemeClr>
            </a:lnRef>
            <a:fillRef idx="1">
              <a:schemeClr val="accent3"/>
            </a:fillRef>
            <a:effectRef idx="0">
              <a:schemeClr val="accent3"/>
            </a:effectRef>
            <a:fontRef idx="minor">
              <a:schemeClr val="lt1"/>
            </a:fontRef>
          </p:style>
        </p:cxnSp>
        <p:cxnSp>
          <p:nvCxnSpPr>
            <p:cNvPr id="54" name="Straight Connector 53"/>
            <p:cNvCxnSpPr/>
            <p:nvPr/>
          </p:nvCxnSpPr>
          <p:spPr>
            <a:xfrm>
              <a:off x="4133850" y="2819400"/>
              <a:ext cx="2190750" cy="0"/>
            </a:xfrm>
            <a:prstGeom prst="line">
              <a:avLst/>
            </a:prstGeom>
          </p:spPr>
          <p:style>
            <a:lnRef idx="2">
              <a:schemeClr val="accent3">
                <a:shade val="50000"/>
              </a:schemeClr>
            </a:lnRef>
            <a:fillRef idx="1">
              <a:schemeClr val="accent3"/>
            </a:fillRef>
            <a:effectRef idx="0">
              <a:schemeClr val="accent3"/>
            </a:effectRef>
            <a:fontRef idx="minor">
              <a:schemeClr val="lt1"/>
            </a:fontRef>
          </p:style>
        </p:cxnSp>
        <p:sp>
          <p:nvSpPr>
            <p:cNvPr id="56" name="TextBox 55"/>
            <p:cNvSpPr txBox="1"/>
            <p:nvPr/>
          </p:nvSpPr>
          <p:spPr>
            <a:xfrm>
              <a:off x="4133850" y="2133600"/>
              <a:ext cx="2190750" cy="369332"/>
            </a:xfrm>
            <a:prstGeom prst="rect">
              <a:avLst/>
            </a:prstGeom>
            <a:noFill/>
          </p:spPr>
          <p:txBody>
            <a:bodyPr wrap="square" rtlCol="0">
              <a:spAutoFit/>
            </a:bodyPr>
            <a:lstStyle/>
            <a:p>
              <a:r>
                <a:rPr lang="en-US" dirty="0" smtClean="0"/>
                <a:t>Court Database</a:t>
              </a:r>
              <a:endParaRPr lang="en-US" dirty="0"/>
            </a:p>
          </p:txBody>
        </p:sp>
      </p:grpSp>
      <p:cxnSp>
        <p:nvCxnSpPr>
          <p:cNvPr id="6" name="Straight Arrow Connector 5"/>
          <p:cNvCxnSpPr>
            <a:endCxn id="34" idx="2"/>
          </p:cNvCxnSpPr>
          <p:nvPr/>
        </p:nvCxnSpPr>
        <p:spPr>
          <a:xfrm flipV="1">
            <a:off x="4457700" y="2406055"/>
            <a:ext cx="0" cy="57185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7" name="TextBox 6"/>
          <p:cNvSpPr txBox="1"/>
          <p:nvPr/>
        </p:nvSpPr>
        <p:spPr>
          <a:xfrm>
            <a:off x="4421126" y="2526268"/>
            <a:ext cx="1559979" cy="369332"/>
          </a:xfrm>
          <a:prstGeom prst="rect">
            <a:avLst/>
          </a:prstGeom>
          <a:noFill/>
        </p:spPr>
        <p:txBody>
          <a:bodyPr wrap="none" rtlCol="0">
            <a:spAutoFit/>
          </a:bodyPr>
          <a:lstStyle/>
          <a:p>
            <a:r>
              <a:rPr lang="en-US" dirty="0" smtClean="0"/>
              <a:t>Magistrate List</a:t>
            </a:r>
            <a:endParaRPr lang="en-US" dirty="0"/>
          </a:p>
        </p:txBody>
      </p:sp>
      <p:cxnSp>
        <p:nvCxnSpPr>
          <p:cNvPr id="10" name="Straight Arrow Connector 9"/>
          <p:cNvCxnSpPr>
            <a:stCxn id="36" idx="0"/>
            <a:endCxn id="34" idx="1"/>
          </p:cNvCxnSpPr>
          <p:nvPr/>
        </p:nvCxnSpPr>
        <p:spPr>
          <a:xfrm flipV="1">
            <a:off x="1301940" y="1965742"/>
            <a:ext cx="2127060" cy="113419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57" name="TextBox 56"/>
          <p:cNvSpPr txBox="1"/>
          <p:nvPr/>
        </p:nvSpPr>
        <p:spPr>
          <a:xfrm rot="19917489">
            <a:off x="2149844" y="2447898"/>
            <a:ext cx="780983" cy="369332"/>
          </a:xfrm>
          <a:prstGeom prst="rect">
            <a:avLst/>
          </a:prstGeom>
          <a:noFill/>
        </p:spPr>
        <p:txBody>
          <a:bodyPr wrap="none" rtlCol="0">
            <a:spAutoFit/>
          </a:bodyPr>
          <a:lstStyle/>
          <a:p>
            <a:r>
              <a:rPr lang="en-US" dirty="0" smtClean="0"/>
              <a:t>Assign</a:t>
            </a:r>
            <a:endParaRPr lang="en-US" dirty="0"/>
          </a:p>
        </p:txBody>
      </p:sp>
      <p:sp>
        <p:nvSpPr>
          <p:cNvPr id="58" name="TextBox 57"/>
          <p:cNvSpPr txBox="1"/>
          <p:nvPr/>
        </p:nvSpPr>
        <p:spPr>
          <a:xfrm rot="1034417">
            <a:off x="5981229" y="1888348"/>
            <a:ext cx="761299" cy="369332"/>
          </a:xfrm>
          <a:prstGeom prst="rect">
            <a:avLst/>
          </a:prstGeom>
          <a:noFill/>
        </p:spPr>
        <p:txBody>
          <a:bodyPr wrap="none" rtlCol="0">
            <a:spAutoFit/>
          </a:bodyPr>
          <a:lstStyle/>
          <a:p>
            <a:r>
              <a:rPr lang="en-US" dirty="0" smtClean="0"/>
              <a:t>Notify</a:t>
            </a:r>
            <a:endParaRPr lang="en-US" dirty="0"/>
          </a:p>
        </p:txBody>
      </p:sp>
      <p:cxnSp>
        <p:nvCxnSpPr>
          <p:cNvPr id="59" name="Straight Arrow Connector 58"/>
          <p:cNvCxnSpPr>
            <a:stCxn id="34" idx="3"/>
            <a:endCxn id="41" idx="1"/>
          </p:cNvCxnSpPr>
          <p:nvPr/>
        </p:nvCxnSpPr>
        <p:spPr>
          <a:xfrm>
            <a:off x="5486400" y="1965742"/>
            <a:ext cx="1739519" cy="53848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75" name="TextBox 74"/>
          <p:cNvSpPr txBox="1"/>
          <p:nvPr/>
        </p:nvSpPr>
        <p:spPr>
          <a:xfrm>
            <a:off x="4419600" y="3886200"/>
            <a:ext cx="1559979" cy="369332"/>
          </a:xfrm>
          <a:prstGeom prst="rect">
            <a:avLst/>
          </a:prstGeom>
          <a:noFill/>
        </p:spPr>
        <p:txBody>
          <a:bodyPr wrap="none" rtlCol="0">
            <a:spAutoFit/>
          </a:bodyPr>
          <a:lstStyle/>
          <a:p>
            <a:r>
              <a:rPr lang="en-US" dirty="0" smtClean="0"/>
              <a:t>Magistrate List</a:t>
            </a:r>
            <a:endParaRPr lang="en-US" dirty="0"/>
          </a:p>
        </p:txBody>
      </p:sp>
      <p:cxnSp>
        <p:nvCxnSpPr>
          <p:cNvPr id="76" name="Straight Arrow Connector 75"/>
          <p:cNvCxnSpPr>
            <a:endCxn id="32" idx="0"/>
          </p:cNvCxnSpPr>
          <p:nvPr/>
        </p:nvCxnSpPr>
        <p:spPr>
          <a:xfrm>
            <a:off x="4457700" y="3810000"/>
            <a:ext cx="0" cy="53053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80" name="Straight Arrow Connector 79"/>
          <p:cNvCxnSpPr>
            <a:stCxn id="36" idx="3"/>
            <a:endCxn id="32" idx="1"/>
          </p:cNvCxnSpPr>
          <p:nvPr/>
        </p:nvCxnSpPr>
        <p:spPr>
          <a:xfrm>
            <a:off x="1918079" y="3567510"/>
            <a:ext cx="1510921" cy="1119829"/>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84" name="Rectangle 83"/>
          <p:cNvSpPr/>
          <p:nvPr/>
        </p:nvSpPr>
        <p:spPr>
          <a:xfrm rot="2205813">
            <a:off x="2297460" y="3846894"/>
            <a:ext cx="1056956" cy="369332"/>
          </a:xfrm>
          <a:prstGeom prst="rect">
            <a:avLst/>
          </a:prstGeom>
        </p:spPr>
        <p:txBody>
          <a:bodyPr wrap="none">
            <a:spAutoFit/>
          </a:bodyPr>
          <a:lstStyle/>
          <a:p>
            <a:pPr algn="ctr"/>
            <a:r>
              <a:rPr lang="en-US" dirty="0" smtClean="0"/>
              <a:t>Generate</a:t>
            </a:r>
            <a:endParaRPr lang="en-US" dirty="0"/>
          </a:p>
        </p:txBody>
      </p:sp>
      <p:sp>
        <p:nvSpPr>
          <p:cNvPr id="85" name="Rectangle 84"/>
          <p:cNvSpPr/>
          <p:nvPr/>
        </p:nvSpPr>
        <p:spPr>
          <a:xfrm rot="20326701">
            <a:off x="5807437" y="4328693"/>
            <a:ext cx="1056956" cy="369332"/>
          </a:xfrm>
          <a:prstGeom prst="rect">
            <a:avLst/>
          </a:prstGeom>
        </p:spPr>
        <p:txBody>
          <a:bodyPr wrap="none">
            <a:spAutoFit/>
          </a:bodyPr>
          <a:lstStyle/>
          <a:p>
            <a:pPr algn="ctr"/>
            <a:r>
              <a:rPr lang="en-US" dirty="0" smtClean="0"/>
              <a:t>Generate</a:t>
            </a:r>
            <a:endParaRPr lang="en-US" dirty="0"/>
          </a:p>
        </p:txBody>
      </p:sp>
      <p:cxnSp>
        <p:nvCxnSpPr>
          <p:cNvPr id="87" name="Straight Arrow Connector 86"/>
          <p:cNvCxnSpPr>
            <a:stCxn id="32" idx="3"/>
            <a:endCxn id="38" idx="1"/>
          </p:cNvCxnSpPr>
          <p:nvPr/>
        </p:nvCxnSpPr>
        <p:spPr>
          <a:xfrm flipV="1">
            <a:off x="5486400" y="4028222"/>
            <a:ext cx="1739521" cy="65911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81" name="Straight Arrow Connector 80"/>
          <p:cNvCxnSpPr>
            <a:stCxn id="36" idx="2"/>
            <a:endCxn id="35" idx="1"/>
          </p:cNvCxnSpPr>
          <p:nvPr/>
        </p:nvCxnSpPr>
        <p:spPr>
          <a:xfrm>
            <a:off x="1301940" y="4035088"/>
            <a:ext cx="2149949" cy="163375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91" name="Straight Arrow Connector 90"/>
          <p:cNvCxnSpPr>
            <a:stCxn id="35" idx="3"/>
            <a:endCxn id="37" idx="1"/>
          </p:cNvCxnSpPr>
          <p:nvPr/>
        </p:nvCxnSpPr>
        <p:spPr>
          <a:xfrm flipV="1">
            <a:off x="5509289" y="5115778"/>
            <a:ext cx="1716629" cy="55306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95" name="TextBox 94"/>
          <p:cNvSpPr txBox="1"/>
          <p:nvPr/>
        </p:nvSpPr>
        <p:spPr>
          <a:xfrm rot="2040223">
            <a:off x="1943184" y="4829500"/>
            <a:ext cx="761299" cy="369332"/>
          </a:xfrm>
          <a:prstGeom prst="rect">
            <a:avLst/>
          </a:prstGeom>
          <a:noFill/>
        </p:spPr>
        <p:txBody>
          <a:bodyPr wrap="none" rtlCol="0">
            <a:spAutoFit/>
          </a:bodyPr>
          <a:lstStyle/>
          <a:p>
            <a:r>
              <a:rPr lang="en-US" dirty="0" smtClean="0"/>
              <a:t>Notify</a:t>
            </a:r>
            <a:endParaRPr lang="en-US" dirty="0"/>
          </a:p>
        </p:txBody>
      </p:sp>
      <p:sp>
        <p:nvSpPr>
          <p:cNvPr id="97" name="Rectangle 96"/>
          <p:cNvSpPr/>
          <p:nvPr/>
        </p:nvSpPr>
        <p:spPr>
          <a:xfrm rot="20561532">
            <a:off x="5626750" y="5101688"/>
            <a:ext cx="1413176" cy="646331"/>
          </a:xfrm>
          <a:prstGeom prst="rect">
            <a:avLst/>
          </a:prstGeom>
        </p:spPr>
        <p:txBody>
          <a:bodyPr wrap="square">
            <a:spAutoFit/>
          </a:bodyPr>
          <a:lstStyle/>
          <a:p>
            <a:r>
              <a:rPr lang="en-US" dirty="0" smtClean="0"/>
              <a:t>Receive Notification</a:t>
            </a:r>
            <a:endParaRPr lang="en-US" dirty="0"/>
          </a:p>
        </p:txBody>
      </p:sp>
      <p:pic>
        <p:nvPicPr>
          <p:cNvPr id="43" name="Picture 2" descr="D:\Rakinsfiles\rakin's L-3 T-1\Software\LAB_ISD\Photos\Supreme Court of Bangladesh.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4" name="Slide Number Placeholder 3"/>
          <p:cNvSpPr>
            <a:spLocks noGrp="1"/>
          </p:cNvSpPr>
          <p:nvPr>
            <p:ph type="sldNum" sz="quarter" idx="12"/>
          </p:nvPr>
        </p:nvSpPr>
        <p:spPr>
          <a:xfrm>
            <a:off x="8305800" y="990600"/>
            <a:ext cx="709832"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8</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46" name="Rounded Rectangle 45"/>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Magistrate Assignment : DFD</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60" name="TextBox 59"/>
          <p:cNvSpPr txBox="1"/>
          <p:nvPr/>
        </p:nvSpPr>
        <p:spPr>
          <a:xfrm>
            <a:off x="376815" y="6246167"/>
            <a:ext cx="8344593" cy="461665"/>
          </a:xfrm>
          <a:prstGeom prst="rect">
            <a:avLst/>
          </a:prstGeom>
          <a:noFill/>
        </p:spPr>
        <p:txBody>
          <a:bodyPr wrap="none" rtlCol="0">
            <a:spAutoFit/>
          </a:bodyPr>
          <a:lstStyle/>
          <a:p>
            <a:pPr algn="ct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Data Flow Diagram </a:t>
            </a:r>
            <a:r>
              <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for Magistrate Assignment  </a:t>
            </a: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Subsystem</a:t>
            </a:r>
            <a:endPar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2077091221"/>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571500" y="3764363"/>
            <a:ext cx="7391400" cy="0"/>
          </a:xfrm>
          <a:prstGeom prst="line">
            <a:avLst/>
          </a:prstGeom>
          <a:ln w="571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11" idx="2"/>
          </p:cNvCxnSpPr>
          <p:nvPr/>
        </p:nvCxnSpPr>
        <p:spPr>
          <a:xfrm>
            <a:off x="5753100" y="2024463"/>
            <a:ext cx="1384300" cy="17399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3663340" y="2037163"/>
            <a:ext cx="1416660" cy="17145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333500" y="2037163"/>
            <a:ext cx="1460500" cy="17272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4425949" y="3764363"/>
            <a:ext cx="1682751" cy="19558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2432050" y="3764363"/>
            <a:ext cx="1606550" cy="19050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289800" y="2964263"/>
            <a:ext cx="1778000" cy="16002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Poor Communication with local magistrates</a:t>
            </a:r>
            <a:endParaRPr lang="en-US" dirty="0">
              <a:solidFill>
                <a:schemeClr val="tx1"/>
              </a:solidFill>
            </a:endParaRPr>
          </a:p>
        </p:txBody>
      </p:sp>
      <p:sp>
        <p:nvSpPr>
          <p:cNvPr id="11" name="Rectangle 10"/>
          <p:cNvSpPr/>
          <p:nvPr/>
        </p:nvSpPr>
        <p:spPr>
          <a:xfrm>
            <a:off x="4724400" y="1541863"/>
            <a:ext cx="20574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2247900" y="1554563"/>
            <a:ext cx="20574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Materials</a:t>
            </a:r>
            <a:endParaRPr lang="en-US" dirty="0">
              <a:solidFill>
                <a:schemeClr val="tx1"/>
              </a:solidFill>
            </a:endParaRPr>
          </a:p>
        </p:txBody>
      </p:sp>
      <p:sp>
        <p:nvSpPr>
          <p:cNvPr id="13" name="Rectangle 12"/>
          <p:cNvSpPr/>
          <p:nvPr/>
        </p:nvSpPr>
        <p:spPr>
          <a:xfrm>
            <a:off x="12700" y="1554563"/>
            <a:ext cx="20574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Environment</a:t>
            </a:r>
            <a:endParaRPr lang="en-US" dirty="0">
              <a:solidFill>
                <a:schemeClr val="tx1"/>
              </a:solidFill>
            </a:endParaRPr>
          </a:p>
        </p:txBody>
      </p:sp>
      <p:sp>
        <p:nvSpPr>
          <p:cNvPr id="14" name="Rectangle 13"/>
          <p:cNvSpPr/>
          <p:nvPr/>
        </p:nvSpPr>
        <p:spPr>
          <a:xfrm>
            <a:off x="3238500" y="5720163"/>
            <a:ext cx="20574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Policy</a:t>
            </a:r>
            <a:endParaRPr lang="en-US" dirty="0">
              <a:solidFill>
                <a:schemeClr val="tx1"/>
              </a:solidFill>
            </a:endParaRPr>
          </a:p>
        </p:txBody>
      </p:sp>
      <p:sp>
        <p:nvSpPr>
          <p:cNvPr id="15" name="Rectangle 14"/>
          <p:cNvSpPr/>
          <p:nvPr/>
        </p:nvSpPr>
        <p:spPr>
          <a:xfrm>
            <a:off x="927100" y="5694763"/>
            <a:ext cx="2057400" cy="48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Method</a:t>
            </a:r>
            <a:endParaRPr lang="en-US" dirty="0">
              <a:solidFill>
                <a:schemeClr val="tx1"/>
              </a:solidFill>
            </a:endParaRPr>
          </a:p>
        </p:txBody>
      </p:sp>
      <p:sp>
        <p:nvSpPr>
          <p:cNvPr id="16" name="TextBox 15"/>
          <p:cNvSpPr txBox="1"/>
          <p:nvPr/>
        </p:nvSpPr>
        <p:spPr>
          <a:xfrm>
            <a:off x="4641850" y="1598497"/>
            <a:ext cx="2057400" cy="369332"/>
          </a:xfrm>
          <a:prstGeom prst="rect">
            <a:avLst/>
          </a:prstGeom>
          <a:noFill/>
        </p:spPr>
        <p:txBody>
          <a:bodyPr wrap="square" rtlCol="0">
            <a:spAutoFit/>
          </a:bodyPr>
          <a:lstStyle/>
          <a:p>
            <a:r>
              <a:rPr lang="en-US" dirty="0"/>
              <a:t> </a:t>
            </a:r>
            <a:r>
              <a:rPr lang="en-US" dirty="0" smtClean="0"/>
              <a:t>          People</a:t>
            </a:r>
            <a:endParaRPr lang="en-US" dirty="0"/>
          </a:p>
        </p:txBody>
      </p:sp>
      <p:cxnSp>
        <p:nvCxnSpPr>
          <p:cNvPr id="19" name="Straight Arrow Connector 18"/>
          <p:cNvCxnSpPr/>
          <p:nvPr/>
        </p:nvCxnSpPr>
        <p:spPr>
          <a:xfrm>
            <a:off x="4641850" y="2409594"/>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546600" y="2448726"/>
            <a:ext cx="1562100" cy="646331"/>
          </a:xfrm>
          <a:prstGeom prst="rect">
            <a:avLst/>
          </a:prstGeom>
          <a:noFill/>
        </p:spPr>
        <p:txBody>
          <a:bodyPr wrap="square" rtlCol="0">
            <a:spAutoFit/>
          </a:bodyPr>
          <a:lstStyle/>
          <a:p>
            <a:r>
              <a:rPr lang="en-US" dirty="0" smtClean="0"/>
              <a:t>Magistrate not notified</a:t>
            </a:r>
            <a:endParaRPr lang="en-US" dirty="0"/>
          </a:p>
        </p:txBody>
      </p:sp>
      <p:cxnSp>
        <p:nvCxnSpPr>
          <p:cNvPr id="21" name="Straight Arrow Connector 20"/>
          <p:cNvCxnSpPr/>
          <p:nvPr/>
        </p:nvCxnSpPr>
        <p:spPr>
          <a:xfrm>
            <a:off x="2768600" y="2717634"/>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060700" y="2771891"/>
            <a:ext cx="1219200" cy="646331"/>
          </a:xfrm>
          <a:prstGeom prst="rect">
            <a:avLst/>
          </a:prstGeom>
          <a:noFill/>
        </p:spPr>
        <p:txBody>
          <a:bodyPr wrap="square" rtlCol="0">
            <a:spAutoFit/>
          </a:bodyPr>
          <a:lstStyle/>
          <a:p>
            <a:r>
              <a:rPr lang="en-US" dirty="0" smtClean="0"/>
              <a:t>File transfer</a:t>
            </a:r>
            <a:endParaRPr lang="en-US" dirty="0"/>
          </a:p>
        </p:txBody>
      </p:sp>
      <p:cxnSp>
        <p:nvCxnSpPr>
          <p:cNvPr id="23" name="Straight Arrow Connector 22"/>
          <p:cNvCxnSpPr/>
          <p:nvPr/>
        </p:nvCxnSpPr>
        <p:spPr>
          <a:xfrm flipH="1">
            <a:off x="5727700" y="4202165"/>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flipH="1">
            <a:off x="5727700" y="4241297"/>
            <a:ext cx="1562100" cy="923330"/>
          </a:xfrm>
          <a:prstGeom prst="rect">
            <a:avLst/>
          </a:prstGeom>
          <a:noFill/>
        </p:spPr>
        <p:txBody>
          <a:bodyPr wrap="square" rtlCol="0">
            <a:spAutoFit/>
          </a:bodyPr>
          <a:lstStyle/>
          <a:p>
            <a:r>
              <a:rPr lang="en-US" dirty="0" smtClean="0"/>
              <a:t>Hand to hand transfer system</a:t>
            </a:r>
            <a:endParaRPr lang="en-US" dirty="0"/>
          </a:p>
        </p:txBody>
      </p:sp>
      <p:cxnSp>
        <p:nvCxnSpPr>
          <p:cNvPr id="25" name="Straight Arrow Connector 24"/>
          <p:cNvCxnSpPr/>
          <p:nvPr/>
        </p:nvCxnSpPr>
        <p:spPr>
          <a:xfrm>
            <a:off x="3663340" y="4862038"/>
            <a:ext cx="1525219"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841750" y="3938708"/>
            <a:ext cx="1765300" cy="923330"/>
          </a:xfrm>
          <a:prstGeom prst="rect">
            <a:avLst/>
          </a:prstGeom>
          <a:noFill/>
        </p:spPr>
        <p:txBody>
          <a:bodyPr wrap="square" rtlCol="0">
            <a:spAutoFit/>
          </a:bodyPr>
          <a:lstStyle/>
          <a:p>
            <a:r>
              <a:rPr lang="en-US" dirty="0" smtClean="0"/>
              <a:t>No organized publication system</a:t>
            </a:r>
          </a:p>
        </p:txBody>
      </p:sp>
      <p:cxnSp>
        <p:nvCxnSpPr>
          <p:cNvPr id="27" name="Straight Arrow Connector 26"/>
          <p:cNvCxnSpPr/>
          <p:nvPr/>
        </p:nvCxnSpPr>
        <p:spPr>
          <a:xfrm>
            <a:off x="1746250" y="4911132"/>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41400" y="4911132"/>
            <a:ext cx="2044700" cy="646331"/>
          </a:xfrm>
          <a:prstGeom prst="rect">
            <a:avLst/>
          </a:prstGeom>
          <a:noFill/>
        </p:spPr>
        <p:txBody>
          <a:bodyPr wrap="square" rtlCol="0">
            <a:spAutoFit/>
          </a:bodyPr>
          <a:lstStyle/>
          <a:p>
            <a:r>
              <a:rPr lang="en-US" dirty="0" smtClean="0"/>
              <a:t>Manual updating process</a:t>
            </a:r>
          </a:p>
        </p:txBody>
      </p:sp>
      <p:cxnSp>
        <p:nvCxnSpPr>
          <p:cNvPr id="29" name="Straight Arrow Connector 28"/>
          <p:cNvCxnSpPr/>
          <p:nvPr/>
        </p:nvCxnSpPr>
        <p:spPr>
          <a:xfrm>
            <a:off x="1879600" y="4692663"/>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879600" y="3990033"/>
            <a:ext cx="1714500" cy="646331"/>
          </a:xfrm>
          <a:prstGeom prst="rect">
            <a:avLst/>
          </a:prstGeom>
          <a:noFill/>
        </p:spPr>
        <p:txBody>
          <a:bodyPr wrap="square" rtlCol="0">
            <a:spAutoFit/>
          </a:bodyPr>
          <a:lstStyle/>
          <a:p>
            <a:r>
              <a:rPr lang="en-US" dirty="0" smtClean="0"/>
              <a:t>Tedious list management</a:t>
            </a:r>
          </a:p>
        </p:txBody>
      </p:sp>
      <p:cxnSp>
        <p:nvCxnSpPr>
          <p:cNvPr id="31" name="Straight Arrow Connector 30"/>
          <p:cNvCxnSpPr/>
          <p:nvPr/>
        </p:nvCxnSpPr>
        <p:spPr>
          <a:xfrm>
            <a:off x="647700" y="2926500"/>
            <a:ext cx="1371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57200" y="2965632"/>
            <a:ext cx="1562100" cy="646331"/>
          </a:xfrm>
          <a:prstGeom prst="rect">
            <a:avLst/>
          </a:prstGeom>
          <a:noFill/>
        </p:spPr>
        <p:txBody>
          <a:bodyPr wrap="square" rtlCol="0">
            <a:spAutoFit/>
          </a:bodyPr>
          <a:lstStyle/>
          <a:p>
            <a:r>
              <a:rPr lang="en-US" dirty="0" smtClean="0"/>
              <a:t>Poor Coordination</a:t>
            </a:r>
            <a:endParaRPr lang="en-US" dirty="0"/>
          </a:p>
        </p:txBody>
      </p:sp>
      <p:cxnSp>
        <p:nvCxnSpPr>
          <p:cNvPr id="35" name="Straight Arrow Connector 34"/>
          <p:cNvCxnSpPr/>
          <p:nvPr/>
        </p:nvCxnSpPr>
        <p:spPr>
          <a:xfrm flipH="1">
            <a:off x="355600" y="3764363"/>
            <a:ext cx="38100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40" name="Picture 2" descr="D:\Rakinsfiles\rakin's L-3 T-1\Software\LAB_ISD\Photos\Supreme Court of Bangladesh.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212491"/>
            <a:ext cx="1461167" cy="10228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1" name="Slide Number Placeholder 3"/>
          <p:cNvSpPr>
            <a:spLocks noGrp="1"/>
          </p:cNvSpPr>
          <p:nvPr>
            <p:ph type="sldNum" sz="quarter" idx="12"/>
          </p:nvPr>
        </p:nvSpPr>
        <p:spPr>
          <a:xfrm>
            <a:off x="8305800" y="990600"/>
            <a:ext cx="709832" cy="495299"/>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fld id="{D787AFA1-61CC-4523-8BB5-29B4479E0D14}" type="slidenum">
              <a:rPr lang="en-US" sz="36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9</a:t>
            </a:fld>
            <a:endParaRPr lang="en-US" sz="36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42" name="Rounded Rectangle 41"/>
          <p:cNvSpPr/>
          <p:nvPr/>
        </p:nvSpPr>
        <p:spPr>
          <a:xfrm>
            <a:off x="228599" y="304800"/>
            <a:ext cx="7162801"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Magistrate Assignment </a:t>
            </a:r>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Ishikawa </a:t>
            </a:r>
            <a:r>
              <a:rPr lang="en-US" sz="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Diagram </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43" name="TextBox 42"/>
          <p:cNvSpPr txBox="1"/>
          <p:nvPr/>
        </p:nvSpPr>
        <p:spPr>
          <a:xfrm>
            <a:off x="469795" y="6246167"/>
            <a:ext cx="8158644" cy="461665"/>
          </a:xfrm>
          <a:prstGeom prst="rect">
            <a:avLst/>
          </a:prstGeom>
          <a:noFill/>
        </p:spPr>
        <p:txBody>
          <a:bodyPr wrap="none" rtlCol="0">
            <a:spAutoFit/>
          </a:bodyPr>
          <a:lstStyle/>
          <a:p>
            <a:pPr algn="ct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Ishikawa Diagram </a:t>
            </a:r>
            <a:r>
              <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for Magistrate Assignment Sub-system</a:t>
            </a:r>
          </a:p>
        </p:txBody>
      </p:sp>
    </p:spTree>
    <p:extLst>
      <p:ext uri="{BB962C8B-B14F-4D97-AF65-F5344CB8AC3E}">
        <p14:creationId xmlns:p14="http://schemas.microsoft.com/office/powerpoint/2010/main" val="1364604841"/>
      </p:ext>
    </p:extLst>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1109</TotalTime>
  <Words>1306</Words>
  <Application>Microsoft Office PowerPoint</Application>
  <PresentationFormat>On-screen Show (4:3)</PresentationFormat>
  <Paragraphs>416</Paragraphs>
  <Slides>24</Slides>
  <Notes>9</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Slipstream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Touhid</dc:creator>
  <cp:lastModifiedBy>Touhid</cp:lastModifiedBy>
  <cp:revision>111</cp:revision>
  <dcterms:created xsi:type="dcterms:W3CDTF">2014-02-05T06:01:10Z</dcterms:created>
  <dcterms:modified xsi:type="dcterms:W3CDTF">2014-03-22T13:19:42Z</dcterms:modified>
</cp:coreProperties>
</file>