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6"/>
  </p:notesMasterIdLst>
  <p:sldIdLst>
    <p:sldId id="271" r:id="rId2"/>
    <p:sldId id="272" r:id="rId3"/>
    <p:sldId id="273" r:id="rId4"/>
    <p:sldId id="274" r:id="rId5"/>
    <p:sldId id="267" r:id="rId6"/>
    <p:sldId id="258" r:id="rId7"/>
    <p:sldId id="268" r:id="rId8"/>
    <p:sldId id="259" r:id="rId9"/>
    <p:sldId id="269" r:id="rId10"/>
    <p:sldId id="260" r:id="rId11"/>
    <p:sldId id="270" r:id="rId12"/>
    <p:sldId id="261" r:id="rId13"/>
    <p:sldId id="266" r:id="rId14"/>
    <p:sldId id="275" r:id="rId15"/>
    <p:sldId id="279" r:id="rId16"/>
    <p:sldId id="280" r:id="rId17"/>
    <p:sldId id="276" r:id="rId18"/>
    <p:sldId id="289" r:id="rId19"/>
    <p:sldId id="282" r:id="rId20"/>
    <p:sldId id="283" r:id="rId21"/>
    <p:sldId id="284" r:id="rId22"/>
    <p:sldId id="285" r:id="rId23"/>
    <p:sldId id="286"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a:srgbClr val="FFC611"/>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3566" autoAdjust="0"/>
  </p:normalViewPr>
  <p:slideViewPr>
    <p:cSldViewPr>
      <p:cViewPr varScale="1">
        <p:scale>
          <a:sx n="62" d="100"/>
          <a:sy n="62" d="100"/>
        </p:scale>
        <p:origin x="-1608" y="-84"/>
      </p:cViewPr>
      <p:guideLst>
        <p:guide orient="horz" pos="2160"/>
        <p:guide pos="2880"/>
      </p:guideLst>
    </p:cSldViewPr>
  </p:slideViewPr>
  <p:notesTextViewPr>
    <p:cViewPr>
      <p:scale>
        <a:sx n="1" d="1"/>
        <a:sy n="1" d="1"/>
      </p:scale>
      <p:origin x="0" y="0"/>
    </p:cViewPr>
  </p:notesTextViewPr>
  <p:sorterViewPr>
    <p:cViewPr>
      <p:scale>
        <a:sx n="100" d="100"/>
        <a:sy n="100" d="100"/>
      </p:scale>
      <p:origin x="0" y="18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4D70C-F319-4BDC-BCF9-41AF8B5EA78C}"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n-US"/>
        </a:p>
      </dgm:t>
    </dgm:pt>
    <dgm:pt modelId="{BF746235-D33C-44B5-B274-A7F4D2143A54}">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Police Station</a:t>
          </a:r>
          <a:endParaRPr lang="en-US" dirty="0"/>
        </a:p>
      </dgm:t>
    </dgm:pt>
    <dgm:pt modelId="{9B2107E1-71D2-4859-BB22-6D1E57AD25EB}" type="parTrans" cxnId="{1EEA52A1-9CF7-4307-83BB-EF750B6E0BD9}">
      <dgm:prSet/>
      <dgm:spPr/>
      <dgm:t>
        <a:bodyPr/>
        <a:lstStyle/>
        <a:p>
          <a:endParaRPr lang="en-US"/>
        </a:p>
      </dgm:t>
    </dgm:pt>
    <dgm:pt modelId="{A91B91F6-DA9C-48F7-9B66-802B49E59AF0}" type="sibTrans" cxnId="{1EEA52A1-9CF7-4307-83BB-EF750B6E0BD9}">
      <dgm:prSet/>
      <dgm:spPr/>
      <dgm:t>
        <a:bodyPr/>
        <a:lstStyle/>
        <a:p>
          <a:endParaRPr lang="en-US"/>
        </a:p>
      </dgm:t>
    </dgm:pt>
    <dgm:pt modelId="{8295D529-82E3-4F85-8D30-123043AB8579}">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Magistrate Office</a:t>
          </a:r>
          <a:endParaRPr lang="en-US" dirty="0"/>
        </a:p>
      </dgm:t>
    </dgm:pt>
    <dgm:pt modelId="{09367ADD-ADB7-49A0-A804-BECAF1AE2B6C}" type="parTrans" cxnId="{3ED7B479-A345-4079-A74F-F45602BE0AA4}">
      <dgm:prSet/>
      <dgm:spPr/>
      <dgm:t>
        <a:bodyPr/>
        <a:lstStyle/>
        <a:p>
          <a:endParaRPr lang="en-US"/>
        </a:p>
      </dgm:t>
    </dgm:pt>
    <dgm:pt modelId="{5F7E8458-177D-47DF-93F9-A191E5EC6EB9}" type="sibTrans" cxnId="{3ED7B479-A345-4079-A74F-F45602BE0AA4}">
      <dgm:prSet/>
      <dgm:spPr/>
      <dgm:t>
        <a:bodyPr/>
        <a:lstStyle/>
        <a:p>
          <a:endParaRPr lang="en-US"/>
        </a:p>
      </dgm:t>
    </dgm:pt>
    <dgm:pt modelId="{F6A1390F-42B9-44DC-8047-CE54CF94AF2E}">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Case Filing</a:t>
          </a:r>
          <a:endParaRPr lang="en-US" dirty="0"/>
        </a:p>
      </dgm:t>
    </dgm:pt>
    <dgm:pt modelId="{D2CE8FBD-92C9-4B58-8300-C3DE361F9E67}" type="parTrans" cxnId="{8797BD8A-9BEF-4F05-A2B0-23DF1EC8A6AC}">
      <dgm:prSet/>
      <dgm:spPr/>
      <dgm:t>
        <a:bodyPr/>
        <a:lstStyle/>
        <a:p>
          <a:endParaRPr lang="en-US"/>
        </a:p>
      </dgm:t>
    </dgm:pt>
    <dgm:pt modelId="{1065A70C-0FAC-402B-B366-249E3C571607}" type="sibTrans" cxnId="{8797BD8A-9BEF-4F05-A2B0-23DF1EC8A6AC}">
      <dgm:prSet/>
      <dgm:spPr/>
      <dgm:t>
        <a:bodyPr/>
        <a:lstStyle/>
        <a:p>
          <a:endParaRPr lang="en-US"/>
        </a:p>
      </dgm:t>
    </dgm:pt>
    <dgm:pt modelId="{AA9947B1-4F0E-469D-A4D4-C8AE3C3F559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CMM Court</a:t>
          </a:r>
          <a:endParaRPr lang="en-US" dirty="0"/>
        </a:p>
      </dgm:t>
    </dgm:pt>
    <dgm:pt modelId="{304E5D36-011F-4AF7-8271-29175466F3E3}" type="parTrans" cxnId="{1E1E0FB5-E07E-4B97-900E-18391C7F6A74}">
      <dgm:prSet/>
      <dgm:spPr/>
      <dgm:t>
        <a:bodyPr/>
        <a:lstStyle/>
        <a:p>
          <a:endParaRPr lang="en-US"/>
        </a:p>
      </dgm:t>
    </dgm:pt>
    <dgm:pt modelId="{2F6CAF81-451A-4DAE-B3D9-12266D48868E}" type="sibTrans" cxnId="{1E1E0FB5-E07E-4B97-900E-18391C7F6A74}">
      <dgm:prSet/>
      <dgm:spPr/>
      <dgm:t>
        <a:bodyPr/>
        <a:lstStyle/>
        <a:p>
          <a:endParaRPr lang="en-US"/>
        </a:p>
      </dgm:t>
    </dgm:pt>
    <dgm:pt modelId="{2C0ADF64-AA54-4716-99AB-B5522FC3EE7F}">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Cause List Generation</a:t>
          </a:r>
          <a:endParaRPr lang="en-US" dirty="0"/>
        </a:p>
      </dgm:t>
    </dgm:pt>
    <dgm:pt modelId="{89037AE9-4295-4603-A4DA-73051AB97642}" type="parTrans" cxnId="{7E416043-B1DF-4DE0-9DBA-E9692D786DEE}">
      <dgm:prSet/>
      <dgm:spPr/>
      <dgm:t>
        <a:bodyPr/>
        <a:lstStyle/>
        <a:p>
          <a:endParaRPr lang="en-US"/>
        </a:p>
      </dgm:t>
    </dgm:pt>
    <dgm:pt modelId="{FE40D044-89B9-4A90-B7F7-099E86A1FD6E}" type="sibTrans" cxnId="{7E416043-B1DF-4DE0-9DBA-E9692D786DEE}">
      <dgm:prSet/>
      <dgm:spPr/>
      <dgm:t>
        <a:bodyPr/>
        <a:lstStyle/>
        <a:p>
          <a:endParaRPr lang="en-US"/>
        </a:p>
      </dgm:t>
    </dgm:pt>
    <dgm:pt modelId="{1F860C62-3AFA-486E-A846-9662B091B87C}">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Copy House</a:t>
          </a:r>
          <a:endParaRPr lang="en-US" dirty="0"/>
        </a:p>
      </dgm:t>
    </dgm:pt>
    <dgm:pt modelId="{3F7F2580-D453-4C50-B91B-366FF884D841}" type="parTrans" cxnId="{E89F17E5-8D78-4332-AE86-521665D0D036}">
      <dgm:prSet/>
      <dgm:spPr/>
      <dgm:t>
        <a:bodyPr/>
        <a:lstStyle/>
        <a:p>
          <a:endParaRPr lang="en-US"/>
        </a:p>
      </dgm:t>
    </dgm:pt>
    <dgm:pt modelId="{153DCF8E-E465-4364-8E57-796DDF41C76B}" type="sibTrans" cxnId="{E89F17E5-8D78-4332-AE86-521665D0D036}">
      <dgm:prSet/>
      <dgm:spPr/>
      <dgm:t>
        <a:bodyPr/>
        <a:lstStyle/>
        <a:p>
          <a:endParaRPr lang="en-US"/>
        </a:p>
      </dgm:t>
    </dgm:pt>
    <dgm:pt modelId="{A6BF34F0-9343-4ED8-A328-4E49262C7D2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Trial Phase</a:t>
          </a:r>
          <a:endParaRPr lang="en-US" dirty="0"/>
        </a:p>
      </dgm:t>
    </dgm:pt>
    <dgm:pt modelId="{CC588283-2B2C-4A05-8A77-8D080A0D81F9}" type="parTrans" cxnId="{C8F2D9EA-019E-4FDB-873B-04975873C22B}">
      <dgm:prSet/>
      <dgm:spPr/>
      <dgm:t>
        <a:bodyPr/>
        <a:lstStyle/>
        <a:p>
          <a:endParaRPr lang="en-US"/>
        </a:p>
      </dgm:t>
    </dgm:pt>
    <dgm:pt modelId="{E9FF8E27-0C7B-42A3-A7EE-2DE86A64744B}" type="sibTrans" cxnId="{C8F2D9EA-019E-4FDB-873B-04975873C22B}">
      <dgm:prSet/>
      <dgm:spPr/>
      <dgm:t>
        <a:bodyPr/>
        <a:lstStyle/>
        <a:p>
          <a:endParaRPr lang="en-US"/>
        </a:p>
      </dgm:t>
    </dgm:pt>
    <dgm:pt modelId="{8D690FB6-BEAB-40BD-B95B-999E2148DF5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Magistrate Assignment</a:t>
          </a:r>
          <a:endParaRPr lang="en-US" dirty="0"/>
        </a:p>
      </dgm:t>
    </dgm:pt>
    <dgm:pt modelId="{84A76C8C-AE12-46CC-BC6E-739396ECE676}" type="parTrans" cxnId="{E1C4B3F8-1C16-41FE-95B1-36F4E9AF022B}">
      <dgm:prSet/>
      <dgm:spPr/>
      <dgm:t>
        <a:bodyPr/>
        <a:lstStyle/>
        <a:p>
          <a:endParaRPr lang="en-US"/>
        </a:p>
      </dgm:t>
    </dgm:pt>
    <dgm:pt modelId="{A4D1D250-8864-4483-9B02-8750C3A2C078}" type="sibTrans" cxnId="{E1C4B3F8-1C16-41FE-95B1-36F4E9AF022B}">
      <dgm:prSet/>
      <dgm:spPr/>
      <dgm:t>
        <a:bodyPr/>
        <a:lstStyle/>
        <a:p>
          <a:endParaRPr lang="en-US"/>
        </a:p>
      </dgm:t>
    </dgm:pt>
    <dgm:pt modelId="{812C1D57-048C-49C8-A1ED-67B2C6964FA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Document Collection</a:t>
          </a:r>
          <a:endParaRPr lang="en-US" dirty="0"/>
        </a:p>
      </dgm:t>
    </dgm:pt>
    <dgm:pt modelId="{A415C863-DA8B-433C-BBEC-A69671BB2442}" type="parTrans" cxnId="{148CC7A8-7DE8-48AB-9FA9-3B78C5B1A43F}">
      <dgm:prSet/>
      <dgm:spPr/>
      <dgm:t>
        <a:bodyPr/>
        <a:lstStyle/>
        <a:p>
          <a:endParaRPr lang="en-US"/>
        </a:p>
      </dgm:t>
    </dgm:pt>
    <dgm:pt modelId="{D0D7B122-B2C4-4270-BF15-57495C121E8D}" type="sibTrans" cxnId="{148CC7A8-7DE8-48AB-9FA9-3B78C5B1A43F}">
      <dgm:prSet/>
      <dgm:spPr/>
      <dgm:t>
        <a:bodyPr/>
        <a:lstStyle/>
        <a:p>
          <a:endParaRPr lang="en-US"/>
        </a:p>
      </dgm:t>
    </dgm:pt>
    <dgm:pt modelId="{5ADB7CA6-5887-459F-879A-19038229DD54}">
      <dgm:prSet>
        <dgm:style>
          <a:lnRef idx="1">
            <a:schemeClr val="accent3"/>
          </a:lnRef>
          <a:fillRef idx="3">
            <a:schemeClr val="accent3"/>
          </a:fillRef>
          <a:effectRef idx="2">
            <a:schemeClr val="accent3"/>
          </a:effectRef>
          <a:fontRef idx="minor">
            <a:schemeClr val="lt1"/>
          </a:fontRef>
        </dgm:style>
      </dgm:prSet>
      <dgm:spPr/>
      <dgm:t>
        <a:bodyPr/>
        <a:lstStyle/>
        <a:p>
          <a:r>
            <a:rPr lang="en-US" smtClean="0"/>
            <a:t>Trial Documentation</a:t>
          </a:r>
          <a:endParaRPr lang="en-US" dirty="0"/>
        </a:p>
      </dgm:t>
    </dgm:pt>
    <dgm:pt modelId="{F72A3ED6-09FB-4835-96A9-F543122FBFA0}" type="parTrans" cxnId="{AED4FF13-48D4-4CAC-90A4-6E35D000B95A}">
      <dgm:prSet/>
      <dgm:spPr/>
      <dgm:t>
        <a:bodyPr/>
        <a:lstStyle/>
        <a:p>
          <a:endParaRPr lang="en-US"/>
        </a:p>
      </dgm:t>
    </dgm:pt>
    <dgm:pt modelId="{72023B9D-EB27-4667-B1C3-CBD69EFCA4F7}" type="sibTrans" cxnId="{AED4FF13-48D4-4CAC-90A4-6E35D000B95A}">
      <dgm:prSet/>
      <dgm:spPr/>
      <dgm:t>
        <a:bodyPr/>
        <a:lstStyle/>
        <a:p>
          <a:endParaRPr lang="en-US"/>
        </a:p>
      </dgm:t>
    </dgm:pt>
    <dgm:pt modelId="{B3E6B7DD-E5B9-4520-9CF0-9412C478314E}" type="pres">
      <dgm:prSet presAssocID="{76A4D70C-F319-4BDC-BCF9-41AF8B5EA78C}" presName="Name0" presStyleCnt="0">
        <dgm:presLayoutVars>
          <dgm:dir/>
          <dgm:animLvl val="lvl"/>
          <dgm:resizeHandles val="exact"/>
        </dgm:presLayoutVars>
      </dgm:prSet>
      <dgm:spPr/>
      <dgm:t>
        <a:bodyPr/>
        <a:lstStyle/>
        <a:p>
          <a:endParaRPr lang="en-US"/>
        </a:p>
      </dgm:t>
    </dgm:pt>
    <dgm:pt modelId="{0F7DABE5-0CFC-4F70-913B-67BB18416DE1}" type="pres">
      <dgm:prSet presAssocID="{BF746235-D33C-44B5-B274-A7F4D2143A54}" presName="linNode" presStyleCnt="0"/>
      <dgm:spPr/>
    </dgm:pt>
    <dgm:pt modelId="{4399E272-7FF9-47EA-90AD-6AEE27D0F2C5}" type="pres">
      <dgm:prSet presAssocID="{BF746235-D33C-44B5-B274-A7F4D2143A54}" presName="parentText" presStyleLbl="node1" presStyleIdx="0" presStyleCnt="5">
        <dgm:presLayoutVars>
          <dgm:chMax val="1"/>
          <dgm:bulletEnabled val="1"/>
        </dgm:presLayoutVars>
      </dgm:prSet>
      <dgm:spPr/>
      <dgm:t>
        <a:bodyPr/>
        <a:lstStyle/>
        <a:p>
          <a:endParaRPr lang="en-US"/>
        </a:p>
      </dgm:t>
    </dgm:pt>
    <dgm:pt modelId="{D3B120B6-7C22-48D1-9AB0-31B972C5DE3B}" type="pres">
      <dgm:prSet presAssocID="{BF746235-D33C-44B5-B274-A7F4D2143A54}" presName="descendantText" presStyleLbl="alignAccFollowNode1" presStyleIdx="0" presStyleCnt="5">
        <dgm:presLayoutVars>
          <dgm:bulletEnabled val="1"/>
        </dgm:presLayoutVars>
      </dgm:prSet>
      <dgm:spPr/>
      <dgm:t>
        <a:bodyPr/>
        <a:lstStyle/>
        <a:p>
          <a:endParaRPr lang="en-US"/>
        </a:p>
      </dgm:t>
    </dgm:pt>
    <dgm:pt modelId="{C3F74FD3-ADF0-4D26-B30A-C583B1F135F5}" type="pres">
      <dgm:prSet presAssocID="{A91B91F6-DA9C-48F7-9B66-802B49E59AF0}" presName="sp" presStyleCnt="0"/>
      <dgm:spPr/>
    </dgm:pt>
    <dgm:pt modelId="{56793BDF-5339-42E7-B3B5-BFE7996A82F1}" type="pres">
      <dgm:prSet presAssocID="{8295D529-82E3-4F85-8D30-123043AB8579}" presName="linNode" presStyleCnt="0"/>
      <dgm:spPr/>
    </dgm:pt>
    <dgm:pt modelId="{9B19824A-0CD6-4763-8827-043705CA5DB9}" type="pres">
      <dgm:prSet presAssocID="{8295D529-82E3-4F85-8D30-123043AB8579}" presName="parentText" presStyleLbl="node1" presStyleIdx="1" presStyleCnt="5">
        <dgm:presLayoutVars>
          <dgm:chMax val="1"/>
          <dgm:bulletEnabled val="1"/>
        </dgm:presLayoutVars>
      </dgm:prSet>
      <dgm:spPr/>
      <dgm:t>
        <a:bodyPr/>
        <a:lstStyle/>
        <a:p>
          <a:endParaRPr lang="en-US"/>
        </a:p>
      </dgm:t>
    </dgm:pt>
    <dgm:pt modelId="{83435198-56C5-4121-8012-E946B19C1494}" type="pres">
      <dgm:prSet presAssocID="{8295D529-82E3-4F85-8D30-123043AB8579}" presName="descendantText" presStyleLbl="alignAccFollowNode1" presStyleIdx="1" presStyleCnt="5">
        <dgm:presLayoutVars>
          <dgm:bulletEnabled val="1"/>
        </dgm:presLayoutVars>
      </dgm:prSet>
      <dgm:spPr/>
      <dgm:t>
        <a:bodyPr/>
        <a:lstStyle/>
        <a:p>
          <a:endParaRPr lang="en-US"/>
        </a:p>
      </dgm:t>
    </dgm:pt>
    <dgm:pt modelId="{D5793765-7C9C-4AEF-80DA-B71B4EAC36D8}" type="pres">
      <dgm:prSet presAssocID="{5F7E8458-177D-47DF-93F9-A191E5EC6EB9}" presName="sp" presStyleCnt="0"/>
      <dgm:spPr/>
    </dgm:pt>
    <dgm:pt modelId="{7BFE5777-AAD3-4129-A37F-FFBD0693CC4C}" type="pres">
      <dgm:prSet presAssocID="{AA9947B1-4F0E-469D-A4D4-C8AE3C3F5595}" presName="linNode" presStyleCnt="0"/>
      <dgm:spPr/>
    </dgm:pt>
    <dgm:pt modelId="{56431427-AA36-4743-A40C-2DB7C84D998D}" type="pres">
      <dgm:prSet presAssocID="{AA9947B1-4F0E-469D-A4D4-C8AE3C3F5595}" presName="parentText" presStyleLbl="node1" presStyleIdx="2" presStyleCnt="5">
        <dgm:presLayoutVars>
          <dgm:chMax val="1"/>
          <dgm:bulletEnabled val="1"/>
        </dgm:presLayoutVars>
      </dgm:prSet>
      <dgm:spPr/>
      <dgm:t>
        <a:bodyPr/>
        <a:lstStyle/>
        <a:p>
          <a:endParaRPr lang="en-US"/>
        </a:p>
      </dgm:t>
    </dgm:pt>
    <dgm:pt modelId="{1244BB96-CA08-47A4-AAE7-F4384F93CCDB}" type="pres">
      <dgm:prSet presAssocID="{AA9947B1-4F0E-469D-A4D4-C8AE3C3F5595}" presName="descendantText" presStyleLbl="alignAccFollowNode1" presStyleIdx="2" presStyleCnt="5">
        <dgm:presLayoutVars>
          <dgm:bulletEnabled val="1"/>
        </dgm:presLayoutVars>
      </dgm:prSet>
      <dgm:spPr/>
      <dgm:t>
        <a:bodyPr/>
        <a:lstStyle/>
        <a:p>
          <a:endParaRPr lang="en-US"/>
        </a:p>
      </dgm:t>
    </dgm:pt>
    <dgm:pt modelId="{292C1D86-BBAD-4BCB-A794-55239F02485F}" type="pres">
      <dgm:prSet presAssocID="{2F6CAF81-451A-4DAE-B3D9-12266D48868E}" presName="sp" presStyleCnt="0"/>
      <dgm:spPr/>
    </dgm:pt>
    <dgm:pt modelId="{F773E72D-422D-48D6-B98C-BFCA50964BC6}" type="pres">
      <dgm:prSet presAssocID="{1F860C62-3AFA-486E-A846-9662B091B87C}" presName="linNode" presStyleCnt="0"/>
      <dgm:spPr/>
    </dgm:pt>
    <dgm:pt modelId="{AFB7725F-1F1A-4E5E-8D63-724631E65E05}" type="pres">
      <dgm:prSet presAssocID="{1F860C62-3AFA-486E-A846-9662B091B87C}" presName="parentText" presStyleLbl="node1" presStyleIdx="3" presStyleCnt="5">
        <dgm:presLayoutVars>
          <dgm:chMax val="1"/>
          <dgm:bulletEnabled val="1"/>
        </dgm:presLayoutVars>
      </dgm:prSet>
      <dgm:spPr/>
      <dgm:t>
        <a:bodyPr/>
        <a:lstStyle/>
        <a:p>
          <a:endParaRPr lang="en-US"/>
        </a:p>
      </dgm:t>
    </dgm:pt>
    <dgm:pt modelId="{4B7EF53A-416B-46FD-86FC-6E8689F25875}" type="pres">
      <dgm:prSet presAssocID="{1F860C62-3AFA-486E-A846-9662B091B87C}" presName="descendantText" presStyleLbl="alignAccFollowNode1" presStyleIdx="3" presStyleCnt="5">
        <dgm:presLayoutVars>
          <dgm:bulletEnabled val="1"/>
        </dgm:presLayoutVars>
      </dgm:prSet>
      <dgm:spPr/>
      <dgm:t>
        <a:bodyPr/>
        <a:lstStyle/>
        <a:p>
          <a:endParaRPr lang="en-US"/>
        </a:p>
      </dgm:t>
    </dgm:pt>
    <dgm:pt modelId="{65E302B3-429A-4868-A463-AC67F0C08678}" type="pres">
      <dgm:prSet presAssocID="{153DCF8E-E465-4364-8E57-796DDF41C76B}" presName="sp" presStyleCnt="0"/>
      <dgm:spPr/>
    </dgm:pt>
    <dgm:pt modelId="{D19FDDA3-023A-4D24-8808-FFBB3A6FAED5}" type="pres">
      <dgm:prSet presAssocID="{A6BF34F0-9343-4ED8-A328-4E49262C7D25}" presName="linNode" presStyleCnt="0"/>
      <dgm:spPr/>
    </dgm:pt>
    <dgm:pt modelId="{BFD244CB-2636-4EDE-838C-10CBE3123A09}" type="pres">
      <dgm:prSet presAssocID="{A6BF34F0-9343-4ED8-A328-4E49262C7D25}" presName="parentText" presStyleLbl="node1" presStyleIdx="4" presStyleCnt="5">
        <dgm:presLayoutVars>
          <dgm:chMax val="1"/>
          <dgm:bulletEnabled val="1"/>
        </dgm:presLayoutVars>
      </dgm:prSet>
      <dgm:spPr/>
      <dgm:t>
        <a:bodyPr/>
        <a:lstStyle/>
        <a:p>
          <a:endParaRPr lang="en-US"/>
        </a:p>
      </dgm:t>
    </dgm:pt>
    <dgm:pt modelId="{15FA724B-FE1E-4ACE-9404-01F575B70E32}" type="pres">
      <dgm:prSet presAssocID="{A6BF34F0-9343-4ED8-A328-4E49262C7D25}" presName="descendantText" presStyleLbl="alignAccFollowNode1" presStyleIdx="4" presStyleCnt="5">
        <dgm:presLayoutVars>
          <dgm:bulletEnabled val="1"/>
        </dgm:presLayoutVars>
      </dgm:prSet>
      <dgm:spPr/>
      <dgm:t>
        <a:bodyPr/>
        <a:lstStyle/>
        <a:p>
          <a:endParaRPr lang="en-US"/>
        </a:p>
      </dgm:t>
    </dgm:pt>
  </dgm:ptLst>
  <dgm:cxnLst>
    <dgm:cxn modelId="{AD5C06AA-A2F1-43A6-A327-0B717CEA64C7}" type="presOf" srcId="{8D690FB6-BEAB-40BD-B95B-999E2148DF52}" destId="{1244BB96-CA08-47A4-AAE7-F4384F93CCDB}" srcOrd="0" destOrd="0" presId="urn:microsoft.com/office/officeart/2005/8/layout/vList5"/>
    <dgm:cxn modelId="{3052C519-9AB1-4497-9649-7BE868767122}" type="presOf" srcId="{F6A1390F-42B9-44DC-8047-CE54CF94AF2E}" destId="{D3B120B6-7C22-48D1-9AB0-31B972C5DE3B}" srcOrd="0" destOrd="0" presId="urn:microsoft.com/office/officeart/2005/8/layout/vList5"/>
    <dgm:cxn modelId="{1EEA52A1-9CF7-4307-83BB-EF750B6E0BD9}" srcId="{76A4D70C-F319-4BDC-BCF9-41AF8B5EA78C}" destId="{BF746235-D33C-44B5-B274-A7F4D2143A54}" srcOrd="0" destOrd="0" parTransId="{9B2107E1-71D2-4859-BB22-6D1E57AD25EB}" sibTransId="{A91B91F6-DA9C-48F7-9B66-802B49E59AF0}"/>
    <dgm:cxn modelId="{B35FD7F7-E131-47BE-9A63-852E0430863B}" type="presOf" srcId="{812C1D57-048C-49C8-A1ED-67B2C6964FA2}" destId="{4B7EF53A-416B-46FD-86FC-6E8689F25875}" srcOrd="0" destOrd="0" presId="urn:microsoft.com/office/officeart/2005/8/layout/vList5"/>
    <dgm:cxn modelId="{BB7811CC-FF64-4221-8F9A-E5C3921EFB23}" type="presOf" srcId="{76A4D70C-F319-4BDC-BCF9-41AF8B5EA78C}" destId="{B3E6B7DD-E5B9-4520-9CF0-9412C478314E}" srcOrd="0" destOrd="0" presId="urn:microsoft.com/office/officeart/2005/8/layout/vList5"/>
    <dgm:cxn modelId="{8797BD8A-9BEF-4F05-A2B0-23DF1EC8A6AC}" srcId="{BF746235-D33C-44B5-B274-A7F4D2143A54}" destId="{F6A1390F-42B9-44DC-8047-CE54CF94AF2E}" srcOrd="0" destOrd="0" parTransId="{D2CE8FBD-92C9-4B58-8300-C3DE361F9E67}" sibTransId="{1065A70C-0FAC-402B-B366-249E3C571607}"/>
    <dgm:cxn modelId="{BC9F2E79-5F92-40F1-8163-58675A126E8F}" type="presOf" srcId="{8295D529-82E3-4F85-8D30-123043AB8579}" destId="{9B19824A-0CD6-4763-8827-043705CA5DB9}" srcOrd="0" destOrd="0" presId="urn:microsoft.com/office/officeart/2005/8/layout/vList5"/>
    <dgm:cxn modelId="{3D0C69C7-3BFF-45C3-98C8-0B7A08486DF3}" type="presOf" srcId="{AA9947B1-4F0E-469D-A4D4-C8AE3C3F5595}" destId="{56431427-AA36-4743-A40C-2DB7C84D998D}" srcOrd="0" destOrd="0" presId="urn:microsoft.com/office/officeart/2005/8/layout/vList5"/>
    <dgm:cxn modelId="{7832873F-190C-432E-AC84-E794418C4980}" type="presOf" srcId="{A6BF34F0-9343-4ED8-A328-4E49262C7D25}" destId="{BFD244CB-2636-4EDE-838C-10CBE3123A09}" srcOrd="0" destOrd="0" presId="urn:microsoft.com/office/officeart/2005/8/layout/vList5"/>
    <dgm:cxn modelId="{D0620464-E7BC-43E6-9DD0-12EE2C86EC1E}" type="presOf" srcId="{BF746235-D33C-44B5-B274-A7F4D2143A54}" destId="{4399E272-7FF9-47EA-90AD-6AEE27D0F2C5}" srcOrd="0" destOrd="0" presId="urn:microsoft.com/office/officeart/2005/8/layout/vList5"/>
    <dgm:cxn modelId="{F0F9A5A3-1719-4B4C-8DA4-BDF544AA2A36}" type="presOf" srcId="{5ADB7CA6-5887-459F-879A-19038229DD54}" destId="{15FA724B-FE1E-4ACE-9404-01F575B70E32}" srcOrd="0" destOrd="0" presId="urn:microsoft.com/office/officeart/2005/8/layout/vList5"/>
    <dgm:cxn modelId="{C8F2D9EA-019E-4FDB-873B-04975873C22B}" srcId="{76A4D70C-F319-4BDC-BCF9-41AF8B5EA78C}" destId="{A6BF34F0-9343-4ED8-A328-4E49262C7D25}" srcOrd="4" destOrd="0" parTransId="{CC588283-2B2C-4A05-8A77-8D080A0D81F9}" sibTransId="{E9FF8E27-0C7B-42A3-A7EE-2DE86A64744B}"/>
    <dgm:cxn modelId="{7E416043-B1DF-4DE0-9DBA-E9692D786DEE}" srcId="{8295D529-82E3-4F85-8D30-123043AB8579}" destId="{2C0ADF64-AA54-4716-99AB-B5522FC3EE7F}" srcOrd="0" destOrd="0" parTransId="{89037AE9-4295-4603-A4DA-73051AB97642}" sibTransId="{FE40D044-89B9-4A90-B7F7-099E86A1FD6E}"/>
    <dgm:cxn modelId="{1E1E0FB5-E07E-4B97-900E-18391C7F6A74}" srcId="{76A4D70C-F319-4BDC-BCF9-41AF8B5EA78C}" destId="{AA9947B1-4F0E-469D-A4D4-C8AE3C3F5595}" srcOrd="2" destOrd="0" parTransId="{304E5D36-011F-4AF7-8271-29175466F3E3}" sibTransId="{2F6CAF81-451A-4DAE-B3D9-12266D48868E}"/>
    <dgm:cxn modelId="{1838626E-24F4-406A-82A7-53783CED6A4A}" type="presOf" srcId="{2C0ADF64-AA54-4716-99AB-B5522FC3EE7F}" destId="{83435198-56C5-4121-8012-E946B19C1494}" srcOrd="0" destOrd="0" presId="urn:microsoft.com/office/officeart/2005/8/layout/vList5"/>
    <dgm:cxn modelId="{E1C4B3F8-1C16-41FE-95B1-36F4E9AF022B}" srcId="{AA9947B1-4F0E-469D-A4D4-C8AE3C3F5595}" destId="{8D690FB6-BEAB-40BD-B95B-999E2148DF52}" srcOrd="0" destOrd="0" parTransId="{84A76C8C-AE12-46CC-BC6E-739396ECE676}" sibTransId="{A4D1D250-8864-4483-9B02-8750C3A2C078}"/>
    <dgm:cxn modelId="{6F55F62C-9A8B-4EDF-B67F-FB9424819DDD}" type="presOf" srcId="{1F860C62-3AFA-486E-A846-9662B091B87C}" destId="{AFB7725F-1F1A-4E5E-8D63-724631E65E05}" srcOrd="0" destOrd="0" presId="urn:microsoft.com/office/officeart/2005/8/layout/vList5"/>
    <dgm:cxn modelId="{E89F17E5-8D78-4332-AE86-521665D0D036}" srcId="{76A4D70C-F319-4BDC-BCF9-41AF8B5EA78C}" destId="{1F860C62-3AFA-486E-A846-9662B091B87C}" srcOrd="3" destOrd="0" parTransId="{3F7F2580-D453-4C50-B91B-366FF884D841}" sibTransId="{153DCF8E-E465-4364-8E57-796DDF41C76B}"/>
    <dgm:cxn modelId="{3ED7B479-A345-4079-A74F-F45602BE0AA4}" srcId="{76A4D70C-F319-4BDC-BCF9-41AF8B5EA78C}" destId="{8295D529-82E3-4F85-8D30-123043AB8579}" srcOrd="1" destOrd="0" parTransId="{09367ADD-ADB7-49A0-A804-BECAF1AE2B6C}" sibTransId="{5F7E8458-177D-47DF-93F9-A191E5EC6EB9}"/>
    <dgm:cxn modelId="{AED4FF13-48D4-4CAC-90A4-6E35D000B95A}" srcId="{A6BF34F0-9343-4ED8-A328-4E49262C7D25}" destId="{5ADB7CA6-5887-459F-879A-19038229DD54}" srcOrd="0" destOrd="0" parTransId="{F72A3ED6-09FB-4835-96A9-F543122FBFA0}" sibTransId="{72023B9D-EB27-4667-B1C3-CBD69EFCA4F7}"/>
    <dgm:cxn modelId="{148CC7A8-7DE8-48AB-9FA9-3B78C5B1A43F}" srcId="{1F860C62-3AFA-486E-A846-9662B091B87C}" destId="{812C1D57-048C-49C8-A1ED-67B2C6964FA2}" srcOrd="0" destOrd="0" parTransId="{A415C863-DA8B-433C-BBEC-A69671BB2442}" sibTransId="{D0D7B122-B2C4-4270-BF15-57495C121E8D}"/>
    <dgm:cxn modelId="{D2401CB9-533F-4D52-A2B0-4BD4B5CAD990}" type="presParOf" srcId="{B3E6B7DD-E5B9-4520-9CF0-9412C478314E}" destId="{0F7DABE5-0CFC-4F70-913B-67BB18416DE1}" srcOrd="0" destOrd="0" presId="urn:microsoft.com/office/officeart/2005/8/layout/vList5"/>
    <dgm:cxn modelId="{3A27A087-DFE3-426C-8336-5D16199AD877}" type="presParOf" srcId="{0F7DABE5-0CFC-4F70-913B-67BB18416DE1}" destId="{4399E272-7FF9-47EA-90AD-6AEE27D0F2C5}" srcOrd="0" destOrd="0" presId="urn:microsoft.com/office/officeart/2005/8/layout/vList5"/>
    <dgm:cxn modelId="{CC118505-254A-4A59-8406-AF62EAB1E6A4}" type="presParOf" srcId="{0F7DABE5-0CFC-4F70-913B-67BB18416DE1}" destId="{D3B120B6-7C22-48D1-9AB0-31B972C5DE3B}" srcOrd="1" destOrd="0" presId="urn:microsoft.com/office/officeart/2005/8/layout/vList5"/>
    <dgm:cxn modelId="{8DAC740C-5E80-46C5-ABC3-7B394A59258F}" type="presParOf" srcId="{B3E6B7DD-E5B9-4520-9CF0-9412C478314E}" destId="{C3F74FD3-ADF0-4D26-B30A-C583B1F135F5}" srcOrd="1" destOrd="0" presId="urn:microsoft.com/office/officeart/2005/8/layout/vList5"/>
    <dgm:cxn modelId="{3CE84E46-DF3B-4E4D-B4DD-497BA954816A}" type="presParOf" srcId="{B3E6B7DD-E5B9-4520-9CF0-9412C478314E}" destId="{56793BDF-5339-42E7-B3B5-BFE7996A82F1}" srcOrd="2" destOrd="0" presId="urn:microsoft.com/office/officeart/2005/8/layout/vList5"/>
    <dgm:cxn modelId="{45386905-C3C9-459D-853F-61F00096D62C}" type="presParOf" srcId="{56793BDF-5339-42E7-B3B5-BFE7996A82F1}" destId="{9B19824A-0CD6-4763-8827-043705CA5DB9}" srcOrd="0" destOrd="0" presId="urn:microsoft.com/office/officeart/2005/8/layout/vList5"/>
    <dgm:cxn modelId="{5C22DAB1-782C-4F89-B127-AD39DAFA0F66}" type="presParOf" srcId="{56793BDF-5339-42E7-B3B5-BFE7996A82F1}" destId="{83435198-56C5-4121-8012-E946B19C1494}" srcOrd="1" destOrd="0" presId="urn:microsoft.com/office/officeart/2005/8/layout/vList5"/>
    <dgm:cxn modelId="{564E807A-9727-4029-8828-1D4B0DC0E2D6}" type="presParOf" srcId="{B3E6B7DD-E5B9-4520-9CF0-9412C478314E}" destId="{D5793765-7C9C-4AEF-80DA-B71B4EAC36D8}" srcOrd="3" destOrd="0" presId="urn:microsoft.com/office/officeart/2005/8/layout/vList5"/>
    <dgm:cxn modelId="{6F355F1F-CC5E-4D74-808B-96A6AB72D0E5}" type="presParOf" srcId="{B3E6B7DD-E5B9-4520-9CF0-9412C478314E}" destId="{7BFE5777-AAD3-4129-A37F-FFBD0693CC4C}" srcOrd="4" destOrd="0" presId="urn:microsoft.com/office/officeart/2005/8/layout/vList5"/>
    <dgm:cxn modelId="{F8663A9D-0B2F-4D89-9834-67097D0971F8}" type="presParOf" srcId="{7BFE5777-AAD3-4129-A37F-FFBD0693CC4C}" destId="{56431427-AA36-4743-A40C-2DB7C84D998D}" srcOrd="0" destOrd="0" presId="urn:microsoft.com/office/officeart/2005/8/layout/vList5"/>
    <dgm:cxn modelId="{AC86D5D4-A7A7-4128-A46D-6B107BE5DD0F}" type="presParOf" srcId="{7BFE5777-AAD3-4129-A37F-FFBD0693CC4C}" destId="{1244BB96-CA08-47A4-AAE7-F4384F93CCDB}" srcOrd="1" destOrd="0" presId="urn:microsoft.com/office/officeart/2005/8/layout/vList5"/>
    <dgm:cxn modelId="{66A6613D-07D0-4298-A82E-49EEBB28E971}" type="presParOf" srcId="{B3E6B7DD-E5B9-4520-9CF0-9412C478314E}" destId="{292C1D86-BBAD-4BCB-A794-55239F02485F}" srcOrd="5" destOrd="0" presId="urn:microsoft.com/office/officeart/2005/8/layout/vList5"/>
    <dgm:cxn modelId="{5E5CF3DA-A367-4F3A-907A-77ECA9AE0811}" type="presParOf" srcId="{B3E6B7DD-E5B9-4520-9CF0-9412C478314E}" destId="{F773E72D-422D-48D6-B98C-BFCA50964BC6}" srcOrd="6" destOrd="0" presId="urn:microsoft.com/office/officeart/2005/8/layout/vList5"/>
    <dgm:cxn modelId="{DCCDC073-E254-4289-B000-681FB670468C}" type="presParOf" srcId="{F773E72D-422D-48D6-B98C-BFCA50964BC6}" destId="{AFB7725F-1F1A-4E5E-8D63-724631E65E05}" srcOrd="0" destOrd="0" presId="urn:microsoft.com/office/officeart/2005/8/layout/vList5"/>
    <dgm:cxn modelId="{3F31D8EE-4A3C-41CC-BF1E-352563FDF5EF}" type="presParOf" srcId="{F773E72D-422D-48D6-B98C-BFCA50964BC6}" destId="{4B7EF53A-416B-46FD-86FC-6E8689F25875}" srcOrd="1" destOrd="0" presId="urn:microsoft.com/office/officeart/2005/8/layout/vList5"/>
    <dgm:cxn modelId="{2C6C1C57-68D0-47B4-9B6A-411A26569B5F}" type="presParOf" srcId="{B3E6B7DD-E5B9-4520-9CF0-9412C478314E}" destId="{65E302B3-429A-4868-A463-AC67F0C08678}" srcOrd="7" destOrd="0" presId="urn:microsoft.com/office/officeart/2005/8/layout/vList5"/>
    <dgm:cxn modelId="{152EFEF9-785C-428E-BEAE-15B298046C26}" type="presParOf" srcId="{B3E6B7DD-E5B9-4520-9CF0-9412C478314E}" destId="{D19FDDA3-023A-4D24-8808-FFBB3A6FAED5}" srcOrd="8" destOrd="0" presId="urn:microsoft.com/office/officeart/2005/8/layout/vList5"/>
    <dgm:cxn modelId="{3EBD5A35-F4C7-48A6-B76D-4901A4D74117}" type="presParOf" srcId="{D19FDDA3-023A-4D24-8808-FFBB3A6FAED5}" destId="{BFD244CB-2636-4EDE-838C-10CBE3123A09}" srcOrd="0" destOrd="0" presId="urn:microsoft.com/office/officeart/2005/8/layout/vList5"/>
    <dgm:cxn modelId="{3644F70B-FDAF-43CB-A5DD-EC61199CC5CA}" type="presParOf" srcId="{D19FDDA3-023A-4D24-8808-FFBB3A6FAED5}" destId="{15FA724B-FE1E-4ACE-9404-01F575B70E3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120B6-7C22-48D1-9AB0-31B972C5DE3B}">
      <dsp:nvSpPr>
        <dsp:cNvPr id="0" name=""/>
        <dsp:cNvSpPr/>
      </dsp:nvSpPr>
      <dsp:spPr>
        <a:xfrm rot="5400000">
          <a:off x="5163646" y="-2131079"/>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Case Filing</a:t>
          </a:r>
          <a:endParaRPr lang="en-US" sz="3600" kern="1200" dirty="0"/>
        </a:p>
      </dsp:txBody>
      <dsp:txXfrm rot="-5400000">
        <a:off x="2935224" y="134508"/>
        <a:ext cx="5181011" cy="687000"/>
      </dsp:txXfrm>
    </dsp:sp>
    <dsp:sp modelId="{4399E272-7FF9-47EA-90AD-6AEE27D0F2C5}">
      <dsp:nvSpPr>
        <dsp:cNvPr id="0" name=""/>
        <dsp:cNvSpPr/>
      </dsp:nvSpPr>
      <dsp:spPr>
        <a:xfrm>
          <a:off x="0" y="2176"/>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Police Station</a:t>
          </a:r>
          <a:endParaRPr lang="en-US" sz="2800" kern="1200" dirty="0"/>
        </a:p>
      </dsp:txBody>
      <dsp:txXfrm>
        <a:off x="46456" y="48632"/>
        <a:ext cx="2842312" cy="858750"/>
      </dsp:txXfrm>
    </dsp:sp>
    <dsp:sp modelId="{83435198-56C5-4121-8012-E946B19C1494}">
      <dsp:nvSpPr>
        <dsp:cNvPr id="0" name=""/>
        <dsp:cNvSpPr/>
      </dsp:nvSpPr>
      <dsp:spPr>
        <a:xfrm rot="5400000">
          <a:off x="5163646" y="-113183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Cause List Generation</a:t>
          </a:r>
          <a:endParaRPr lang="en-US" sz="3600" kern="1200" dirty="0"/>
        </a:p>
      </dsp:txBody>
      <dsp:txXfrm rot="-5400000">
        <a:off x="2935224" y="1133754"/>
        <a:ext cx="5181011" cy="687000"/>
      </dsp:txXfrm>
    </dsp:sp>
    <dsp:sp modelId="{9B19824A-0CD6-4763-8827-043705CA5DB9}">
      <dsp:nvSpPr>
        <dsp:cNvPr id="0" name=""/>
        <dsp:cNvSpPr/>
      </dsp:nvSpPr>
      <dsp:spPr>
        <a:xfrm>
          <a:off x="0" y="1001422"/>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Magistrate Office</a:t>
          </a:r>
          <a:endParaRPr lang="en-US" sz="2800" kern="1200" dirty="0"/>
        </a:p>
      </dsp:txBody>
      <dsp:txXfrm>
        <a:off x="46456" y="1047878"/>
        <a:ext cx="2842312" cy="858750"/>
      </dsp:txXfrm>
    </dsp:sp>
    <dsp:sp modelId="{1244BB96-CA08-47A4-AAE7-F4384F93CCDB}">
      <dsp:nvSpPr>
        <dsp:cNvPr id="0" name=""/>
        <dsp:cNvSpPr/>
      </dsp:nvSpPr>
      <dsp:spPr>
        <a:xfrm rot="5400000">
          <a:off x="5163646" y="-132588"/>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Magistrate Assignment</a:t>
          </a:r>
          <a:endParaRPr lang="en-US" sz="3600" kern="1200" dirty="0"/>
        </a:p>
      </dsp:txBody>
      <dsp:txXfrm rot="-5400000">
        <a:off x="2935224" y="2132999"/>
        <a:ext cx="5181011" cy="687000"/>
      </dsp:txXfrm>
    </dsp:sp>
    <dsp:sp modelId="{56431427-AA36-4743-A40C-2DB7C84D998D}">
      <dsp:nvSpPr>
        <dsp:cNvPr id="0" name=""/>
        <dsp:cNvSpPr/>
      </dsp:nvSpPr>
      <dsp:spPr>
        <a:xfrm>
          <a:off x="0" y="2000668"/>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CMM Court</a:t>
          </a:r>
          <a:endParaRPr lang="en-US" sz="2800" kern="1200" dirty="0"/>
        </a:p>
      </dsp:txBody>
      <dsp:txXfrm>
        <a:off x="46456" y="2047124"/>
        <a:ext cx="2842312" cy="858750"/>
      </dsp:txXfrm>
    </dsp:sp>
    <dsp:sp modelId="{4B7EF53A-416B-46FD-86FC-6E8689F25875}">
      <dsp:nvSpPr>
        <dsp:cNvPr id="0" name=""/>
        <dsp:cNvSpPr/>
      </dsp:nvSpPr>
      <dsp:spPr>
        <a:xfrm rot="5400000">
          <a:off x="5163646" y="866657"/>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Document Collection</a:t>
          </a:r>
          <a:endParaRPr lang="en-US" sz="3600" kern="1200" dirty="0"/>
        </a:p>
      </dsp:txBody>
      <dsp:txXfrm rot="-5400000">
        <a:off x="2935224" y="3132245"/>
        <a:ext cx="5181011" cy="687000"/>
      </dsp:txXfrm>
    </dsp:sp>
    <dsp:sp modelId="{AFB7725F-1F1A-4E5E-8D63-724631E65E05}">
      <dsp:nvSpPr>
        <dsp:cNvPr id="0" name=""/>
        <dsp:cNvSpPr/>
      </dsp:nvSpPr>
      <dsp:spPr>
        <a:xfrm>
          <a:off x="0" y="2999914"/>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Copy House</a:t>
          </a:r>
          <a:endParaRPr lang="en-US" sz="2800" kern="1200" dirty="0"/>
        </a:p>
      </dsp:txBody>
      <dsp:txXfrm>
        <a:off x="46456" y="3046370"/>
        <a:ext cx="2842312" cy="858750"/>
      </dsp:txXfrm>
    </dsp:sp>
    <dsp:sp modelId="{15FA724B-FE1E-4ACE-9404-01F575B70E32}">
      <dsp:nvSpPr>
        <dsp:cNvPr id="0" name=""/>
        <dsp:cNvSpPr/>
      </dsp:nvSpPr>
      <dsp:spPr>
        <a:xfrm rot="5400000">
          <a:off x="5163646" y="186590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smtClean="0"/>
            <a:t>Trial Documentation</a:t>
          </a:r>
          <a:endParaRPr lang="en-US" sz="3600" kern="1200" dirty="0"/>
        </a:p>
      </dsp:txBody>
      <dsp:txXfrm rot="-5400000">
        <a:off x="2935224" y="4131491"/>
        <a:ext cx="5181011" cy="687000"/>
      </dsp:txXfrm>
    </dsp:sp>
    <dsp:sp modelId="{BFD244CB-2636-4EDE-838C-10CBE3123A09}">
      <dsp:nvSpPr>
        <dsp:cNvPr id="0" name=""/>
        <dsp:cNvSpPr/>
      </dsp:nvSpPr>
      <dsp:spPr>
        <a:xfrm>
          <a:off x="0" y="3999160"/>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Trial Phase</a:t>
          </a:r>
          <a:endParaRPr lang="en-US" sz="2800" kern="1200" dirty="0"/>
        </a:p>
      </dsp:txBody>
      <dsp:txXfrm>
        <a:off x="46456" y="4045616"/>
        <a:ext cx="2842312" cy="8587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0D328D-E899-4A2E-AD3E-0BA0D35FBE79}" type="datetimeFigureOut">
              <a:rPr lang="en-US" smtClean="0"/>
              <a:t>3/22/2014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62085-9548-4E99-B610-2F7F2EA1678F}" type="slidenum">
              <a:rPr lang="en-US" smtClean="0"/>
              <a:t>‹#›</a:t>
            </a:fld>
            <a:endParaRPr lang="en-US"/>
          </a:p>
        </p:txBody>
      </p:sp>
    </p:spTree>
    <p:extLst>
      <p:ext uri="{BB962C8B-B14F-4D97-AF65-F5344CB8AC3E}">
        <p14:creationId xmlns:p14="http://schemas.microsoft.com/office/powerpoint/2010/main" val="67576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FC1D5B-70D3-4197-920E-67D2822F42E8}" type="slidenum">
              <a:rPr lang="en-US" smtClean="0"/>
              <a:t>2</a:t>
            </a:fld>
            <a:endParaRPr lang="en-US"/>
          </a:p>
        </p:txBody>
      </p:sp>
    </p:spTree>
    <p:extLst>
      <p:ext uri="{BB962C8B-B14F-4D97-AF65-F5344CB8AC3E}">
        <p14:creationId xmlns:p14="http://schemas.microsoft.com/office/powerpoint/2010/main" val="87498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3</a:t>
            </a:fld>
            <a:endParaRPr lang="en-US"/>
          </a:p>
        </p:txBody>
      </p:sp>
    </p:spTree>
    <p:extLst>
      <p:ext uri="{BB962C8B-B14F-4D97-AF65-F5344CB8AC3E}">
        <p14:creationId xmlns:p14="http://schemas.microsoft.com/office/powerpoint/2010/main" val="161467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4</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6</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8</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14</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15</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p>
        </p:txBody>
      </p:sp>
      <p:sp>
        <p:nvSpPr>
          <p:cNvPr id="4" name="Slide Number Placeholder 3"/>
          <p:cNvSpPr>
            <a:spLocks noGrp="1"/>
          </p:cNvSpPr>
          <p:nvPr>
            <p:ph type="sldNum" sz="quarter" idx="10"/>
          </p:nvPr>
        </p:nvSpPr>
        <p:spPr/>
        <p:txBody>
          <a:bodyPr/>
          <a:lstStyle/>
          <a:p>
            <a:fld id="{16E62085-9548-4E99-B610-2F7F2EA1678F}" type="slidenum">
              <a:rPr lang="en-US" smtClean="0"/>
              <a:t>16</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17</a:t>
            </a:fld>
            <a:endParaRPr lang="en-US"/>
          </a:p>
        </p:txBody>
      </p:sp>
    </p:spTree>
    <p:extLst>
      <p:ext uri="{BB962C8B-B14F-4D97-AF65-F5344CB8AC3E}">
        <p14:creationId xmlns:p14="http://schemas.microsoft.com/office/powerpoint/2010/main" val="107656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CAE2BE-7D94-40E0-83B3-A17C9FF9420F}" type="datetimeFigureOut">
              <a:rPr lang="en-US" smtClean="0"/>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CAE2BE-7D94-40E0-83B3-A17C9FF9420F}" type="datetimeFigureOut">
              <a:rPr lang="en-US" smtClean="0"/>
              <a:t>3/22/2014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01D37-B6F5-443C-8C72-AD28A55792C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CAE2BE-7D94-40E0-83B3-A17C9FF9420F}" type="datetimeFigureOut">
              <a:rPr lang="en-US" smtClean="0"/>
              <a:t>3/22/2014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AE2BE-7D94-40E0-83B3-A17C9FF9420F}" type="datetimeFigureOut">
              <a:rPr lang="en-US" smtClean="0"/>
              <a:t>3/22/2014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7CAE2BE-7D94-40E0-83B3-A17C9FF9420F}" type="datetimeFigureOut">
              <a:rPr lang="en-US" smtClean="0"/>
              <a:t>3/22/2014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8E01D37-B6F5-443C-8C72-AD28A55792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mp.gov.bd/"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www.mopa.gov.bd/pmis/Forms/dslist.ph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4800"/>
            <a:ext cx="6476453" cy="2123658"/>
          </a:xfrm>
          <a:prstGeom prst="rect">
            <a:avLst/>
          </a:prstGeom>
          <a:noFill/>
        </p:spPr>
        <p:txBody>
          <a:bodyPr wrap="none" rtlCol="0">
            <a:spAutoFit/>
            <a:scene3d>
              <a:camera prst="orthographicFront"/>
              <a:lightRig rig="glow" dir="tl">
                <a:rot lat="0" lon="0" rev="5400000"/>
              </a:lightRig>
            </a:scene3d>
            <a:sp3d extrusionH="57150" contourW="12700">
              <a:bevelT w="25400" h="25400" prst="slope"/>
              <a:contourClr>
                <a:schemeClr val="accent6">
                  <a:shade val="73000"/>
                </a:schemeClr>
              </a:contourClr>
            </a:sp3d>
          </a:bodyPr>
          <a:lstStyle/>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Management of </a:t>
            </a:r>
          </a:p>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Judicial System</a:t>
            </a:r>
            <a:endParaRPr lang="en-US" sz="6600" b="1" dirty="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endParaRPr>
          </a:p>
        </p:txBody>
      </p:sp>
      <p:pic>
        <p:nvPicPr>
          <p:cNvPr id="5" name="Picture 2" descr="D:\Rakinsfiles\rakin's L-3 T-1\Software\LAB_ISD\Photos\Supreme Court of Banglade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3124200"/>
            <a:ext cx="4016829"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Subtitle 2"/>
          <p:cNvSpPr>
            <a:spLocks noGrp="1"/>
          </p:cNvSpPr>
          <p:nvPr>
            <p:ph type="subTitle" idx="1"/>
          </p:nvPr>
        </p:nvSpPr>
        <p:spPr>
          <a:xfrm>
            <a:off x="3962400" y="3505200"/>
            <a:ext cx="5181600" cy="2590800"/>
          </a:xfrm>
        </p:spPr>
        <p:txBody>
          <a:bodyPr>
            <a:normAutofit/>
          </a:bodyPr>
          <a:lstStyle/>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Chowdhury</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Md Rakin Haider, </a:t>
            </a:r>
            <a:r>
              <a:rPr lang="en-US" sz="2000" b="1" dirty="0" smtClean="0">
                <a:ln w="1905"/>
                <a:solidFill>
                  <a:schemeClr val="bg2">
                    <a:lumMod val="25000"/>
                  </a:schemeClr>
                </a:solidFill>
                <a:effectLst>
                  <a:innerShdw blurRad="69850" dist="43180" dir="5400000">
                    <a:srgbClr val="000000">
                      <a:alpha val="65000"/>
                    </a:srgbClr>
                  </a:innerShdw>
                </a:effectLst>
              </a:rPr>
              <a:t>1005009</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Shakil</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Ahmed, </a:t>
            </a:r>
            <a:r>
              <a:rPr lang="en-US" sz="2000" b="1" dirty="0" smtClean="0">
                <a:ln w="1905"/>
                <a:solidFill>
                  <a:schemeClr val="bg2">
                    <a:lumMod val="25000"/>
                  </a:schemeClr>
                </a:solidFill>
                <a:effectLst>
                  <a:outerShdw blurRad="63500" sx="102000" sy="102000" algn="ctr" rotWithShape="0">
                    <a:prstClr val="black">
                      <a:alpha val="40000"/>
                    </a:prstClr>
                  </a:outerShdw>
                </a:effectLst>
              </a:rPr>
              <a:t>1005014</a:t>
            </a:r>
            <a:endParaRPr lang="en-US" sz="2000" b="1" dirty="0">
              <a:ln w="1905"/>
              <a:solidFill>
                <a:schemeClr val="bg2">
                  <a:lumMod val="25000"/>
                </a:schemeClr>
              </a:solidFill>
              <a:effectLst>
                <a:outerShdw blurRad="63500" sx="102000" sy="102000" algn="ctr" rotWithShape="0">
                  <a:prstClr val="black">
                    <a:alpha val="40000"/>
                  </a:prstClr>
                </a:outerShdw>
              </a:effectLst>
            </a:endParaRP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Md Touhiduzzaman, </a:t>
            </a:r>
            <a:r>
              <a:rPr lang="en-US" sz="2000" b="1" dirty="0">
                <a:ln w="1905"/>
                <a:solidFill>
                  <a:schemeClr val="bg2">
                    <a:lumMod val="25000"/>
                  </a:schemeClr>
                </a:solidFill>
                <a:effectLst>
                  <a:outerShdw blurRad="63500" sx="102000" sy="102000" algn="ctr" rotWithShape="0">
                    <a:prstClr val="black">
                      <a:alpha val="40000"/>
                    </a:prstClr>
                  </a:outerShdw>
                </a:effectLst>
              </a:rPr>
              <a:t>1005018</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Shohan Al Jannat, </a:t>
            </a:r>
            <a:r>
              <a:rPr lang="en-US" sz="2000" b="1" dirty="0">
                <a:ln w="1905"/>
                <a:solidFill>
                  <a:schemeClr val="bg2">
                    <a:lumMod val="25000"/>
                  </a:schemeClr>
                </a:solidFill>
                <a:effectLst>
                  <a:outerShdw blurRad="63500" sx="102000" sy="102000" algn="ctr" rotWithShape="0">
                    <a:prstClr val="black">
                      <a:alpha val="40000"/>
                    </a:prstClr>
                  </a:outerShdw>
                </a:effectLst>
              </a:rPr>
              <a:t>1005023</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Tanzeer Hossain, </a:t>
            </a:r>
            <a:r>
              <a:rPr lang="en-US" sz="2000" b="1" dirty="0">
                <a:ln w="1905"/>
                <a:solidFill>
                  <a:schemeClr val="bg2">
                    <a:lumMod val="25000"/>
                  </a:schemeClr>
                </a:solidFill>
                <a:effectLst>
                  <a:outerShdw blurRad="63500" sx="102000" sy="102000" algn="ctr" rotWithShape="0">
                    <a:prstClr val="black">
                      <a:alpha val="40000"/>
                    </a:prstClr>
                  </a:outerShdw>
                </a:effectLst>
              </a:rPr>
              <a:t>1005029</a:t>
            </a:r>
          </a:p>
          <a:p>
            <a:pPr algn="r"/>
            <a:r>
              <a:rPr lang="en-US" sz="2000" b="1" dirty="0" smtClean="0">
                <a:ln w="10541" cmpd="sng">
                  <a:solidFill>
                    <a:srgbClr val="7D7D7D">
                      <a:tint val="100000"/>
                      <a:shade val="100000"/>
                      <a:satMod val="110000"/>
                    </a:srgbClr>
                  </a:solidFill>
                  <a:prstDash val="solid"/>
                </a:ln>
                <a:solidFill>
                  <a:schemeClr val="accent3">
                    <a:lumMod val="50000"/>
                  </a:schemeClr>
                </a:solidFill>
              </a:rPr>
              <a:t>CSE , BUET</a:t>
            </a:r>
          </a:p>
          <a:p>
            <a:endParaRPr lang="en-US" sz="2000" b="1" dirty="0">
              <a:ln w="1905"/>
              <a:solidFill>
                <a:schemeClr val="accent4">
                  <a:lumMod val="50000"/>
                </a:schemeClr>
              </a:solidFill>
              <a:effectLst>
                <a:outerShdw blurRad="63500" sx="102000" sy="102000" algn="ctr" rotWithShape="0">
                  <a:prstClr val="black">
                    <a:alpha val="40000"/>
                  </a:prstClr>
                </a:outerShdw>
              </a:effectLst>
            </a:endParaRPr>
          </a:p>
        </p:txBody>
      </p:sp>
      <p:sp>
        <p:nvSpPr>
          <p:cNvPr id="8" name="TextBox 7"/>
          <p:cNvSpPr txBox="1"/>
          <p:nvPr/>
        </p:nvSpPr>
        <p:spPr>
          <a:xfrm>
            <a:off x="5562600" y="2362200"/>
            <a:ext cx="3389243" cy="830997"/>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rPr>
              <a:t>Requirement &amp; Feasibility Analysis</a:t>
            </a:r>
            <a:endParaRPr lang="en-US" sz="2400" b="1" dirty="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315971537"/>
      </p:ext>
    </p:extLst>
  </p:cSld>
  <p:clrMapOvr>
    <a:masterClrMapping/>
  </p:clrMapOvr>
  <mc:AlternateContent xmlns:mc="http://schemas.openxmlformats.org/markup-compatibility/2006" xmlns:p14="http://schemas.microsoft.com/office/powerpoint/2010/main">
    <mc:Choice Requires="p14">
      <p:transition p14:dur="0" advTm="9951"/>
    </mc:Choice>
    <mc:Fallback xmlns="">
      <p:transition advTm="995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3302" y="4807699"/>
            <a:ext cx="131370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Judge</a:t>
            </a:r>
          </a:p>
          <a:p>
            <a:pPr algn="ctr"/>
            <a:r>
              <a:rPr lang="en-US" sz="1600" dirty="0" smtClean="0"/>
              <a:t>(Magistrate)</a:t>
            </a:r>
            <a:endParaRPr lang="en-US" sz="1600" dirty="0"/>
          </a:p>
        </p:txBody>
      </p:sp>
      <p:sp>
        <p:nvSpPr>
          <p:cNvPr id="6" name="Rectangle 5"/>
          <p:cNvSpPr/>
          <p:nvPr/>
        </p:nvSpPr>
        <p:spPr>
          <a:xfrm>
            <a:off x="7696200" y="1728225"/>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Copy Maker</a:t>
            </a:r>
          </a:p>
        </p:txBody>
      </p:sp>
      <p:sp>
        <p:nvSpPr>
          <p:cNvPr id="7" name="Rectangle 6"/>
          <p:cNvSpPr/>
          <p:nvPr/>
        </p:nvSpPr>
        <p:spPr>
          <a:xfrm>
            <a:off x="7696200" y="4865716"/>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Comparer</a:t>
            </a:r>
            <a:endParaRPr lang="en-US" sz="1600" dirty="0"/>
          </a:p>
        </p:txBody>
      </p:sp>
      <p:sp>
        <p:nvSpPr>
          <p:cNvPr id="8" name="Rectangle 7"/>
          <p:cNvSpPr/>
          <p:nvPr/>
        </p:nvSpPr>
        <p:spPr>
          <a:xfrm>
            <a:off x="537857" y="2817177"/>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9" name="Rounded Rectangle 8"/>
          <p:cNvSpPr/>
          <p:nvPr/>
        </p:nvSpPr>
        <p:spPr>
          <a:xfrm>
            <a:off x="807890" y="1910694"/>
            <a:ext cx="868510" cy="5277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Pay Fee</a:t>
            </a:r>
            <a:endParaRPr lang="en-US" sz="1600" dirty="0"/>
          </a:p>
        </p:txBody>
      </p:sp>
      <p:grpSp>
        <p:nvGrpSpPr>
          <p:cNvPr id="15" name="Group 14"/>
          <p:cNvGrpSpPr/>
          <p:nvPr/>
        </p:nvGrpSpPr>
        <p:grpSpPr>
          <a:xfrm>
            <a:off x="2489120" y="3000965"/>
            <a:ext cx="2290138" cy="500703"/>
            <a:chOff x="3781763" y="1727294"/>
            <a:chExt cx="2542837" cy="1092106"/>
          </a:xfrm>
        </p:grpSpPr>
        <p:sp>
          <p:nvSpPr>
            <p:cNvPr id="16" name="Rectangle 15"/>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17" name="Straight Connector 16"/>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8" name="Straight Connector 17"/>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9" name="TextBox 18"/>
            <p:cNvSpPr txBox="1"/>
            <p:nvPr/>
          </p:nvSpPr>
          <p:spPr>
            <a:xfrm>
              <a:off x="3979271" y="1922465"/>
              <a:ext cx="2190750" cy="738435"/>
            </a:xfrm>
            <a:prstGeom prst="rect">
              <a:avLst/>
            </a:prstGeom>
            <a:noFill/>
          </p:spPr>
          <p:txBody>
            <a:bodyPr wrap="square" rtlCol="0">
              <a:spAutoFit/>
            </a:bodyPr>
            <a:lstStyle/>
            <a:p>
              <a:pPr algn="ctr"/>
              <a:r>
                <a:rPr lang="en-US" sz="1600" dirty="0" smtClean="0"/>
                <a:t>Bank Database</a:t>
              </a:r>
              <a:endParaRPr lang="en-US" sz="1600" dirty="0"/>
            </a:p>
          </p:txBody>
        </p:sp>
      </p:grpSp>
      <p:cxnSp>
        <p:nvCxnSpPr>
          <p:cNvPr id="21" name="Straight Arrow Connector 20"/>
          <p:cNvCxnSpPr>
            <a:stCxn id="9" idx="3"/>
            <a:endCxn id="16" idx="1"/>
          </p:cNvCxnSpPr>
          <p:nvPr/>
        </p:nvCxnSpPr>
        <p:spPr>
          <a:xfrm>
            <a:off x="1676400" y="2174547"/>
            <a:ext cx="812720" cy="10785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2200398" y="1871246"/>
            <a:ext cx="497252" cy="338554"/>
          </a:xfrm>
          <a:prstGeom prst="rect">
            <a:avLst/>
          </a:prstGeom>
          <a:noFill/>
        </p:spPr>
        <p:txBody>
          <a:bodyPr wrap="none" rtlCol="0">
            <a:spAutoFit/>
          </a:bodyPr>
          <a:lstStyle/>
          <a:p>
            <a:pPr algn="ctr"/>
            <a:r>
              <a:rPr lang="en-US" sz="1600" dirty="0" smtClean="0"/>
              <a:t>Pay</a:t>
            </a:r>
            <a:endParaRPr lang="en-US" sz="1600" dirty="0"/>
          </a:p>
        </p:txBody>
      </p:sp>
      <p:sp>
        <p:nvSpPr>
          <p:cNvPr id="23" name="TextBox 22"/>
          <p:cNvSpPr txBox="1"/>
          <p:nvPr/>
        </p:nvSpPr>
        <p:spPr>
          <a:xfrm>
            <a:off x="1994746" y="2464560"/>
            <a:ext cx="1065904" cy="338554"/>
          </a:xfrm>
          <a:prstGeom prst="rect">
            <a:avLst/>
          </a:prstGeom>
          <a:noFill/>
        </p:spPr>
        <p:txBody>
          <a:bodyPr wrap="square" rtlCol="0">
            <a:spAutoFit/>
          </a:bodyPr>
          <a:lstStyle/>
          <a:p>
            <a:pPr algn="ctr"/>
            <a:r>
              <a:rPr lang="en-US" sz="1600" dirty="0" smtClean="0"/>
              <a:t>Payment</a:t>
            </a:r>
            <a:endParaRPr lang="en-US" sz="1600" dirty="0"/>
          </a:p>
        </p:txBody>
      </p:sp>
      <p:sp>
        <p:nvSpPr>
          <p:cNvPr id="24" name="Rectangle 23"/>
          <p:cNvSpPr/>
          <p:nvPr/>
        </p:nvSpPr>
        <p:spPr>
          <a:xfrm>
            <a:off x="3202606" y="1719048"/>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25" name="Rounded Rectangle 24"/>
          <p:cNvSpPr/>
          <p:nvPr/>
        </p:nvSpPr>
        <p:spPr>
          <a:xfrm>
            <a:off x="5116017" y="1676400"/>
            <a:ext cx="1656595"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Apply For Certified Copy</a:t>
            </a:r>
            <a:endParaRPr lang="en-US" sz="1600" dirty="0"/>
          </a:p>
        </p:txBody>
      </p:sp>
      <p:cxnSp>
        <p:nvCxnSpPr>
          <p:cNvPr id="27" name="Straight Arrow Connector 26"/>
          <p:cNvCxnSpPr>
            <a:stCxn id="24" idx="3"/>
            <a:endCxn id="25" idx="1"/>
          </p:cNvCxnSpPr>
          <p:nvPr/>
        </p:nvCxnSpPr>
        <p:spPr>
          <a:xfrm>
            <a:off x="4382870" y="2143978"/>
            <a:ext cx="73314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4409376" y="1752600"/>
            <a:ext cx="696024" cy="338554"/>
          </a:xfrm>
          <a:prstGeom prst="rect">
            <a:avLst/>
          </a:prstGeom>
          <a:noFill/>
        </p:spPr>
        <p:txBody>
          <a:bodyPr wrap="none" rtlCol="0">
            <a:spAutoFit/>
          </a:bodyPr>
          <a:lstStyle/>
          <a:p>
            <a:pPr algn="ctr"/>
            <a:r>
              <a:rPr lang="en-US" sz="1600" dirty="0" smtClean="0"/>
              <a:t>Apply</a:t>
            </a:r>
            <a:endParaRPr lang="en-US" sz="1600" dirty="0"/>
          </a:p>
        </p:txBody>
      </p:sp>
      <p:cxnSp>
        <p:nvCxnSpPr>
          <p:cNvPr id="30" name="Straight Arrow Connector 29"/>
          <p:cNvCxnSpPr>
            <a:stCxn id="25" idx="3"/>
            <a:endCxn id="6" idx="1"/>
          </p:cNvCxnSpPr>
          <p:nvPr/>
        </p:nvCxnSpPr>
        <p:spPr>
          <a:xfrm>
            <a:off x="6772612" y="2143978"/>
            <a:ext cx="923588" cy="91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6749607" y="1853625"/>
            <a:ext cx="912109" cy="584775"/>
          </a:xfrm>
          <a:prstGeom prst="rect">
            <a:avLst/>
          </a:prstGeom>
          <a:noFill/>
        </p:spPr>
        <p:txBody>
          <a:bodyPr wrap="none" rtlCol="0">
            <a:spAutoFit/>
          </a:bodyPr>
          <a:lstStyle/>
          <a:p>
            <a:pPr algn="ctr"/>
            <a:r>
              <a:rPr lang="en-US" sz="1600" dirty="0" smtClean="0"/>
              <a:t>Get</a:t>
            </a:r>
          </a:p>
          <a:p>
            <a:pPr algn="ctr"/>
            <a:r>
              <a:rPr lang="en-US" sz="1600" dirty="0" smtClean="0"/>
              <a:t>Request</a:t>
            </a:r>
            <a:endParaRPr lang="en-US" sz="1600" dirty="0"/>
          </a:p>
        </p:txBody>
      </p:sp>
      <p:sp>
        <p:nvSpPr>
          <p:cNvPr id="32" name="Rounded Rectangle 31"/>
          <p:cNvSpPr/>
          <p:nvPr/>
        </p:nvSpPr>
        <p:spPr>
          <a:xfrm>
            <a:off x="7467600" y="3237466"/>
            <a:ext cx="1621022" cy="1029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Create and forward copy of document to comparer</a:t>
            </a:r>
            <a:endParaRPr lang="en-US" sz="1600" dirty="0"/>
          </a:p>
        </p:txBody>
      </p:sp>
      <p:cxnSp>
        <p:nvCxnSpPr>
          <p:cNvPr id="34" name="Straight Arrow Connector 33"/>
          <p:cNvCxnSpPr>
            <a:stCxn id="6" idx="2"/>
            <a:endCxn id="32" idx="0"/>
          </p:cNvCxnSpPr>
          <p:nvPr/>
        </p:nvCxnSpPr>
        <p:spPr>
          <a:xfrm flipH="1">
            <a:off x="8278111" y="2578085"/>
            <a:ext cx="8221" cy="6593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9" idx="3"/>
          </p:cNvCxnSpPr>
          <p:nvPr/>
        </p:nvCxnSpPr>
        <p:spPr>
          <a:xfrm>
            <a:off x="4640040" y="3259723"/>
            <a:ext cx="2751360" cy="3216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32" idx="2"/>
            <a:endCxn id="7" idx="0"/>
          </p:cNvCxnSpPr>
          <p:nvPr/>
        </p:nvCxnSpPr>
        <p:spPr>
          <a:xfrm>
            <a:off x="8278111" y="4267200"/>
            <a:ext cx="8221" cy="5985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a:off x="6985976" y="2578697"/>
            <a:ext cx="1300356" cy="584775"/>
          </a:xfrm>
          <a:prstGeom prst="rect">
            <a:avLst/>
          </a:prstGeom>
          <a:noFill/>
        </p:spPr>
        <p:txBody>
          <a:bodyPr wrap="none" rtlCol="0">
            <a:spAutoFit/>
          </a:bodyPr>
          <a:lstStyle/>
          <a:p>
            <a:pPr algn="ctr"/>
            <a:r>
              <a:rPr lang="en-US" sz="1600" dirty="0" smtClean="0"/>
              <a:t>Create </a:t>
            </a:r>
          </a:p>
          <a:p>
            <a:pPr algn="ctr"/>
            <a:r>
              <a:rPr lang="en-US" sz="1600" dirty="0" smtClean="0"/>
              <a:t>and forward</a:t>
            </a:r>
            <a:endParaRPr lang="en-US" sz="1600" dirty="0"/>
          </a:p>
        </p:txBody>
      </p:sp>
      <p:sp>
        <p:nvSpPr>
          <p:cNvPr id="59" name="TextBox 58"/>
          <p:cNvSpPr txBox="1"/>
          <p:nvPr/>
        </p:nvSpPr>
        <p:spPr>
          <a:xfrm rot="407591">
            <a:off x="5120274" y="3133579"/>
            <a:ext cx="1467068" cy="338554"/>
          </a:xfrm>
          <a:prstGeom prst="rect">
            <a:avLst/>
          </a:prstGeom>
          <a:noFill/>
        </p:spPr>
        <p:txBody>
          <a:bodyPr wrap="none" rtlCol="0">
            <a:spAutoFit/>
          </a:bodyPr>
          <a:lstStyle/>
          <a:p>
            <a:pPr algn="ctr"/>
            <a:r>
              <a:rPr lang="en-US" sz="1600" dirty="0" smtClean="0"/>
              <a:t>Payment Info.</a:t>
            </a:r>
            <a:endParaRPr lang="en-US" sz="1600" dirty="0"/>
          </a:p>
        </p:txBody>
      </p:sp>
      <p:sp>
        <p:nvSpPr>
          <p:cNvPr id="60" name="TextBox 59"/>
          <p:cNvSpPr txBox="1"/>
          <p:nvPr/>
        </p:nvSpPr>
        <p:spPr>
          <a:xfrm>
            <a:off x="7222286" y="4257704"/>
            <a:ext cx="1159714" cy="584775"/>
          </a:xfrm>
          <a:prstGeom prst="rect">
            <a:avLst/>
          </a:prstGeom>
          <a:noFill/>
        </p:spPr>
        <p:txBody>
          <a:bodyPr wrap="square" rtlCol="0">
            <a:spAutoFit/>
          </a:bodyPr>
          <a:lstStyle/>
          <a:p>
            <a:pPr algn="ctr"/>
            <a:r>
              <a:rPr lang="en-US" sz="1600" dirty="0" smtClean="0"/>
              <a:t>Copied </a:t>
            </a:r>
          </a:p>
          <a:p>
            <a:pPr algn="ctr"/>
            <a:r>
              <a:rPr lang="en-US" sz="1600" dirty="0" smtClean="0"/>
              <a:t>Document</a:t>
            </a:r>
            <a:endParaRPr lang="en-US" sz="1600" dirty="0"/>
          </a:p>
        </p:txBody>
      </p:sp>
      <p:cxnSp>
        <p:nvCxnSpPr>
          <p:cNvPr id="63" name="Straight Arrow Connector 62"/>
          <p:cNvCxnSpPr>
            <a:stCxn id="7" idx="1"/>
            <a:endCxn id="64" idx="3"/>
          </p:cNvCxnSpPr>
          <p:nvPr/>
        </p:nvCxnSpPr>
        <p:spPr>
          <a:xfrm flipH="1" flipV="1">
            <a:off x="6667649" y="5236338"/>
            <a:ext cx="1028551" cy="54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Rounded Rectangle 63"/>
          <p:cNvSpPr/>
          <p:nvPr/>
        </p:nvSpPr>
        <p:spPr>
          <a:xfrm>
            <a:off x="5275518" y="4768760"/>
            <a:ext cx="1392131"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 and Send to Judge</a:t>
            </a:r>
            <a:endParaRPr lang="en-US" sz="1600" dirty="0"/>
          </a:p>
        </p:txBody>
      </p:sp>
      <p:grpSp>
        <p:nvGrpSpPr>
          <p:cNvPr id="67" name="Group 66"/>
          <p:cNvGrpSpPr/>
          <p:nvPr/>
        </p:nvGrpSpPr>
        <p:grpSpPr>
          <a:xfrm>
            <a:off x="2412048" y="3834403"/>
            <a:ext cx="2272375" cy="517005"/>
            <a:chOff x="3781763" y="1727294"/>
            <a:chExt cx="2590168" cy="1092106"/>
          </a:xfrm>
        </p:grpSpPr>
        <p:sp>
          <p:nvSpPr>
            <p:cNvPr id="68" name="Rectangle 67"/>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69" name="Straight Connector 6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0" name="Straight Connector 69"/>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81181" y="1907995"/>
              <a:ext cx="2190750" cy="715151"/>
            </a:xfrm>
            <a:prstGeom prst="rect">
              <a:avLst/>
            </a:prstGeom>
            <a:noFill/>
          </p:spPr>
          <p:txBody>
            <a:bodyPr wrap="square" rtlCol="0">
              <a:spAutoFit/>
            </a:bodyPr>
            <a:lstStyle/>
            <a:p>
              <a:pPr algn="ctr"/>
              <a:r>
                <a:rPr lang="en-US" sz="1600" dirty="0" smtClean="0"/>
                <a:t>Case Database</a:t>
              </a:r>
              <a:endParaRPr lang="en-US" sz="1600" dirty="0"/>
            </a:p>
          </p:txBody>
        </p:sp>
      </p:grpSp>
      <p:cxnSp>
        <p:nvCxnSpPr>
          <p:cNvPr id="73" name="Straight Arrow Connector 72"/>
          <p:cNvCxnSpPr>
            <a:endCxn id="32" idx="1"/>
          </p:cNvCxnSpPr>
          <p:nvPr/>
        </p:nvCxnSpPr>
        <p:spPr>
          <a:xfrm flipV="1">
            <a:off x="4382870" y="3752333"/>
            <a:ext cx="3084730" cy="3314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5" name="Straight Arrow Connector 74"/>
          <p:cNvCxnSpPr>
            <a:endCxn id="64" idx="0"/>
          </p:cNvCxnSpPr>
          <p:nvPr/>
        </p:nvCxnSpPr>
        <p:spPr>
          <a:xfrm>
            <a:off x="4382870" y="4094790"/>
            <a:ext cx="1588714" cy="6739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6" name="TextBox 75"/>
          <p:cNvSpPr txBox="1"/>
          <p:nvPr/>
        </p:nvSpPr>
        <p:spPr>
          <a:xfrm rot="21232662">
            <a:off x="5577718" y="3635331"/>
            <a:ext cx="1029449" cy="338554"/>
          </a:xfrm>
          <a:prstGeom prst="rect">
            <a:avLst/>
          </a:prstGeom>
          <a:noFill/>
        </p:spPr>
        <p:txBody>
          <a:bodyPr wrap="none" rtlCol="0">
            <a:spAutoFit/>
          </a:bodyPr>
          <a:lstStyle/>
          <a:p>
            <a:pPr algn="ctr"/>
            <a:r>
              <a:rPr lang="en-US" sz="1600" dirty="0" smtClean="0"/>
              <a:t>Case Info</a:t>
            </a:r>
            <a:endParaRPr lang="en-US" sz="1600" dirty="0"/>
          </a:p>
        </p:txBody>
      </p:sp>
      <p:sp>
        <p:nvSpPr>
          <p:cNvPr id="77" name="TextBox 76"/>
          <p:cNvSpPr txBox="1"/>
          <p:nvPr/>
        </p:nvSpPr>
        <p:spPr>
          <a:xfrm rot="1261924">
            <a:off x="4903261" y="4212053"/>
            <a:ext cx="1029449" cy="338554"/>
          </a:xfrm>
          <a:prstGeom prst="rect">
            <a:avLst/>
          </a:prstGeom>
          <a:noFill/>
        </p:spPr>
        <p:txBody>
          <a:bodyPr wrap="none" rtlCol="0">
            <a:spAutoFit/>
          </a:bodyPr>
          <a:lstStyle/>
          <a:p>
            <a:pPr algn="ctr"/>
            <a:r>
              <a:rPr lang="en-US" sz="1600" dirty="0" smtClean="0"/>
              <a:t>Case Info</a:t>
            </a:r>
            <a:endParaRPr lang="en-US" sz="1600" dirty="0"/>
          </a:p>
        </p:txBody>
      </p:sp>
      <p:cxnSp>
        <p:nvCxnSpPr>
          <p:cNvPr id="79" name="Straight Arrow Connector 78"/>
          <p:cNvCxnSpPr>
            <a:stCxn id="64" idx="1"/>
            <a:endCxn id="5" idx="3"/>
          </p:cNvCxnSpPr>
          <p:nvPr/>
        </p:nvCxnSpPr>
        <p:spPr>
          <a:xfrm flipH="1" flipV="1">
            <a:off x="4217006" y="5232629"/>
            <a:ext cx="1058512" cy="370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0" name="Rounded Rectangle 79"/>
          <p:cNvSpPr/>
          <p:nvPr/>
        </p:nvSpPr>
        <p:spPr>
          <a:xfrm>
            <a:off x="304800" y="4721257"/>
            <a:ext cx="1689946" cy="1069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Approve and Supply</a:t>
            </a:r>
          </a:p>
          <a:p>
            <a:pPr algn="ctr"/>
            <a:r>
              <a:rPr lang="en-US" sz="1600" dirty="0" smtClean="0"/>
              <a:t>Certified Document</a:t>
            </a:r>
            <a:endParaRPr lang="en-US" sz="1600" dirty="0"/>
          </a:p>
        </p:txBody>
      </p:sp>
      <p:cxnSp>
        <p:nvCxnSpPr>
          <p:cNvPr id="84" name="Straight Arrow Connector 83"/>
          <p:cNvCxnSpPr>
            <a:stCxn id="80" idx="0"/>
            <a:endCxn id="8" idx="2"/>
          </p:cNvCxnSpPr>
          <p:nvPr/>
        </p:nvCxnSpPr>
        <p:spPr>
          <a:xfrm flipV="1">
            <a:off x="1149773" y="3752333"/>
            <a:ext cx="4224" cy="968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a:stCxn id="5" idx="1"/>
            <a:endCxn id="80" idx="3"/>
          </p:cNvCxnSpPr>
          <p:nvPr/>
        </p:nvCxnSpPr>
        <p:spPr>
          <a:xfrm flipH="1">
            <a:off x="1994746" y="5232629"/>
            <a:ext cx="908556" cy="23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2" name="TextBox 101"/>
          <p:cNvSpPr txBox="1"/>
          <p:nvPr/>
        </p:nvSpPr>
        <p:spPr>
          <a:xfrm>
            <a:off x="1988607" y="4960203"/>
            <a:ext cx="1000595" cy="830997"/>
          </a:xfrm>
          <a:prstGeom prst="rect">
            <a:avLst/>
          </a:prstGeom>
          <a:noFill/>
        </p:spPr>
        <p:txBody>
          <a:bodyPr wrap="none" rtlCol="0">
            <a:spAutoFit/>
          </a:bodyPr>
          <a:lstStyle/>
          <a:p>
            <a:pPr algn="ctr"/>
            <a:r>
              <a:rPr lang="en-US" sz="1600" dirty="0" smtClean="0"/>
              <a:t>Approve </a:t>
            </a:r>
          </a:p>
          <a:p>
            <a:pPr algn="ctr"/>
            <a:r>
              <a:rPr lang="en-US" sz="1600" dirty="0" smtClean="0"/>
              <a:t>&amp; </a:t>
            </a:r>
          </a:p>
          <a:p>
            <a:pPr algn="ctr"/>
            <a:r>
              <a:rPr lang="en-US" sz="1600" dirty="0" smtClean="0"/>
              <a:t>Supply</a:t>
            </a:r>
            <a:endParaRPr lang="en-US" sz="1600" dirty="0"/>
          </a:p>
        </p:txBody>
      </p:sp>
      <p:sp>
        <p:nvSpPr>
          <p:cNvPr id="103" name="TextBox 102"/>
          <p:cNvSpPr txBox="1"/>
          <p:nvPr/>
        </p:nvSpPr>
        <p:spPr>
          <a:xfrm>
            <a:off x="347357" y="3946178"/>
            <a:ext cx="894476" cy="584775"/>
          </a:xfrm>
          <a:prstGeom prst="rect">
            <a:avLst/>
          </a:prstGeom>
          <a:noFill/>
        </p:spPr>
        <p:txBody>
          <a:bodyPr wrap="none" rtlCol="0">
            <a:spAutoFit/>
          </a:bodyPr>
          <a:lstStyle/>
          <a:p>
            <a:pPr algn="ctr"/>
            <a:r>
              <a:rPr lang="en-US" sz="1600" dirty="0" smtClean="0"/>
              <a:t>Receive</a:t>
            </a:r>
          </a:p>
          <a:p>
            <a:pPr algn="ctr"/>
            <a:endParaRPr lang="en-US" sz="1600" dirty="0"/>
          </a:p>
        </p:txBody>
      </p:sp>
      <p:sp>
        <p:nvSpPr>
          <p:cNvPr id="110" name="TextBox 109"/>
          <p:cNvSpPr txBox="1"/>
          <p:nvPr/>
        </p:nvSpPr>
        <p:spPr>
          <a:xfrm>
            <a:off x="6602773" y="5236338"/>
            <a:ext cx="1205779" cy="1077218"/>
          </a:xfrm>
          <a:prstGeom prst="rect">
            <a:avLst/>
          </a:prstGeom>
          <a:noFill/>
        </p:spPr>
        <p:txBody>
          <a:bodyPr wrap="none" rtlCol="0">
            <a:spAutoFit/>
          </a:bodyPr>
          <a:lstStyle/>
          <a:p>
            <a:pPr algn="ctr"/>
            <a:r>
              <a:rPr lang="en-US" sz="1600" dirty="0" smtClean="0"/>
              <a:t>Compare</a:t>
            </a:r>
          </a:p>
          <a:p>
            <a:pPr algn="ctr"/>
            <a:r>
              <a:rPr lang="en-US" sz="1600" dirty="0" smtClean="0"/>
              <a:t>&amp; Forward </a:t>
            </a:r>
          </a:p>
          <a:p>
            <a:pPr algn="ctr"/>
            <a:r>
              <a:rPr lang="en-US" sz="1600" dirty="0" smtClean="0"/>
              <a:t>To Judge</a:t>
            </a:r>
          </a:p>
          <a:p>
            <a:pPr algn="ctr"/>
            <a:endParaRPr lang="en-US" sz="1600" dirty="0"/>
          </a:p>
        </p:txBody>
      </p:sp>
      <p:sp>
        <p:nvSpPr>
          <p:cNvPr id="111" name="TextBox 110"/>
          <p:cNvSpPr txBox="1"/>
          <p:nvPr/>
        </p:nvSpPr>
        <p:spPr>
          <a:xfrm>
            <a:off x="4191606" y="4977825"/>
            <a:ext cx="1178528" cy="584775"/>
          </a:xfrm>
          <a:prstGeom prst="rect">
            <a:avLst/>
          </a:prstGeom>
          <a:noFill/>
        </p:spPr>
        <p:txBody>
          <a:bodyPr wrap="none" rtlCol="0">
            <a:spAutoFit/>
          </a:bodyPr>
          <a:lstStyle/>
          <a:p>
            <a:pPr algn="ctr"/>
            <a:r>
              <a:rPr lang="en-US" sz="1600" dirty="0" smtClean="0"/>
              <a:t>Compared </a:t>
            </a:r>
          </a:p>
          <a:p>
            <a:pPr algn="ctr"/>
            <a:r>
              <a:rPr lang="en-US" sz="1600" dirty="0" smtClean="0"/>
              <a:t>Document</a:t>
            </a:r>
            <a:endParaRPr lang="en-US" sz="1600" dirty="0"/>
          </a:p>
        </p:txBody>
      </p:sp>
      <p:pic>
        <p:nvPicPr>
          <p:cNvPr id="10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2"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13" name="Rounded Rectangle 11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29" name="TextBox 128"/>
          <p:cNvSpPr txBox="1"/>
          <p:nvPr/>
        </p:nvSpPr>
        <p:spPr>
          <a:xfrm>
            <a:off x="518204" y="6246167"/>
            <a:ext cx="806182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61" name="Straight Arrow Connector 60"/>
          <p:cNvCxnSpPr>
            <a:stCxn id="24" idx="1"/>
            <a:endCxn id="9" idx="3"/>
          </p:cNvCxnSpPr>
          <p:nvPr/>
        </p:nvCxnSpPr>
        <p:spPr>
          <a:xfrm flipH="1">
            <a:off x="1676400" y="2143978"/>
            <a:ext cx="1526206" cy="3056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10848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4" name="Straight Connector 3"/>
          <p:cNvCxnSpPr/>
          <p:nvPr/>
        </p:nvCxnSpPr>
        <p:spPr>
          <a:xfrm>
            <a:off x="419100" y="36322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651500" y="2032000"/>
            <a:ext cx="1257300" cy="1600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251200" y="2146300"/>
            <a:ext cx="1511300" cy="1485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219200" y="2159000"/>
            <a:ext cx="1504950" cy="1473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699000" y="3632200"/>
            <a:ext cx="125730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89200" y="3632200"/>
            <a:ext cx="1397000" cy="159986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66000" y="28321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Wastage of money and time</a:t>
            </a:r>
            <a:endParaRPr lang="en-US" dirty="0">
              <a:solidFill>
                <a:schemeClr val="tx1"/>
              </a:solidFill>
            </a:endParaRPr>
          </a:p>
        </p:txBody>
      </p:sp>
      <p:sp>
        <p:nvSpPr>
          <p:cNvPr id="11" name="Rectangle 10"/>
          <p:cNvSpPr/>
          <p:nvPr/>
        </p:nvSpPr>
        <p:spPr>
          <a:xfrm>
            <a:off x="4699000" y="17018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222500" y="16637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406400" y="1676400"/>
            <a:ext cx="16256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886200" y="5156200"/>
            <a:ext cx="16002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803400" y="51562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032000" y="23368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8200" y="2348468"/>
            <a:ext cx="1371600" cy="369332"/>
          </a:xfrm>
          <a:prstGeom prst="rect">
            <a:avLst/>
          </a:prstGeom>
          <a:noFill/>
        </p:spPr>
        <p:txBody>
          <a:bodyPr wrap="square" rtlCol="0">
            <a:spAutoFit/>
          </a:bodyPr>
          <a:lstStyle/>
          <a:p>
            <a:pPr algn="ctr"/>
            <a:r>
              <a:rPr lang="en-US" dirty="0" smtClean="0"/>
              <a:t>Repetition</a:t>
            </a:r>
            <a:endParaRPr lang="en-US" dirty="0"/>
          </a:p>
        </p:txBody>
      </p:sp>
      <p:cxnSp>
        <p:nvCxnSpPr>
          <p:cNvPr id="19" name="Straight Arrow Connector 18"/>
          <p:cNvCxnSpPr/>
          <p:nvPr/>
        </p:nvCxnSpPr>
        <p:spPr>
          <a:xfrm>
            <a:off x="4851400" y="2794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56200" y="2833469"/>
            <a:ext cx="1371600" cy="646331"/>
          </a:xfrm>
          <a:prstGeom prst="rect">
            <a:avLst/>
          </a:prstGeom>
          <a:noFill/>
        </p:spPr>
        <p:txBody>
          <a:bodyPr wrap="square" rtlCol="0">
            <a:spAutoFit/>
          </a:bodyPr>
          <a:lstStyle/>
          <a:p>
            <a:pPr algn="ctr"/>
            <a:r>
              <a:rPr lang="en-US" dirty="0" smtClean="0"/>
              <a:t>Intentional delay </a:t>
            </a:r>
            <a:endParaRPr lang="en-US" dirty="0"/>
          </a:p>
        </p:txBody>
      </p:sp>
      <p:cxnSp>
        <p:nvCxnSpPr>
          <p:cNvPr id="23" name="Straight Arrow Connector 22"/>
          <p:cNvCxnSpPr/>
          <p:nvPr/>
        </p:nvCxnSpPr>
        <p:spPr>
          <a:xfrm flipH="1">
            <a:off x="3251200" y="4394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2946400" y="4470400"/>
            <a:ext cx="1219200" cy="369332"/>
          </a:xfrm>
          <a:prstGeom prst="rect">
            <a:avLst/>
          </a:prstGeom>
          <a:noFill/>
        </p:spPr>
        <p:txBody>
          <a:bodyPr wrap="square" rtlCol="0">
            <a:spAutoFit/>
          </a:bodyPr>
          <a:lstStyle/>
          <a:p>
            <a:pPr algn="ctr"/>
            <a:r>
              <a:rPr lang="en-US" dirty="0" smtClean="0"/>
              <a:t>Lengthy</a:t>
            </a:r>
            <a:endParaRPr lang="en-US" dirty="0"/>
          </a:p>
        </p:txBody>
      </p:sp>
      <p:cxnSp>
        <p:nvCxnSpPr>
          <p:cNvPr id="25" name="Straight Arrow Connector 24"/>
          <p:cNvCxnSpPr/>
          <p:nvPr/>
        </p:nvCxnSpPr>
        <p:spPr>
          <a:xfrm flipH="1">
            <a:off x="5232400" y="45466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32400" y="4585732"/>
            <a:ext cx="1587500" cy="646331"/>
          </a:xfrm>
          <a:prstGeom prst="rect">
            <a:avLst/>
          </a:prstGeom>
          <a:noFill/>
        </p:spPr>
        <p:txBody>
          <a:bodyPr wrap="square" rtlCol="0">
            <a:spAutoFit/>
          </a:bodyPr>
          <a:lstStyle/>
          <a:p>
            <a:pPr algn="ctr"/>
            <a:r>
              <a:rPr lang="en-US" dirty="0" smtClean="0"/>
              <a:t>No fix time span</a:t>
            </a:r>
          </a:p>
        </p:txBody>
      </p:sp>
      <p:cxnSp>
        <p:nvCxnSpPr>
          <p:cNvPr id="27" name="Straight Arrow Connector 26"/>
          <p:cNvCxnSpPr/>
          <p:nvPr/>
        </p:nvCxnSpPr>
        <p:spPr>
          <a:xfrm>
            <a:off x="1270000" y="5080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8600" y="4699000"/>
            <a:ext cx="1219200" cy="369332"/>
          </a:xfrm>
          <a:prstGeom prst="rect">
            <a:avLst/>
          </a:prstGeom>
          <a:noFill/>
        </p:spPr>
        <p:txBody>
          <a:bodyPr wrap="square" rtlCol="0">
            <a:spAutoFit/>
          </a:bodyPr>
          <a:lstStyle/>
          <a:p>
            <a:pPr algn="ctr"/>
            <a:r>
              <a:rPr lang="en-US" dirty="0" smtClean="0"/>
              <a:t>Lengthy</a:t>
            </a:r>
          </a:p>
        </p:txBody>
      </p:sp>
      <p:cxnSp>
        <p:nvCxnSpPr>
          <p:cNvPr id="29" name="Straight Arrow Connector 28"/>
          <p:cNvCxnSpPr/>
          <p:nvPr/>
        </p:nvCxnSpPr>
        <p:spPr>
          <a:xfrm>
            <a:off x="1346200" y="3937000"/>
            <a:ext cx="2286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35100" y="3860800"/>
            <a:ext cx="2044700" cy="646331"/>
          </a:xfrm>
          <a:prstGeom prst="rect">
            <a:avLst/>
          </a:prstGeom>
          <a:noFill/>
        </p:spPr>
        <p:txBody>
          <a:bodyPr wrap="square" rtlCol="0">
            <a:spAutoFit/>
          </a:bodyPr>
          <a:lstStyle/>
          <a:p>
            <a:pPr algn="ctr"/>
            <a:r>
              <a:rPr lang="en-US" dirty="0" smtClean="0"/>
              <a:t>Time consuming for customers</a:t>
            </a:r>
          </a:p>
        </p:txBody>
      </p:sp>
      <p:cxnSp>
        <p:nvCxnSpPr>
          <p:cNvPr id="31" name="Straight Arrow Connector 30"/>
          <p:cNvCxnSpPr/>
          <p:nvPr/>
        </p:nvCxnSpPr>
        <p:spPr>
          <a:xfrm>
            <a:off x="736600" y="3053331"/>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27100" y="3096736"/>
            <a:ext cx="1409700" cy="369332"/>
          </a:xfrm>
          <a:prstGeom prst="rect">
            <a:avLst/>
          </a:prstGeom>
          <a:noFill/>
        </p:spPr>
        <p:txBody>
          <a:bodyPr wrap="square" rtlCol="0">
            <a:spAutoFit/>
          </a:bodyPr>
          <a:lstStyle/>
          <a:p>
            <a:pPr algn="ctr"/>
            <a:r>
              <a:rPr lang="en-US" dirty="0" smtClean="0"/>
              <a:t>Bribing</a:t>
            </a:r>
            <a:endParaRPr lang="en-US" dirty="0"/>
          </a:p>
        </p:txBody>
      </p:sp>
      <p:cxnSp>
        <p:nvCxnSpPr>
          <p:cNvPr id="33" name="Straight Arrow Connector 32"/>
          <p:cNvCxnSpPr/>
          <p:nvPr/>
        </p:nvCxnSpPr>
        <p:spPr>
          <a:xfrm>
            <a:off x="355600" y="2489200"/>
            <a:ext cx="1168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5600" y="2413000"/>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5" name="Straight Arrow Connector 34"/>
          <p:cNvCxnSpPr/>
          <p:nvPr/>
        </p:nvCxnSpPr>
        <p:spPr>
          <a:xfrm flipH="1">
            <a:off x="203200" y="36322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65400" y="285959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97150" y="2794000"/>
            <a:ext cx="1492250" cy="646331"/>
          </a:xfrm>
          <a:prstGeom prst="rect">
            <a:avLst/>
          </a:prstGeom>
          <a:noFill/>
        </p:spPr>
        <p:txBody>
          <a:bodyPr wrap="square" rtlCol="0">
            <a:spAutoFit/>
          </a:bodyPr>
          <a:lstStyle/>
          <a:p>
            <a:pPr algn="ctr"/>
            <a:r>
              <a:rPr lang="en-US" dirty="0" smtClean="0"/>
              <a:t>Unnecessary processing</a:t>
            </a:r>
            <a:endParaRPr lang="en-US" dirty="0"/>
          </a:p>
        </p:txBody>
      </p:sp>
      <p:cxnSp>
        <p:nvCxnSpPr>
          <p:cNvPr id="38" name="Straight Arrow Connector 37"/>
          <p:cNvCxnSpPr/>
          <p:nvPr/>
        </p:nvCxnSpPr>
        <p:spPr>
          <a:xfrm flipH="1">
            <a:off x="5918200" y="2336800"/>
            <a:ext cx="990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94400" y="2336800"/>
            <a:ext cx="1993901" cy="369332"/>
          </a:xfrm>
          <a:prstGeom prst="rect">
            <a:avLst/>
          </a:prstGeom>
          <a:noFill/>
        </p:spPr>
        <p:txBody>
          <a:bodyPr wrap="square" rtlCol="0">
            <a:spAutoFit/>
          </a:bodyPr>
          <a:lstStyle/>
          <a:p>
            <a:pPr algn="ctr"/>
            <a:r>
              <a:rPr lang="en-US" dirty="0" smtClean="0"/>
              <a:t>Manual checking</a:t>
            </a:r>
            <a:endParaRPr lang="en-US" dirty="0"/>
          </a:p>
        </p:txBody>
      </p:sp>
      <p:cxnSp>
        <p:nvCxnSpPr>
          <p:cNvPr id="41" name="Straight Arrow Connector 40"/>
          <p:cNvCxnSpPr/>
          <p:nvPr/>
        </p:nvCxnSpPr>
        <p:spPr>
          <a:xfrm flipH="1">
            <a:off x="5613400" y="4013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5613400" y="4052332"/>
            <a:ext cx="1219200" cy="369332"/>
          </a:xfrm>
          <a:prstGeom prst="rect">
            <a:avLst/>
          </a:prstGeom>
          <a:noFill/>
        </p:spPr>
        <p:txBody>
          <a:bodyPr wrap="square" rtlCol="0">
            <a:spAutoFit/>
          </a:bodyPr>
          <a:lstStyle/>
          <a:p>
            <a:pPr algn="ctr"/>
            <a:r>
              <a:rPr lang="en-US" dirty="0" smtClean="0"/>
              <a:t>Manual</a:t>
            </a:r>
            <a:endParaRPr lang="en-US" dirty="0"/>
          </a:p>
        </p:txBody>
      </p:sp>
      <p:sp>
        <p:nvSpPr>
          <p:cNvPr id="40" name="TextBox 39"/>
          <p:cNvSpPr txBox="1"/>
          <p:nvPr/>
        </p:nvSpPr>
        <p:spPr>
          <a:xfrm>
            <a:off x="564695" y="5943600"/>
            <a:ext cx="7968849"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5"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268064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33800" y="2410679"/>
            <a:ext cx="1380032" cy="685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Announce Judgment</a:t>
            </a:r>
            <a:endParaRPr lang="en-US" dirty="0"/>
          </a:p>
        </p:txBody>
      </p:sp>
      <p:sp>
        <p:nvSpPr>
          <p:cNvPr id="5" name="Rectangle 4"/>
          <p:cNvSpPr/>
          <p:nvPr/>
        </p:nvSpPr>
        <p:spPr>
          <a:xfrm>
            <a:off x="674077" y="2286001"/>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Plaintiff &amp; Others</a:t>
            </a:r>
          </a:p>
        </p:txBody>
      </p:sp>
      <p:sp>
        <p:nvSpPr>
          <p:cNvPr id="7" name="Rectangle 6"/>
          <p:cNvSpPr/>
          <p:nvPr/>
        </p:nvSpPr>
        <p:spPr>
          <a:xfrm>
            <a:off x="7386207" y="2285999"/>
            <a:ext cx="1376793" cy="935157"/>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Magistrate</a:t>
            </a:r>
          </a:p>
        </p:txBody>
      </p:sp>
      <p:sp>
        <p:nvSpPr>
          <p:cNvPr id="8" name="Rectangle 7"/>
          <p:cNvSpPr/>
          <p:nvPr/>
        </p:nvSpPr>
        <p:spPr>
          <a:xfrm>
            <a:off x="565056" y="4201378"/>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Greffier</a:t>
            </a:r>
          </a:p>
        </p:txBody>
      </p:sp>
      <p:cxnSp>
        <p:nvCxnSpPr>
          <p:cNvPr id="10" name="Straight Arrow Connector 9"/>
          <p:cNvCxnSpPr>
            <a:stCxn id="4" idx="1"/>
            <a:endCxn id="5" idx="3"/>
          </p:cNvCxnSpPr>
          <p:nvPr/>
        </p:nvCxnSpPr>
        <p:spPr>
          <a:xfrm flipH="1">
            <a:off x="1906356" y="2753579"/>
            <a:ext cx="182744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7" idx="1"/>
            <a:endCxn id="4" idx="3"/>
          </p:cNvCxnSpPr>
          <p:nvPr/>
        </p:nvCxnSpPr>
        <p:spPr>
          <a:xfrm flipH="1">
            <a:off x="5113832" y="2753578"/>
            <a:ext cx="2272375"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943600" y="2819693"/>
            <a:ext cx="1140056" cy="369332"/>
          </a:xfrm>
          <a:prstGeom prst="rect">
            <a:avLst/>
          </a:prstGeom>
          <a:noFill/>
        </p:spPr>
        <p:txBody>
          <a:bodyPr wrap="none" rtlCol="0">
            <a:spAutoFit/>
          </a:bodyPr>
          <a:lstStyle/>
          <a:p>
            <a:r>
              <a:rPr lang="en-US" dirty="0" smtClean="0"/>
              <a:t>Announce</a:t>
            </a:r>
            <a:endParaRPr lang="en-US" dirty="0"/>
          </a:p>
        </p:txBody>
      </p:sp>
      <p:grpSp>
        <p:nvGrpSpPr>
          <p:cNvPr id="14" name="Group 13"/>
          <p:cNvGrpSpPr/>
          <p:nvPr/>
        </p:nvGrpSpPr>
        <p:grpSpPr>
          <a:xfrm>
            <a:off x="6705600" y="4280492"/>
            <a:ext cx="2272375" cy="776928"/>
            <a:chOff x="3781763" y="1727294"/>
            <a:chExt cx="2590168" cy="1092106"/>
          </a:xfrm>
        </p:grpSpPr>
        <p:sp>
          <p:nvSpPr>
            <p:cNvPr id="15" name="Rectangle 1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 name="Straight Connector 1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7" name="Straight Connector 1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8" name="TextBox 17"/>
            <p:cNvSpPr txBox="1"/>
            <p:nvPr/>
          </p:nvSpPr>
          <p:spPr>
            <a:xfrm>
              <a:off x="4181181" y="1907995"/>
              <a:ext cx="2190750" cy="369332"/>
            </a:xfrm>
            <a:prstGeom prst="rect">
              <a:avLst/>
            </a:prstGeom>
            <a:noFill/>
          </p:spPr>
          <p:txBody>
            <a:bodyPr wrap="square" rtlCol="0">
              <a:spAutoFit/>
            </a:bodyPr>
            <a:lstStyle/>
            <a:p>
              <a:r>
                <a:rPr lang="en-US" dirty="0" smtClean="0"/>
                <a:t>Case Database</a:t>
              </a:r>
              <a:endParaRPr lang="en-US" dirty="0"/>
            </a:p>
          </p:txBody>
        </p:sp>
      </p:grpSp>
      <p:sp>
        <p:nvSpPr>
          <p:cNvPr id="22" name="Rounded Rectangle 21"/>
          <p:cNvSpPr/>
          <p:nvPr/>
        </p:nvSpPr>
        <p:spPr>
          <a:xfrm>
            <a:off x="3809999" y="4286155"/>
            <a:ext cx="1548122" cy="7257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a:t>
            </a:r>
          </a:p>
          <a:p>
            <a:pPr algn="ctr"/>
            <a:r>
              <a:rPr lang="en-US" dirty="0" smtClean="0"/>
              <a:t>Judgment</a:t>
            </a:r>
            <a:endParaRPr lang="en-US" dirty="0"/>
          </a:p>
        </p:txBody>
      </p:sp>
      <p:cxnSp>
        <p:nvCxnSpPr>
          <p:cNvPr id="26" name="Straight Arrow Connector 25"/>
          <p:cNvCxnSpPr>
            <a:stCxn id="8" idx="3"/>
            <a:endCxn id="22" idx="1"/>
          </p:cNvCxnSpPr>
          <p:nvPr/>
        </p:nvCxnSpPr>
        <p:spPr>
          <a:xfrm flipV="1">
            <a:off x="1797335" y="4649006"/>
            <a:ext cx="2012664" cy="199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5478118" y="4224377"/>
            <a:ext cx="1107483" cy="369332"/>
          </a:xfrm>
          <a:prstGeom prst="rect">
            <a:avLst/>
          </a:prstGeom>
          <a:noFill/>
        </p:spPr>
        <p:txBody>
          <a:bodyPr wrap="none" rtlCol="0">
            <a:spAutoFit/>
          </a:bodyPr>
          <a:lstStyle/>
          <a:p>
            <a:r>
              <a:rPr lang="en-US" dirty="0" smtClean="0"/>
              <a:t>Judgment</a:t>
            </a:r>
            <a:endParaRPr lang="en-US" dirty="0"/>
          </a:p>
        </p:txBody>
      </p:sp>
      <p:sp>
        <p:nvSpPr>
          <p:cNvPr id="39" name="TextBox 38"/>
          <p:cNvSpPr txBox="1"/>
          <p:nvPr/>
        </p:nvSpPr>
        <p:spPr>
          <a:xfrm>
            <a:off x="2237482" y="4257980"/>
            <a:ext cx="1165191" cy="369332"/>
          </a:xfrm>
          <a:prstGeom prst="rect">
            <a:avLst/>
          </a:prstGeom>
          <a:noFill/>
        </p:spPr>
        <p:txBody>
          <a:bodyPr wrap="none" rtlCol="0">
            <a:spAutoFit/>
          </a:bodyPr>
          <a:lstStyle/>
          <a:p>
            <a:r>
              <a:rPr lang="en-US" dirty="0" smtClean="0"/>
              <a:t>Document</a:t>
            </a:r>
            <a:endParaRPr lang="en-US" dirty="0"/>
          </a:p>
        </p:txBody>
      </p:sp>
      <p:sp>
        <p:nvSpPr>
          <p:cNvPr id="40" name="TextBox 39"/>
          <p:cNvSpPr txBox="1"/>
          <p:nvPr/>
        </p:nvSpPr>
        <p:spPr>
          <a:xfrm>
            <a:off x="1906356" y="2438400"/>
            <a:ext cx="1496317" cy="646331"/>
          </a:xfrm>
          <a:prstGeom prst="rect">
            <a:avLst/>
          </a:prstGeom>
          <a:noFill/>
        </p:spPr>
        <p:txBody>
          <a:bodyPr wrap="square" rtlCol="0">
            <a:spAutoFit/>
          </a:bodyPr>
          <a:lstStyle/>
          <a:p>
            <a:pPr algn="ctr"/>
            <a:r>
              <a:rPr lang="en-US" dirty="0" smtClean="0"/>
              <a:t>Receive Judgment</a:t>
            </a:r>
            <a:endParaRPr lang="en-US" dirty="0"/>
          </a:p>
        </p:txBody>
      </p:sp>
      <p:cxnSp>
        <p:nvCxnSpPr>
          <p:cNvPr id="42" name="Straight Arrow Connector 41"/>
          <p:cNvCxnSpPr>
            <a:stCxn id="22" idx="3"/>
            <a:endCxn id="15" idx="1"/>
          </p:cNvCxnSpPr>
          <p:nvPr/>
        </p:nvCxnSpPr>
        <p:spPr>
          <a:xfrm>
            <a:off x="5358121" y="4649006"/>
            <a:ext cx="1347479" cy="227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Rounded Rectangle 19"/>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21"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4" name="TextBox 23"/>
          <p:cNvSpPr txBox="1"/>
          <p:nvPr/>
        </p:nvSpPr>
        <p:spPr>
          <a:xfrm>
            <a:off x="1236481" y="6246167"/>
            <a:ext cx="6625276"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 name="Straight Arrow Connector 2"/>
          <p:cNvCxnSpPr>
            <a:stCxn id="4" idx="2"/>
            <a:endCxn id="8" idx="0"/>
          </p:cNvCxnSpPr>
          <p:nvPr/>
        </p:nvCxnSpPr>
        <p:spPr>
          <a:xfrm flipH="1">
            <a:off x="1181196" y="3096479"/>
            <a:ext cx="3242620" cy="11048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rot="20484437">
            <a:off x="2071919" y="3345876"/>
            <a:ext cx="1496317" cy="646331"/>
          </a:xfrm>
          <a:prstGeom prst="rect">
            <a:avLst/>
          </a:prstGeom>
          <a:noFill/>
        </p:spPr>
        <p:txBody>
          <a:bodyPr wrap="square" rtlCol="0">
            <a:spAutoFit/>
          </a:bodyPr>
          <a:lstStyle/>
          <a:p>
            <a:pPr algn="ctr"/>
            <a:r>
              <a:rPr lang="en-US" dirty="0" smtClean="0"/>
              <a:t>Receive Judgment</a:t>
            </a:r>
            <a:endParaRPr lang="en-US" dirty="0"/>
          </a:p>
        </p:txBody>
      </p:sp>
    </p:spTree>
    <p:extLst>
      <p:ext uri="{BB962C8B-B14F-4D97-AF65-F5344CB8AC3E}">
        <p14:creationId xmlns:p14="http://schemas.microsoft.com/office/powerpoint/2010/main" val="2782470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44500" y="36576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410200" y="1778000"/>
            <a:ext cx="1600200" cy="18796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384550" y="1778000"/>
            <a:ext cx="1568450" cy="1866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9200" y="1930400"/>
            <a:ext cx="14478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724400" y="3657600"/>
            <a:ext cx="17145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86000" y="3657600"/>
            <a:ext cx="16256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91400" y="28575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management and public harassment</a:t>
            </a:r>
            <a:endParaRPr lang="en-US" dirty="0">
              <a:solidFill>
                <a:schemeClr val="tx1"/>
              </a:solidFill>
            </a:endParaRPr>
          </a:p>
        </p:txBody>
      </p:sp>
      <p:sp>
        <p:nvSpPr>
          <p:cNvPr id="11" name="Rectangle 10"/>
          <p:cNvSpPr/>
          <p:nvPr/>
        </p:nvSpPr>
        <p:spPr>
          <a:xfrm>
            <a:off x="4889500" y="1651000"/>
            <a:ext cx="1435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743200" y="1651000"/>
            <a:ext cx="15240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311150" y="1651000"/>
            <a:ext cx="18224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4267200" y="53848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755775" y="5334000"/>
            <a:ext cx="1520825"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590800" y="250305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2526268"/>
            <a:ext cx="1752600" cy="369332"/>
          </a:xfrm>
          <a:prstGeom prst="rect">
            <a:avLst/>
          </a:prstGeom>
          <a:noFill/>
        </p:spPr>
        <p:txBody>
          <a:bodyPr wrap="square" rtlCol="0">
            <a:spAutoFit/>
          </a:bodyPr>
          <a:lstStyle/>
          <a:p>
            <a:pPr algn="ctr"/>
            <a:r>
              <a:rPr lang="en-US" dirty="0" smtClean="0"/>
              <a:t>Hand written </a:t>
            </a:r>
            <a:endParaRPr lang="en-US" dirty="0"/>
          </a:p>
        </p:txBody>
      </p:sp>
      <p:cxnSp>
        <p:nvCxnSpPr>
          <p:cNvPr id="19" name="Straight Arrow Connector 18"/>
          <p:cNvCxnSpPr/>
          <p:nvPr/>
        </p:nvCxnSpPr>
        <p:spPr>
          <a:xfrm>
            <a:off x="5029200" y="29441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2173069"/>
            <a:ext cx="2819400" cy="646331"/>
          </a:xfrm>
          <a:prstGeom prst="rect">
            <a:avLst/>
          </a:prstGeom>
          <a:noFill/>
        </p:spPr>
        <p:txBody>
          <a:bodyPr wrap="square" rtlCol="0">
            <a:spAutoFit/>
          </a:bodyPr>
          <a:lstStyle/>
          <a:p>
            <a:pPr algn="ctr"/>
            <a:r>
              <a:rPr lang="en-US" dirty="0" smtClean="0"/>
              <a:t>Lack of judges</a:t>
            </a:r>
            <a:r>
              <a:rPr lang="en-US" dirty="0"/>
              <a:t>’ helping materials </a:t>
            </a:r>
          </a:p>
        </p:txBody>
      </p:sp>
      <p:cxnSp>
        <p:nvCxnSpPr>
          <p:cNvPr id="21" name="Straight Arrow Connector 20"/>
          <p:cNvCxnSpPr>
            <a:stCxn id="22" idx="3"/>
          </p:cNvCxnSpPr>
          <p:nvPr/>
        </p:nvCxnSpPr>
        <p:spPr>
          <a:xfrm flipH="1" flipV="1">
            <a:off x="2892425" y="4902200"/>
            <a:ext cx="2136775" cy="94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71800" y="4588470"/>
            <a:ext cx="2057400" cy="646331"/>
          </a:xfrm>
          <a:prstGeom prst="rect">
            <a:avLst/>
          </a:prstGeom>
          <a:noFill/>
        </p:spPr>
        <p:txBody>
          <a:bodyPr wrap="square" rtlCol="0">
            <a:spAutoFit/>
          </a:bodyPr>
          <a:lstStyle/>
          <a:p>
            <a:pPr algn="ctr"/>
            <a:r>
              <a:rPr lang="en-US" dirty="0" smtClean="0"/>
              <a:t>No easy access for general public</a:t>
            </a:r>
            <a:endParaRPr lang="en-US" dirty="0"/>
          </a:p>
        </p:txBody>
      </p:sp>
      <p:cxnSp>
        <p:nvCxnSpPr>
          <p:cNvPr id="27" name="Straight Arrow Connector 26"/>
          <p:cNvCxnSpPr/>
          <p:nvPr/>
        </p:nvCxnSpPr>
        <p:spPr>
          <a:xfrm>
            <a:off x="1676400" y="3911600"/>
            <a:ext cx="1981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24000" y="3835400"/>
            <a:ext cx="2044700" cy="646331"/>
          </a:xfrm>
          <a:prstGeom prst="rect">
            <a:avLst/>
          </a:prstGeom>
          <a:noFill/>
        </p:spPr>
        <p:txBody>
          <a:bodyPr wrap="square" rtlCol="0">
            <a:spAutoFit/>
          </a:bodyPr>
          <a:lstStyle/>
          <a:p>
            <a:pPr algn="ctr"/>
            <a:r>
              <a:rPr lang="en-US" dirty="0" smtClean="0"/>
              <a:t>Error prone update system</a:t>
            </a:r>
          </a:p>
        </p:txBody>
      </p:sp>
      <p:cxnSp>
        <p:nvCxnSpPr>
          <p:cNvPr id="29" name="Straight Arrow Connector 28"/>
          <p:cNvCxnSpPr/>
          <p:nvPr/>
        </p:nvCxnSpPr>
        <p:spPr>
          <a:xfrm>
            <a:off x="685800" y="29170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0100" y="2960469"/>
            <a:ext cx="1409700" cy="646331"/>
          </a:xfrm>
          <a:prstGeom prst="rect">
            <a:avLst/>
          </a:prstGeom>
          <a:noFill/>
        </p:spPr>
        <p:txBody>
          <a:bodyPr wrap="square" rtlCol="0">
            <a:spAutoFit/>
          </a:bodyPr>
          <a:lstStyle/>
          <a:p>
            <a:pPr algn="ctr"/>
            <a:r>
              <a:rPr lang="en-US" dirty="0" smtClean="0"/>
              <a:t>Untrained</a:t>
            </a:r>
          </a:p>
          <a:p>
            <a:pPr algn="ctr"/>
            <a:r>
              <a:rPr lang="en-US" smtClean="0"/>
              <a:t>Greffier</a:t>
            </a:r>
            <a:endParaRPr lang="en-US" dirty="0"/>
          </a:p>
        </p:txBody>
      </p:sp>
      <p:cxnSp>
        <p:nvCxnSpPr>
          <p:cNvPr id="31" name="Straight Arrow Connector 30"/>
          <p:cNvCxnSpPr/>
          <p:nvPr/>
        </p:nvCxnSpPr>
        <p:spPr>
          <a:xfrm>
            <a:off x="380999" y="2362200"/>
            <a:ext cx="121920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9600" y="2373868"/>
            <a:ext cx="1219200" cy="369332"/>
          </a:xfrm>
          <a:prstGeom prst="rect">
            <a:avLst/>
          </a:prstGeom>
          <a:noFill/>
        </p:spPr>
        <p:txBody>
          <a:bodyPr wrap="square" rtlCol="0">
            <a:spAutoFit/>
          </a:bodyPr>
          <a:lstStyle/>
          <a:p>
            <a:pPr algn="ctr"/>
            <a:r>
              <a:rPr lang="en-US" dirty="0" smtClean="0"/>
              <a:t>Crowds</a:t>
            </a:r>
            <a:endParaRPr lang="en-US" dirty="0"/>
          </a:p>
        </p:txBody>
      </p:sp>
      <p:cxnSp>
        <p:nvCxnSpPr>
          <p:cNvPr id="33" name="Straight Arrow Connector 32"/>
          <p:cNvCxnSpPr/>
          <p:nvPr/>
        </p:nvCxnSpPr>
        <p:spPr>
          <a:xfrm flipH="1">
            <a:off x="228600" y="36576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048000" y="2997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9400" y="2960469"/>
            <a:ext cx="1752600" cy="369332"/>
          </a:xfrm>
          <a:prstGeom prst="rect">
            <a:avLst/>
          </a:prstGeom>
          <a:noFill/>
        </p:spPr>
        <p:txBody>
          <a:bodyPr wrap="square" rtlCol="0">
            <a:spAutoFit/>
          </a:bodyPr>
          <a:lstStyle/>
          <a:p>
            <a:pPr algn="ctr"/>
            <a:r>
              <a:rPr lang="en-US" dirty="0" smtClean="0"/>
              <a:t>Less readable</a:t>
            </a:r>
            <a:endParaRPr lang="en-US" dirty="0"/>
          </a:p>
        </p:txBody>
      </p:sp>
      <p:cxnSp>
        <p:nvCxnSpPr>
          <p:cNvPr id="36" name="Straight Arrow Connector 35"/>
          <p:cNvCxnSpPr/>
          <p:nvPr/>
        </p:nvCxnSpPr>
        <p:spPr>
          <a:xfrm flipH="1">
            <a:off x="6096000" y="2496234"/>
            <a:ext cx="2680783" cy="344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5245100" y="2960469"/>
            <a:ext cx="1219200" cy="646331"/>
          </a:xfrm>
          <a:prstGeom prst="rect">
            <a:avLst/>
          </a:prstGeom>
          <a:noFill/>
        </p:spPr>
        <p:txBody>
          <a:bodyPr wrap="square" rtlCol="0">
            <a:spAutoFit/>
          </a:bodyPr>
          <a:lstStyle/>
          <a:p>
            <a:pPr algn="ctr"/>
            <a:r>
              <a:rPr lang="en-US" dirty="0" smtClean="0"/>
              <a:t>Manual checking</a:t>
            </a:r>
            <a:endParaRPr lang="en-US" dirty="0"/>
          </a:p>
        </p:txBody>
      </p:sp>
      <p:cxnSp>
        <p:nvCxnSpPr>
          <p:cNvPr id="38" name="Straight Arrow Connector 37"/>
          <p:cNvCxnSpPr/>
          <p:nvPr/>
        </p:nvCxnSpPr>
        <p:spPr>
          <a:xfrm flipH="1">
            <a:off x="5486400" y="4759404"/>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5562600" y="4459069"/>
            <a:ext cx="1600200" cy="646331"/>
          </a:xfrm>
          <a:prstGeom prst="rect">
            <a:avLst/>
          </a:prstGeom>
          <a:noFill/>
        </p:spPr>
        <p:txBody>
          <a:bodyPr wrap="square" rtlCol="0">
            <a:spAutoFit/>
          </a:bodyPr>
          <a:lstStyle/>
          <a:p>
            <a:pPr algn="ctr"/>
            <a:r>
              <a:rPr lang="en-US" dirty="0" smtClean="0"/>
              <a:t>Traditional management</a:t>
            </a:r>
            <a:endParaRPr lang="en-US" dirty="0"/>
          </a:p>
        </p:txBody>
      </p:sp>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0" name="TextBox 49"/>
          <p:cNvSpPr txBox="1"/>
          <p:nvPr/>
        </p:nvSpPr>
        <p:spPr>
          <a:xfrm>
            <a:off x="1282971" y="6015335"/>
            <a:ext cx="6532302"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4361139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1752600"/>
            <a:ext cx="3208699"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P: Performance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155210"/>
            <a:ext cx="8762999" cy="2492990"/>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Immediate document transfers and print outs speeding up the process</a:t>
            </a:r>
          </a:p>
          <a:p>
            <a:pPr marL="285750" indent="-285750">
              <a:lnSpc>
                <a:spcPct val="150000"/>
              </a:lnSpc>
              <a:buFontTx/>
              <a:buChar char="-"/>
            </a:pPr>
            <a:r>
              <a:rPr lang="en-US" sz="2400" b="1" dirty="0" smtClean="0">
                <a:ln w="10541" cmpd="sng">
                  <a:noFill/>
                  <a:prstDash val="solid"/>
                </a:ln>
                <a:solidFill>
                  <a:srgbClr val="7030A0"/>
                </a:solidFill>
              </a:rPr>
              <a:t>Very much low memory consumptions</a:t>
            </a:r>
          </a:p>
          <a:p>
            <a:pPr marL="285750" indent="-285750">
              <a:lnSpc>
                <a:spcPct val="150000"/>
              </a:lnSpc>
              <a:buFontTx/>
              <a:buChar char="-"/>
            </a:pPr>
            <a:r>
              <a:rPr lang="en-US" sz="2400" b="1" dirty="0" smtClean="0">
                <a:ln w="10541" cmpd="sng">
                  <a:noFill/>
                  <a:prstDash val="solid"/>
                </a:ln>
                <a:solidFill>
                  <a:srgbClr val="7030A0"/>
                </a:solidFill>
              </a:rPr>
              <a:t>Almost no paper works</a:t>
            </a:r>
          </a:p>
          <a:p>
            <a:pPr marL="285750" indent="-285750">
              <a:lnSpc>
                <a:spcPct val="150000"/>
              </a:lnSpc>
              <a:buFontTx/>
              <a:buChar char="-"/>
            </a:pPr>
            <a:r>
              <a:rPr lang="en-US" sz="2400" b="1" dirty="0" smtClean="0">
                <a:ln w="10541" cmpd="sng">
                  <a:noFill/>
                  <a:prstDash val="solid"/>
                </a:ln>
                <a:solidFill>
                  <a:srgbClr val="7030A0"/>
                </a:solidFill>
              </a:rPr>
              <a:t>Almost zero manual labor</a:t>
            </a:r>
            <a:endParaRPr lang="en-US" sz="2400" b="1" dirty="0">
              <a:ln w="10541" cmpd="sng">
                <a:noFill/>
                <a:prstDash val="solid"/>
              </a:ln>
              <a:solidFill>
                <a:srgbClr val="7030A0"/>
              </a:solidFill>
            </a:endParaRPr>
          </a:p>
        </p:txBody>
      </p:sp>
      <p:sp>
        <p:nvSpPr>
          <p:cNvPr id="8" name="TextBox 7"/>
          <p:cNvSpPr txBox="1"/>
          <p:nvPr/>
        </p:nvSpPr>
        <p:spPr>
          <a:xfrm>
            <a:off x="228600" y="4648200"/>
            <a:ext cx="2917786"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I: Information</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4953000"/>
            <a:ext cx="8478603" cy="1754326"/>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Available info. of case via web after the FIR submission</a:t>
            </a:r>
          </a:p>
          <a:p>
            <a:pPr marL="285750" indent="-285750">
              <a:lnSpc>
                <a:spcPct val="150000"/>
              </a:lnSpc>
              <a:buFontTx/>
              <a:buChar char="-"/>
            </a:pPr>
            <a:r>
              <a:rPr lang="en-US" sz="2400" b="1" dirty="0" smtClean="0">
                <a:ln w="10541" cmpd="sng">
                  <a:noFill/>
                  <a:prstDash val="solid"/>
                </a:ln>
                <a:solidFill>
                  <a:srgbClr val="7030A0"/>
                </a:solidFill>
              </a:rPr>
              <a:t>Notifications to Magistrates about the cause &amp; court list</a:t>
            </a:r>
          </a:p>
          <a:p>
            <a:pPr marL="285750" indent="-285750">
              <a:lnSpc>
                <a:spcPct val="150000"/>
              </a:lnSpc>
              <a:buFontTx/>
              <a:buChar char="-"/>
            </a:pPr>
            <a:r>
              <a:rPr lang="en-US" sz="2400" b="1" dirty="0" smtClean="0">
                <a:ln w="10541" cmpd="sng">
                  <a:noFill/>
                  <a:prstDash val="solid"/>
                </a:ln>
                <a:solidFill>
                  <a:srgbClr val="7030A0"/>
                </a:solidFill>
              </a:rPr>
              <a:t>Notifications to plaintiffs &amp; other interested people</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377336010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662908"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Economic</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Transportation cost saved</a:t>
            </a:r>
          </a:p>
          <a:p>
            <a:pPr marL="285750" indent="-285750">
              <a:buFontTx/>
              <a:buChar char="-"/>
            </a:pPr>
            <a:r>
              <a:rPr lang="en-US" sz="2400" b="1" dirty="0" smtClean="0">
                <a:ln w="10541" cmpd="sng">
                  <a:noFill/>
                  <a:prstDash val="solid"/>
                </a:ln>
                <a:solidFill>
                  <a:srgbClr val="7030A0"/>
                </a:solidFill>
              </a:rPr>
              <a:t>Almost no paper document cost</a:t>
            </a:r>
          </a:p>
          <a:p>
            <a:pPr marL="285750" indent="-285750">
              <a:buFontTx/>
              <a:buChar char="-"/>
            </a:pPr>
            <a:r>
              <a:rPr lang="en-US" sz="2400" b="1" dirty="0" smtClean="0">
                <a:ln w="10541" cmpd="sng">
                  <a:noFill/>
                  <a:prstDash val="solid"/>
                </a:ln>
                <a:solidFill>
                  <a:srgbClr val="7030A0"/>
                </a:solidFill>
              </a:rPr>
              <a:t>Much less documentation cost</a:t>
            </a:r>
            <a:endParaRPr lang="en-US" sz="2400" b="1" dirty="0">
              <a:ln w="10541" cmpd="sng">
                <a:noFill/>
                <a:prstDash val="solid"/>
              </a:ln>
              <a:solidFill>
                <a:srgbClr val="7030A0"/>
              </a:solidFill>
            </a:endParaRPr>
          </a:p>
        </p:txBody>
      </p:sp>
      <p:sp>
        <p:nvSpPr>
          <p:cNvPr id="8" name="TextBox 7"/>
          <p:cNvSpPr txBox="1"/>
          <p:nvPr/>
        </p:nvSpPr>
        <p:spPr>
          <a:xfrm>
            <a:off x="228600" y="3625188"/>
            <a:ext cx="231185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C: Control</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715078" cy="2862322"/>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 database for the whole process with secured backups</a:t>
            </a:r>
          </a:p>
          <a:p>
            <a:pPr marL="285750" indent="-285750">
              <a:lnSpc>
                <a:spcPct val="150000"/>
              </a:lnSpc>
              <a:buFontTx/>
              <a:buChar char="-"/>
            </a:pPr>
            <a:r>
              <a:rPr lang="en-US" sz="2400" b="1" dirty="0" smtClean="0">
                <a:ln w="10541" cmpd="sng">
                  <a:noFill/>
                  <a:prstDash val="solid"/>
                </a:ln>
                <a:solidFill>
                  <a:srgbClr val="7030A0"/>
                </a:solidFill>
              </a:rPr>
              <a:t>Well isolated desktop apps for DO, GRO, greffier an so on</a:t>
            </a:r>
          </a:p>
          <a:p>
            <a:pPr marL="285750" indent="-285750">
              <a:lnSpc>
                <a:spcPct val="150000"/>
              </a:lnSpc>
              <a:buFontTx/>
              <a:buChar char="-"/>
            </a:pPr>
            <a:r>
              <a:rPr lang="en-US" sz="2400" b="1" dirty="0" smtClean="0">
                <a:ln w="10541" cmpd="sng">
                  <a:noFill/>
                  <a:prstDash val="solid"/>
                </a:ln>
                <a:solidFill>
                  <a:srgbClr val="7030A0"/>
                </a:solidFill>
              </a:rPr>
              <a:t>Passwords protection with IP/MAC address tracking</a:t>
            </a:r>
          </a:p>
          <a:p>
            <a:pPr marL="285750" indent="-285750">
              <a:lnSpc>
                <a:spcPct val="150000"/>
              </a:lnSpc>
              <a:buFontTx/>
              <a:buChar char="-"/>
            </a:pPr>
            <a:r>
              <a:rPr lang="en-US" sz="2400" b="1" dirty="0" smtClean="0">
                <a:ln w="10541" cmpd="sng">
                  <a:noFill/>
                  <a:prstDash val="solid"/>
                </a:ln>
                <a:solidFill>
                  <a:srgbClr val="7030A0"/>
                </a:solidFill>
              </a:rPr>
              <a:t>Only authenticated documents view via web</a:t>
            </a:r>
          </a:p>
          <a:p>
            <a:pPr marL="285750" indent="-285750">
              <a:lnSpc>
                <a:spcPct val="150000"/>
              </a:lnSpc>
              <a:buFontTx/>
              <a:buChar char="-"/>
            </a:pPr>
            <a:r>
              <a:rPr lang="en-US" sz="2400" b="1" dirty="0">
                <a:ln w="10541" cmpd="sng">
                  <a:noFill/>
                  <a:prstDash val="solid"/>
                </a:ln>
                <a:solidFill>
                  <a:srgbClr val="7030A0"/>
                </a:solidFill>
              </a:rPr>
              <a:t>No excessive </a:t>
            </a:r>
            <a:r>
              <a:rPr lang="en-US" sz="2400" b="1" dirty="0" smtClean="0">
                <a:ln w="10541" cmpd="sng">
                  <a:noFill/>
                  <a:prstDash val="solid"/>
                </a:ln>
                <a:solidFill>
                  <a:srgbClr val="7030A0"/>
                </a:solidFill>
              </a:rPr>
              <a:t>controls / </a:t>
            </a:r>
            <a:r>
              <a:rPr lang="en-US" sz="2400" b="1" dirty="0">
                <a:ln w="10541" cmpd="sng">
                  <a:noFill/>
                  <a:prstDash val="solid"/>
                </a:ln>
                <a:solidFill>
                  <a:srgbClr val="7030A0"/>
                </a:solidFill>
              </a:rPr>
              <a:t>Bureaucratic </a:t>
            </a:r>
            <a:r>
              <a:rPr lang="en-US" sz="2400" b="1" dirty="0" smtClean="0">
                <a:ln w="10541" cmpd="sng">
                  <a:noFill/>
                  <a:prstDash val="solid"/>
                </a:ln>
                <a:solidFill>
                  <a:srgbClr val="7030A0"/>
                </a:solidFill>
              </a:rPr>
              <a:t>procedures</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56845396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719014"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Efficiency</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All case docs generated from a single time input</a:t>
            </a:r>
          </a:p>
          <a:p>
            <a:pPr marL="285750" indent="-285750">
              <a:buFontTx/>
              <a:buChar char="-"/>
            </a:pPr>
            <a:r>
              <a:rPr lang="en-US" sz="2400" b="1" dirty="0" smtClean="0">
                <a:ln w="10541" cmpd="sng">
                  <a:noFill/>
                  <a:prstDash val="solid"/>
                </a:ln>
                <a:solidFill>
                  <a:srgbClr val="7030A0"/>
                </a:solidFill>
              </a:rPr>
              <a:t>Necessary fields are timely placed to generate next docs</a:t>
            </a:r>
          </a:p>
          <a:p>
            <a:pPr marL="285750" indent="-285750">
              <a:buFontTx/>
              <a:buChar char="-"/>
            </a:pPr>
            <a:r>
              <a:rPr lang="en-US" sz="2400" b="1" dirty="0" smtClean="0">
                <a:ln w="10541" cmpd="sng">
                  <a:noFill/>
                  <a:prstDash val="solid"/>
                </a:ln>
                <a:solidFill>
                  <a:srgbClr val="7030A0"/>
                </a:solidFill>
              </a:rPr>
              <a:t>Regular update system of a running case</a:t>
            </a:r>
            <a:endParaRPr lang="en-US" sz="2400" b="1" dirty="0">
              <a:ln w="10541" cmpd="sng">
                <a:noFill/>
                <a:prstDash val="solid"/>
              </a:ln>
              <a:solidFill>
                <a:srgbClr val="7030A0"/>
              </a:solidFill>
            </a:endParaRPr>
          </a:p>
        </p:txBody>
      </p:sp>
      <p:sp>
        <p:nvSpPr>
          <p:cNvPr id="8" name="TextBox 7"/>
          <p:cNvSpPr txBox="1"/>
          <p:nvPr/>
        </p:nvSpPr>
        <p:spPr>
          <a:xfrm>
            <a:off x="228600" y="3625188"/>
            <a:ext cx="227979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 Service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563563" cy="2492990"/>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More accurate case structure verified at different levels</a:t>
            </a:r>
          </a:p>
          <a:p>
            <a:pPr marL="285750" indent="-285750">
              <a:buFontTx/>
              <a:buChar char="-"/>
            </a:pPr>
            <a:r>
              <a:rPr lang="en-US" sz="2400" b="1" dirty="0" smtClean="0">
                <a:ln w="10541" cmpd="sng">
                  <a:noFill/>
                  <a:prstDash val="solid"/>
                </a:ln>
                <a:solidFill>
                  <a:srgbClr val="7030A0"/>
                </a:solidFill>
              </a:rPr>
              <a:t>Consistent service</a:t>
            </a:r>
          </a:p>
          <a:p>
            <a:pPr marL="285750" indent="-285750">
              <a:buFontTx/>
              <a:buChar char="-"/>
            </a:pPr>
            <a:r>
              <a:rPr lang="en-US" sz="2400" b="1" dirty="0" smtClean="0">
                <a:ln w="10541" cmpd="sng">
                  <a:noFill/>
                  <a:prstDash val="solid"/>
                </a:ln>
                <a:solidFill>
                  <a:srgbClr val="7030A0"/>
                </a:solidFill>
              </a:rPr>
              <a:t>Flexibility of the service</a:t>
            </a:r>
          </a:p>
          <a:p>
            <a:pPr marL="285750" indent="-285750">
              <a:buFontTx/>
              <a:buChar char="-"/>
            </a:pPr>
            <a:r>
              <a:rPr lang="en-US" sz="2400" b="1" dirty="0" smtClean="0">
                <a:ln w="10541" cmpd="sng">
                  <a:noFill/>
                  <a:prstDash val="solid"/>
                </a:ln>
                <a:solidFill>
                  <a:srgbClr val="7030A0"/>
                </a:solidFill>
              </a:rPr>
              <a:t>Notification service</a:t>
            </a:r>
          </a:p>
          <a:p>
            <a:pPr marL="285750" indent="-285750">
              <a:buFontTx/>
              <a:buChar char="-"/>
            </a:pPr>
            <a:r>
              <a:rPr lang="en-US" sz="2400" b="1" dirty="0" smtClean="0">
                <a:ln w="10541" cmpd="sng">
                  <a:noFill/>
                  <a:prstDash val="solid"/>
                </a:ln>
                <a:solidFill>
                  <a:srgbClr val="7030A0"/>
                </a:solidFill>
              </a:rPr>
              <a:t>Services easy to learn &amp; use</a:t>
            </a:r>
          </a:p>
          <a:p>
            <a:pPr marL="285750" indent="-285750">
              <a:buFontTx/>
              <a:buChar char="-"/>
            </a:pPr>
            <a:r>
              <a:rPr lang="en-US" sz="2400" b="1" dirty="0" smtClean="0">
                <a:ln w="10541" cmpd="sng">
                  <a:noFill/>
                  <a:prstDash val="solid"/>
                </a:ln>
                <a:solidFill>
                  <a:srgbClr val="7030A0"/>
                </a:solidFill>
              </a:rPr>
              <a:t>Services costing less time, money &amp; labor</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0899600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Cultural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297310" y="1524000"/>
            <a:ext cx="8541890" cy="3539430"/>
          </a:xfrm>
          <a:prstGeom prst="rect">
            <a:avLst/>
          </a:prstGeom>
          <a:noFill/>
        </p:spPr>
        <p:txBody>
          <a:bodyPr wrap="none" rtlCol="0">
            <a:spAutoFit/>
          </a:bodyPr>
          <a:lstStyle/>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Web-based communication getting common</a:t>
            </a:r>
          </a:p>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Skilled employees</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Future development on this digital data system</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Recognition in the international area</a:t>
            </a:r>
            <a:endParaRPr lang="en-US" sz="2800" b="1" dirty="0">
              <a:ln w="10541" cmpd="sng">
                <a:solidFill>
                  <a:schemeClr val="accent1">
                    <a:shade val="88000"/>
                    <a:satMod val="110000"/>
                  </a:schemeClr>
                </a:solidFill>
                <a:prstDash val="solid"/>
              </a:ln>
              <a:solidFill>
                <a:schemeClr val="accent2">
                  <a:lumMod val="50000"/>
                </a:schemeClr>
              </a:solidFill>
            </a:endParaRPr>
          </a:p>
        </p:txBody>
      </p:sp>
    </p:spTree>
    <p:extLst>
      <p:ext uri="{BB962C8B-B14F-4D97-AF65-F5344CB8AC3E}">
        <p14:creationId xmlns:p14="http://schemas.microsoft.com/office/powerpoint/2010/main" val="11201240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Technical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324464" y="1504652"/>
            <a:ext cx="8743336" cy="2000548"/>
          </a:xfrm>
          <a:prstGeom prst="rect">
            <a:avLst/>
          </a:prstGeom>
        </p:spPr>
        <p:txBody>
          <a:bodyPr wrap="square">
            <a:spAutoFit/>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Required Hardware:</a:t>
            </a:r>
            <a:endPar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Computer with Printers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Internet Connection</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Electronic Signature Pad(Optional)</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Fingerprint reader</a:t>
            </a:r>
          </a:p>
        </p:txBody>
      </p:sp>
      <p:sp>
        <p:nvSpPr>
          <p:cNvPr id="4" name="Rectangle 3"/>
          <p:cNvSpPr/>
          <p:nvPr/>
        </p:nvSpPr>
        <p:spPr>
          <a:xfrm>
            <a:off x="304800" y="4114800"/>
            <a:ext cx="7543800" cy="2000548"/>
          </a:xfrm>
          <a:prstGeom prst="rect">
            <a:avLst/>
          </a:prstGeom>
        </p:spPr>
        <p:txBody>
          <a:bodyPr wrap="square">
            <a:spAutoFit/>
          </a:bodyPr>
          <a:lstStyle/>
          <a:p>
            <a:r>
              <a:rPr lang="en-US" sz="2800" b="1" cap="all" dirty="0" smtClean="0">
                <a:ln w="0"/>
                <a:solidFill>
                  <a:schemeClr val="accent1">
                    <a:lumMod val="75000"/>
                  </a:schemeClr>
                </a:solidFill>
                <a:effectLst>
                  <a:reflection blurRad="12700" stA="50000" endPos="50000" dist="5000" dir="5400000" sy="-100000" rotWithShape="0"/>
                </a:effectLst>
              </a:rPr>
              <a:t>Required language / platforms:</a:t>
            </a:r>
            <a:endParaRPr lang="en-US" sz="20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Java Desktop App Development Environment</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PHP Framework</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MySQL for DB Operations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SMS Gateway</a:t>
            </a:r>
          </a:p>
        </p:txBody>
      </p:sp>
    </p:spTree>
    <p:extLst>
      <p:ext uri="{BB962C8B-B14F-4D97-AF65-F5344CB8AC3E}">
        <p14:creationId xmlns:p14="http://schemas.microsoft.com/office/powerpoint/2010/main" val="31778798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Development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625894757"/>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System</a:t>
                      </a:r>
                      <a:r>
                        <a:rPr lang="en-US" sz="2800" baseline="0" dirty="0" smtClean="0">
                          <a:solidFill>
                            <a:schemeClr val="tx2">
                              <a:lumMod val="50000"/>
                            </a:schemeClr>
                          </a:solidFill>
                        </a:rPr>
                        <a:t>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Program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GUI</a:t>
                      </a:r>
                      <a:r>
                        <a:rPr lang="en-US" sz="2800" baseline="0" dirty="0" smtClean="0">
                          <a:solidFill>
                            <a:schemeClr val="tx2">
                              <a:lumMod val="50000"/>
                            </a:schemeClr>
                          </a:solidFill>
                        </a:rPr>
                        <a:t> Designer</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Database</a:t>
                      </a:r>
                      <a:r>
                        <a:rPr lang="en-US" sz="2800" baseline="0" dirty="0" smtClean="0">
                          <a:solidFill>
                            <a:schemeClr val="tx2">
                              <a:lumMod val="50000"/>
                            </a:schemeClr>
                          </a:solidFill>
                        </a:rPr>
                        <a:t> Specialist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1,20,000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97806605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Outline</a:t>
            </a:r>
          </a:p>
        </p:txBody>
      </p:sp>
      <p:sp>
        <p:nvSpPr>
          <p:cNvPr id="5" name="TextBox 4"/>
          <p:cNvSpPr txBox="1"/>
          <p:nvPr/>
        </p:nvSpPr>
        <p:spPr>
          <a:xfrm>
            <a:off x="1162725" y="1351776"/>
            <a:ext cx="5314275" cy="5201424"/>
          </a:xfrm>
          <a:prstGeom prst="rect">
            <a:avLst/>
          </a:prstGeom>
          <a:noFill/>
        </p:spPr>
        <p:txBody>
          <a:bodyPr wrap="none" rtlCol="0">
            <a:spAutoFit/>
          </a:bodyPr>
          <a:lstStyle/>
          <a:p>
            <a:pPr marL="285750" indent="-285750">
              <a:buFont typeface="Wingdings" pitchFamily="2" charset="2"/>
              <a:buChar char="Ø"/>
            </a:pPr>
            <a:r>
              <a:rPr lang="en-US" sz="2400" b="1" dirty="0" smtClean="0">
                <a:ln w="1905"/>
                <a:solidFill>
                  <a:schemeClr val="accent2">
                    <a:lumMod val="50000"/>
                  </a:schemeClr>
                </a:solidFill>
                <a:effectLst>
                  <a:innerShdw blurRad="69850" dist="43180" dir="5400000">
                    <a:srgbClr val="000000">
                      <a:alpha val="65000"/>
                    </a:srgbClr>
                  </a:innerShdw>
                </a:effectLst>
              </a:rPr>
              <a:t>Subsystem-wise :</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DFD</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Ishikawa (/Fishbone) Diagram</a:t>
            </a:r>
          </a:p>
          <a:p>
            <a:pPr marL="285750" indent="-285750">
              <a:buFont typeface="Wingdings" pitchFamily="2" charset="2"/>
              <a:buChar char="Ø"/>
            </a:pPr>
            <a:r>
              <a:rPr lang="en-US" sz="2400" b="1" dirty="0" smtClean="0">
                <a:ln w="1905"/>
                <a:solidFill>
                  <a:schemeClr val="accent1">
                    <a:lumMod val="50000"/>
                  </a:schemeClr>
                </a:solidFill>
                <a:effectLst>
                  <a:innerShdw blurRad="69850" dist="43180" dir="5400000">
                    <a:srgbClr val="000000">
                      <a:alpha val="65000"/>
                    </a:srgbClr>
                  </a:innerShdw>
                </a:effectLst>
              </a:rPr>
              <a:t>Feasibility Analysis</a:t>
            </a:r>
            <a:endParaRPr lang="en-US" sz="2400" b="1" dirty="0" smtClean="0">
              <a:ln w="1905"/>
              <a:solidFill>
                <a:schemeClr val="accent2">
                  <a:lumMod val="50000"/>
                </a:schemeClr>
              </a:solidFill>
              <a:effectLst>
                <a:innerShdw blurRad="69850" dist="43180" dir="5400000">
                  <a:srgbClr val="000000">
                    <a:alpha val="65000"/>
                  </a:srgbClr>
                </a:innerShdw>
              </a:effectLst>
            </a:endParaRPr>
          </a:p>
          <a:p>
            <a:pPr marL="742950" lvl="1" indent="-285750">
              <a:buFont typeface="Courier New" pitchFamily="49" charset="0"/>
              <a:buChar char="o"/>
            </a:pPr>
            <a:r>
              <a:rPr lang="en-US" sz="2400" b="1" dirty="0">
                <a:ln w="10541" cmpd="sng">
                  <a:solidFill>
                    <a:srgbClr val="7D7D7D">
                      <a:tint val="100000"/>
                      <a:shade val="100000"/>
                      <a:satMod val="110000"/>
                    </a:srgbClr>
                  </a:solidFill>
                  <a:prstDash val="solid"/>
                </a:ln>
                <a:solidFill>
                  <a:schemeClr val="accent4">
                    <a:lumMod val="50000"/>
                  </a:schemeClr>
                </a:solidFill>
              </a:rPr>
              <a:t>Operational</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PIECES Analysis</a:t>
            </a:r>
            <a:endParaRPr lang="en-US" sz="2400" b="1" dirty="0" smtClean="0">
              <a:ln w="10541" cmpd="sng">
                <a:solidFill>
                  <a:srgbClr val="7D7D7D">
                    <a:tint val="100000"/>
                    <a:shade val="100000"/>
                    <a:satMod val="110000"/>
                  </a:srgbClr>
                </a:solidFill>
                <a:prstDash val="solid"/>
              </a:ln>
              <a:solidFill>
                <a:schemeClr val="accent4">
                  <a:lumMod val="50000"/>
                </a:schemeClr>
              </a:solidFill>
            </a:endParaRP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Cultural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Technical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Economic</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Cost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Fixed Cost</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Variable Cost</a:t>
            </a:r>
          </a:p>
          <a:p>
            <a:pPr marL="1371600" lvl="2" indent="-457200">
              <a:buFont typeface="Wingdings" pitchFamily="2" charset="2"/>
              <a:buChar char="§"/>
            </a:pPr>
            <a:r>
              <a:rPr lang="en-US" sz="2000" b="1" dirty="0">
                <a:ln w="1905"/>
                <a:solidFill>
                  <a:schemeClr val="bg2">
                    <a:lumMod val="25000"/>
                  </a:schemeClr>
                </a:solidFill>
                <a:effectLst>
                  <a:innerShdw blurRad="69850" dist="43180" dir="5400000">
                    <a:srgbClr val="000000">
                      <a:alpha val="65000"/>
                    </a:srgbClr>
                  </a:innerShdw>
                </a:effectLst>
              </a:rPr>
              <a:t>Benefit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Tangible Benefits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Intangible Benefits</a:t>
            </a:r>
          </a:p>
        </p:txBody>
      </p:sp>
      <p:pic>
        <p:nvPicPr>
          <p:cNvPr id="6"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354594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Training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748159126"/>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DO (Police Station)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GRO &amp; Clerks </a:t>
                      </a:r>
                      <a:r>
                        <a:rPr lang="en-US" sz="2000" dirty="0" smtClean="0">
                          <a:solidFill>
                            <a:schemeClr val="tx2">
                              <a:lumMod val="50000"/>
                            </a:schemeClr>
                          </a:solidFill>
                        </a:rPr>
                        <a:t>(Magistrate</a:t>
                      </a:r>
                      <a:r>
                        <a:rPr lang="en-US" sz="2000" baseline="0" dirty="0" smtClean="0">
                          <a:solidFill>
                            <a:schemeClr val="tx2">
                              <a:lumMod val="50000"/>
                            </a:schemeClr>
                          </a:solidFill>
                        </a:rPr>
                        <a:t> Office</a:t>
                      </a:r>
                      <a:r>
                        <a:rPr lang="en-US" sz="2000" dirty="0" smtClean="0">
                          <a:solidFill>
                            <a:schemeClr val="tx2">
                              <a:lumMod val="50000"/>
                            </a:schemeClr>
                          </a:solidFill>
                        </a:rPr>
                        <a: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CMM</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Copy Maker &amp; Greffier </a:t>
                      </a:r>
                      <a:r>
                        <a:rPr lang="en-US" sz="2000" dirty="0" smtClean="0">
                          <a:solidFill>
                            <a:schemeClr val="tx2">
                              <a:lumMod val="50000"/>
                            </a:schemeClr>
                          </a:solidFill>
                        </a:rPr>
                        <a:t>(Court)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70,000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105194996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&amp; Software Implementation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520771598"/>
              </p:ext>
            </p:extLst>
          </p:nvPr>
        </p:nvGraphicFramePr>
        <p:xfrm>
          <a:off x="762000" y="2667000"/>
          <a:ext cx="8001000" cy="3228265"/>
        </p:xfrm>
        <a:graphic>
          <a:graphicData uri="http://schemas.openxmlformats.org/drawingml/2006/table">
            <a:tbl>
              <a:tblPr firstRow="1" bandRow="1">
                <a:tableStyleId>{E929F9F4-4A8F-4326-A1B4-22849713DDAB}</a:tableStyleId>
              </a:tblPr>
              <a:tblGrid>
                <a:gridCol w="3505200"/>
                <a:gridCol w="2743200"/>
                <a:gridCol w="1752600"/>
              </a:tblGrid>
              <a:tr h="564961">
                <a:tc>
                  <a:txBody>
                    <a:bodyPr/>
                    <a:lstStyle/>
                    <a:p>
                      <a:pPr algn="ctr"/>
                      <a:r>
                        <a:rPr lang="en-US" sz="2400" dirty="0" smtClean="0"/>
                        <a:t>Hardware/Software</a:t>
                      </a:r>
                      <a:endParaRPr lang="en-US" sz="3600" dirty="0"/>
                    </a:p>
                  </a:txBody>
                  <a:tcPr anchor="ctr"/>
                </a:tc>
                <a:tc>
                  <a:txBody>
                    <a:bodyPr/>
                    <a:lstStyle/>
                    <a:p>
                      <a:pPr algn="ctr"/>
                      <a:r>
                        <a:rPr lang="en-US" sz="2400" dirty="0" smtClean="0"/>
                        <a:t>Quantity(around)</a:t>
                      </a:r>
                      <a:endParaRPr lang="en-US" sz="2400" dirty="0"/>
                    </a:p>
                  </a:txBody>
                  <a:tcPr anchor="ctr"/>
                </a:tc>
                <a:tc>
                  <a:txBody>
                    <a:bodyPr/>
                    <a:lstStyle/>
                    <a:p>
                      <a:pPr algn="ctr"/>
                      <a:r>
                        <a:rPr lang="en-US" sz="2400" dirty="0" smtClean="0"/>
                        <a:t>Cost (BDT)</a:t>
                      </a:r>
                      <a:endParaRPr lang="en-US" sz="2400" dirty="0"/>
                    </a:p>
                  </a:txBody>
                  <a:tcPr anchor="ctr"/>
                </a:tc>
              </a:tr>
              <a:tr h="572808">
                <a:tc>
                  <a:txBody>
                    <a:bodyPr/>
                    <a:lstStyle/>
                    <a:p>
                      <a:r>
                        <a:rPr lang="en-US" sz="2800" dirty="0" smtClean="0">
                          <a:solidFill>
                            <a:schemeClr val="tx2">
                              <a:lumMod val="50000"/>
                            </a:schemeClr>
                          </a:solidFill>
                        </a:rPr>
                        <a:t>Computer</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49+2+2+2+1+14=70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17,25,000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Domain</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1</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Web-service setup</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gridSpan="2">
                  <a:txBody>
                    <a:bodyPr/>
                    <a:lstStyle/>
                    <a:p>
                      <a:pPr algn="ctr"/>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hMerge="1">
                  <a:txBody>
                    <a:bodyPr/>
                    <a:lstStyle/>
                    <a:p>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48,30,000</a:t>
                      </a:r>
                      <a:endParaRPr lang="en-US" sz="2800" dirty="0">
                        <a:solidFill>
                          <a:schemeClr val="accent6">
                            <a:lumMod val="50000"/>
                          </a:schemeClr>
                        </a:solidFill>
                      </a:endParaRPr>
                    </a:p>
                  </a:txBody>
                  <a:tcPr anchor="ctr"/>
                </a:tc>
              </a:tr>
            </a:tbl>
          </a:graphicData>
        </a:graphic>
      </p:graphicFrame>
      <p:sp>
        <p:nvSpPr>
          <p:cNvPr id="4" name="TextBox 3"/>
          <p:cNvSpPr txBox="1"/>
          <p:nvPr/>
        </p:nvSpPr>
        <p:spPr>
          <a:xfrm>
            <a:off x="3733801" y="5867400"/>
            <a:ext cx="5333999" cy="923330"/>
          </a:xfrm>
          <a:prstGeom prst="rect">
            <a:avLst/>
          </a:prstGeom>
          <a:noFill/>
        </p:spPr>
        <p:txBody>
          <a:bodyPr wrap="square" rtlCol="0">
            <a:spAutoFit/>
          </a:bodyPr>
          <a:lstStyle/>
          <a:p>
            <a:r>
              <a:rPr lang="en-US" dirty="0" smtClean="0">
                <a:solidFill>
                  <a:schemeClr val="accent6">
                    <a:lumMod val="75000"/>
                  </a:schemeClr>
                </a:solidFill>
                <a:effectLst>
                  <a:outerShdw blurRad="38100" dist="38100" dir="2700000" algn="tl">
                    <a:srgbClr val="000000">
                      <a:alpha val="43137"/>
                    </a:srgbClr>
                  </a:outerShdw>
                </a:effectLst>
              </a:rPr>
              <a:t>Sources: </a:t>
            </a:r>
            <a:r>
              <a:rPr lang="en-US" u="sng" dirty="0" smtClean="0">
                <a:solidFill>
                  <a:schemeClr val="bg2">
                    <a:lumMod val="50000"/>
                  </a:schemeClr>
                </a:solidFill>
                <a:hlinkClick r:id="rId3"/>
              </a:rPr>
              <a:t>http</a:t>
            </a:r>
            <a:r>
              <a:rPr lang="en-US" u="sng" dirty="0">
                <a:solidFill>
                  <a:schemeClr val="bg2">
                    <a:lumMod val="50000"/>
                  </a:schemeClr>
                </a:solidFill>
                <a:hlinkClick r:id="rId3"/>
              </a:rPr>
              <a:t>://www.dmp.gov.bd</a:t>
            </a:r>
            <a:r>
              <a:rPr lang="en-US" u="sng" dirty="0" smtClean="0">
                <a:solidFill>
                  <a:schemeClr val="bg2">
                    <a:lumMod val="50000"/>
                  </a:schemeClr>
                </a:solidFill>
                <a:hlinkClick r:id="rId3"/>
              </a:rPr>
              <a:t>/</a:t>
            </a:r>
            <a:endParaRPr lang="en-US" u="sng" dirty="0" smtClean="0">
              <a:solidFill>
                <a:schemeClr val="bg2">
                  <a:lumMod val="50000"/>
                </a:schemeClr>
              </a:solidFill>
            </a:endParaRPr>
          </a:p>
          <a:p>
            <a:r>
              <a:rPr lang="en-US" u="sng" dirty="0">
                <a:solidFill>
                  <a:schemeClr val="bg2">
                    <a:lumMod val="50000"/>
                  </a:schemeClr>
                </a:solidFill>
                <a:hlinkClick r:id="rId4"/>
              </a:rPr>
              <a:t>http://</a:t>
            </a:r>
            <a:r>
              <a:rPr lang="en-US" u="sng" dirty="0" smtClean="0">
                <a:solidFill>
                  <a:schemeClr val="bg2">
                    <a:lumMod val="50000"/>
                  </a:schemeClr>
                </a:solidFill>
                <a:hlinkClick r:id="rId4"/>
              </a:rPr>
              <a:t>www.mopa.gov.bd/pmis/Forms/dslist.php</a:t>
            </a:r>
            <a:endParaRPr lang="en-US" u="sng" dirty="0" smtClean="0">
              <a:solidFill>
                <a:schemeClr val="bg2">
                  <a:lumMod val="50000"/>
                </a:schemeClr>
              </a:solidFill>
            </a:endParaRPr>
          </a:p>
          <a:p>
            <a:r>
              <a:rPr lang="en-US" u="sng" dirty="0">
                <a:solidFill>
                  <a:schemeClr val="bg2">
                    <a:lumMod val="50000"/>
                  </a:schemeClr>
                </a:solidFill>
              </a:rPr>
              <a:t>http://www.ryanscomputers.com/</a:t>
            </a:r>
          </a:p>
        </p:txBody>
      </p:sp>
    </p:spTree>
    <p:extLst>
      <p:ext uri="{BB962C8B-B14F-4D97-AF65-F5344CB8AC3E}">
        <p14:creationId xmlns:p14="http://schemas.microsoft.com/office/powerpoint/2010/main" val="3155623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077218"/>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Variable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(Annual) :</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89911504"/>
              </p:ext>
            </p:extLst>
          </p:nvPr>
        </p:nvGraphicFramePr>
        <p:xfrm>
          <a:off x="609600" y="2362200"/>
          <a:ext cx="8001000" cy="3962398"/>
        </p:xfrm>
        <a:graphic>
          <a:graphicData uri="http://schemas.openxmlformats.org/drawingml/2006/table">
            <a:tbl>
              <a:tblPr firstRow="1" bandRow="1">
                <a:tableStyleId>{E929F9F4-4A8F-4326-A1B4-22849713DDAB}</a:tableStyleId>
              </a:tblPr>
              <a:tblGrid>
                <a:gridCol w="4495800"/>
                <a:gridCol w="3505200"/>
              </a:tblGrid>
              <a:tr h="652843">
                <a:tc>
                  <a:txBody>
                    <a:bodyPr/>
                    <a:lstStyle/>
                    <a:p>
                      <a:pPr algn="ctr"/>
                      <a:r>
                        <a:rPr lang="en-US" sz="2800" dirty="0" smtClean="0"/>
                        <a:t>Topic</a:t>
                      </a:r>
                      <a:endParaRPr lang="en-US" sz="2800" dirty="0"/>
                    </a:p>
                  </a:txBody>
                  <a:tcPr anchor="ctr"/>
                </a:tc>
                <a:tc>
                  <a:txBody>
                    <a:bodyPr/>
                    <a:lstStyle/>
                    <a:p>
                      <a:pPr algn="ctr"/>
                      <a:r>
                        <a:rPr lang="en-US" sz="2800" dirty="0" smtClean="0"/>
                        <a:t>Assumed Cost (BDT)</a:t>
                      </a:r>
                      <a:endParaRPr lang="en-US" sz="2800" dirty="0"/>
                    </a:p>
                  </a:txBody>
                  <a:tcPr anchor="ctr"/>
                </a:tc>
              </a:tr>
              <a:tr h="661911">
                <a:tc>
                  <a:txBody>
                    <a:bodyPr/>
                    <a:lstStyle/>
                    <a:p>
                      <a:r>
                        <a:rPr lang="en-US" sz="2800" dirty="0" smtClean="0">
                          <a:solidFill>
                            <a:schemeClr val="tx2">
                              <a:lumMod val="50000"/>
                            </a:schemeClr>
                          </a:solidFill>
                        </a:rPr>
                        <a:t>Special Tech. Team (5)</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24,00,000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Web</a:t>
                      </a:r>
                      <a:r>
                        <a:rPr lang="en-US" sz="2800" baseline="0" dirty="0" smtClean="0">
                          <a:solidFill>
                            <a:schemeClr val="tx2">
                              <a:lumMod val="50000"/>
                            </a:schemeClr>
                          </a:solidFill>
                        </a:rPr>
                        <a:t> service consumption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4,14,000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Annual Domain Charge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Upgrade/Maintenance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661911">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28,69,000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6408594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954107"/>
          </a:xfrm>
          <a:prstGeom prst="rect">
            <a:avLst/>
          </a:prstGeom>
        </p:spPr>
        <p:txBody>
          <a:bodyPr wrap="square">
            <a:spAutoFit/>
          </a:bodyPr>
          <a:lstStyle/>
          <a:p>
            <a:r>
              <a:rPr lang="en-US" sz="2800" b="1" cap="all" dirty="0" smtClean="0">
                <a:ln w="0"/>
                <a:solidFill>
                  <a:schemeClr val="accent6">
                    <a:lumMod val="75000"/>
                  </a:schemeClr>
                </a:solidFill>
                <a:effectLst>
                  <a:reflection blurRad="12700" stA="50000" endPos="50000" dist="5000" dir="5400000" sy="-100000" rotWithShape="0"/>
                </a:effectLst>
              </a:rPr>
              <a:t>benefit Analysis:</a:t>
            </a:r>
          </a:p>
          <a:p>
            <a:pPr marL="342900" indent="-342900">
              <a:buFont typeface="Wingdings" pitchFamily="2" charset="2"/>
              <a:buChar char="q"/>
            </a:pP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Tangible benefits</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smtClean="0">
              <a:ln w="1905"/>
              <a:effectLst>
                <a:innerShdw blurRad="69850" dist="43180" dir="5400000">
                  <a:srgbClr val="000000">
                    <a:alpha val="65000"/>
                  </a:srgbClr>
                </a:innerShdw>
              </a:effectLst>
            </a:endParaRPr>
          </a:p>
        </p:txBody>
      </p:sp>
      <p:sp>
        <p:nvSpPr>
          <p:cNvPr id="4" name="TextBox 3"/>
          <p:cNvSpPr txBox="1"/>
          <p:nvPr/>
        </p:nvSpPr>
        <p:spPr>
          <a:xfrm>
            <a:off x="762000" y="1981200"/>
            <a:ext cx="5314275" cy="707886"/>
          </a:xfrm>
          <a:prstGeom prst="rect">
            <a:avLst/>
          </a:prstGeom>
          <a:noFill/>
        </p:spPr>
        <p:txBody>
          <a:bodyPr wrap="none" rtlCol="0">
            <a:spAutoFit/>
          </a:bodyPr>
          <a:lstStyle>
            <a:defPPr>
              <a:defRPr lang="en-US"/>
            </a:defPPr>
            <a:lvl1pPr marL="342900" indent="-342900">
              <a:buFont typeface="Courier New" pitchFamily="49" charset="0"/>
              <a:buChar char="o"/>
              <a:defRPr sz="2000" b="1">
                <a:ln w="1905">
                  <a:noFill/>
                </a:ln>
                <a:solidFill>
                  <a:schemeClr val="accent1">
                    <a:lumMod val="50000"/>
                  </a:schemeClr>
                </a:solidFill>
                <a:effectLst>
                  <a:innerShdw blurRad="69850" dist="43180" dir="5400000">
                    <a:srgbClr val="000000">
                      <a:alpha val="65000"/>
                    </a:srgbClr>
                  </a:innerShdw>
                </a:effectLst>
              </a:defRPr>
            </a:lvl1pPr>
          </a:lstStyle>
          <a:p>
            <a:r>
              <a:rPr lang="en-US" dirty="0"/>
              <a:t>No Paper Document cost</a:t>
            </a:r>
          </a:p>
          <a:p>
            <a:r>
              <a:rPr lang="en-US" dirty="0"/>
              <a:t>Reduction of book-cost for the lawyers</a:t>
            </a:r>
          </a:p>
        </p:txBody>
      </p:sp>
      <p:sp>
        <p:nvSpPr>
          <p:cNvPr id="5" name="Rectangle 4"/>
          <p:cNvSpPr/>
          <p:nvPr/>
        </p:nvSpPr>
        <p:spPr>
          <a:xfrm>
            <a:off x="228599" y="2703776"/>
            <a:ext cx="3863237" cy="523220"/>
          </a:xfrm>
          <a:prstGeom prst="rect">
            <a:avLst/>
          </a:prstGeom>
        </p:spPr>
        <p:txBody>
          <a:bodyPr wrap="none">
            <a:spAutoFit/>
          </a:bodyPr>
          <a:lstStyle/>
          <a:p>
            <a:pPr marL="342900" indent="-342900">
              <a:buFont typeface="Wingdings" pitchFamily="2" charset="2"/>
              <a:buChar char="q"/>
            </a:pP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intangible benefits</a:t>
            </a: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a:ln w="1905"/>
              <a:effectLst>
                <a:innerShdw blurRad="69850" dist="43180" dir="5400000">
                  <a:srgbClr val="000000">
                    <a:alpha val="65000"/>
                  </a:srgbClr>
                </a:innerShdw>
              </a:effectLst>
            </a:endParaRPr>
          </a:p>
        </p:txBody>
      </p:sp>
      <p:sp>
        <p:nvSpPr>
          <p:cNvPr id="9" name="TextBox 8"/>
          <p:cNvSpPr txBox="1"/>
          <p:nvPr/>
        </p:nvSpPr>
        <p:spPr>
          <a:xfrm>
            <a:off x="734291" y="3226996"/>
            <a:ext cx="5888150" cy="2862322"/>
          </a:xfrm>
          <a:prstGeom prst="rect">
            <a:avLst/>
          </a:prstGeom>
          <a:noFill/>
        </p:spPr>
        <p:txBody>
          <a:bodyPr wrap="none" rtlCol="0">
            <a:spAutoFit/>
          </a:bodyPr>
          <a:lstStyle/>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Time saving</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Saving of huge money</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of manual labor</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crowd</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Automation</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Easy management</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Efficient searching</a:t>
            </a:r>
            <a:endParaRPr lang="en-US" sz="2000" b="1" dirty="0">
              <a:ln w="1905">
                <a:noFill/>
              </a:ln>
              <a:solidFill>
                <a:schemeClr val="accent1">
                  <a:lumMod val="50000"/>
                </a:schemeClr>
              </a:solidFill>
              <a:effectLst>
                <a:innerShdw blurRad="69850" dist="43180" dir="5400000">
                  <a:srgbClr val="000000">
                    <a:alpha val="65000"/>
                  </a:srgbClr>
                </a:innerShdw>
              </a:effectLst>
            </a:endParaRP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No data loss</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Easily collectable documents for the lawyers</a:t>
            </a:r>
          </a:p>
        </p:txBody>
      </p:sp>
    </p:spTree>
    <p:extLst>
      <p:ext uri="{BB962C8B-B14F-4D97-AF65-F5344CB8AC3E}">
        <p14:creationId xmlns:p14="http://schemas.microsoft.com/office/powerpoint/2010/main" val="1428712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09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6781800" cy="4522613"/>
          </a:xfrm>
          <a:prstGeom prst="rect">
            <a:avLst/>
          </a:prstGeom>
        </p:spPr>
      </p:pic>
      <p:sp>
        <p:nvSpPr>
          <p:cNvPr id="6" name="TextBox 5"/>
          <p:cNvSpPr txBox="1"/>
          <p:nvPr/>
        </p:nvSpPr>
        <p:spPr>
          <a:xfrm>
            <a:off x="2209800" y="5562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Questions?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41968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Subsystems</a:t>
            </a:r>
          </a:p>
        </p:txBody>
      </p:sp>
      <p:pic>
        <p:nvPicPr>
          <p:cNvPr id="5"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8" name="Diagram 7"/>
          <p:cNvGraphicFramePr/>
          <p:nvPr>
            <p:extLst>
              <p:ext uri="{D42A27DB-BD31-4B8C-83A1-F6EECF244321}">
                <p14:modId xmlns:p14="http://schemas.microsoft.com/office/powerpoint/2010/main" val="2083165257"/>
              </p:ext>
            </p:extLst>
          </p:nvPr>
        </p:nvGraphicFramePr>
        <p:xfrm>
          <a:off x="533400" y="1600200"/>
          <a:ext cx="81534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315776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04138" y="1371600"/>
            <a:ext cx="2215662" cy="838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Record Complain</a:t>
            </a:r>
          </a:p>
        </p:txBody>
      </p:sp>
      <p:sp>
        <p:nvSpPr>
          <p:cNvPr id="5" name="Rectangle 4"/>
          <p:cNvSpPr/>
          <p:nvPr/>
        </p:nvSpPr>
        <p:spPr>
          <a:xfrm>
            <a:off x="1676400" y="1447800"/>
            <a:ext cx="10668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Plaintiff</a:t>
            </a:r>
          </a:p>
        </p:txBody>
      </p:sp>
      <p:cxnSp>
        <p:nvCxnSpPr>
          <p:cNvPr id="8" name="Straight Arrow Connector 7"/>
          <p:cNvCxnSpPr>
            <a:stCxn id="5" idx="3"/>
            <a:endCxn id="4" idx="1"/>
          </p:cNvCxnSpPr>
          <p:nvPr/>
        </p:nvCxnSpPr>
        <p:spPr>
          <a:xfrm>
            <a:off x="2743200" y="1763466"/>
            <a:ext cx="1060938" cy="2723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7391400" y="1502269"/>
            <a:ext cx="9144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Duty Officer</a:t>
            </a:r>
          </a:p>
        </p:txBody>
      </p:sp>
      <p:cxnSp>
        <p:nvCxnSpPr>
          <p:cNvPr id="18" name="Straight Arrow Connector 17"/>
          <p:cNvCxnSpPr>
            <a:stCxn id="4" idx="3"/>
            <a:endCxn id="17" idx="1"/>
          </p:cNvCxnSpPr>
          <p:nvPr/>
        </p:nvCxnSpPr>
        <p:spPr>
          <a:xfrm>
            <a:off x="6019800" y="1790700"/>
            <a:ext cx="1371600" cy="272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6858000" y="369061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Generate</a:t>
            </a:r>
          </a:p>
          <a:p>
            <a:pPr algn="ctr"/>
            <a:r>
              <a:rPr lang="en-US" dirty="0"/>
              <a:t>FIR</a:t>
            </a:r>
          </a:p>
        </p:txBody>
      </p:sp>
      <p:cxnSp>
        <p:nvCxnSpPr>
          <p:cNvPr id="23" name="Straight Arrow Connector 22"/>
          <p:cNvCxnSpPr>
            <a:stCxn id="17" idx="2"/>
            <a:endCxn id="22" idx="0"/>
          </p:cNvCxnSpPr>
          <p:nvPr/>
        </p:nvCxnSpPr>
        <p:spPr>
          <a:xfrm>
            <a:off x="7848600" y="2133600"/>
            <a:ext cx="38100" cy="15570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457200" y="2213923"/>
            <a:ext cx="1143000" cy="91027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Officer in Charge (OC)</a:t>
            </a:r>
          </a:p>
        </p:txBody>
      </p:sp>
      <p:sp>
        <p:nvSpPr>
          <p:cNvPr id="41" name="TextBox 40"/>
          <p:cNvSpPr txBox="1"/>
          <p:nvPr/>
        </p:nvSpPr>
        <p:spPr>
          <a:xfrm>
            <a:off x="2837126" y="1521023"/>
            <a:ext cx="944637" cy="307777"/>
          </a:xfrm>
          <a:prstGeom prst="rect">
            <a:avLst/>
          </a:prstGeom>
          <a:noFill/>
        </p:spPr>
        <p:txBody>
          <a:bodyPr wrap="square" rtlCol="0">
            <a:spAutoFit/>
          </a:bodyPr>
          <a:lstStyle/>
          <a:p>
            <a:r>
              <a:rPr lang="en-US" sz="1400" dirty="0" smtClean="0"/>
              <a:t>Complain</a:t>
            </a:r>
            <a:endParaRPr lang="en-US" sz="1400" dirty="0"/>
          </a:p>
        </p:txBody>
      </p:sp>
      <p:sp>
        <p:nvSpPr>
          <p:cNvPr id="42" name="TextBox 41"/>
          <p:cNvSpPr txBox="1"/>
          <p:nvPr/>
        </p:nvSpPr>
        <p:spPr>
          <a:xfrm>
            <a:off x="6137695" y="1534180"/>
            <a:ext cx="1142473" cy="523220"/>
          </a:xfrm>
          <a:prstGeom prst="rect">
            <a:avLst/>
          </a:prstGeom>
          <a:noFill/>
        </p:spPr>
        <p:txBody>
          <a:bodyPr wrap="square" rtlCol="0">
            <a:spAutoFit/>
          </a:bodyPr>
          <a:lstStyle/>
          <a:p>
            <a:r>
              <a:rPr lang="en-US" sz="1400" dirty="0" smtClean="0"/>
              <a:t>Record Info.</a:t>
            </a:r>
            <a:endParaRPr lang="en-US" sz="1400" dirty="0"/>
          </a:p>
        </p:txBody>
      </p:sp>
      <p:sp>
        <p:nvSpPr>
          <p:cNvPr id="45" name="TextBox 44"/>
          <p:cNvSpPr txBox="1"/>
          <p:nvPr/>
        </p:nvSpPr>
        <p:spPr>
          <a:xfrm>
            <a:off x="7810500" y="2410117"/>
            <a:ext cx="1236236" cy="307777"/>
          </a:xfrm>
          <a:prstGeom prst="rect">
            <a:avLst/>
          </a:prstGeom>
          <a:noFill/>
        </p:spPr>
        <p:txBody>
          <a:bodyPr wrap="none" rtlCol="0">
            <a:spAutoFit/>
          </a:bodyPr>
          <a:lstStyle/>
          <a:p>
            <a:r>
              <a:rPr lang="en-US" sz="1400" dirty="0" smtClean="0"/>
              <a:t>Generate FIR</a:t>
            </a:r>
            <a:endParaRPr lang="en-US" sz="1400" dirty="0"/>
          </a:p>
        </p:txBody>
      </p:sp>
      <p:sp>
        <p:nvSpPr>
          <p:cNvPr id="48" name="Rectangle 47"/>
          <p:cNvSpPr/>
          <p:nvPr/>
        </p:nvSpPr>
        <p:spPr>
          <a:xfrm>
            <a:off x="1066800" y="5257800"/>
            <a:ext cx="1143000" cy="935156"/>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sp>
        <p:nvSpPr>
          <p:cNvPr id="49" name="Rounded Rectangle 48"/>
          <p:cNvSpPr/>
          <p:nvPr/>
        </p:nvSpPr>
        <p:spPr>
          <a:xfrm>
            <a:off x="609931" y="4000500"/>
            <a:ext cx="20574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ReceiveCase</a:t>
            </a:r>
            <a:r>
              <a:rPr lang="en-US" dirty="0" smtClean="0"/>
              <a:t> List</a:t>
            </a:r>
            <a:endParaRPr lang="en-US" dirty="0"/>
          </a:p>
        </p:txBody>
      </p:sp>
      <p:cxnSp>
        <p:nvCxnSpPr>
          <p:cNvPr id="54" name="Straight Arrow Connector 53"/>
          <p:cNvCxnSpPr>
            <a:stCxn id="49" idx="2"/>
            <a:endCxn id="48" idx="0"/>
          </p:cNvCxnSpPr>
          <p:nvPr/>
        </p:nvCxnSpPr>
        <p:spPr>
          <a:xfrm flipH="1">
            <a:off x="1638300" y="4533900"/>
            <a:ext cx="331" cy="723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6" name="TextBox 65"/>
          <p:cNvSpPr txBox="1"/>
          <p:nvPr/>
        </p:nvSpPr>
        <p:spPr>
          <a:xfrm>
            <a:off x="1600200" y="4876800"/>
            <a:ext cx="745653" cy="307777"/>
          </a:xfrm>
          <a:prstGeom prst="rect">
            <a:avLst/>
          </a:prstGeom>
          <a:noFill/>
        </p:spPr>
        <p:txBody>
          <a:bodyPr wrap="none" rtlCol="0">
            <a:spAutoFit/>
          </a:bodyPr>
          <a:lstStyle/>
          <a:p>
            <a:r>
              <a:rPr lang="en-US" sz="1400" dirty="0" smtClean="0"/>
              <a:t>Receive</a:t>
            </a:r>
            <a:endParaRPr lang="en-US" sz="1400" dirty="0"/>
          </a:p>
        </p:txBody>
      </p:sp>
      <p:grpSp>
        <p:nvGrpSpPr>
          <p:cNvPr id="85" name="Group 84"/>
          <p:cNvGrpSpPr/>
          <p:nvPr/>
        </p:nvGrpSpPr>
        <p:grpSpPr>
          <a:xfrm>
            <a:off x="4696163" y="2669062"/>
            <a:ext cx="2542837" cy="709043"/>
            <a:chOff x="3781763" y="1727294"/>
            <a:chExt cx="2542837" cy="1092106"/>
          </a:xfrm>
        </p:grpSpPr>
        <p:sp>
          <p:nvSpPr>
            <p:cNvPr id="74" name="Rectangle 7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6" name="Straight Connector 7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7" name="Straight Connector 7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9" name="TextBox 78"/>
            <p:cNvSpPr txBox="1"/>
            <p:nvPr/>
          </p:nvSpPr>
          <p:spPr>
            <a:xfrm>
              <a:off x="4133850" y="2076220"/>
              <a:ext cx="2190750" cy="369331"/>
            </a:xfrm>
            <a:prstGeom prst="rect">
              <a:avLst/>
            </a:prstGeom>
            <a:noFill/>
          </p:spPr>
          <p:txBody>
            <a:bodyPr wrap="square" rtlCol="0">
              <a:spAutoFit/>
            </a:bodyPr>
            <a:lstStyle/>
            <a:p>
              <a:r>
                <a:rPr lang="en-US" dirty="0" smtClean="0"/>
                <a:t>Case Database</a:t>
              </a:r>
              <a:endParaRPr lang="en-US" dirty="0"/>
            </a:p>
          </p:txBody>
        </p:sp>
      </p:grpSp>
      <p:grpSp>
        <p:nvGrpSpPr>
          <p:cNvPr id="113" name="Group 112"/>
          <p:cNvGrpSpPr/>
          <p:nvPr/>
        </p:nvGrpSpPr>
        <p:grpSpPr>
          <a:xfrm>
            <a:off x="6019800" y="3366596"/>
            <a:ext cx="1447800" cy="367204"/>
            <a:chOff x="5486400" y="3116401"/>
            <a:chExt cx="1752601" cy="367204"/>
          </a:xfrm>
        </p:grpSpPr>
        <p:cxnSp>
          <p:nvCxnSpPr>
            <p:cNvPr id="99" name="Straight Connector 98"/>
            <p:cNvCxnSpPr/>
            <p:nvPr/>
          </p:nvCxnSpPr>
          <p:spPr>
            <a:xfrm flipV="1">
              <a:off x="7239001" y="3276600"/>
              <a:ext cx="0" cy="2070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3" name="Straight Connector 102"/>
            <p:cNvCxnSpPr/>
            <p:nvPr/>
          </p:nvCxnSpPr>
          <p:spPr>
            <a:xfrm>
              <a:off x="5486400" y="3303394"/>
              <a:ext cx="17526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Straight Arrow Connector 111"/>
            <p:cNvCxnSpPr/>
            <p:nvPr/>
          </p:nvCxnSpPr>
          <p:spPr>
            <a:xfrm flipV="1">
              <a:off x="5486400" y="3116401"/>
              <a:ext cx="0" cy="1869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14" name="TextBox 113"/>
          <p:cNvSpPr txBox="1"/>
          <p:nvPr/>
        </p:nvSpPr>
        <p:spPr>
          <a:xfrm>
            <a:off x="6220314" y="3502223"/>
            <a:ext cx="409086" cy="307777"/>
          </a:xfrm>
          <a:prstGeom prst="rect">
            <a:avLst/>
          </a:prstGeom>
          <a:noFill/>
        </p:spPr>
        <p:txBody>
          <a:bodyPr wrap="none" rtlCol="0">
            <a:spAutoFit/>
          </a:bodyPr>
          <a:lstStyle/>
          <a:p>
            <a:r>
              <a:rPr lang="en-US" sz="1400" dirty="0" smtClean="0"/>
              <a:t>FIR</a:t>
            </a:r>
            <a:endParaRPr lang="en-US" sz="1400" dirty="0"/>
          </a:p>
        </p:txBody>
      </p:sp>
      <p:cxnSp>
        <p:nvCxnSpPr>
          <p:cNvPr id="137" name="Straight Arrow Connector 136"/>
          <p:cNvCxnSpPr>
            <a:stCxn id="36" idx="3"/>
            <a:endCxn id="138" idx="1"/>
          </p:cNvCxnSpPr>
          <p:nvPr/>
        </p:nvCxnSpPr>
        <p:spPr>
          <a:xfrm flipV="1">
            <a:off x="1600200" y="2644254"/>
            <a:ext cx="801664" cy="24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8" name="Rounded Rectangle 137"/>
          <p:cNvSpPr/>
          <p:nvPr/>
        </p:nvSpPr>
        <p:spPr>
          <a:xfrm>
            <a:off x="2401864" y="2240507"/>
            <a:ext cx="1408136" cy="8074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Save Charge Sheet</a:t>
            </a:r>
          </a:p>
        </p:txBody>
      </p:sp>
      <p:cxnSp>
        <p:nvCxnSpPr>
          <p:cNvPr id="141" name="Straight Arrow Connector 140"/>
          <p:cNvCxnSpPr>
            <a:stCxn id="138" idx="3"/>
            <a:endCxn id="74" idx="1"/>
          </p:cNvCxnSpPr>
          <p:nvPr/>
        </p:nvCxnSpPr>
        <p:spPr>
          <a:xfrm>
            <a:off x="3810000" y="2644254"/>
            <a:ext cx="886163" cy="38191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4" name="TextBox 143"/>
          <p:cNvSpPr txBox="1"/>
          <p:nvPr/>
        </p:nvSpPr>
        <p:spPr>
          <a:xfrm>
            <a:off x="3990739" y="2343265"/>
            <a:ext cx="742511" cy="523220"/>
          </a:xfrm>
          <a:prstGeom prst="rect">
            <a:avLst/>
          </a:prstGeom>
          <a:noFill/>
        </p:spPr>
        <p:txBody>
          <a:bodyPr wrap="none" rtlCol="0">
            <a:spAutoFit/>
          </a:bodyPr>
          <a:lstStyle/>
          <a:p>
            <a:pPr algn="ctr"/>
            <a:r>
              <a:rPr lang="en-US" sz="1400" dirty="0" smtClean="0"/>
              <a:t>Charge</a:t>
            </a:r>
          </a:p>
          <a:p>
            <a:pPr algn="ctr"/>
            <a:r>
              <a:rPr lang="en-US" sz="1400" dirty="0" smtClean="0"/>
              <a:t>Sheet</a:t>
            </a:r>
            <a:endParaRPr lang="en-US" sz="1400" dirty="0"/>
          </a:p>
        </p:txBody>
      </p:sp>
      <p:sp>
        <p:nvSpPr>
          <p:cNvPr id="150" name="TextBox 149"/>
          <p:cNvSpPr txBox="1"/>
          <p:nvPr/>
        </p:nvSpPr>
        <p:spPr>
          <a:xfrm>
            <a:off x="1780834" y="3200400"/>
            <a:ext cx="1954446" cy="307777"/>
          </a:xfrm>
          <a:prstGeom prst="rect">
            <a:avLst/>
          </a:prstGeom>
          <a:noFill/>
        </p:spPr>
        <p:txBody>
          <a:bodyPr wrap="none" rtlCol="0">
            <a:spAutoFit/>
          </a:bodyPr>
          <a:lstStyle/>
          <a:p>
            <a:r>
              <a:rPr lang="en-US" sz="1400" dirty="0" smtClean="0"/>
              <a:t>FIR and/or Charge Sheet</a:t>
            </a:r>
            <a:endParaRPr lang="en-US" sz="1400" dirty="0"/>
          </a:p>
        </p:txBody>
      </p:sp>
      <p:sp>
        <p:nvSpPr>
          <p:cNvPr id="55" name="TextBox 54"/>
          <p:cNvSpPr txBox="1"/>
          <p:nvPr/>
        </p:nvSpPr>
        <p:spPr>
          <a:xfrm>
            <a:off x="1695578" y="2361284"/>
            <a:ext cx="606255" cy="307777"/>
          </a:xfrm>
          <a:prstGeom prst="rect">
            <a:avLst/>
          </a:prstGeom>
          <a:noFill/>
        </p:spPr>
        <p:txBody>
          <a:bodyPr wrap="none" rtlCol="0">
            <a:spAutoFit/>
          </a:bodyPr>
          <a:lstStyle/>
          <a:p>
            <a:pPr algn="ctr"/>
            <a:r>
              <a:rPr lang="en-US" sz="1400" dirty="0" smtClean="0"/>
              <a:t>Save </a:t>
            </a:r>
          </a:p>
        </p:txBody>
      </p:sp>
      <p:pic>
        <p:nvPicPr>
          <p:cNvPr id="57"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8"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2" name="Rounded Rectangle 6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Filing : DFD</a:t>
            </a:r>
          </a:p>
        </p:txBody>
      </p:sp>
      <p:sp>
        <p:nvSpPr>
          <p:cNvPr id="63" name="TextBox 62"/>
          <p:cNvSpPr txBox="1"/>
          <p:nvPr/>
        </p:nvSpPr>
        <p:spPr>
          <a:xfrm>
            <a:off x="2546774" y="6167735"/>
            <a:ext cx="4600940"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DFD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11" name="Elbow Connector 10"/>
          <p:cNvCxnSpPr>
            <a:endCxn id="49" idx="0"/>
          </p:cNvCxnSpPr>
          <p:nvPr/>
        </p:nvCxnSpPr>
        <p:spPr>
          <a:xfrm rot="10800000" flipV="1">
            <a:off x="1638631" y="3200400"/>
            <a:ext cx="3057532" cy="8001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61411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596900" y="33528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53100" y="1524000"/>
            <a:ext cx="15621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1" idx="2"/>
          </p:cNvCxnSpPr>
          <p:nvPr/>
        </p:nvCxnSpPr>
        <p:spPr>
          <a:xfrm>
            <a:off x="3333750" y="1778000"/>
            <a:ext cx="1619250" cy="1574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2" idx="2"/>
          </p:cNvCxnSpPr>
          <p:nvPr/>
        </p:nvCxnSpPr>
        <p:spPr>
          <a:xfrm>
            <a:off x="1314450" y="1828800"/>
            <a:ext cx="127635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0"/>
          </p:cNvCxnSpPr>
          <p:nvPr/>
        </p:nvCxnSpPr>
        <p:spPr>
          <a:xfrm flipV="1">
            <a:off x="4686300" y="3352800"/>
            <a:ext cx="14478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489200" y="3352800"/>
            <a:ext cx="15875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25527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Repetition of  work and poor management</a:t>
            </a:r>
            <a:endParaRPr lang="en-US" dirty="0">
              <a:solidFill>
                <a:schemeClr val="tx1"/>
              </a:solidFill>
            </a:endParaRPr>
          </a:p>
        </p:txBody>
      </p:sp>
      <p:sp>
        <p:nvSpPr>
          <p:cNvPr id="20" name="Rectangle 19"/>
          <p:cNvSpPr/>
          <p:nvPr/>
        </p:nvSpPr>
        <p:spPr>
          <a:xfrm>
            <a:off x="5105400" y="1270000"/>
            <a:ext cx="1295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21" name="Rectangle 20"/>
          <p:cNvSpPr/>
          <p:nvPr/>
        </p:nvSpPr>
        <p:spPr>
          <a:xfrm>
            <a:off x="2514600" y="1295400"/>
            <a:ext cx="16383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22" name="Rectangle 21"/>
          <p:cNvSpPr/>
          <p:nvPr/>
        </p:nvSpPr>
        <p:spPr>
          <a:xfrm>
            <a:off x="609600" y="1346200"/>
            <a:ext cx="14097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23" name="Rectangle 22"/>
          <p:cNvSpPr/>
          <p:nvPr/>
        </p:nvSpPr>
        <p:spPr>
          <a:xfrm>
            <a:off x="36576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24" name="Rectangle 23"/>
          <p:cNvSpPr/>
          <p:nvPr/>
        </p:nvSpPr>
        <p:spPr>
          <a:xfrm>
            <a:off x="13335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Methods</a:t>
            </a:r>
            <a:endParaRPr lang="en-US" dirty="0">
              <a:solidFill>
                <a:schemeClr val="tx1"/>
              </a:solidFill>
            </a:endParaRPr>
          </a:p>
        </p:txBody>
      </p:sp>
      <p:cxnSp>
        <p:nvCxnSpPr>
          <p:cNvPr id="27" name="Straight Arrow Connector 26"/>
          <p:cNvCxnSpPr/>
          <p:nvPr/>
        </p:nvCxnSpPr>
        <p:spPr>
          <a:xfrm>
            <a:off x="2590800" y="240680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57500" y="2401669"/>
            <a:ext cx="1219200" cy="646331"/>
          </a:xfrm>
          <a:prstGeom prst="rect">
            <a:avLst/>
          </a:prstGeom>
          <a:noFill/>
        </p:spPr>
        <p:txBody>
          <a:bodyPr wrap="square" rtlCol="0">
            <a:spAutoFit/>
          </a:bodyPr>
          <a:lstStyle/>
          <a:p>
            <a:pPr algn="ctr"/>
            <a:r>
              <a:rPr lang="en-US" dirty="0" smtClean="0"/>
              <a:t>No fixed medium</a:t>
            </a:r>
            <a:endParaRPr lang="en-US" dirty="0"/>
          </a:p>
        </p:txBody>
      </p:sp>
      <p:cxnSp>
        <p:nvCxnSpPr>
          <p:cNvPr id="29" name="Straight Arrow Connector 28"/>
          <p:cNvCxnSpPr/>
          <p:nvPr/>
        </p:nvCxnSpPr>
        <p:spPr>
          <a:xfrm>
            <a:off x="4800600" y="198256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89500" y="1992868"/>
            <a:ext cx="1219200" cy="369332"/>
          </a:xfrm>
          <a:prstGeom prst="rect">
            <a:avLst/>
          </a:prstGeom>
          <a:noFill/>
        </p:spPr>
        <p:txBody>
          <a:bodyPr wrap="square" rtlCol="0">
            <a:spAutoFit/>
          </a:bodyPr>
          <a:lstStyle/>
          <a:p>
            <a:pPr algn="ctr"/>
            <a:r>
              <a:rPr lang="en-US" dirty="0" smtClean="0"/>
              <a:t>Unskilled</a:t>
            </a:r>
            <a:endParaRPr lang="en-US" dirty="0"/>
          </a:p>
        </p:txBody>
      </p:sp>
      <p:cxnSp>
        <p:nvCxnSpPr>
          <p:cNvPr id="31" name="Straight Arrow Connector 30"/>
          <p:cNvCxnSpPr/>
          <p:nvPr/>
        </p:nvCxnSpPr>
        <p:spPr>
          <a:xfrm>
            <a:off x="5168900" y="240647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0" y="2353270"/>
            <a:ext cx="1219200" cy="923330"/>
          </a:xfrm>
          <a:prstGeom prst="rect">
            <a:avLst/>
          </a:prstGeom>
          <a:noFill/>
        </p:spPr>
        <p:txBody>
          <a:bodyPr wrap="square" rtlCol="0">
            <a:spAutoFit/>
          </a:bodyPr>
          <a:lstStyle/>
          <a:p>
            <a:pPr algn="ctr"/>
            <a:r>
              <a:rPr lang="en-US" dirty="0" smtClean="0"/>
              <a:t>Shortage of man power</a:t>
            </a:r>
            <a:endParaRPr lang="en-US" dirty="0"/>
          </a:p>
        </p:txBody>
      </p:sp>
      <p:cxnSp>
        <p:nvCxnSpPr>
          <p:cNvPr id="33" name="Straight Arrow Connector 32"/>
          <p:cNvCxnSpPr/>
          <p:nvPr/>
        </p:nvCxnSpPr>
        <p:spPr>
          <a:xfrm flipH="1">
            <a:off x="5753100" y="379060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5715000" y="3733800"/>
            <a:ext cx="1219200" cy="646331"/>
          </a:xfrm>
          <a:prstGeom prst="rect">
            <a:avLst/>
          </a:prstGeom>
          <a:noFill/>
        </p:spPr>
        <p:txBody>
          <a:bodyPr wrap="square" rtlCol="0">
            <a:spAutoFit/>
          </a:bodyPr>
          <a:lstStyle/>
          <a:p>
            <a:pPr algn="ctr"/>
            <a:r>
              <a:rPr lang="en-US" dirty="0" smtClean="0"/>
              <a:t>Lots of pressure</a:t>
            </a:r>
            <a:endParaRPr lang="en-US" dirty="0"/>
          </a:p>
        </p:txBody>
      </p:sp>
      <p:cxnSp>
        <p:nvCxnSpPr>
          <p:cNvPr id="35" name="Straight Arrow Connector 34"/>
          <p:cNvCxnSpPr/>
          <p:nvPr/>
        </p:nvCxnSpPr>
        <p:spPr>
          <a:xfrm flipH="1">
            <a:off x="5029200" y="4728026"/>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4953000" y="4736068"/>
            <a:ext cx="1524000" cy="369332"/>
          </a:xfrm>
          <a:prstGeom prst="rect">
            <a:avLst/>
          </a:prstGeom>
          <a:noFill/>
        </p:spPr>
        <p:txBody>
          <a:bodyPr wrap="square" rtlCol="0">
            <a:spAutoFit/>
          </a:bodyPr>
          <a:lstStyle/>
          <a:p>
            <a:pPr algn="ctr"/>
            <a:r>
              <a:rPr lang="en-US" dirty="0" smtClean="0"/>
              <a:t>No Hardware</a:t>
            </a:r>
          </a:p>
        </p:txBody>
      </p:sp>
      <p:cxnSp>
        <p:nvCxnSpPr>
          <p:cNvPr id="37" name="Straight Arrow Connector 36"/>
          <p:cNvCxnSpPr/>
          <p:nvPr/>
        </p:nvCxnSpPr>
        <p:spPr>
          <a:xfrm flipH="1">
            <a:off x="3771900" y="3724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3733800" y="3657600"/>
            <a:ext cx="1219200" cy="646331"/>
          </a:xfrm>
          <a:prstGeom prst="rect">
            <a:avLst/>
          </a:prstGeom>
          <a:noFill/>
        </p:spPr>
        <p:txBody>
          <a:bodyPr wrap="square" rtlCol="0">
            <a:spAutoFit/>
          </a:bodyPr>
          <a:lstStyle/>
          <a:p>
            <a:pPr algn="ctr"/>
            <a:r>
              <a:rPr lang="en-US" dirty="0" smtClean="0"/>
              <a:t>Error prone </a:t>
            </a:r>
          </a:p>
        </p:txBody>
      </p:sp>
      <p:cxnSp>
        <p:nvCxnSpPr>
          <p:cNvPr id="39" name="Straight Arrow Connector 38"/>
          <p:cNvCxnSpPr/>
          <p:nvPr/>
        </p:nvCxnSpPr>
        <p:spPr>
          <a:xfrm flipH="1">
            <a:off x="3111500" y="457922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flipH="1">
            <a:off x="3124200" y="4583668"/>
            <a:ext cx="1219200" cy="369332"/>
          </a:xfrm>
          <a:prstGeom prst="rect">
            <a:avLst/>
          </a:prstGeom>
          <a:noFill/>
        </p:spPr>
        <p:txBody>
          <a:bodyPr wrap="square" rtlCol="0">
            <a:spAutoFit/>
          </a:bodyPr>
          <a:lstStyle/>
          <a:p>
            <a:pPr algn="ctr"/>
            <a:r>
              <a:rPr lang="en-US" dirty="0" smtClean="0"/>
              <a:t>Lengthy</a:t>
            </a:r>
          </a:p>
        </p:txBody>
      </p:sp>
      <p:cxnSp>
        <p:nvCxnSpPr>
          <p:cNvPr id="41" name="Straight Arrow Connector 40"/>
          <p:cNvCxnSpPr/>
          <p:nvPr/>
        </p:nvCxnSpPr>
        <p:spPr>
          <a:xfrm>
            <a:off x="1435100" y="487509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76400" y="4495800"/>
            <a:ext cx="1219200" cy="369332"/>
          </a:xfrm>
          <a:prstGeom prst="rect">
            <a:avLst/>
          </a:prstGeom>
          <a:noFill/>
        </p:spPr>
        <p:txBody>
          <a:bodyPr wrap="square" rtlCol="0">
            <a:spAutoFit/>
          </a:bodyPr>
          <a:lstStyle/>
          <a:p>
            <a:pPr algn="ctr"/>
            <a:r>
              <a:rPr lang="en-US" dirty="0" smtClean="0"/>
              <a:t>Manual</a:t>
            </a:r>
          </a:p>
        </p:txBody>
      </p:sp>
      <p:cxnSp>
        <p:nvCxnSpPr>
          <p:cNvPr id="43" name="Straight Arrow Connector 42"/>
          <p:cNvCxnSpPr/>
          <p:nvPr/>
        </p:nvCxnSpPr>
        <p:spPr>
          <a:xfrm>
            <a:off x="1905000" y="42811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5500" y="3697069"/>
            <a:ext cx="1333500" cy="646331"/>
          </a:xfrm>
          <a:prstGeom prst="rect">
            <a:avLst/>
          </a:prstGeom>
          <a:noFill/>
        </p:spPr>
        <p:txBody>
          <a:bodyPr wrap="square" rtlCol="0">
            <a:spAutoFit/>
          </a:bodyPr>
          <a:lstStyle/>
          <a:p>
            <a:pPr algn="ctr"/>
            <a:r>
              <a:rPr lang="en-US" dirty="0" smtClean="0"/>
              <a:t>Forwarding files</a:t>
            </a:r>
          </a:p>
        </p:txBody>
      </p:sp>
      <p:cxnSp>
        <p:nvCxnSpPr>
          <p:cNvPr id="45" name="Straight Arrow Connector 44"/>
          <p:cNvCxnSpPr/>
          <p:nvPr/>
        </p:nvCxnSpPr>
        <p:spPr>
          <a:xfrm>
            <a:off x="647700" y="270937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52500" y="2706469"/>
            <a:ext cx="1409700" cy="646331"/>
          </a:xfrm>
          <a:prstGeom prst="rect">
            <a:avLst/>
          </a:prstGeom>
          <a:noFill/>
        </p:spPr>
        <p:txBody>
          <a:bodyPr wrap="square" rtlCol="0">
            <a:spAutoFit/>
          </a:bodyPr>
          <a:lstStyle/>
          <a:p>
            <a:pPr algn="ctr"/>
            <a:r>
              <a:rPr lang="en-US" dirty="0" smtClean="0"/>
              <a:t>Lots of paper work</a:t>
            </a:r>
            <a:endParaRPr lang="en-US" dirty="0"/>
          </a:p>
        </p:txBody>
      </p:sp>
      <p:cxnSp>
        <p:nvCxnSpPr>
          <p:cNvPr id="47" name="Straight Arrow Connector 46"/>
          <p:cNvCxnSpPr/>
          <p:nvPr/>
        </p:nvCxnSpPr>
        <p:spPr>
          <a:xfrm>
            <a:off x="304800" y="2005040"/>
            <a:ext cx="1117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1981200"/>
            <a:ext cx="1219200" cy="646331"/>
          </a:xfrm>
          <a:prstGeom prst="rect">
            <a:avLst/>
          </a:prstGeom>
          <a:noFill/>
        </p:spPr>
        <p:txBody>
          <a:bodyPr wrap="square" rtlCol="0">
            <a:spAutoFit/>
          </a:bodyPr>
          <a:lstStyle/>
          <a:p>
            <a:pPr algn="ctr"/>
            <a:r>
              <a:rPr lang="en-US" dirty="0" smtClean="0"/>
              <a:t>Managing Records</a:t>
            </a:r>
            <a:endParaRPr lang="en-US" dirty="0"/>
          </a:p>
        </p:txBody>
      </p:sp>
      <p:cxnSp>
        <p:nvCxnSpPr>
          <p:cNvPr id="50" name="Straight Arrow Connector 49"/>
          <p:cNvCxnSpPr/>
          <p:nvPr/>
        </p:nvCxnSpPr>
        <p:spPr>
          <a:xfrm flipH="1">
            <a:off x="381000" y="33528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00200" y="6015335"/>
            <a:ext cx="6494085"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2"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3" name="Rounded Rectangle 5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Filing </a:t>
            </a: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p>
        </p:txBody>
      </p:sp>
    </p:spTree>
    <p:extLst>
      <p:ext uri="{BB962C8B-B14F-4D97-AF65-F5344CB8AC3E}">
        <p14:creationId xmlns:p14="http://schemas.microsoft.com/office/powerpoint/2010/main" val="9123838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717360" y="1593130"/>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grpSp>
        <p:nvGrpSpPr>
          <p:cNvPr id="43" name="Group 42"/>
          <p:cNvGrpSpPr/>
          <p:nvPr/>
        </p:nvGrpSpPr>
        <p:grpSpPr>
          <a:xfrm>
            <a:off x="2945465" y="2362199"/>
            <a:ext cx="2542837" cy="831129"/>
            <a:chOff x="3781763" y="1699562"/>
            <a:chExt cx="2542837" cy="1119838"/>
          </a:xfrm>
        </p:grpSpPr>
        <p:sp>
          <p:nvSpPr>
            <p:cNvPr id="44" name="Rectangle 4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6" name="Straight Connector 45"/>
            <p:cNvCxnSpPr/>
            <p:nvPr/>
          </p:nvCxnSpPr>
          <p:spPr>
            <a:xfrm>
              <a:off x="4114800" y="1699562"/>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47" name="Straight Connector 4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4133850" y="2007572"/>
              <a:ext cx="2190750" cy="369332"/>
            </a:xfrm>
            <a:prstGeom prst="rect">
              <a:avLst/>
            </a:prstGeom>
            <a:noFill/>
          </p:spPr>
          <p:txBody>
            <a:bodyPr wrap="square" rtlCol="0">
              <a:spAutoFit/>
            </a:bodyPr>
            <a:lstStyle/>
            <a:p>
              <a:r>
                <a:rPr lang="en-US" dirty="0" smtClean="0"/>
                <a:t>Case Database</a:t>
              </a:r>
              <a:endParaRPr lang="en-US" dirty="0"/>
            </a:p>
          </p:txBody>
        </p:sp>
      </p:grpSp>
      <p:sp>
        <p:nvSpPr>
          <p:cNvPr id="51" name="Rectangle 50"/>
          <p:cNvSpPr/>
          <p:nvPr/>
        </p:nvSpPr>
        <p:spPr>
          <a:xfrm>
            <a:off x="533401" y="4996036"/>
            <a:ext cx="13716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sp>
        <p:nvSpPr>
          <p:cNvPr id="52" name="Rectangle 51"/>
          <p:cNvSpPr/>
          <p:nvPr/>
        </p:nvSpPr>
        <p:spPr>
          <a:xfrm>
            <a:off x="6705600" y="3640152"/>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53" name="Rounded Rectangle 52"/>
          <p:cNvSpPr/>
          <p:nvPr/>
        </p:nvSpPr>
        <p:spPr>
          <a:xfrm>
            <a:off x="6248400" y="152400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Receive &amp; forward Case List</a:t>
            </a:r>
            <a:endParaRPr lang="en-US" dirty="0"/>
          </a:p>
        </p:txBody>
      </p:sp>
      <p:sp>
        <p:nvSpPr>
          <p:cNvPr id="55" name="Rounded Rectangle 54"/>
          <p:cNvSpPr/>
          <p:nvPr/>
        </p:nvSpPr>
        <p:spPr>
          <a:xfrm>
            <a:off x="3158274" y="357433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Publish Cause </a:t>
            </a:r>
            <a:r>
              <a:rPr lang="en-US" dirty="0" smtClean="0"/>
              <a:t>List</a:t>
            </a:r>
            <a:endParaRPr lang="en-US" dirty="0"/>
          </a:p>
        </p:txBody>
      </p:sp>
      <p:cxnSp>
        <p:nvCxnSpPr>
          <p:cNvPr id="3" name="Straight Arrow Connector 2"/>
          <p:cNvCxnSpPr>
            <a:stCxn id="48" idx="3"/>
            <a:endCxn id="53" idx="1"/>
          </p:cNvCxnSpPr>
          <p:nvPr/>
        </p:nvCxnSpPr>
        <p:spPr>
          <a:xfrm flipV="1">
            <a:off x="1860360" y="2057400"/>
            <a:ext cx="4388040" cy="3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52" idx="1"/>
            <a:endCxn id="55" idx="3"/>
          </p:cNvCxnSpPr>
          <p:nvPr/>
        </p:nvCxnSpPr>
        <p:spPr>
          <a:xfrm flipH="1">
            <a:off x="5215674" y="4107730"/>
            <a:ext cx="148992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51" idx="3"/>
          </p:cNvCxnSpPr>
          <p:nvPr/>
        </p:nvCxnSpPr>
        <p:spPr>
          <a:xfrm flipH="1">
            <a:off x="1905001" y="5463614"/>
            <a:ext cx="12927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endCxn id="55" idx="0"/>
          </p:cNvCxnSpPr>
          <p:nvPr/>
        </p:nvCxnSpPr>
        <p:spPr>
          <a:xfrm flipH="1">
            <a:off x="4186974" y="3193330"/>
            <a:ext cx="978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2982231" y="5150108"/>
            <a:ext cx="2542837" cy="793492"/>
            <a:chOff x="3781763" y="1727294"/>
            <a:chExt cx="2542837" cy="1092106"/>
          </a:xfrm>
        </p:grpSpPr>
        <p:sp>
          <p:nvSpPr>
            <p:cNvPr id="65" name="Rectangle 6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Straight Connector 67"/>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69" name="Straight Connector 68"/>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33850" y="2041923"/>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33" name="Straight Arrow Connector 32"/>
          <p:cNvCxnSpPr>
            <a:stCxn id="55" idx="2"/>
          </p:cNvCxnSpPr>
          <p:nvPr/>
        </p:nvCxnSpPr>
        <p:spPr>
          <a:xfrm>
            <a:off x="4186974" y="4641130"/>
            <a:ext cx="0" cy="5147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6" name="Straight Arrow Connector 85"/>
          <p:cNvCxnSpPr>
            <a:stCxn id="53" idx="2"/>
            <a:endCxn id="52" idx="0"/>
          </p:cNvCxnSpPr>
          <p:nvPr/>
        </p:nvCxnSpPr>
        <p:spPr>
          <a:xfrm>
            <a:off x="7277100" y="2590800"/>
            <a:ext cx="0" cy="1049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2705169" y="1688068"/>
            <a:ext cx="991617" cy="369332"/>
          </a:xfrm>
          <a:prstGeom prst="rect">
            <a:avLst/>
          </a:prstGeom>
        </p:spPr>
        <p:txBody>
          <a:bodyPr wrap="none">
            <a:spAutoFit/>
          </a:bodyPr>
          <a:lstStyle/>
          <a:p>
            <a:pPr algn="ctr"/>
            <a:r>
              <a:rPr lang="en-US" dirty="0" smtClean="0"/>
              <a:t>Case List</a:t>
            </a:r>
            <a:endParaRPr lang="en-US" dirty="0"/>
          </a:p>
        </p:txBody>
      </p:sp>
      <p:sp>
        <p:nvSpPr>
          <p:cNvPr id="88" name="Rectangle 87"/>
          <p:cNvSpPr/>
          <p:nvPr/>
        </p:nvSpPr>
        <p:spPr>
          <a:xfrm>
            <a:off x="6223233" y="2861013"/>
            <a:ext cx="1472967" cy="369332"/>
          </a:xfrm>
          <a:prstGeom prst="rect">
            <a:avLst/>
          </a:prstGeom>
        </p:spPr>
        <p:txBody>
          <a:bodyPr wrap="none">
            <a:spAutoFit/>
          </a:bodyPr>
          <a:lstStyle/>
          <a:p>
            <a:pPr algn="ctr"/>
            <a:r>
              <a:rPr lang="en-US" dirty="0" smtClean="0"/>
              <a:t>New Case List</a:t>
            </a:r>
            <a:endParaRPr lang="en-US" dirty="0"/>
          </a:p>
        </p:txBody>
      </p:sp>
      <p:sp>
        <p:nvSpPr>
          <p:cNvPr id="89" name="Rectangle 88"/>
          <p:cNvSpPr/>
          <p:nvPr/>
        </p:nvSpPr>
        <p:spPr>
          <a:xfrm>
            <a:off x="5410200" y="3745468"/>
            <a:ext cx="1056956" cy="369332"/>
          </a:xfrm>
          <a:prstGeom prst="rect">
            <a:avLst/>
          </a:prstGeom>
        </p:spPr>
        <p:txBody>
          <a:bodyPr wrap="none">
            <a:spAutoFit/>
          </a:bodyPr>
          <a:lstStyle/>
          <a:p>
            <a:pPr algn="ctr"/>
            <a:r>
              <a:rPr lang="en-US" dirty="0" smtClean="0"/>
              <a:t>Generate</a:t>
            </a:r>
            <a:endParaRPr lang="en-US" dirty="0"/>
          </a:p>
        </p:txBody>
      </p:sp>
      <p:sp>
        <p:nvSpPr>
          <p:cNvPr id="93" name="Rectangle 92"/>
          <p:cNvSpPr/>
          <p:nvPr/>
        </p:nvSpPr>
        <p:spPr>
          <a:xfrm>
            <a:off x="3696786" y="3226142"/>
            <a:ext cx="2085314" cy="369332"/>
          </a:xfrm>
          <a:prstGeom prst="rect">
            <a:avLst/>
          </a:prstGeom>
        </p:spPr>
        <p:txBody>
          <a:bodyPr wrap="none">
            <a:spAutoFit/>
          </a:bodyPr>
          <a:lstStyle/>
          <a:p>
            <a:pPr algn="ctr"/>
            <a:r>
              <a:rPr lang="en-US" dirty="0" smtClean="0"/>
              <a:t>New &amp; old Case List</a:t>
            </a:r>
            <a:endParaRPr lang="en-US" dirty="0"/>
          </a:p>
        </p:txBody>
      </p:sp>
      <p:sp>
        <p:nvSpPr>
          <p:cNvPr id="94" name="Rectangle 93"/>
          <p:cNvSpPr/>
          <p:nvPr/>
        </p:nvSpPr>
        <p:spPr>
          <a:xfrm>
            <a:off x="4191000" y="4659868"/>
            <a:ext cx="1113446" cy="369332"/>
          </a:xfrm>
          <a:prstGeom prst="rect">
            <a:avLst/>
          </a:prstGeom>
        </p:spPr>
        <p:txBody>
          <a:bodyPr wrap="none">
            <a:spAutoFit/>
          </a:bodyPr>
          <a:lstStyle/>
          <a:p>
            <a:pPr algn="ctr"/>
            <a:r>
              <a:rPr lang="en-US" dirty="0" smtClean="0"/>
              <a:t>Cause List</a:t>
            </a:r>
            <a:endParaRPr lang="en-US" dirty="0"/>
          </a:p>
        </p:txBody>
      </p:sp>
      <p:sp>
        <p:nvSpPr>
          <p:cNvPr id="96" name="Rectangle 95"/>
          <p:cNvSpPr/>
          <p:nvPr/>
        </p:nvSpPr>
        <p:spPr>
          <a:xfrm>
            <a:off x="1955205" y="5027528"/>
            <a:ext cx="761299" cy="369332"/>
          </a:xfrm>
          <a:prstGeom prst="rect">
            <a:avLst/>
          </a:prstGeom>
        </p:spPr>
        <p:txBody>
          <a:bodyPr wrap="none">
            <a:spAutoFit/>
          </a:bodyPr>
          <a:lstStyle/>
          <a:p>
            <a:pPr algn="ctr"/>
            <a:r>
              <a:rPr lang="en-US" dirty="0" smtClean="0"/>
              <a:t>Notify</a:t>
            </a:r>
            <a:endParaRPr lang="en-US" dirty="0"/>
          </a:p>
        </p:txBody>
      </p:sp>
      <p:cxnSp>
        <p:nvCxnSpPr>
          <p:cNvPr id="63" name="Straight Arrow Connector 62"/>
          <p:cNvCxnSpPr/>
          <p:nvPr/>
        </p:nvCxnSpPr>
        <p:spPr>
          <a:xfrm flipV="1">
            <a:off x="3696786" y="4623756"/>
            <a:ext cx="0" cy="526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2" name="Rectangle 71"/>
          <p:cNvSpPr/>
          <p:nvPr/>
        </p:nvSpPr>
        <p:spPr>
          <a:xfrm>
            <a:off x="2657223" y="4659868"/>
            <a:ext cx="1076577" cy="369332"/>
          </a:xfrm>
          <a:prstGeom prst="rect">
            <a:avLst/>
          </a:prstGeom>
        </p:spPr>
        <p:txBody>
          <a:bodyPr wrap="none">
            <a:spAutoFit/>
          </a:bodyPr>
          <a:lstStyle/>
          <a:p>
            <a:pPr algn="ctr"/>
            <a:r>
              <a:rPr lang="en-US" dirty="0" smtClean="0"/>
              <a:t>Court List</a:t>
            </a:r>
            <a:endParaRPr lang="en-US" dirty="0"/>
          </a:p>
        </p:txBody>
      </p:sp>
      <p:sp>
        <p:nvSpPr>
          <p:cNvPr id="45" name="TextBox 44"/>
          <p:cNvSpPr txBox="1"/>
          <p:nvPr/>
        </p:nvSpPr>
        <p:spPr>
          <a:xfrm>
            <a:off x="744203" y="6015335"/>
            <a:ext cx="82060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for Cause List Generation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Generation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7470525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96900" y="3745468"/>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635625" y="1974502"/>
            <a:ext cx="1527175" cy="17709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638550" y="1974502"/>
            <a:ext cx="1447800" cy="17582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758950" y="1999902"/>
            <a:ext cx="1365250" cy="17455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4" idx="0"/>
          </p:cNvCxnSpPr>
          <p:nvPr/>
        </p:nvCxnSpPr>
        <p:spPr>
          <a:xfrm flipV="1">
            <a:off x="4610100" y="3732768"/>
            <a:ext cx="1524000" cy="17079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5" idx="0"/>
          </p:cNvCxnSpPr>
          <p:nvPr/>
        </p:nvCxnSpPr>
        <p:spPr>
          <a:xfrm flipV="1">
            <a:off x="1981200" y="3745468"/>
            <a:ext cx="1447800" cy="16952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43800" y="2945368"/>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Difficulty to generate and publish</a:t>
            </a:r>
            <a:endParaRPr lang="en-US" dirty="0">
              <a:solidFill>
                <a:schemeClr val="tx1"/>
              </a:solidFill>
            </a:endParaRPr>
          </a:p>
        </p:txBody>
      </p:sp>
      <p:sp>
        <p:nvSpPr>
          <p:cNvPr id="11" name="Rectangle 10"/>
          <p:cNvSpPr/>
          <p:nvPr/>
        </p:nvSpPr>
        <p:spPr>
          <a:xfrm>
            <a:off x="4933950" y="1491902"/>
            <a:ext cx="14033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857500" y="1491902"/>
            <a:ext cx="1562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952500" y="1517302"/>
            <a:ext cx="16129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5814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525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flipH="1" flipV="1">
            <a:off x="3962400" y="2373868"/>
            <a:ext cx="1320800" cy="116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14800" y="2373868"/>
            <a:ext cx="1638300" cy="369332"/>
          </a:xfrm>
          <a:prstGeom prst="rect">
            <a:avLst/>
          </a:prstGeom>
          <a:noFill/>
        </p:spPr>
        <p:txBody>
          <a:bodyPr wrap="square" rtlCol="0">
            <a:spAutoFit/>
          </a:bodyPr>
          <a:lstStyle/>
          <a:p>
            <a:pPr algn="ctr"/>
            <a:r>
              <a:rPr lang="en-US" dirty="0" smtClean="0"/>
              <a:t>Only one copy</a:t>
            </a:r>
            <a:endParaRPr lang="en-US" dirty="0"/>
          </a:p>
        </p:txBody>
      </p:sp>
      <p:cxnSp>
        <p:nvCxnSpPr>
          <p:cNvPr id="19" name="Straight Arrow Connector 18"/>
          <p:cNvCxnSpPr/>
          <p:nvPr/>
        </p:nvCxnSpPr>
        <p:spPr>
          <a:xfrm flipH="1">
            <a:off x="5930900" y="2312938"/>
            <a:ext cx="18415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24600" y="2337137"/>
            <a:ext cx="1371600" cy="646331"/>
          </a:xfrm>
          <a:prstGeom prst="rect">
            <a:avLst/>
          </a:prstGeom>
          <a:noFill/>
        </p:spPr>
        <p:txBody>
          <a:bodyPr wrap="square" rtlCol="0">
            <a:spAutoFit/>
          </a:bodyPr>
          <a:lstStyle/>
          <a:p>
            <a:pPr algn="ctr"/>
            <a:r>
              <a:rPr lang="en-US" dirty="0" smtClean="0"/>
              <a:t>No fixed Magistrate</a:t>
            </a:r>
            <a:endParaRPr lang="en-US" dirty="0"/>
          </a:p>
        </p:txBody>
      </p:sp>
      <p:cxnSp>
        <p:nvCxnSpPr>
          <p:cNvPr id="21" name="Straight Arrow Connector 20"/>
          <p:cNvCxnSpPr/>
          <p:nvPr/>
        </p:nvCxnSpPr>
        <p:spPr>
          <a:xfrm>
            <a:off x="2743200" y="2526268"/>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3700" y="2558534"/>
            <a:ext cx="1219200" cy="646331"/>
          </a:xfrm>
          <a:prstGeom prst="rect">
            <a:avLst/>
          </a:prstGeom>
          <a:noFill/>
        </p:spPr>
        <p:txBody>
          <a:bodyPr wrap="square" rtlCol="0">
            <a:spAutoFit/>
          </a:bodyPr>
          <a:lstStyle/>
          <a:p>
            <a:pPr algn="ctr"/>
            <a:r>
              <a:rPr lang="en-US" dirty="0" smtClean="0"/>
              <a:t>Handling case info</a:t>
            </a:r>
            <a:endParaRPr lang="en-US" dirty="0"/>
          </a:p>
        </p:txBody>
      </p:sp>
      <p:cxnSp>
        <p:nvCxnSpPr>
          <p:cNvPr id="23" name="Straight Arrow Connector 22"/>
          <p:cNvCxnSpPr/>
          <p:nvPr/>
        </p:nvCxnSpPr>
        <p:spPr>
          <a:xfrm>
            <a:off x="4343400" y="3932367"/>
            <a:ext cx="1600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114800" y="3861137"/>
            <a:ext cx="1905000" cy="646331"/>
          </a:xfrm>
          <a:prstGeom prst="rect">
            <a:avLst/>
          </a:prstGeom>
          <a:noFill/>
        </p:spPr>
        <p:txBody>
          <a:bodyPr wrap="square" rtlCol="0">
            <a:spAutoFit/>
          </a:bodyPr>
          <a:lstStyle/>
          <a:p>
            <a:pPr algn="ctr"/>
            <a:r>
              <a:rPr lang="en-US" dirty="0" smtClean="0"/>
              <a:t>Old traditional System</a:t>
            </a:r>
            <a:endParaRPr lang="en-US" dirty="0"/>
          </a:p>
        </p:txBody>
      </p:sp>
      <p:cxnSp>
        <p:nvCxnSpPr>
          <p:cNvPr id="25" name="Straight Arrow Connector 24"/>
          <p:cNvCxnSpPr/>
          <p:nvPr/>
        </p:nvCxnSpPr>
        <p:spPr>
          <a:xfrm flipH="1">
            <a:off x="5334000" y="4736068"/>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83200" y="4736068"/>
            <a:ext cx="2108200" cy="646331"/>
          </a:xfrm>
          <a:prstGeom prst="rect">
            <a:avLst/>
          </a:prstGeom>
          <a:noFill/>
        </p:spPr>
        <p:txBody>
          <a:bodyPr wrap="square" rtlCol="0">
            <a:spAutoFit/>
          </a:bodyPr>
          <a:lstStyle/>
          <a:p>
            <a:pPr algn="ctr"/>
            <a:r>
              <a:rPr lang="en-US" dirty="0" smtClean="0"/>
              <a:t>No Notification System</a:t>
            </a:r>
          </a:p>
        </p:txBody>
      </p:sp>
      <p:cxnSp>
        <p:nvCxnSpPr>
          <p:cNvPr id="31" name="Straight Arrow Connector 30"/>
          <p:cNvCxnSpPr/>
          <p:nvPr/>
        </p:nvCxnSpPr>
        <p:spPr>
          <a:xfrm>
            <a:off x="1485900" y="44331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4794430"/>
            <a:ext cx="1219200" cy="646331"/>
          </a:xfrm>
          <a:prstGeom prst="rect">
            <a:avLst/>
          </a:prstGeom>
          <a:noFill/>
        </p:spPr>
        <p:txBody>
          <a:bodyPr wrap="square" rtlCol="0">
            <a:spAutoFit/>
          </a:bodyPr>
          <a:lstStyle/>
          <a:p>
            <a:pPr algn="ctr"/>
            <a:r>
              <a:rPr lang="en-US" dirty="0" smtClean="0"/>
              <a:t>Merging lists</a:t>
            </a:r>
          </a:p>
        </p:txBody>
      </p:sp>
      <p:cxnSp>
        <p:nvCxnSpPr>
          <p:cNvPr id="33" name="Straight Arrow Connector 32"/>
          <p:cNvCxnSpPr/>
          <p:nvPr/>
        </p:nvCxnSpPr>
        <p:spPr>
          <a:xfrm flipH="1">
            <a:off x="2565400" y="475632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1600200" y="3754567"/>
            <a:ext cx="1333500" cy="646331"/>
          </a:xfrm>
          <a:prstGeom prst="rect">
            <a:avLst/>
          </a:prstGeom>
          <a:noFill/>
        </p:spPr>
        <p:txBody>
          <a:bodyPr wrap="square" rtlCol="0">
            <a:spAutoFit/>
          </a:bodyPr>
          <a:lstStyle/>
          <a:p>
            <a:pPr algn="ctr"/>
            <a:r>
              <a:rPr lang="en-US" dirty="0" smtClean="0"/>
              <a:t>Gathering</a:t>
            </a:r>
          </a:p>
          <a:p>
            <a:pPr algn="ctr"/>
            <a:r>
              <a:rPr lang="en-US" dirty="0" smtClean="0"/>
              <a:t>Court list</a:t>
            </a:r>
          </a:p>
        </p:txBody>
      </p:sp>
      <p:cxnSp>
        <p:nvCxnSpPr>
          <p:cNvPr id="35" name="Straight Arrow Connector 34"/>
          <p:cNvCxnSpPr/>
          <p:nvPr/>
        </p:nvCxnSpPr>
        <p:spPr>
          <a:xfrm>
            <a:off x="1333500" y="312950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31900" y="3086437"/>
            <a:ext cx="1625600" cy="646331"/>
          </a:xfrm>
          <a:prstGeom prst="rect">
            <a:avLst/>
          </a:prstGeom>
          <a:noFill/>
        </p:spPr>
        <p:txBody>
          <a:bodyPr wrap="square" rtlCol="0">
            <a:spAutoFit/>
          </a:bodyPr>
          <a:lstStyle/>
          <a:p>
            <a:pPr algn="ctr"/>
            <a:r>
              <a:rPr lang="en-US" dirty="0" smtClean="0"/>
              <a:t>Poor Coordination</a:t>
            </a:r>
            <a:endParaRPr lang="en-US" dirty="0"/>
          </a:p>
        </p:txBody>
      </p:sp>
      <p:cxnSp>
        <p:nvCxnSpPr>
          <p:cNvPr id="37" name="Straight Arrow Connector 36"/>
          <p:cNvCxnSpPr/>
          <p:nvPr/>
        </p:nvCxnSpPr>
        <p:spPr>
          <a:xfrm>
            <a:off x="736600" y="2425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5500" y="2382104"/>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9" name="Straight Arrow Connector 38"/>
          <p:cNvCxnSpPr/>
          <p:nvPr/>
        </p:nvCxnSpPr>
        <p:spPr>
          <a:xfrm flipH="1">
            <a:off x="381000" y="3745468"/>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4495800" y="3013813"/>
            <a:ext cx="1447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51400" y="3102015"/>
            <a:ext cx="1447800" cy="369332"/>
          </a:xfrm>
          <a:prstGeom prst="rect">
            <a:avLst/>
          </a:prstGeom>
          <a:noFill/>
        </p:spPr>
        <p:txBody>
          <a:bodyPr wrap="square" rtlCol="0">
            <a:spAutoFit/>
          </a:bodyPr>
          <a:lstStyle/>
          <a:p>
            <a:pPr algn="ctr"/>
            <a:r>
              <a:rPr lang="en-US" dirty="0" smtClean="0"/>
              <a:t>Dependency</a:t>
            </a:r>
            <a:endParaRPr lang="en-US" dirty="0"/>
          </a:p>
        </p:txBody>
      </p:sp>
      <p:pic>
        <p:nvPicPr>
          <p:cNvPr id="5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5"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Generation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7" name="TextBox 56"/>
          <p:cNvSpPr txBox="1"/>
          <p:nvPr/>
        </p:nvSpPr>
        <p:spPr>
          <a:xfrm>
            <a:off x="1649098" y="6015335"/>
            <a:ext cx="639630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Cause List Generation</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5517359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429000" y="4340533"/>
            <a:ext cx="2057400" cy="6936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Generate Court List</a:t>
            </a:r>
            <a:endParaRPr lang="en-US" dirty="0"/>
          </a:p>
        </p:txBody>
      </p:sp>
      <p:sp>
        <p:nvSpPr>
          <p:cNvPr id="34" name="Rounded Rectangle 33"/>
          <p:cNvSpPr/>
          <p:nvPr/>
        </p:nvSpPr>
        <p:spPr>
          <a:xfrm>
            <a:off x="3429000" y="1525429"/>
            <a:ext cx="2057400" cy="8806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Assign &amp; Notify Magistrates</a:t>
            </a:r>
            <a:endParaRPr lang="en-US" dirty="0"/>
          </a:p>
        </p:txBody>
      </p:sp>
      <p:sp>
        <p:nvSpPr>
          <p:cNvPr id="35" name="Rounded Rectangle 34"/>
          <p:cNvSpPr/>
          <p:nvPr/>
        </p:nvSpPr>
        <p:spPr>
          <a:xfrm>
            <a:off x="3451889" y="5287844"/>
            <a:ext cx="20574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Notify </a:t>
            </a:r>
            <a:r>
              <a:rPr lang="en-US" dirty="0" smtClean="0"/>
              <a:t>Plaintiff</a:t>
            </a:r>
          </a:p>
          <a:p>
            <a:pPr algn="ctr"/>
            <a:r>
              <a:rPr lang="en-US" dirty="0" smtClean="0"/>
              <a:t>(optional)</a:t>
            </a:r>
            <a:endParaRPr lang="en-US" dirty="0"/>
          </a:p>
        </p:txBody>
      </p:sp>
      <p:sp>
        <p:nvSpPr>
          <p:cNvPr id="36" name="Rectangle 35"/>
          <p:cNvSpPr/>
          <p:nvPr/>
        </p:nvSpPr>
        <p:spPr>
          <a:xfrm>
            <a:off x="685800" y="3099932"/>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CMM</a:t>
            </a:r>
            <a:endParaRPr lang="en-US" dirty="0">
              <a:solidFill>
                <a:schemeClr val="tx1"/>
              </a:solidFill>
            </a:endParaRPr>
          </a:p>
        </p:txBody>
      </p:sp>
      <p:sp>
        <p:nvSpPr>
          <p:cNvPr id="37" name="Rectangle 36"/>
          <p:cNvSpPr/>
          <p:nvPr/>
        </p:nvSpPr>
        <p:spPr>
          <a:xfrm>
            <a:off x="7225918" y="4648200"/>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Plaintiff &amp; Others</a:t>
            </a:r>
            <a:endParaRPr lang="en-US" dirty="0">
              <a:solidFill>
                <a:schemeClr val="tx1"/>
              </a:solidFill>
            </a:endParaRPr>
          </a:p>
        </p:txBody>
      </p:sp>
      <p:sp>
        <p:nvSpPr>
          <p:cNvPr id="38" name="Rectangle 37"/>
          <p:cNvSpPr/>
          <p:nvPr/>
        </p:nvSpPr>
        <p:spPr>
          <a:xfrm>
            <a:off x="7225921" y="3560644"/>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41" name="Rectangle 40"/>
          <p:cNvSpPr/>
          <p:nvPr/>
        </p:nvSpPr>
        <p:spPr>
          <a:xfrm>
            <a:off x="7225919" y="2036644"/>
            <a:ext cx="1308481"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grpSp>
        <p:nvGrpSpPr>
          <p:cNvPr id="42" name="Group 41"/>
          <p:cNvGrpSpPr/>
          <p:nvPr/>
        </p:nvGrpSpPr>
        <p:grpSpPr>
          <a:xfrm>
            <a:off x="3344368" y="2971800"/>
            <a:ext cx="2542837" cy="838200"/>
            <a:chOff x="3781763" y="1727294"/>
            <a:chExt cx="2542837" cy="1092106"/>
          </a:xfrm>
        </p:grpSpPr>
        <p:sp>
          <p:nvSpPr>
            <p:cNvPr id="45" name="Rectangle 4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Straight Connector 4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54" name="Straight Connector 53"/>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6" name="TextBox 55"/>
            <p:cNvSpPr txBox="1"/>
            <p:nvPr/>
          </p:nvSpPr>
          <p:spPr>
            <a:xfrm>
              <a:off x="4133850" y="2133600"/>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6" name="Straight Arrow Connector 5"/>
          <p:cNvCxnSpPr>
            <a:endCxn id="34" idx="2"/>
          </p:cNvCxnSpPr>
          <p:nvPr/>
        </p:nvCxnSpPr>
        <p:spPr>
          <a:xfrm flipV="1">
            <a:off x="4457700" y="2406055"/>
            <a:ext cx="0" cy="5718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4421126" y="2526268"/>
            <a:ext cx="1559979" cy="369332"/>
          </a:xfrm>
          <a:prstGeom prst="rect">
            <a:avLst/>
          </a:prstGeom>
          <a:noFill/>
        </p:spPr>
        <p:txBody>
          <a:bodyPr wrap="none" rtlCol="0">
            <a:spAutoFit/>
          </a:bodyPr>
          <a:lstStyle/>
          <a:p>
            <a:r>
              <a:rPr lang="en-US" dirty="0" smtClean="0"/>
              <a:t>Magistrate List</a:t>
            </a:r>
            <a:endParaRPr lang="en-US" dirty="0"/>
          </a:p>
        </p:txBody>
      </p:sp>
      <p:cxnSp>
        <p:nvCxnSpPr>
          <p:cNvPr id="10" name="Straight Arrow Connector 9"/>
          <p:cNvCxnSpPr>
            <a:stCxn id="36" idx="0"/>
            <a:endCxn id="34" idx="1"/>
          </p:cNvCxnSpPr>
          <p:nvPr/>
        </p:nvCxnSpPr>
        <p:spPr>
          <a:xfrm flipV="1">
            <a:off x="1301940" y="1965742"/>
            <a:ext cx="2127060" cy="11341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rot="19917489">
            <a:off x="2149844" y="2447898"/>
            <a:ext cx="780983" cy="369332"/>
          </a:xfrm>
          <a:prstGeom prst="rect">
            <a:avLst/>
          </a:prstGeom>
          <a:noFill/>
        </p:spPr>
        <p:txBody>
          <a:bodyPr wrap="none" rtlCol="0">
            <a:spAutoFit/>
          </a:bodyPr>
          <a:lstStyle/>
          <a:p>
            <a:r>
              <a:rPr lang="en-US" dirty="0" smtClean="0"/>
              <a:t>Assign</a:t>
            </a:r>
            <a:endParaRPr lang="en-US" dirty="0"/>
          </a:p>
        </p:txBody>
      </p:sp>
      <p:sp>
        <p:nvSpPr>
          <p:cNvPr id="58" name="TextBox 57"/>
          <p:cNvSpPr txBox="1"/>
          <p:nvPr/>
        </p:nvSpPr>
        <p:spPr>
          <a:xfrm rot="1034417">
            <a:off x="5981229" y="1888348"/>
            <a:ext cx="761299" cy="369332"/>
          </a:xfrm>
          <a:prstGeom prst="rect">
            <a:avLst/>
          </a:prstGeom>
          <a:noFill/>
        </p:spPr>
        <p:txBody>
          <a:bodyPr wrap="none" rtlCol="0">
            <a:spAutoFit/>
          </a:bodyPr>
          <a:lstStyle/>
          <a:p>
            <a:r>
              <a:rPr lang="en-US" dirty="0" smtClean="0"/>
              <a:t>Notify</a:t>
            </a:r>
            <a:endParaRPr lang="en-US" dirty="0"/>
          </a:p>
        </p:txBody>
      </p:sp>
      <p:cxnSp>
        <p:nvCxnSpPr>
          <p:cNvPr id="59" name="Straight Arrow Connector 58"/>
          <p:cNvCxnSpPr>
            <a:stCxn id="34" idx="3"/>
            <a:endCxn id="41" idx="1"/>
          </p:cNvCxnSpPr>
          <p:nvPr/>
        </p:nvCxnSpPr>
        <p:spPr>
          <a:xfrm>
            <a:off x="5486400" y="1965742"/>
            <a:ext cx="1739519" cy="5384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4419600" y="3886200"/>
            <a:ext cx="1559979" cy="369332"/>
          </a:xfrm>
          <a:prstGeom prst="rect">
            <a:avLst/>
          </a:prstGeom>
          <a:noFill/>
        </p:spPr>
        <p:txBody>
          <a:bodyPr wrap="none" rtlCol="0">
            <a:spAutoFit/>
          </a:bodyPr>
          <a:lstStyle/>
          <a:p>
            <a:r>
              <a:rPr lang="en-US" dirty="0" smtClean="0"/>
              <a:t>Magistrate List</a:t>
            </a:r>
            <a:endParaRPr lang="en-US" dirty="0"/>
          </a:p>
        </p:txBody>
      </p:sp>
      <p:cxnSp>
        <p:nvCxnSpPr>
          <p:cNvPr id="76" name="Straight Arrow Connector 75"/>
          <p:cNvCxnSpPr>
            <a:endCxn id="32" idx="0"/>
          </p:cNvCxnSpPr>
          <p:nvPr/>
        </p:nvCxnSpPr>
        <p:spPr>
          <a:xfrm>
            <a:off x="4457700" y="3810000"/>
            <a:ext cx="0" cy="5305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0" name="Straight Arrow Connector 79"/>
          <p:cNvCxnSpPr>
            <a:stCxn id="36" idx="3"/>
            <a:endCxn id="32" idx="1"/>
          </p:cNvCxnSpPr>
          <p:nvPr/>
        </p:nvCxnSpPr>
        <p:spPr>
          <a:xfrm>
            <a:off x="1918079" y="3567510"/>
            <a:ext cx="1510921" cy="11198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4" name="Rectangle 83"/>
          <p:cNvSpPr/>
          <p:nvPr/>
        </p:nvSpPr>
        <p:spPr>
          <a:xfrm rot="2205813">
            <a:off x="2297460" y="3846894"/>
            <a:ext cx="1056956" cy="369332"/>
          </a:xfrm>
          <a:prstGeom prst="rect">
            <a:avLst/>
          </a:prstGeom>
        </p:spPr>
        <p:txBody>
          <a:bodyPr wrap="none">
            <a:spAutoFit/>
          </a:bodyPr>
          <a:lstStyle/>
          <a:p>
            <a:pPr algn="ctr"/>
            <a:r>
              <a:rPr lang="en-US" dirty="0" smtClean="0"/>
              <a:t>Generate</a:t>
            </a:r>
            <a:endParaRPr lang="en-US" dirty="0"/>
          </a:p>
        </p:txBody>
      </p:sp>
      <p:sp>
        <p:nvSpPr>
          <p:cNvPr id="85" name="Rectangle 84"/>
          <p:cNvSpPr/>
          <p:nvPr/>
        </p:nvSpPr>
        <p:spPr>
          <a:xfrm rot="20326701">
            <a:off x="5807437" y="4328693"/>
            <a:ext cx="1056956" cy="369332"/>
          </a:xfrm>
          <a:prstGeom prst="rect">
            <a:avLst/>
          </a:prstGeom>
        </p:spPr>
        <p:txBody>
          <a:bodyPr wrap="none">
            <a:spAutoFit/>
          </a:bodyPr>
          <a:lstStyle/>
          <a:p>
            <a:pPr algn="ctr"/>
            <a:r>
              <a:rPr lang="en-US" dirty="0" smtClean="0"/>
              <a:t>Generate</a:t>
            </a:r>
            <a:endParaRPr lang="en-US" dirty="0"/>
          </a:p>
        </p:txBody>
      </p:sp>
      <p:cxnSp>
        <p:nvCxnSpPr>
          <p:cNvPr id="87" name="Straight Arrow Connector 86"/>
          <p:cNvCxnSpPr>
            <a:stCxn id="32" idx="3"/>
            <a:endCxn id="38" idx="1"/>
          </p:cNvCxnSpPr>
          <p:nvPr/>
        </p:nvCxnSpPr>
        <p:spPr>
          <a:xfrm flipV="1">
            <a:off x="5486400" y="4028222"/>
            <a:ext cx="1739521" cy="65911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36" idx="2"/>
            <a:endCxn id="35" idx="1"/>
          </p:cNvCxnSpPr>
          <p:nvPr/>
        </p:nvCxnSpPr>
        <p:spPr>
          <a:xfrm>
            <a:off x="1301940" y="4035088"/>
            <a:ext cx="2149949" cy="16337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35" idx="3"/>
            <a:endCxn id="37" idx="1"/>
          </p:cNvCxnSpPr>
          <p:nvPr/>
        </p:nvCxnSpPr>
        <p:spPr>
          <a:xfrm flipV="1">
            <a:off x="5509289" y="5115778"/>
            <a:ext cx="1716629" cy="5530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5" name="TextBox 94"/>
          <p:cNvSpPr txBox="1"/>
          <p:nvPr/>
        </p:nvSpPr>
        <p:spPr>
          <a:xfrm rot="2040223">
            <a:off x="1943184" y="4829500"/>
            <a:ext cx="761299" cy="369332"/>
          </a:xfrm>
          <a:prstGeom prst="rect">
            <a:avLst/>
          </a:prstGeom>
          <a:noFill/>
        </p:spPr>
        <p:txBody>
          <a:bodyPr wrap="none" rtlCol="0">
            <a:spAutoFit/>
          </a:bodyPr>
          <a:lstStyle/>
          <a:p>
            <a:r>
              <a:rPr lang="en-US" dirty="0" smtClean="0"/>
              <a:t>Notify</a:t>
            </a:r>
            <a:endParaRPr lang="en-US" dirty="0"/>
          </a:p>
        </p:txBody>
      </p:sp>
      <p:sp>
        <p:nvSpPr>
          <p:cNvPr id="97" name="Rectangle 96"/>
          <p:cNvSpPr/>
          <p:nvPr/>
        </p:nvSpPr>
        <p:spPr>
          <a:xfrm rot="20561532">
            <a:off x="5626750" y="5101688"/>
            <a:ext cx="1413176" cy="646331"/>
          </a:xfrm>
          <a:prstGeom prst="rect">
            <a:avLst/>
          </a:prstGeom>
        </p:spPr>
        <p:txBody>
          <a:bodyPr wrap="square">
            <a:spAutoFit/>
          </a:bodyPr>
          <a:lstStyle/>
          <a:p>
            <a:r>
              <a:rPr lang="en-US" dirty="0" smtClean="0"/>
              <a:t>Receive Notification</a:t>
            </a:r>
            <a:endParaRPr lang="en-US" dirty="0"/>
          </a:p>
        </p:txBody>
      </p:sp>
      <p:pic>
        <p:nvPicPr>
          <p:cNvPr id="43"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0" name="TextBox 59"/>
          <p:cNvSpPr txBox="1"/>
          <p:nvPr/>
        </p:nvSpPr>
        <p:spPr>
          <a:xfrm>
            <a:off x="376815" y="6246167"/>
            <a:ext cx="83445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9" name="Straight Arrow Connector 38"/>
          <p:cNvCxnSpPr/>
          <p:nvPr/>
        </p:nvCxnSpPr>
        <p:spPr>
          <a:xfrm rot="10800000" flipV="1">
            <a:off x="4114800" y="2425006"/>
            <a:ext cx="0" cy="5718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7" name="TextBox 46"/>
          <p:cNvSpPr txBox="1"/>
          <p:nvPr/>
        </p:nvSpPr>
        <p:spPr>
          <a:xfrm>
            <a:off x="2925051" y="2596970"/>
            <a:ext cx="1189749" cy="369332"/>
          </a:xfrm>
          <a:prstGeom prst="rect">
            <a:avLst/>
          </a:prstGeom>
          <a:noFill/>
        </p:spPr>
        <p:txBody>
          <a:bodyPr wrap="none" rtlCol="0">
            <a:spAutoFit/>
          </a:bodyPr>
          <a:lstStyle/>
          <a:p>
            <a:r>
              <a:rPr lang="en-US" dirty="0" smtClean="0"/>
              <a:t>Court List</a:t>
            </a:r>
            <a:endParaRPr lang="en-US" dirty="0"/>
          </a:p>
        </p:txBody>
      </p:sp>
    </p:spTree>
    <p:extLst>
      <p:ext uri="{BB962C8B-B14F-4D97-AF65-F5344CB8AC3E}">
        <p14:creationId xmlns:p14="http://schemas.microsoft.com/office/powerpoint/2010/main" val="207709122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71500" y="3764363"/>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753100" y="2024463"/>
            <a:ext cx="1384300" cy="1739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63340" y="2037163"/>
            <a:ext cx="1416660" cy="17145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3500" y="2037163"/>
            <a:ext cx="14605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425949" y="3764363"/>
            <a:ext cx="1682751" cy="1955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32050" y="3764363"/>
            <a:ext cx="1606550" cy="1905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89800" y="2964263"/>
            <a:ext cx="1778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Communication with local magistrates</a:t>
            </a:r>
            <a:endParaRPr lang="en-US" dirty="0">
              <a:solidFill>
                <a:schemeClr val="tx1"/>
              </a:solidFill>
            </a:endParaRPr>
          </a:p>
        </p:txBody>
      </p:sp>
      <p:sp>
        <p:nvSpPr>
          <p:cNvPr id="11" name="Rectangle 10"/>
          <p:cNvSpPr/>
          <p:nvPr/>
        </p:nvSpPr>
        <p:spPr>
          <a:xfrm>
            <a:off x="4724400" y="15418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2479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127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238500" y="57201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27100" y="56947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sp>
        <p:nvSpPr>
          <p:cNvPr id="16" name="TextBox 15"/>
          <p:cNvSpPr txBox="1"/>
          <p:nvPr/>
        </p:nvSpPr>
        <p:spPr>
          <a:xfrm>
            <a:off x="4641850" y="1598497"/>
            <a:ext cx="2057400" cy="369332"/>
          </a:xfrm>
          <a:prstGeom prst="rect">
            <a:avLst/>
          </a:prstGeom>
          <a:noFill/>
        </p:spPr>
        <p:txBody>
          <a:bodyPr wrap="square" rtlCol="0">
            <a:spAutoFit/>
          </a:bodyPr>
          <a:lstStyle/>
          <a:p>
            <a:r>
              <a:rPr lang="en-US" dirty="0"/>
              <a:t> </a:t>
            </a:r>
            <a:r>
              <a:rPr lang="en-US" dirty="0" smtClean="0"/>
              <a:t>          People</a:t>
            </a:r>
            <a:endParaRPr lang="en-US" dirty="0"/>
          </a:p>
        </p:txBody>
      </p:sp>
      <p:cxnSp>
        <p:nvCxnSpPr>
          <p:cNvPr id="19" name="Straight Arrow Connector 18"/>
          <p:cNvCxnSpPr/>
          <p:nvPr/>
        </p:nvCxnSpPr>
        <p:spPr>
          <a:xfrm>
            <a:off x="4641850" y="24095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46600" y="2448726"/>
            <a:ext cx="1562100" cy="646331"/>
          </a:xfrm>
          <a:prstGeom prst="rect">
            <a:avLst/>
          </a:prstGeom>
          <a:noFill/>
        </p:spPr>
        <p:txBody>
          <a:bodyPr wrap="square" rtlCol="0">
            <a:spAutoFit/>
          </a:bodyPr>
          <a:lstStyle/>
          <a:p>
            <a:r>
              <a:rPr lang="en-US" dirty="0" smtClean="0"/>
              <a:t>Magistrate not notified</a:t>
            </a:r>
            <a:endParaRPr lang="en-US" dirty="0"/>
          </a:p>
        </p:txBody>
      </p:sp>
      <p:cxnSp>
        <p:nvCxnSpPr>
          <p:cNvPr id="21" name="Straight Arrow Connector 20"/>
          <p:cNvCxnSpPr/>
          <p:nvPr/>
        </p:nvCxnSpPr>
        <p:spPr>
          <a:xfrm>
            <a:off x="2768600" y="271763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60700" y="2771891"/>
            <a:ext cx="1219200" cy="646331"/>
          </a:xfrm>
          <a:prstGeom prst="rect">
            <a:avLst/>
          </a:prstGeom>
          <a:noFill/>
        </p:spPr>
        <p:txBody>
          <a:bodyPr wrap="square" rtlCol="0">
            <a:spAutoFit/>
          </a:bodyPr>
          <a:lstStyle/>
          <a:p>
            <a:r>
              <a:rPr lang="en-US" dirty="0" smtClean="0"/>
              <a:t>File transfer</a:t>
            </a:r>
            <a:endParaRPr lang="en-US" dirty="0"/>
          </a:p>
        </p:txBody>
      </p:sp>
      <p:cxnSp>
        <p:nvCxnSpPr>
          <p:cNvPr id="23" name="Straight Arrow Connector 22"/>
          <p:cNvCxnSpPr/>
          <p:nvPr/>
        </p:nvCxnSpPr>
        <p:spPr>
          <a:xfrm flipH="1">
            <a:off x="5727700" y="420216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5727700" y="4241297"/>
            <a:ext cx="1562100" cy="923330"/>
          </a:xfrm>
          <a:prstGeom prst="rect">
            <a:avLst/>
          </a:prstGeom>
          <a:noFill/>
        </p:spPr>
        <p:txBody>
          <a:bodyPr wrap="square" rtlCol="0">
            <a:spAutoFit/>
          </a:bodyPr>
          <a:lstStyle/>
          <a:p>
            <a:r>
              <a:rPr lang="en-US" dirty="0" smtClean="0"/>
              <a:t>Hand to hand transfer system</a:t>
            </a:r>
            <a:endParaRPr lang="en-US" dirty="0"/>
          </a:p>
        </p:txBody>
      </p:sp>
      <p:cxnSp>
        <p:nvCxnSpPr>
          <p:cNvPr id="25" name="Straight Arrow Connector 24"/>
          <p:cNvCxnSpPr/>
          <p:nvPr/>
        </p:nvCxnSpPr>
        <p:spPr>
          <a:xfrm>
            <a:off x="3663340" y="4862038"/>
            <a:ext cx="15252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41750" y="3938708"/>
            <a:ext cx="1765300" cy="923330"/>
          </a:xfrm>
          <a:prstGeom prst="rect">
            <a:avLst/>
          </a:prstGeom>
          <a:noFill/>
        </p:spPr>
        <p:txBody>
          <a:bodyPr wrap="square" rtlCol="0">
            <a:spAutoFit/>
          </a:bodyPr>
          <a:lstStyle/>
          <a:p>
            <a:r>
              <a:rPr lang="en-US" dirty="0" smtClean="0"/>
              <a:t>No organized publication system</a:t>
            </a:r>
          </a:p>
        </p:txBody>
      </p:sp>
      <p:cxnSp>
        <p:nvCxnSpPr>
          <p:cNvPr id="27" name="Straight Arrow Connector 26"/>
          <p:cNvCxnSpPr/>
          <p:nvPr/>
        </p:nvCxnSpPr>
        <p:spPr>
          <a:xfrm>
            <a:off x="1746250" y="491113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41400" y="4911132"/>
            <a:ext cx="2044700" cy="646331"/>
          </a:xfrm>
          <a:prstGeom prst="rect">
            <a:avLst/>
          </a:prstGeom>
          <a:noFill/>
        </p:spPr>
        <p:txBody>
          <a:bodyPr wrap="square" rtlCol="0">
            <a:spAutoFit/>
          </a:bodyPr>
          <a:lstStyle/>
          <a:p>
            <a:r>
              <a:rPr lang="en-US" dirty="0" smtClean="0"/>
              <a:t>Manual updating process</a:t>
            </a:r>
          </a:p>
        </p:txBody>
      </p:sp>
      <p:cxnSp>
        <p:nvCxnSpPr>
          <p:cNvPr id="29" name="Straight Arrow Connector 28"/>
          <p:cNvCxnSpPr/>
          <p:nvPr/>
        </p:nvCxnSpPr>
        <p:spPr>
          <a:xfrm>
            <a:off x="1879600" y="469266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79600" y="3990033"/>
            <a:ext cx="1714500" cy="646331"/>
          </a:xfrm>
          <a:prstGeom prst="rect">
            <a:avLst/>
          </a:prstGeom>
          <a:noFill/>
        </p:spPr>
        <p:txBody>
          <a:bodyPr wrap="square" rtlCol="0">
            <a:spAutoFit/>
          </a:bodyPr>
          <a:lstStyle/>
          <a:p>
            <a:r>
              <a:rPr lang="en-US" dirty="0" smtClean="0"/>
              <a:t>Tedious list management</a:t>
            </a:r>
          </a:p>
        </p:txBody>
      </p:sp>
      <p:cxnSp>
        <p:nvCxnSpPr>
          <p:cNvPr id="31" name="Straight Arrow Connector 30"/>
          <p:cNvCxnSpPr/>
          <p:nvPr/>
        </p:nvCxnSpPr>
        <p:spPr>
          <a:xfrm>
            <a:off x="647700" y="29265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 y="2965632"/>
            <a:ext cx="1562100" cy="646331"/>
          </a:xfrm>
          <a:prstGeom prst="rect">
            <a:avLst/>
          </a:prstGeom>
          <a:noFill/>
        </p:spPr>
        <p:txBody>
          <a:bodyPr wrap="square" rtlCol="0">
            <a:spAutoFit/>
          </a:bodyPr>
          <a:lstStyle/>
          <a:p>
            <a:r>
              <a:rPr lang="en-US" dirty="0" smtClean="0"/>
              <a:t>Poor Coordination</a:t>
            </a:r>
            <a:endParaRPr lang="en-US" dirty="0"/>
          </a:p>
        </p:txBody>
      </p:sp>
      <p:cxnSp>
        <p:nvCxnSpPr>
          <p:cNvPr id="35" name="Straight Arrow Connector 34"/>
          <p:cNvCxnSpPr/>
          <p:nvPr/>
        </p:nvCxnSpPr>
        <p:spPr>
          <a:xfrm flipH="1">
            <a:off x="355600" y="3764363"/>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1"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2" name="Rounded Rectangle 4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3" name="TextBox 42"/>
          <p:cNvSpPr txBox="1"/>
          <p:nvPr/>
        </p:nvSpPr>
        <p:spPr>
          <a:xfrm>
            <a:off x="469795" y="6246167"/>
            <a:ext cx="8158644"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Sub-system</a:t>
            </a:r>
          </a:p>
        </p:txBody>
      </p:sp>
    </p:spTree>
    <p:extLst>
      <p:ext uri="{BB962C8B-B14F-4D97-AF65-F5344CB8AC3E}">
        <p14:creationId xmlns:p14="http://schemas.microsoft.com/office/powerpoint/2010/main" val="136460484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1114</TotalTime>
  <Words>1311</Words>
  <Application>Microsoft Office PowerPoint</Application>
  <PresentationFormat>On-screen Show (4:3)</PresentationFormat>
  <Paragraphs>418</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Touhid</dc:creator>
  <cp:lastModifiedBy>Touhid</cp:lastModifiedBy>
  <cp:revision>112</cp:revision>
  <dcterms:created xsi:type="dcterms:W3CDTF">2014-02-05T06:01:10Z</dcterms:created>
  <dcterms:modified xsi:type="dcterms:W3CDTF">2014-03-22T13:24:19Z</dcterms:modified>
</cp:coreProperties>
</file>