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77" r:id="rId5"/>
    <p:sldId id="272" r:id="rId6"/>
    <p:sldId id="278" r:id="rId7"/>
    <p:sldId id="276" r:id="rId8"/>
    <p:sldId id="275" r:id="rId9"/>
    <p:sldId id="273" r:id="rId10"/>
    <p:sldId id="279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41C3-6F5F-4E79-9ED8-9B4F302FC7AE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DD421-E055-481B-9E15-391A817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085F1-5A6F-437C-8A43-4D007CC73C4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9EC6F-E973-4E36-A3D1-DB806E3A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0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everyone. I am </a:t>
            </a:r>
            <a:r>
              <a:rPr lang="en-US" baseline="0" dirty="0" err="1" smtClean="0"/>
              <a:t>Rakin</a:t>
            </a:r>
            <a:r>
              <a:rPr lang="en-US" baseline="0" dirty="0" smtClean="0"/>
              <a:t> , proposing our project for Information System development sessional course. Ours is the project “Judicial Management System”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sz="1200" dirty="0" smtClean="0"/>
          </a:p>
          <a:p>
            <a:pPr fontAlgn="t"/>
            <a:r>
              <a:rPr lang="en-US" sz="1200" dirty="0" smtClean="0"/>
              <a:t>Objectives, problems to be faced in developing, current plan to overcome these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9EC6F-E973-4E36-A3D1-DB806E3A3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1B46-2A4C-4DCD-8F81-3CCA9F1DC7E8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3B7-8D5D-4AEE-A74D-2C82B94025D1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255-7609-4F9A-9AF1-2A199231DA48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22CC-ECEB-4F2D-BB62-198C571F9D16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C43-1132-4E57-A879-6964F16115A3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CD2-507B-4AA7-A0A8-6F020EAEC995}" type="datetime1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51B9-F405-44FE-AE6F-65C638F95C9F}" type="datetime1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2A9D-2EE5-4C4B-BD53-C97C1497BFDE}" type="datetime1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6B0-EAEF-40CB-88A3-42AB7E03E815}" type="datetime1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467-9999-4C58-89D2-B0AF7F4536B2}" type="datetime1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08589B-9237-492B-B939-927E80899282}" type="datetime1">
              <a:rPr lang="en-US" smtClean="0"/>
              <a:t>1/25/2014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DA8190-D771-419D-B4BB-839C2027510B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87AFA1-61CC-4523-8BB5-29B4479E0D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673352"/>
          </a:xfrm>
        </p:spPr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of Judicial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77200" cy="25908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Chowdhury</a:t>
            </a:r>
            <a:r>
              <a:rPr lang="en-US" dirty="0" smtClean="0"/>
              <a:t>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Rakin</a:t>
            </a:r>
            <a:r>
              <a:rPr lang="en-US" dirty="0" smtClean="0"/>
              <a:t> </a:t>
            </a:r>
            <a:r>
              <a:rPr lang="en-US" dirty="0" err="1" smtClean="0"/>
              <a:t>Haider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1005009</a:t>
            </a:r>
          </a:p>
          <a:p>
            <a:pPr algn="r"/>
            <a:r>
              <a:rPr lang="en-US" dirty="0" err="1" smtClean="0"/>
              <a:t>Shakil</a:t>
            </a:r>
            <a:r>
              <a:rPr lang="en-US" dirty="0" smtClean="0"/>
              <a:t> Ahmed, 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1005014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Touhiduzzaman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1005018</a:t>
            </a:r>
          </a:p>
          <a:p>
            <a:pPr algn="r"/>
            <a:r>
              <a:rPr lang="en-US" dirty="0" err="1" smtClean="0"/>
              <a:t>Shohan</a:t>
            </a:r>
            <a:r>
              <a:rPr lang="en-US" dirty="0" smtClean="0"/>
              <a:t> Al </a:t>
            </a:r>
            <a:r>
              <a:rPr lang="en-US" dirty="0" err="1" smtClean="0"/>
              <a:t>Jannat</a:t>
            </a:r>
            <a:r>
              <a:rPr lang="en-US" b="1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1005023</a:t>
            </a:r>
          </a:p>
          <a:p>
            <a:pPr algn="r"/>
            <a:r>
              <a:rPr lang="en-US" dirty="0" err="1" smtClean="0"/>
              <a:t>Tanzeer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1005029</a:t>
            </a:r>
          </a:p>
          <a:p>
            <a:pPr algn="r"/>
            <a:r>
              <a:rPr lang="en-US" dirty="0" smtClean="0"/>
              <a:t> CSE , BUET</a:t>
            </a:r>
          </a:p>
          <a:p>
            <a:endParaRPr lang="en-US" dirty="0"/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33600"/>
            <a:ext cx="3788229" cy="2651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79576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81197"/>
              </p:ext>
            </p:extLst>
          </p:nvPr>
        </p:nvGraphicFramePr>
        <p:xfrm>
          <a:off x="2" y="1447800"/>
          <a:ext cx="9143997" cy="533400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14456"/>
                <a:gridCol w="451253"/>
                <a:gridCol w="574606"/>
                <a:gridCol w="482334"/>
                <a:gridCol w="482334"/>
                <a:gridCol w="344463"/>
                <a:gridCol w="429994"/>
                <a:gridCol w="502032"/>
                <a:gridCol w="385867"/>
                <a:gridCol w="385867"/>
                <a:gridCol w="479121"/>
                <a:gridCol w="482334"/>
                <a:gridCol w="482334"/>
                <a:gridCol w="482334"/>
                <a:gridCol w="482334"/>
                <a:gridCol w="482334"/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Tasks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1. Survey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2. Planning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3. DB Design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DB Implementation &amp; Static Data Entry 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805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5. Sub-Systems Implementation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402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6. Merging</a:t>
                      </a:r>
                      <a:endPara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  <a:tr h="1207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7. System Testing, Debugging &amp; Deployment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49760" marR="49760" marT="0" marB="0"/>
                </a:tc>
              </a:tr>
            </a:tbl>
          </a:graphicData>
        </a:graphic>
      </p:graphicFrame>
      <p:sp>
        <p:nvSpPr>
          <p:cNvPr id="5" name="Down Arrow 18"/>
          <p:cNvSpPr>
            <a:spLocks noChangeArrowheads="1"/>
          </p:cNvSpPr>
          <p:nvPr/>
        </p:nvSpPr>
        <p:spPr bwMode="auto">
          <a:xfrm rot="16351274">
            <a:off x="1743438" y="1557960"/>
            <a:ext cx="185462" cy="282176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own Arrow 16"/>
          <p:cNvSpPr>
            <a:spLocks noChangeArrowheads="1"/>
          </p:cNvSpPr>
          <p:nvPr/>
        </p:nvSpPr>
        <p:spPr bwMode="auto">
          <a:xfrm>
            <a:off x="1705877" y="2026496"/>
            <a:ext cx="213861" cy="26511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/>
          </a:gradFill>
          <a:ln>
            <a:noFill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2343944" y="2362200"/>
            <a:ext cx="1008856" cy="381000"/>
            <a:chOff x="4809" y="4589"/>
            <a:chExt cx="3179" cy="367"/>
          </a:xfrm>
        </p:grpSpPr>
        <p:sp>
          <p:nvSpPr>
            <p:cNvPr id="3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049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2924572" y="2743200"/>
            <a:ext cx="885428" cy="381000"/>
            <a:chOff x="4809" y="4589"/>
            <a:chExt cx="3179" cy="367"/>
          </a:xfrm>
        </p:grpSpPr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208" y="4589"/>
              <a:ext cx="247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7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10</a:t>
            </a:fld>
            <a:endParaRPr lang="en-US"/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3333908" y="3124200"/>
            <a:ext cx="1238092" cy="457200"/>
            <a:chOff x="4809" y="4589"/>
            <a:chExt cx="3179" cy="367"/>
          </a:xfrm>
        </p:grpSpPr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21 Days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4495800" y="3581400"/>
            <a:ext cx="2201603" cy="762000"/>
            <a:chOff x="4809" y="4589"/>
            <a:chExt cx="3179" cy="367"/>
          </a:xfrm>
        </p:grpSpPr>
        <p:sp>
          <p:nvSpPr>
            <p:cNvPr id="40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35 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5867400" y="4343400"/>
            <a:ext cx="1865762" cy="762000"/>
            <a:chOff x="4809" y="4589"/>
            <a:chExt cx="3179" cy="367"/>
          </a:xfrm>
        </p:grpSpPr>
        <p:sp>
          <p:nvSpPr>
            <p:cNvPr id="43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28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Days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7611912" y="5105400"/>
            <a:ext cx="942433" cy="457200"/>
            <a:chOff x="4809" y="4589"/>
            <a:chExt cx="3179" cy="367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Days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8089057" y="5562600"/>
            <a:ext cx="1054943" cy="1295400"/>
            <a:chOff x="4809" y="4589"/>
            <a:chExt cx="3179" cy="367"/>
          </a:xfrm>
        </p:grpSpPr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4809" y="4589"/>
              <a:ext cx="3179" cy="36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5218" y="4589"/>
              <a:ext cx="2401" cy="3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14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latin typeface="Calibri" pitchFamily="34" charset="0"/>
                  <a:cs typeface="Arial" pitchFamily="34" charset="0"/>
                </a:rPr>
                <a:t>Days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53400" y="800101"/>
            <a:ext cx="7098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504663" y="2590800"/>
            <a:ext cx="2209800" cy="2286000"/>
          </a:xfrm>
          <a:prstGeom prst="smileyFac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Baseline Problems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2800" dirty="0" smtClean="0"/>
              <a:t>Filling up the FIR</a:t>
            </a:r>
          </a:p>
          <a:p>
            <a:pPr fontAlgn="t"/>
            <a:r>
              <a:rPr lang="en-US" sz="2800" dirty="0" smtClean="0"/>
              <a:t>Forwarding the FIR to the GRO</a:t>
            </a:r>
          </a:p>
          <a:p>
            <a:pPr fontAlgn="t"/>
            <a:r>
              <a:rPr lang="en-US" sz="2800" dirty="0" smtClean="0"/>
              <a:t>Management &amp; categorization</a:t>
            </a:r>
            <a:r>
              <a:rPr lang="en-US" sz="2800" dirty="0"/>
              <a:t> </a:t>
            </a:r>
            <a:r>
              <a:rPr lang="en-US" sz="2800" dirty="0" smtClean="0"/>
              <a:t>of the cases by GRO</a:t>
            </a:r>
          </a:p>
          <a:p>
            <a:pPr fontAlgn="t"/>
            <a:r>
              <a:rPr lang="en-US" sz="2800" dirty="0" smtClean="0"/>
              <a:t>Assignment of the Magistrates by CMM</a:t>
            </a:r>
          </a:p>
          <a:p>
            <a:pPr fontAlgn="t"/>
            <a:r>
              <a:rPr lang="en-US" sz="2800" dirty="0" smtClean="0"/>
              <a:t>Generating the cause-list</a:t>
            </a:r>
          </a:p>
          <a:p>
            <a:pPr fontAlgn="t"/>
            <a:r>
              <a:rPr lang="en-US" sz="2800" dirty="0" smtClean="0"/>
              <a:t>Notifying the Magistrates</a:t>
            </a:r>
          </a:p>
          <a:p>
            <a:pPr fontAlgn="t"/>
            <a:r>
              <a:rPr lang="en-US" sz="2800" dirty="0" smtClean="0"/>
              <a:t>Generating the requested certified copies</a:t>
            </a:r>
          </a:p>
          <a:p>
            <a:pPr fontAlgn="t"/>
            <a:r>
              <a:rPr lang="en-US" sz="2800" dirty="0" smtClean="0"/>
              <a:t>Proper documentation of the trial phase</a:t>
            </a:r>
            <a:endParaRPr lang="en-US" sz="2800" dirty="0"/>
          </a:p>
          <a:p>
            <a:pPr fontAlgn="t"/>
            <a:r>
              <a:rPr lang="en-US" sz="2800" dirty="0"/>
              <a:t>Managing &amp; updating the running case </a:t>
            </a:r>
            <a:r>
              <a:rPr lang="en-US" sz="2800" dirty="0" smtClean="0"/>
              <a:t>records</a:t>
            </a:r>
          </a:p>
          <a:p>
            <a:pPr fontAlgn="t"/>
            <a:r>
              <a:rPr lang="en-US" sz="2800" dirty="0" smtClean="0"/>
              <a:t>Managing the huge amount of past case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800101"/>
            <a:ext cx="481232" cy="419099"/>
          </a:xfrm>
        </p:spPr>
        <p:txBody>
          <a:bodyPr/>
          <a:lstStyle/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 smtClean="0"/>
              <a:t>Preliminary Problem Statement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86486"/>
              </p:ext>
            </p:extLst>
          </p:nvPr>
        </p:nvGraphicFramePr>
        <p:xfrm>
          <a:off x="0" y="1447800"/>
          <a:ext cx="914400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103243"/>
                <a:gridCol w="3276600"/>
                <a:gridCol w="1981201"/>
              </a:tblGrid>
              <a:tr h="7361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Urgency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0516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Filling up and forwarding the FIR to the GRO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FIR submission to the GRO from the Duty Officer, as soon as the case is filed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</a:t>
                      </a:r>
                      <a:r>
                        <a:rPr lang="en-US" dirty="0" smtClean="0"/>
                        <a:t>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136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Management &amp; categorization of the cases by 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</a:t>
                      </a:r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 selects the category of the case and sends</a:t>
                      </a:r>
                      <a:r>
                        <a:rPr lang="en-US" baseline="0" dirty="0" smtClean="0"/>
                        <a:t> to CMM for Magistrate assignment through web-service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6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Assignment of the Magistrates by CMM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CMM assigns the respective Magistrate to a case, when they’re notified with an</a:t>
                      </a:r>
                      <a:r>
                        <a:rPr lang="en-US" baseline="0" dirty="0" smtClean="0"/>
                        <a:t> auto-generated cause-list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Notifying the Magistrates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Generating the cause-list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6. Generating the requested certified copies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Certified print-outs</a:t>
                      </a:r>
                      <a:r>
                        <a:rPr lang="en-US" baseline="0" dirty="0" smtClean="0"/>
                        <a:t> of the online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3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448"/>
            <a:ext cx="8229600" cy="1252728"/>
          </a:xfrm>
        </p:spPr>
        <p:txBody>
          <a:bodyPr/>
          <a:lstStyle/>
          <a:p>
            <a:r>
              <a:rPr lang="en-US" dirty="0"/>
              <a:t>Preliminary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1388"/>
              </p:ext>
            </p:extLst>
          </p:nvPr>
        </p:nvGraphicFramePr>
        <p:xfrm>
          <a:off x="0" y="1524000"/>
          <a:ext cx="9144001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7"/>
                <a:gridCol w="1027043"/>
                <a:gridCol w="2617305"/>
                <a:gridCol w="2716696"/>
              </a:tblGrid>
              <a:tr h="11146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Statements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Urgency/Priority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</a:t>
                      </a:r>
                      <a:r>
                        <a:rPr lang="en-US" baseline="0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</a:tr>
              <a:tr h="1247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7. Proper documentation of the trial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sz="1600" dirty="0" smtClean="0"/>
                        <a:t>Months /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Greffier writes &amp; updates case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Manual labor and time saved with more</a:t>
                      </a:r>
                      <a:r>
                        <a:rPr lang="en-US" baseline="0" dirty="0" smtClean="0"/>
                        <a:t> accuracy</a:t>
                      </a:r>
                      <a:endParaRPr lang="en-US" dirty="0" smtClean="0"/>
                    </a:p>
                  </a:txBody>
                  <a:tcPr/>
                </a:tc>
              </a:tr>
              <a:tr h="1782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8. Managing &amp; updating the running case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sz="1600" dirty="0" smtClean="0"/>
                        <a:t> Months /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Respective people updates</a:t>
                      </a:r>
                      <a:r>
                        <a:rPr lang="en-US" baseline="0" dirty="0" smtClean="0"/>
                        <a:t> the records in real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1188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9. Managing the huge amount of past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sz="1600" dirty="0" smtClean="0"/>
                        <a:t>Months /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ompleted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Later benefits of the judges, lawyers and general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0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User Interface:</a:t>
            </a:r>
          </a:p>
          <a:p>
            <a:pPr lvl="1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Police Station :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Duty Officer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Magistrate Office:</a:t>
            </a:r>
          </a:p>
          <a:p>
            <a:pPr lvl="2"/>
            <a:r>
              <a:rPr lang="en-US" dirty="0" smtClean="0"/>
              <a:t>Magistrate</a:t>
            </a:r>
          </a:p>
          <a:p>
            <a:pPr lvl="2"/>
            <a:r>
              <a:rPr lang="en-US" dirty="0" smtClean="0"/>
              <a:t>GRO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CMM</a:t>
            </a:r>
          </a:p>
          <a:p>
            <a:pPr lvl="1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Trial Phase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Judge</a:t>
            </a:r>
          </a:p>
          <a:p>
            <a:pPr lvl="2"/>
            <a:r>
              <a:rPr lang="en-US" dirty="0" smtClean="0"/>
              <a:t>Greffier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Required Data:</a:t>
            </a:r>
          </a:p>
          <a:p>
            <a:pPr lvl="1"/>
            <a:r>
              <a:rPr lang="en-US" b="1" dirty="0" smtClean="0"/>
              <a:t>Police Station: </a:t>
            </a:r>
            <a:r>
              <a:rPr lang="en-US" dirty="0" smtClean="0"/>
              <a:t>Duty Officer(s)</a:t>
            </a:r>
          </a:p>
          <a:p>
            <a:pPr lvl="1"/>
            <a:r>
              <a:rPr lang="en-US" b="1" dirty="0" smtClean="0"/>
              <a:t>Cases</a:t>
            </a:r>
            <a:r>
              <a:rPr lang="en-US" dirty="0" smtClean="0"/>
              <a:t>: FIR, charge-sheet, witness, </a:t>
            </a:r>
            <a:r>
              <a:rPr lang="en-US" dirty="0" smtClean="0"/>
              <a:t>states classification</a:t>
            </a:r>
            <a:r>
              <a:rPr lang="en-US" dirty="0"/>
              <a:t> </a:t>
            </a:r>
            <a:r>
              <a:rPr lang="en-US" dirty="0" smtClean="0"/>
              <a:t>and judgment record</a:t>
            </a:r>
          </a:p>
          <a:p>
            <a:pPr lvl="1"/>
            <a:r>
              <a:rPr lang="en-US" b="1" dirty="0" smtClean="0"/>
              <a:t>Magistrates data</a:t>
            </a:r>
            <a:endParaRPr lang="en-US" b="1" dirty="0" smtClean="0"/>
          </a:p>
          <a:p>
            <a:pPr lvl="1"/>
            <a:r>
              <a:rPr lang="en-US" b="1" dirty="0" smtClean="0"/>
              <a:t>Cause list</a:t>
            </a:r>
            <a:endParaRPr lang="en-US" dirty="0"/>
          </a:p>
          <a:p>
            <a:pPr lvl="1"/>
            <a:r>
              <a:rPr lang="en-US" b="1" dirty="0"/>
              <a:t>Judge </a:t>
            </a:r>
            <a:r>
              <a:rPr lang="en-US" b="1" dirty="0" smtClean="0"/>
              <a:t>data</a:t>
            </a:r>
            <a:endParaRPr lang="en-US" b="1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/>
          <a:lstStyle/>
          <a:p>
            <a:r>
              <a:rPr lang="en-US" dirty="0" smtClean="0"/>
              <a:t>Negotiation of Baseline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System: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FIR &amp; charge-sheet flow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GRO</a:t>
            </a:r>
            <a:endParaRPr lang="en-US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Jobs of the </a:t>
            </a:r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CMM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Trial phase documents maintenance</a:t>
            </a:r>
          </a:p>
          <a:p>
            <a:r>
              <a:rPr lang="en-US" b="1" dirty="0" smtClean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Completed cases’ documents maintenance for later uses (appeal, document witness etc.)</a:t>
            </a:r>
            <a:endParaRPr lang="en-US" b="1" dirty="0">
              <a:ln w="10541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9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/>
          <a:lstStyle/>
          <a:p>
            <a:r>
              <a:rPr lang="en-US" dirty="0"/>
              <a:t>Negotiation of Baseline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Included Aspects of the System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marL="118872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Online request for the authenticated documents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Money transaction system for relative payments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Physical presence in the trial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Assessment of Baseline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Advantages: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Less paper works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Easier Management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Quickening the whole process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Pitfalls: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Hardware requirements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Trained &amp; skilled personnel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Web service consumption</a:t>
            </a:r>
          </a:p>
          <a:p>
            <a:r>
              <a:rPr lang="en-US" b="1" dirty="0">
                <a:ln w="10541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Security measures must be maintained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FA1-61CC-4523-8BB5-29B4479E0D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79"/>
            <a:ext cx="990601" cy="6934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305800" y="800101"/>
            <a:ext cx="481232" cy="419099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9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616</Words>
  <Application>Microsoft Office PowerPoint</Application>
  <PresentationFormat>On-screen Show (4:3)</PresentationFormat>
  <Paragraphs>165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Management of Judicial System </vt:lpstr>
      <vt:lpstr>Baseline Problems Identification</vt:lpstr>
      <vt:lpstr>Preliminary Problem Statement</vt:lpstr>
      <vt:lpstr>Preliminary Problem Statement</vt:lpstr>
      <vt:lpstr>Negotiation of Baseline Scope</vt:lpstr>
      <vt:lpstr>Negotiation of Baseline Scope</vt:lpstr>
      <vt:lpstr>Negotiation of Baseline Scope</vt:lpstr>
      <vt:lpstr>Negotiation of Baseline Scope</vt:lpstr>
      <vt:lpstr>Assessment of Baseline Project</vt:lpstr>
      <vt:lpstr>Schedule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Judicial Management System</dc:title>
  <dc:creator>haider</dc:creator>
  <cp:lastModifiedBy>Touhid</cp:lastModifiedBy>
  <cp:revision>71</cp:revision>
  <dcterms:created xsi:type="dcterms:W3CDTF">2014-01-15T16:59:08Z</dcterms:created>
  <dcterms:modified xsi:type="dcterms:W3CDTF">2014-01-25T07:20:34Z</dcterms:modified>
</cp:coreProperties>
</file>