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85" r:id="rId3"/>
    <p:sldId id="280" r:id="rId4"/>
    <p:sldId id="281" r:id="rId5"/>
    <p:sldId id="287" r:id="rId6"/>
    <p:sldId id="283" r:id="rId7"/>
    <p:sldId id="284" r:id="rId8"/>
    <p:sldId id="270" r:id="rId9"/>
    <p:sldId id="271" r:id="rId10"/>
    <p:sldId id="277" r:id="rId11"/>
    <p:sldId id="272" r:id="rId12"/>
    <p:sldId id="278" r:id="rId13"/>
    <p:sldId id="276" r:id="rId14"/>
    <p:sldId id="275" r:id="rId15"/>
    <p:sldId id="273" r:id="rId16"/>
    <p:sldId id="286" r:id="rId17"/>
    <p:sldId id="279" r:id="rId18"/>
    <p:sldId id="269" r:id="rId19"/>
    <p:sldId id="288" r:id="rId20"/>
    <p:sldId id="289" r:id="rId21"/>
    <p:sldId id="29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72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9755" autoAdjust="0"/>
  </p:normalViewPr>
  <p:slideViewPr>
    <p:cSldViewPr>
      <p:cViewPr varScale="1">
        <p:scale>
          <a:sx n="51" d="100"/>
          <a:sy n="51" d="100"/>
        </p:scale>
        <p:origin x="-192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4341C3-6F5F-4E79-9ED8-9B4F302FC7AE}" type="datetimeFigureOut">
              <a:rPr lang="en-US" smtClean="0"/>
              <a:t>2/9/2014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DD421-E055-481B-9E15-391A8173B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7932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7085F1-5A6F-437C-8A43-4D007CC73C4D}" type="datetimeFigureOut">
              <a:rPr lang="en-US" smtClean="0"/>
              <a:t>2/9/2014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79EC6F-E973-4E36-A3D1-DB806E3A3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009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Good Morning</a:t>
            </a:r>
            <a:r>
              <a:rPr lang="en-US" baseline="0" dirty="0" smtClean="0"/>
              <a:t> everyone. I am </a:t>
            </a:r>
            <a:r>
              <a:rPr lang="en-US" baseline="0" dirty="0" err="1" smtClean="0"/>
              <a:t>Rakin</a:t>
            </a:r>
            <a:r>
              <a:rPr lang="en-US" baseline="0" dirty="0" smtClean="0"/>
              <a:t> , proposing our project for Information System development sessional course. Ours is the project “Judicial Management System”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9EC6F-E973-4E36-A3D1-DB806E3A3FA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286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9EC6F-E973-4E36-A3D1-DB806E3A3FA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89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</a:t>
            </a:r>
            <a:r>
              <a:rPr lang="en-US" baseline="0" dirty="0" smtClean="0"/>
              <a:t> are </a:t>
            </a:r>
            <a:r>
              <a:rPr lang="en-US" baseline="0" dirty="0" err="1" smtClean="0"/>
              <a:t>actully</a:t>
            </a:r>
            <a:r>
              <a:rPr lang="en-US" baseline="0" dirty="0" smtClean="0"/>
              <a:t> three active element in the lifecycle of a case. The police station and court pass </a:t>
            </a:r>
            <a:r>
              <a:rPr lang="en-US" baseline="0" dirty="0" err="1" smtClean="0"/>
              <a:t>informations</a:t>
            </a:r>
            <a:r>
              <a:rPr lang="en-US" baseline="0" dirty="0" smtClean="0"/>
              <a:t> between each other. People interact with both of these elements in different phases of the proceedings.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9EC6F-E973-4E36-A3D1-DB806E3A3FA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1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We will observe some diagrams to understand the flow of execution. The first of many stages of a case is a plaintiff filing a case with the help of a duty officer. Then F.I.R ,the complete </a:t>
            </a:r>
            <a:r>
              <a:rPr lang="en-US" baseline="0" dirty="0" err="1" smtClean="0"/>
              <a:t>descipion</a:t>
            </a:r>
            <a:r>
              <a:rPr lang="en-US" baseline="0" dirty="0" smtClean="0"/>
              <a:t> the </a:t>
            </a:r>
            <a:r>
              <a:rPr lang="en-US" baseline="0" dirty="0" err="1" smtClean="0"/>
              <a:t>informations</a:t>
            </a:r>
            <a:r>
              <a:rPr lang="en-US" baseline="0" dirty="0" smtClean="0"/>
              <a:t> required for a case, is formed and forwarded to GRO at the local magistrate office. CMM court forwards it to corresponding magistrate.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9EC6F-E973-4E36-A3D1-DB806E3A3FA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35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We will observe some diagrams to understand the flow of execution. The first of many stages of a case is a plaintiff filing a case with the help of a duty officer. Then F.I.R ,the complete </a:t>
            </a:r>
            <a:r>
              <a:rPr lang="en-US" baseline="0" dirty="0" err="1" smtClean="0"/>
              <a:t>descipion</a:t>
            </a:r>
            <a:r>
              <a:rPr lang="en-US" baseline="0" dirty="0" smtClean="0"/>
              <a:t> the </a:t>
            </a:r>
            <a:r>
              <a:rPr lang="en-US" baseline="0" dirty="0" err="1" smtClean="0"/>
              <a:t>informations</a:t>
            </a:r>
            <a:r>
              <a:rPr lang="en-US" baseline="0" dirty="0" smtClean="0"/>
              <a:t> required for a case, is formed and forwarded to GRO at the local magistrate office. CMM court forwards it to corresponding magistrate.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9EC6F-E973-4E36-A3D1-DB806E3A3FA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35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</a:t>
            </a:r>
            <a:r>
              <a:rPr lang="en-US" dirty="0" err="1" smtClean="0"/>
              <a:t>severel</a:t>
            </a:r>
            <a:r>
              <a:rPr lang="en-US" dirty="0" smtClean="0"/>
              <a:t> other</a:t>
            </a:r>
            <a:r>
              <a:rPr lang="en-US" baseline="0" dirty="0" smtClean="0"/>
              <a:t> steps of trial like introducing witnesses of both side , presenting arguments  and finally a </a:t>
            </a:r>
            <a:r>
              <a:rPr lang="en-US" baseline="0" dirty="0" err="1" smtClean="0"/>
              <a:t>judgement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9EC6F-E973-4E36-A3D1-DB806E3A3FA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00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a summery of the overall process.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9EC6F-E973-4E36-A3D1-DB806E3A3FA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99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t"/>
            <a:endParaRPr lang="en-US" sz="1200" dirty="0" smtClean="0"/>
          </a:p>
          <a:p>
            <a:pPr fontAlgn="t"/>
            <a:r>
              <a:rPr lang="en-US" sz="1200" dirty="0" smtClean="0"/>
              <a:t>Objectives, problems to be faced in developing, current plan to overcome these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9EC6F-E973-4E36-A3D1-DB806E3A3FA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03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9EC6F-E973-4E36-A3D1-DB806E3A3FA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880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9EC6F-E973-4E36-A3D1-DB806E3A3FA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88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B1B46-2A4C-4DCD-8F81-3CCA9F1DC7E8}" type="datetime1">
              <a:rPr lang="en-US" smtClean="0"/>
              <a:t>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AFA1-61CC-4523-8BB5-29B4479E0D1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363B7-8D5D-4AEE-A74D-2C82B94025D1}" type="datetime1">
              <a:rPr lang="en-US" smtClean="0"/>
              <a:t>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AFA1-61CC-4523-8BB5-29B4479E0D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0255-7609-4F9A-9AF1-2A199231DA48}" type="datetime1">
              <a:rPr lang="en-US" smtClean="0"/>
              <a:t>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AFA1-61CC-4523-8BB5-29B4479E0D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822CC-ECEB-4F2D-BB62-198C571F9D16}" type="datetime1">
              <a:rPr lang="en-US" smtClean="0"/>
              <a:t>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AFA1-61CC-4523-8BB5-29B4479E0D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4C43-1132-4E57-A879-6964F16115A3}" type="datetime1">
              <a:rPr lang="en-US" smtClean="0"/>
              <a:t>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AFA1-61CC-4523-8BB5-29B4479E0D1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8ACD2-507B-4AA7-A0A8-6F020EAEC995}" type="datetime1">
              <a:rPr lang="en-US" smtClean="0"/>
              <a:t>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AFA1-61CC-4523-8BB5-29B4479E0D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451B9-F405-44FE-AE6F-65C638F95C9F}" type="datetime1">
              <a:rPr lang="en-US" smtClean="0"/>
              <a:t>2/9/2014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AFA1-61CC-4523-8BB5-29B4479E0D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2A9D-2EE5-4C4B-BD53-C97C1497BFDE}" type="datetime1">
              <a:rPr lang="en-US" smtClean="0"/>
              <a:t>2/9/2014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AFA1-61CC-4523-8BB5-29B4479E0D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F26B0-EAEF-40CB-88A3-42AB7E03E815}" type="datetime1">
              <a:rPr lang="en-US" smtClean="0"/>
              <a:t>2/9/2014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AFA1-61CC-4523-8BB5-29B4479E0D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6467-9999-4C58-89D2-B0AF7F4536B2}" type="datetime1">
              <a:rPr lang="en-US" smtClean="0"/>
              <a:t>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AFA1-61CC-4523-8BB5-29B4479E0D1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D08589B-9237-492B-B939-927E80899282}" type="datetime1">
              <a:rPr lang="en-US" smtClean="0"/>
              <a:t>2/9/2014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787AFA1-61CC-4523-8BB5-29B4479E0D1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A7DA8190-D771-419D-B4BB-839C2027510B}" type="datetime1">
              <a:rPr lang="en-US" smtClean="0"/>
              <a:t>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787AFA1-61CC-4523-8BB5-29B4479E0D1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85800"/>
            <a:ext cx="8382000" cy="1673352"/>
          </a:xfrm>
        </p:spPr>
        <p:txBody>
          <a:bodyPr/>
          <a:lstStyle/>
          <a:p>
            <a:r>
              <a:rPr lang="en-US" dirty="0"/>
              <a:t>Management </a:t>
            </a:r>
            <a:r>
              <a:rPr lang="en-US" dirty="0" smtClean="0"/>
              <a:t>of Judicial System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981200"/>
            <a:ext cx="8077200" cy="2590800"/>
          </a:xfrm>
        </p:spPr>
        <p:txBody>
          <a:bodyPr>
            <a:normAutofit/>
          </a:bodyPr>
          <a:lstStyle/>
          <a:p>
            <a:pPr algn="r"/>
            <a:r>
              <a:rPr lang="en-US" dirty="0" err="1" smtClean="0"/>
              <a:t>Chowdhury</a:t>
            </a:r>
            <a:r>
              <a:rPr lang="en-US" dirty="0" smtClean="0"/>
              <a:t>  </a:t>
            </a:r>
            <a:r>
              <a:rPr lang="en-US" dirty="0" err="1" smtClean="0"/>
              <a:t>Md</a:t>
            </a:r>
            <a:r>
              <a:rPr lang="en-US" dirty="0" smtClean="0"/>
              <a:t> </a:t>
            </a:r>
            <a:r>
              <a:rPr lang="en-US" dirty="0" err="1" smtClean="0"/>
              <a:t>Rakin</a:t>
            </a:r>
            <a:r>
              <a:rPr lang="en-US" dirty="0" smtClean="0"/>
              <a:t> </a:t>
            </a:r>
            <a:r>
              <a:rPr lang="en-US" dirty="0" err="1" smtClean="0"/>
              <a:t>Haider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1005009</a:t>
            </a:r>
          </a:p>
          <a:p>
            <a:pPr algn="r"/>
            <a:r>
              <a:rPr lang="en-US" dirty="0" err="1" smtClean="0"/>
              <a:t>Shakil</a:t>
            </a:r>
            <a:r>
              <a:rPr lang="en-US" dirty="0" smtClean="0"/>
              <a:t> Ahmed, </a:t>
            </a:r>
            <a:r>
              <a:rPr lang="en-US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1005014</a:t>
            </a:r>
            <a:endParaRPr lang="en-US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algn="r"/>
            <a:r>
              <a:rPr lang="en-US" dirty="0" err="1" smtClean="0"/>
              <a:t>Md</a:t>
            </a:r>
            <a:r>
              <a:rPr lang="en-US" dirty="0" smtClean="0"/>
              <a:t> </a:t>
            </a:r>
            <a:r>
              <a:rPr lang="en-US" dirty="0" err="1" smtClean="0"/>
              <a:t>Touhiduzzaman</a:t>
            </a:r>
            <a:r>
              <a:rPr lang="en-US" dirty="0" smtClean="0"/>
              <a:t>, </a:t>
            </a: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1005018</a:t>
            </a:r>
          </a:p>
          <a:p>
            <a:pPr algn="r"/>
            <a:r>
              <a:rPr lang="en-US" dirty="0" err="1" smtClean="0"/>
              <a:t>Shohan</a:t>
            </a:r>
            <a:r>
              <a:rPr lang="en-US" dirty="0" smtClean="0"/>
              <a:t> Al </a:t>
            </a:r>
            <a:r>
              <a:rPr lang="en-US" dirty="0" err="1" smtClean="0"/>
              <a:t>Jannat</a:t>
            </a:r>
            <a:r>
              <a:rPr lang="en-US" b="1" dirty="0" smtClean="0"/>
              <a:t>, </a:t>
            </a: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1005023</a:t>
            </a:r>
          </a:p>
          <a:p>
            <a:pPr algn="r"/>
            <a:r>
              <a:rPr lang="en-US" dirty="0" err="1" smtClean="0"/>
              <a:t>Tanzeer</a:t>
            </a:r>
            <a:r>
              <a:rPr lang="en-US" dirty="0" smtClean="0"/>
              <a:t> </a:t>
            </a:r>
            <a:r>
              <a:rPr lang="en-US" dirty="0" err="1" smtClean="0"/>
              <a:t>Hossain</a:t>
            </a:r>
            <a:r>
              <a:rPr lang="en-US" dirty="0" smtClean="0"/>
              <a:t>, </a:t>
            </a: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1005029</a:t>
            </a:r>
          </a:p>
          <a:p>
            <a:pPr algn="r"/>
            <a:r>
              <a:rPr lang="en-US" dirty="0" smtClean="0"/>
              <a:t> CSE , BUET</a:t>
            </a:r>
          </a:p>
          <a:p>
            <a:endParaRPr lang="en-US" dirty="0"/>
          </a:p>
        </p:txBody>
      </p:sp>
      <p:pic>
        <p:nvPicPr>
          <p:cNvPr id="4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2133600"/>
            <a:ext cx="3788229" cy="265176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AFA1-61CC-4523-8BB5-29B4479E0D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38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5448"/>
            <a:ext cx="8229600" cy="1252728"/>
          </a:xfrm>
        </p:spPr>
        <p:txBody>
          <a:bodyPr/>
          <a:lstStyle/>
          <a:p>
            <a:r>
              <a:rPr lang="en-US" dirty="0"/>
              <a:t>Preliminary Problem Statement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871388"/>
              </p:ext>
            </p:extLst>
          </p:nvPr>
        </p:nvGraphicFramePr>
        <p:xfrm>
          <a:off x="0" y="1524000"/>
          <a:ext cx="9144001" cy="5333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2957"/>
                <a:gridCol w="1027043"/>
                <a:gridCol w="2617305"/>
                <a:gridCol w="2716696"/>
              </a:tblGrid>
              <a:tr h="111468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Brief Statements Problems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Urgency/Priority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Proposed </a:t>
                      </a:r>
                      <a:r>
                        <a:rPr lang="en-US" baseline="0" dirty="0" smtClean="0"/>
                        <a:t>Solution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Benefits</a:t>
                      </a:r>
                      <a:endParaRPr lang="en-US" dirty="0"/>
                    </a:p>
                  </a:txBody>
                  <a:tcPr/>
                </a:tc>
              </a:tr>
              <a:tr h="12479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7. Proper documentation of the trial 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 </a:t>
                      </a:r>
                      <a:r>
                        <a:rPr lang="en-US" sz="1600" dirty="0" smtClean="0"/>
                        <a:t>Months /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Greffier writes &amp; updates case details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Manual labor and time saved with more</a:t>
                      </a:r>
                      <a:r>
                        <a:rPr lang="en-US" baseline="0" dirty="0" smtClean="0"/>
                        <a:t> accuracy</a:t>
                      </a:r>
                      <a:endParaRPr lang="en-US" dirty="0" smtClean="0"/>
                    </a:p>
                  </a:txBody>
                  <a:tcPr/>
                </a:tc>
              </a:tr>
              <a:tr h="17828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8. Managing &amp; updating the running case records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r>
                        <a:rPr lang="en-US" sz="1600" dirty="0" smtClean="0"/>
                        <a:t> Months /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Respective people updates</a:t>
                      </a:r>
                      <a:r>
                        <a:rPr lang="en-US" baseline="0" dirty="0" smtClean="0"/>
                        <a:t> the records in real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</a:t>
                      </a:r>
                      <a:endParaRPr lang="en-US" dirty="0"/>
                    </a:p>
                  </a:txBody>
                  <a:tcPr/>
                </a:tc>
              </a:tr>
              <a:tr h="11885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9. Managing the huge amount of past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 </a:t>
                      </a:r>
                      <a:r>
                        <a:rPr lang="en-US" sz="1600" dirty="0" smtClean="0"/>
                        <a:t>Months / 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Saving</a:t>
                      </a:r>
                      <a:r>
                        <a:rPr lang="en-US" baseline="0" dirty="0" smtClean="0"/>
                        <a:t> c</a:t>
                      </a:r>
                      <a:r>
                        <a:rPr lang="en-US" dirty="0" smtClean="0"/>
                        <a:t>ompleted cases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Later benefits of the judges, lawyers and general public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AFA1-61CC-4523-8BB5-29B4479E0D14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44779"/>
            <a:ext cx="990601" cy="69342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3"/>
          <p:cNvSpPr txBox="1">
            <a:spLocks/>
          </p:cNvSpPr>
          <p:nvPr/>
        </p:nvSpPr>
        <p:spPr>
          <a:xfrm>
            <a:off x="8305800" y="800101"/>
            <a:ext cx="481232" cy="419099"/>
          </a:xfrm>
          <a:prstGeom prst="rect">
            <a:avLst/>
          </a:prstGeom>
        </p:spPr>
        <p:txBody>
          <a:bodyPr vert="horz" bIns="0" rtlCol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1">
                    <a:tint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87AFA1-61CC-4523-8BB5-29B4479E0D14}" type="slidenum">
              <a:rPr lang="en-US" sz="360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10</a:t>
            </a:fld>
            <a:endParaRPr lang="en-US" sz="36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600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5448"/>
            <a:ext cx="8763000" cy="1252728"/>
          </a:xfrm>
        </p:spPr>
        <p:txBody>
          <a:bodyPr/>
          <a:lstStyle/>
          <a:p>
            <a:r>
              <a:rPr lang="en-US" dirty="0" smtClean="0"/>
              <a:t>Negotiation of Baseline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8872" indent="0">
              <a:buNone/>
            </a:pP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Included Aspects of the System:</a:t>
            </a:r>
          </a:p>
          <a:p>
            <a:r>
              <a:rPr lang="en-US" b="1" dirty="0" smtClean="0">
                <a:ln w="10541" cmpd="sng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User Interface:</a:t>
            </a:r>
          </a:p>
          <a:p>
            <a:pPr lvl="1"/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Police Station :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smtClean="0"/>
              <a:t>Duty Officer</a:t>
            </a:r>
          </a:p>
          <a:p>
            <a:pPr lvl="1"/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Magistrate Office:</a:t>
            </a:r>
          </a:p>
          <a:p>
            <a:pPr lvl="2"/>
            <a:r>
              <a:rPr lang="en-US" dirty="0" smtClean="0"/>
              <a:t>Magistrate</a:t>
            </a:r>
          </a:p>
          <a:p>
            <a:pPr lvl="2"/>
            <a:r>
              <a:rPr lang="en-US" dirty="0" smtClean="0"/>
              <a:t>GRO</a:t>
            </a:r>
          </a:p>
          <a:p>
            <a:pPr lvl="1"/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CMM</a:t>
            </a:r>
          </a:p>
          <a:p>
            <a:pPr lvl="1"/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Trial Phase</a:t>
            </a:r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:</a:t>
            </a:r>
            <a:endParaRPr lang="en-US" b="1" u="sng" dirty="0">
              <a:solidFill>
                <a:schemeClr val="accent2">
                  <a:lumMod val="75000"/>
                </a:schemeClr>
              </a:solidFill>
            </a:endParaRPr>
          </a:p>
          <a:p>
            <a:pPr lvl="2"/>
            <a:r>
              <a:rPr lang="en-US" dirty="0" smtClean="0"/>
              <a:t>Judge</a:t>
            </a:r>
          </a:p>
          <a:p>
            <a:pPr lvl="2"/>
            <a:r>
              <a:rPr lang="en-US" dirty="0" smtClean="0"/>
              <a:t>Greffier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AFA1-61CC-4523-8BB5-29B4479E0D14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44779"/>
            <a:ext cx="990601" cy="69342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 txBox="1">
            <a:spLocks/>
          </p:cNvSpPr>
          <p:nvPr/>
        </p:nvSpPr>
        <p:spPr>
          <a:xfrm>
            <a:off x="8153400" y="838200"/>
            <a:ext cx="709832" cy="419099"/>
          </a:xfrm>
          <a:prstGeom prst="rect">
            <a:avLst/>
          </a:prstGeom>
        </p:spPr>
        <p:txBody>
          <a:bodyPr vert="horz" bIns="0" rtlCol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1">
                    <a:tint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87AFA1-61CC-4523-8BB5-29B4479E0D14}" type="slidenum">
              <a:rPr lang="en-US" sz="360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11</a:t>
            </a:fld>
            <a:endParaRPr lang="en-US" sz="36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9056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5448"/>
            <a:ext cx="8763000" cy="1252728"/>
          </a:xfrm>
        </p:spPr>
        <p:txBody>
          <a:bodyPr/>
          <a:lstStyle/>
          <a:p>
            <a:r>
              <a:rPr lang="en-US" dirty="0" smtClean="0"/>
              <a:t>Negotiation of Baseline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Included Aspects of the System:</a:t>
            </a:r>
          </a:p>
          <a:p>
            <a:r>
              <a:rPr lang="en-US" b="1" dirty="0" smtClean="0">
                <a:ln w="10541" cmpd="sng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Required Data:</a:t>
            </a:r>
          </a:p>
          <a:p>
            <a:pPr lvl="1"/>
            <a:r>
              <a:rPr lang="en-US" b="1" dirty="0" smtClean="0"/>
              <a:t>Police Station: </a:t>
            </a:r>
            <a:r>
              <a:rPr lang="en-US" dirty="0" smtClean="0"/>
              <a:t>Duty Officer(s)</a:t>
            </a:r>
          </a:p>
          <a:p>
            <a:pPr lvl="1"/>
            <a:r>
              <a:rPr lang="en-US" b="1" dirty="0" smtClean="0"/>
              <a:t>Cases</a:t>
            </a:r>
            <a:r>
              <a:rPr lang="en-US" dirty="0" smtClean="0"/>
              <a:t>: FIR, charge-sheet, witness, states classification</a:t>
            </a:r>
            <a:r>
              <a:rPr lang="en-US" dirty="0"/>
              <a:t> </a:t>
            </a:r>
            <a:r>
              <a:rPr lang="en-US" dirty="0" smtClean="0"/>
              <a:t>and judgment record</a:t>
            </a:r>
          </a:p>
          <a:p>
            <a:pPr lvl="1"/>
            <a:r>
              <a:rPr lang="en-US" b="1" dirty="0" smtClean="0"/>
              <a:t>Magistrates data</a:t>
            </a:r>
          </a:p>
          <a:p>
            <a:pPr lvl="1"/>
            <a:r>
              <a:rPr lang="en-US" b="1" dirty="0" smtClean="0"/>
              <a:t>Cause list</a:t>
            </a:r>
            <a:endParaRPr lang="en-US" dirty="0"/>
          </a:p>
          <a:p>
            <a:pPr lvl="1"/>
            <a:r>
              <a:rPr lang="en-US" b="1" dirty="0"/>
              <a:t>Judge </a:t>
            </a:r>
            <a:r>
              <a:rPr lang="en-US" b="1" dirty="0" smtClean="0"/>
              <a:t>data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AFA1-61CC-4523-8BB5-29B4479E0D14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44779"/>
            <a:ext cx="990601" cy="69342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 txBox="1">
            <a:spLocks/>
          </p:cNvSpPr>
          <p:nvPr/>
        </p:nvSpPr>
        <p:spPr>
          <a:xfrm>
            <a:off x="8229600" y="838200"/>
            <a:ext cx="609600" cy="381000"/>
          </a:xfrm>
          <a:prstGeom prst="rect">
            <a:avLst/>
          </a:prstGeom>
        </p:spPr>
        <p:txBody>
          <a:bodyPr vert="horz" bIns="0" rtlCol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1">
                    <a:tint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87AFA1-61CC-4523-8BB5-29B4479E0D14}" type="slidenum">
              <a:rPr lang="en-US" sz="360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12</a:t>
            </a:fld>
            <a:endParaRPr lang="en-US" sz="36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7901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5448"/>
            <a:ext cx="8763000" cy="1252728"/>
          </a:xfrm>
        </p:spPr>
        <p:txBody>
          <a:bodyPr/>
          <a:lstStyle/>
          <a:p>
            <a:r>
              <a:rPr lang="en-US" dirty="0" smtClean="0"/>
              <a:t>Negotiation of Baseline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Included Aspects of the System:</a:t>
            </a:r>
          </a:p>
          <a:p>
            <a:r>
              <a:rPr lang="en-US" b="1" dirty="0" smtClean="0">
                <a:ln w="10541" cmpd="sng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FIR &amp; charge-sheet flow maintenance</a:t>
            </a:r>
          </a:p>
          <a:p>
            <a:r>
              <a:rPr lang="en-US" b="1" dirty="0" smtClean="0">
                <a:ln w="10541" cmpd="sng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Jobs of the GRO</a:t>
            </a:r>
            <a:endParaRPr lang="en-US" dirty="0">
              <a:ln w="10541" cmpd="sng">
                <a:noFill/>
                <a:prstDash val="solid"/>
              </a:ln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r>
              <a:rPr lang="en-US" b="1" dirty="0">
                <a:ln w="10541" cmpd="sng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Jobs of the </a:t>
            </a:r>
            <a:r>
              <a:rPr lang="en-US" b="1" dirty="0" smtClean="0">
                <a:ln w="10541" cmpd="sng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CMM</a:t>
            </a:r>
          </a:p>
          <a:p>
            <a:r>
              <a:rPr lang="en-US" b="1" dirty="0" smtClean="0">
                <a:ln w="10541" cmpd="sng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Trial phase documents maintenance</a:t>
            </a:r>
          </a:p>
          <a:p>
            <a:r>
              <a:rPr lang="en-US" b="1" dirty="0" smtClean="0">
                <a:ln w="10541" cmpd="sng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Completed cases’ documents maintenance for later uses (appeal, document witness etc.)</a:t>
            </a:r>
            <a:endParaRPr lang="en-US" b="1" dirty="0">
              <a:ln w="10541" cmpd="sng">
                <a:noFill/>
                <a:prstDash val="solid"/>
              </a:ln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AFA1-61CC-4523-8BB5-29B4479E0D14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44779"/>
            <a:ext cx="990601" cy="69342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 txBox="1">
            <a:spLocks/>
          </p:cNvSpPr>
          <p:nvPr/>
        </p:nvSpPr>
        <p:spPr>
          <a:xfrm>
            <a:off x="8205568" y="800101"/>
            <a:ext cx="709832" cy="419099"/>
          </a:xfrm>
          <a:prstGeom prst="rect">
            <a:avLst/>
          </a:prstGeom>
        </p:spPr>
        <p:txBody>
          <a:bodyPr vert="horz" bIns="0" rtlCol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1">
                    <a:tint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87AFA1-61CC-4523-8BB5-29B4479E0D14}" type="slidenum">
              <a:rPr lang="en-US" sz="360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13</a:t>
            </a:fld>
            <a:endParaRPr lang="en-US" sz="36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7199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5448"/>
            <a:ext cx="8229600" cy="1252728"/>
          </a:xfrm>
        </p:spPr>
        <p:txBody>
          <a:bodyPr/>
          <a:lstStyle/>
          <a:p>
            <a:r>
              <a:rPr lang="en-US" dirty="0"/>
              <a:t>Negotiation of Baseline </a:t>
            </a:r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75191"/>
            <a:ext cx="8686800" cy="4625609"/>
          </a:xfrm>
        </p:spPr>
        <p:txBody>
          <a:bodyPr/>
          <a:lstStyle/>
          <a:p>
            <a:pPr marL="118872" indent="0">
              <a:buNone/>
            </a:pP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Not </a:t>
            </a: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Included Aspects of the System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:</a:t>
            </a:r>
          </a:p>
          <a:p>
            <a:pPr marL="118872" indent="0">
              <a:buNone/>
            </a:pP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en-US" b="1" dirty="0">
                <a:ln w="10541" cmpd="sng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Online request for the authenticated documents</a:t>
            </a:r>
          </a:p>
          <a:p>
            <a:r>
              <a:rPr lang="en-US" b="1" dirty="0">
                <a:ln w="10541" cmpd="sng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Money transaction system for relative payments</a:t>
            </a:r>
          </a:p>
          <a:p>
            <a:r>
              <a:rPr lang="en-US" b="1" dirty="0">
                <a:ln w="10541" cmpd="sng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Physical presence in the trial phase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AFA1-61CC-4523-8BB5-29B4479E0D14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44779"/>
            <a:ext cx="990601" cy="69342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 txBox="1">
            <a:spLocks/>
          </p:cNvSpPr>
          <p:nvPr/>
        </p:nvSpPr>
        <p:spPr>
          <a:xfrm>
            <a:off x="8153400" y="800101"/>
            <a:ext cx="762001" cy="419099"/>
          </a:xfrm>
          <a:prstGeom prst="rect">
            <a:avLst/>
          </a:prstGeom>
        </p:spPr>
        <p:txBody>
          <a:bodyPr vert="horz" bIns="0" rtlCol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1">
                    <a:tint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87AFA1-61CC-4523-8BB5-29B4479E0D14}" type="slidenum">
              <a:rPr lang="en-US" sz="360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14</a:t>
            </a:fld>
            <a:endParaRPr lang="en-US" sz="36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297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5448"/>
            <a:ext cx="8229600" cy="1252728"/>
          </a:xfrm>
        </p:spPr>
        <p:txBody>
          <a:bodyPr>
            <a:normAutofit/>
          </a:bodyPr>
          <a:lstStyle/>
          <a:p>
            <a:r>
              <a:rPr lang="en-US" dirty="0" smtClean="0"/>
              <a:t>Assessment of Baseline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Advantages:</a:t>
            </a:r>
          </a:p>
          <a:p>
            <a:r>
              <a:rPr lang="en-US" b="1" dirty="0">
                <a:ln w="10541" cmpd="sng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Less paper works</a:t>
            </a:r>
          </a:p>
          <a:p>
            <a:r>
              <a:rPr lang="en-US" b="1" dirty="0">
                <a:ln w="10541" cmpd="sng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Easier Management</a:t>
            </a:r>
          </a:p>
          <a:p>
            <a:r>
              <a:rPr lang="en-US" b="1" dirty="0">
                <a:ln w="10541" cmpd="sng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Quickening the whole </a:t>
            </a:r>
            <a:r>
              <a:rPr lang="en-US" b="1" dirty="0" smtClean="0">
                <a:ln w="10541" cmpd="sng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process</a:t>
            </a:r>
            <a:endParaRPr lang="en-US" b="1" dirty="0">
              <a:ln w="10541" cmpd="sng">
                <a:noFill/>
                <a:prstDash val="solid"/>
              </a:ln>
              <a:solidFill>
                <a:schemeClr val="accent2">
                  <a:lumMod val="75000"/>
                </a:schemeClr>
              </a:solidFill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AFA1-61CC-4523-8BB5-29B4479E0D14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44779"/>
            <a:ext cx="990601" cy="69342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 txBox="1">
            <a:spLocks/>
          </p:cNvSpPr>
          <p:nvPr/>
        </p:nvSpPr>
        <p:spPr>
          <a:xfrm>
            <a:off x="8205568" y="800101"/>
            <a:ext cx="709832" cy="419099"/>
          </a:xfrm>
          <a:prstGeom prst="rect">
            <a:avLst/>
          </a:prstGeom>
        </p:spPr>
        <p:txBody>
          <a:bodyPr vert="horz" bIns="0" rtlCol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1">
                    <a:tint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87AFA1-61CC-4523-8BB5-29B4479E0D14}" type="slidenum">
              <a:rPr lang="en-US" sz="360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15</a:t>
            </a:fld>
            <a:endParaRPr lang="en-US" sz="36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7898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5448"/>
            <a:ext cx="8229600" cy="1252728"/>
          </a:xfrm>
        </p:spPr>
        <p:txBody>
          <a:bodyPr>
            <a:normAutofit/>
          </a:bodyPr>
          <a:lstStyle/>
          <a:p>
            <a:r>
              <a:rPr lang="en-US" dirty="0" smtClean="0"/>
              <a:t>Assessment of Baseline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24000"/>
            <a:ext cx="8229600" cy="587009"/>
          </a:xfrm>
        </p:spPr>
        <p:txBody>
          <a:bodyPr>
            <a:normAutofit lnSpcReduction="10000"/>
          </a:bodyPr>
          <a:lstStyle/>
          <a:p>
            <a:pPr marL="118872" indent="0">
              <a:buNone/>
            </a:pP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Roadblocks And Possible Solutions:</a:t>
            </a:r>
            <a:endParaRPr lang="en-US" b="1" dirty="0">
              <a:ln w="10541" cmpd="sng">
                <a:noFill/>
                <a:prstDash val="solid"/>
              </a:ln>
              <a:solidFill>
                <a:schemeClr val="accent2">
                  <a:lumMod val="75000"/>
                </a:schemeClr>
              </a:solidFill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AFA1-61CC-4523-8BB5-29B4479E0D14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44779"/>
            <a:ext cx="990601" cy="69342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 txBox="1">
            <a:spLocks/>
          </p:cNvSpPr>
          <p:nvPr/>
        </p:nvSpPr>
        <p:spPr>
          <a:xfrm>
            <a:off x="8153400" y="876301"/>
            <a:ext cx="709832" cy="419099"/>
          </a:xfrm>
          <a:prstGeom prst="rect">
            <a:avLst/>
          </a:prstGeom>
        </p:spPr>
        <p:txBody>
          <a:bodyPr vert="horz" bIns="0" rtlCol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1">
                    <a:tint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87AFA1-61CC-4523-8BB5-29B4479E0D14}" type="slidenum">
              <a:rPr lang="en-US" sz="360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16</a:t>
            </a:fld>
            <a:endParaRPr lang="en-US" sz="36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900218"/>
              </p:ext>
            </p:extLst>
          </p:nvPr>
        </p:nvGraphicFramePr>
        <p:xfrm>
          <a:off x="0" y="2133600"/>
          <a:ext cx="9067800" cy="4732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3900"/>
                <a:gridCol w="4533900"/>
              </a:tblGrid>
              <a:tr h="80726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Roadblocks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Possible Solutions</a:t>
                      </a:r>
                      <a:endParaRPr lang="en-US" sz="2400" dirty="0"/>
                    </a:p>
                  </a:txBody>
                  <a:tcPr/>
                </a:tc>
              </a:tr>
              <a:tr h="807263">
                <a:tc>
                  <a:txBody>
                    <a:bodyPr/>
                    <a:lstStyle/>
                    <a:p>
                      <a:r>
                        <a:rPr kumimoji="0" lang="en-US" sz="2400" b="1" kern="1200" dirty="0" smtClean="0">
                          <a:ln w="10541" cmpd="sng">
                            <a:noFill/>
                            <a:prstDash val="solid"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Hardware Requirements</a:t>
                      </a:r>
                      <a:endParaRPr kumimoji="0" lang="en-US" sz="2400" b="1" kern="1200" dirty="0">
                        <a:ln w="10541" cmpd="sng">
                          <a:noFill/>
                          <a:prstDash val="solid"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Main budget factor of the project </a:t>
                      </a:r>
                      <a:endParaRPr lang="en-US" sz="2400" dirty="0"/>
                    </a:p>
                  </a:txBody>
                  <a:tcPr/>
                </a:tc>
              </a:tr>
              <a:tr h="8189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ln w="10541" cmpd="sng">
                            <a:noFill/>
                            <a:prstDash val="solid"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2. Trained &amp; skilled personnel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Training the existing and new employees</a:t>
                      </a:r>
                      <a:endParaRPr lang="en-US" sz="2400" dirty="0"/>
                    </a:p>
                  </a:txBody>
                  <a:tcPr/>
                </a:tc>
              </a:tr>
              <a:tr h="8189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ln w="10541" cmpd="sng">
                            <a:noFill/>
                            <a:prstDash val="solid"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3. Unwillingness of</a:t>
                      </a:r>
                      <a:r>
                        <a:rPr lang="en-US" sz="2400" b="1" baseline="0" dirty="0" smtClean="0">
                          <a:ln w="10541" cmpd="sng">
                            <a:noFill/>
                            <a:prstDash val="solid"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 participation</a:t>
                      </a:r>
                      <a:endParaRPr lang="en-US" sz="2400" b="1" dirty="0" smtClean="0">
                        <a:ln w="10541" cmpd="sng">
                          <a:noFill/>
                          <a:prstDash val="solid"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Motivation of the respective people</a:t>
                      </a:r>
                      <a:endParaRPr lang="en-US" sz="2400" dirty="0"/>
                    </a:p>
                  </a:txBody>
                  <a:tcPr/>
                </a:tc>
              </a:tr>
              <a:tr h="1472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ln w="10541" cmpd="sng">
                            <a:noFill/>
                            <a:prstDash val="solid"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4. Security measures must be maintained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IP and MAC address track along with a special IT team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781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79576"/>
          </a:xfrm>
        </p:spPr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281197"/>
              </p:ext>
            </p:extLst>
          </p:nvPr>
        </p:nvGraphicFramePr>
        <p:xfrm>
          <a:off x="2" y="1447800"/>
          <a:ext cx="9143997" cy="5334001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2214456"/>
                <a:gridCol w="451253"/>
                <a:gridCol w="574606"/>
                <a:gridCol w="482334"/>
                <a:gridCol w="482334"/>
                <a:gridCol w="344463"/>
                <a:gridCol w="429994"/>
                <a:gridCol w="502032"/>
                <a:gridCol w="385867"/>
                <a:gridCol w="385867"/>
                <a:gridCol w="479121"/>
                <a:gridCol w="482334"/>
                <a:gridCol w="482334"/>
                <a:gridCol w="482334"/>
                <a:gridCol w="482334"/>
                <a:gridCol w="482334"/>
              </a:tblGrid>
              <a:tr h="4528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Weeks 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8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11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12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13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14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15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  <a:tr h="4528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Tasks 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25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Vrinda"/>
                        </a:rPr>
                        <a:t>1. Survey</a:t>
                      </a:r>
                      <a:endParaRPr lang="en-US" sz="160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</a:tr>
              <a:tr h="4025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Vrinda"/>
                        </a:rPr>
                        <a:t>2. Planning</a:t>
                      </a:r>
                      <a:endParaRPr lang="en-US" sz="160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</a:tr>
              <a:tr h="4025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Vrinda"/>
                        </a:rPr>
                        <a:t>3. DB Design</a:t>
                      </a:r>
                      <a:endParaRPr lang="en-US" sz="160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</a:tr>
              <a:tr h="8051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4. DB Implementation &amp; Static Data Entry </a:t>
                      </a:r>
                      <a:endParaRPr lang="en-US" sz="1600" b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</a:tr>
              <a:tr h="8051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5. Sub-Systems Implementation</a:t>
                      </a:r>
                      <a:endParaRPr lang="en-US" sz="1600" b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</a:tr>
              <a:tr h="4025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Vrinda"/>
                        </a:rPr>
                        <a:t>6. Merging</a:t>
                      </a:r>
                      <a:endParaRPr lang="en-US" sz="1600" b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</a:tr>
              <a:tr h="12076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7. System Testing, Debugging &amp; Deployment</a:t>
                      </a:r>
                      <a:endParaRPr 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</a:tr>
            </a:tbl>
          </a:graphicData>
        </a:graphic>
      </p:graphicFrame>
      <p:sp>
        <p:nvSpPr>
          <p:cNvPr id="5" name="Down Arrow 18"/>
          <p:cNvSpPr>
            <a:spLocks noChangeArrowheads="1"/>
          </p:cNvSpPr>
          <p:nvPr/>
        </p:nvSpPr>
        <p:spPr bwMode="auto">
          <a:xfrm rot="16351274">
            <a:off x="1743438" y="1557960"/>
            <a:ext cx="185462" cy="282176"/>
          </a:xfrm>
          <a:prstGeom prst="down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9B2D2A"/>
              </a:gs>
              <a:gs pos="80000">
                <a:srgbClr val="CB3D3A"/>
              </a:gs>
              <a:gs pos="100000">
                <a:srgbClr val="CE3B37"/>
              </a:gs>
            </a:gsLst>
            <a:lin ang="16200000"/>
          </a:gradFill>
          <a:ln>
            <a:noFill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Down Arrow 16"/>
          <p:cNvSpPr>
            <a:spLocks noChangeArrowheads="1"/>
          </p:cNvSpPr>
          <p:nvPr/>
        </p:nvSpPr>
        <p:spPr bwMode="auto">
          <a:xfrm>
            <a:off x="1705877" y="2026496"/>
            <a:ext cx="213861" cy="265113"/>
          </a:xfrm>
          <a:prstGeom prst="down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9B2D2A"/>
              </a:gs>
              <a:gs pos="80000">
                <a:srgbClr val="CB3D3A"/>
              </a:gs>
              <a:gs pos="100000">
                <a:srgbClr val="CE3B37"/>
              </a:gs>
            </a:gsLst>
            <a:lin ang="16200000"/>
          </a:gradFill>
          <a:ln>
            <a:noFill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9" name="Group 32"/>
          <p:cNvGrpSpPr>
            <a:grpSpLocks/>
          </p:cNvGrpSpPr>
          <p:nvPr/>
        </p:nvGrpSpPr>
        <p:grpSpPr bwMode="auto">
          <a:xfrm>
            <a:off x="2343944" y="2362200"/>
            <a:ext cx="1008856" cy="381000"/>
            <a:chOff x="4809" y="4589"/>
            <a:chExt cx="3179" cy="367"/>
          </a:xfrm>
        </p:grpSpPr>
        <p:sp>
          <p:nvSpPr>
            <p:cNvPr id="30" name="AutoShape 33"/>
            <p:cNvSpPr>
              <a:spLocks noChangeArrowheads="1"/>
            </p:cNvSpPr>
            <p:nvPr/>
          </p:nvSpPr>
          <p:spPr bwMode="auto">
            <a:xfrm>
              <a:off x="4809" y="4589"/>
              <a:ext cx="3179" cy="367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31" name="Text Box 34"/>
            <p:cNvSpPr txBox="1">
              <a:spLocks noChangeArrowheads="1"/>
            </p:cNvSpPr>
            <p:nvPr/>
          </p:nvSpPr>
          <p:spPr bwMode="auto">
            <a:xfrm>
              <a:off x="5049" y="4589"/>
              <a:ext cx="2401" cy="367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latin typeface="Calibri" pitchFamily="34" charset="0"/>
                  <a:cs typeface="Arial" pitchFamily="34" charset="0"/>
                </a:rPr>
                <a:t>14 Days</a:t>
              </a:r>
              <a:endPara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2" name="Group 32"/>
          <p:cNvGrpSpPr>
            <a:grpSpLocks/>
          </p:cNvGrpSpPr>
          <p:nvPr/>
        </p:nvGrpSpPr>
        <p:grpSpPr bwMode="auto">
          <a:xfrm>
            <a:off x="2924572" y="2743200"/>
            <a:ext cx="885428" cy="381000"/>
            <a:chOff x="4809" y="4589"/>
            <a:chExt cx="3179" cy="367"/>
          </a:xfrm>
        </p:grpSpPr>
        <p:sp>
          <p:nvSpPr>
            <p:cNvPr id="33" name="AutoShape 33"/>
            <p:cNvSpPr>
              <a:spLocks noChangeArrowheads="1"/>
            </p:cNvSpPr>
            <p:nvPr/>
          </p:nvSpPr>
          <p:spPr bwMode="auto">
            <a:xfrm>
              <a:off x="4809" y="4589"/>
              <a:ext cx="3179" cy="367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34" name="Text Box 34"/>
            <p:cNvSpPr txBox="1">
              <a:spLocks noChangeArrowheads="1"/>
            </p:cNvSpPr>
            <p:nvPr/>
          </p:nvSpPr>
          <p:spPr bwMode="auto">
            <a:xfrm>
              <a:off x="5208" y="4589"/>
              <a:ext cx="2471" cy="367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latin typeface="Calibri" pitchFamily="34" charset="0"/>
                  <a:cs typeface="Arial" pitchFamily="34" charset="0"/>
                </a:rPr>
                <a:t>7 Days</a:t>
              </a:r>
              <a:endPara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AFA1-61CC-4523-8BB5-29B4479E0D14}" type="slidenum">
              <a:rPr lang="en-US" smtClean="0"/>
              <a:t>17</a:t>
            </a:fld>
            <a:endParaRPr lang="en-US"/>
          </a:p>
        </p:txBody>
      </p:sp>
      <p:grpSp>
        <p:nvGrpSpPr>
          <p:cNvPr id="36" name="Group 32"/>
          <p:cNvGrpSpPr>
            <a:grpSpLocks/>
          </p:cNvGrpSpPr>
          <p:nvPr/>
        </p:nvGrpSpPr>
        <p:grpSpPr bwMode="auto">
          <a:xfrm>
            <a:off x="3333908" y="3124200"/>
            <a:ext cx="1238092" cy="457200"/>
            <a:chOff x="4809" y="4589"/>
            <a:chExt cx="3179" cy="367"/>
          </a:xfrm>
        </p:grpSpPr>
        <p:sp>
          <p:nvSpPr>
            <p:cNvPr id="37" name="AutoShape 33"/>
            <p:cNvSpPr>
              <a:spLocks noChangeArrowheads="1"/>
            </p:cNvSpPr>
            <p:nvPr/>
          </p:nvSpPr>
          <p:spPr bwMode="auto">
            <a:xfrm>
              <a:off x="4809" y="4589"/>
              <a:ext cx="3179" cy="367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38" name="Text Box 34"/>
            <p:cNvSpPr txBox="1">
              <a:spLocks noChangeArrowheads="1"/>
            </p:cNvSpPr>
            <p:nvPr/>
          </p:nvSpPr>
          <p:spPr bwMode="auto">
            <a:xfrm>
              <a:off x="5218" y="4589"/>
              <a:ext cx="2401" cy="367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latin typeface="Calibri" pitchFamily="34" charset="0"/>
                  <a:cs typeface="Arial" pitchFamily="34" charset="0"/>
                </a:rPr>
                <a:t>21 Days</a:t>
              </a:r>
              <a:endPara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9" name="Group 32"/>
          <p:cNvGrpSpPr>
            <a:grpSpLocks/>
          </p:cNvGrpSpPr>
          <p:nvPr/>
        </p:nvGrpSpPr>
        <p:grpSpPr bwMode="auto">
          <a:xfrm>
            <a:off x="4495800" y="3581400"/>
            <a:ext cx="2201603" cy="762000"/>
            <a:chOff x="4809" y="4589"/>
            <a:chExt cx="3179" cy="367"/>
          </a:xfrm>
        </p:grpSpPr>
        <p:sp>
          <p:nvSpPr>
            <p:cNvPr id="40" name="AutoShape 33"/>
            <p:cNvSpPr>
              <a:spLocks noChangeArrowheads="1"/>
            </p:cNvSpPr>
            <p:nvPr/>
          </p:nvSpPr>
          <p:spPr bwMode="auto">
            <a:xfrm>
              <a:off x="4809" y="4589"/>
              <a:ext cx="3179" cy="367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41" name="Text Box 34"/>
            <p:cNvSpPr txBox="1">
              <a:spLocks noChangeArrowheads="1"/>
            </p:cNvSpPr>
            <p:nvPr/>
          </p:nvSpPr>
          <p:spPr bwMode="auto">
            <a:xfrm>
              <a:off x="5218" y="4589"/>
              <a:ext cx="2401" cy="367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latin typeface="Calibri" pitchFamily="34" charset="0"/>
                  <a:cs typeface="Arial" pitchFamily="34" charset="0"/>
                </a:rPr>
                <a:t>35 Days</a:t>
              </a:r>
              <a:endPara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2" name="Group 32"/>
          <p:cNvGrpSpPr>
            <a:grpSpLocks/>
          </p:cNvGrpSpPr>
          <p:nvPr/>
        </p:nvGrpSpPr>
        <p:grpSpPr bwMode="auto">
          <a:xfrm>
            <a:off x="5867400" y="4343400"/>
            <a:ext cx="1865762" cy="762000"/>
            <a:chOff x="4809" y="4589"/>
            <a:chExt cx="3179" cy="367"/>
          </a:xfrm>
        </p:grpSpPr>
        <p:sp>
          <p:nvSpPr>
            <p:cNvPr id="43" name="AutoShape 33"/>
            <p:cNvSpPr>
              <a:spLocks noChangeArrowheads="1"/>
            </p:cNvSpPr>
            <p:nvPr/>
          </p:nvSpPr>
          <p:spPr bwMode="auto">
            <a:xfrm>
              <a:off x="4809" y="4589"/>
              <a:ext cx="3179" cy="367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44" name="Text Box 34"/>
            <p:cNvSpPr txBox="1">
              <a:spLocks noChangeArrowheads="1"/>
            </p:cNvSpPr>
            <p:nvPr/>
          </p:nvSpPr>
          <p:spPr bwMode="auto">
            <a:xfrm>
              <a:off x="5218" y="4589"/>
              <a:ext cx="2401" cy="367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latin typeface="Calibri" pitchFamily="34" charset="0"/>
                  <a:cs typeface="Arial" pitchFamily="34" charset="0"/>
                </a:rPr>
                <a:t>28 Days</a:t>
              </a:r>
              <a:endPara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5" name="Group 32"/>
          <p:cNvGrpSpPr>
            <a:grpSpLocks/>
          </p:cNvGrpSpPr>
          <p:nvPr/>
        </p:nvGrpSpPr>
        <p:grpSpPr bwMode="auto">
          <a:xfrm>
            <a:off x="7611912" y="5105400"/>
            <a:ext cx="942433" cy="457200"/>
            <a:chOff x="4809" y="4589"/>
            <a:chExt cx="3179" cy="367"/>
          </a:xfrm>
        </p:grpSpPr>
        <p:sp>
          <p:nvSpPr>
            <p:cNvPr id="46" name="AutoShape 33"/>
            <p:cNvSpPr>
              <a:spLocks noChangeArrowheads="1"/>
            </p:cNvSpPr>
            <p:nvPr/>
          </p:nvSpPr>
          <p:spPr bwMode="auto">
            <a:xfrm>
              <a:off x="4809" y="4589"/>
              <a:ext cx="3179" cy="367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47" name="Text Box 34"/>
            <p:cNvSpPr txBox="1">
              <a:spLocks noChangeArrowheads="1"/>
            </p:cNvSpPr>
            <p:nvPr/>
          </p:nvSpPr>
          <p:spPr bwMode="auto">
            <a:xfrm>
              <a:off x="5218" y="4589"/>
              <a:ext cx="2401" cy="367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latin typeface="Calibri" pitchFamily="34" charset="0"/>
                  <a:cs typeface="Arial" pitchFamily="34" charset="0"/>
                </a:rPr>
                <a:t>14 Days</a:t>
              </a: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8" name="Group 32"/>
          <p:cNvGrpSpPr>
            <a:grpSpLocks/>
          </p:cNvGrpSpPr>
          <p:nvPr/>
        </p:nvGrpSpPr>
        <p:grpSpPr bwMode="auto">
          <a:xfrm>
            <a:off x="8089057" y="5562600"/>
            <a:ext cx="1054943" cy="1295400"/>
            <a:chOff x="4809" y="4589"/>
            <a:chExt cx="3179" cy="367"/>
          </a:xfrm>
        </p:grpSpPr>
        <p:sp>
          <p:nvSpPr>
            <p:cNvPr id="49" name="AutoShape 33"/>
            <p:cNvSpPr>
              <a:spLocks noChangeArrowheads="1"/>
            </p:cNvSpPr>
            <p:nvPr/>
          </p:nvSpPr>
          <p:spPr bwMode="auto">
            <a:xfrm>
              <a:off x="4809" y="4589"/>
              <a:ext cx="3179" cy="367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50" name="Text Box 34"/>
            <p:cNvSpPr txBox="1">
              <a:spLocks noChangeArrowheads="1"/>
            </p:cNvSpPr>
            <p:nvPr/>
          </p:nvSpPr>
          <p:spPr bwMode="auto">
            <a:xfrm>
              <a:off x="5218" y="4589"/>
              <a:ext cx="2401" cy="367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latin typeface="Calibri" pitchFamily="34" charset="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latin typeface="Calibri" pitchFamily="34" charset="0"/>
                  <a:cs typeface="Arial" pitchFamily="34" charset="0"/>
                </a:rPr>
                <a:t>14 Days</a:t>
              </a: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28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44779"/>
            <a:ext cx="990601" cy="69342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Slide Number Placeholder 3"/>
          <p:cNvSpPr txBox="1">
            <a:spLocks/>
          </p:cNvSpPr>
          <p:nvPr/>
        </p:nvSpPr>
        <p:spPr>
          <a:xfrm>
            <a:off x="8153400" y="876301"/>
            <a:ext cx="709832" cy="419099"/>
          </a:xfrm>
          <a:prstGeom prst="rect">
            <a:avLst/>
          </a:prstGeom>
        </p:spPr>
        <p:txBody>
          <a:bodyPr vert="horz" bIns="0" rtlCol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1">
                    <a:tint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87AFA1-61CC-4523-8BB5-29B4479E0D14}" type="slidenum">
              <a:rPr lang="en-US" sz="360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17</a:t>
            </a:fld>
            <a:endParaRPr lang="en-US" sz="36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4170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miley Face 3"/>
          <p:cNvSpPr/>
          <p:nvPr/>
        </p:nvSpPr>
        <p:spPr>
          <a:xfrm>
            <a:off x="3504663" y="2590800"/>
            <a:ext cx="2209800" cy="2286000"/>
          </a:xfrm>
          <a:prstGeom prst="smileyFace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AFA1-61CC-4523-8BB5-29B4479E0D14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44779"/>
            <a:ext cx="990601" cy="69342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 txBox="1">
            <a:spLocks/>
          </p:cNvSpPr>
          <p:nvPr/>
        </p:nvSpPr>
        <p:spPr>
          <a:xfrm>
            <a:off x="8305800" y="800101"/>
            <a:ext cx="609600" cy="419099"/>
          </a:xfrm>
          <a:prstGeom prst="rect">
            <a:avLst/>
          </a:prstGeom>
        </p:spPr>
        <p:txBody>
          <a:bodyPr vert="horz" bIns="0" rtlCol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1">
                    <a:tint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87AFA1-61CC-4523-8BB5-29B4479E0D14}" type="slidenum">
              <a:rPr lang="en-US" sz="360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18</a:t>
            </a:fld>
            <a:endParaRPr lang="en-US" sz="36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6116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40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Feasibility Analysis: Technical</a:t>
            </a:r>
            <a:endParaRPr lang="en-US" sz="3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42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pPr/>
              <a:t>19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2209800"/>
            <a:ext cx="9144000" cy="34778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cap="all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SIX </a:t>
            </a:r>
            <a:r>
              <a:rPr lang="en-US" sz="4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Desktop </a:t>
            </a:r>
            <a:r>
              <a:rPr lang="en-US" sz="4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Application </a:t>
            </a:r>
            <a:r>
              <a:rPr lang="en-US" sz="4400" b="1" cap="all" dirty="0" smtClean="0">
                <a:ln w="0"/>
                <a:solidFill>
                  <a:schemeClr val="accent5">
                    <a:lumMod val="7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=&gt;</a:t>
            </a:r>
            <a:r>
              <a:rPr lang="en-US" sz="4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4400" b="1" cap="all" dirty="0" smtClean="0">
                <a:ln w="0"/>
                <a:solidFill>
                  <a:schemeClr val="accent3">
                    <a:lumMod val="50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Java</a:t>
            </a:r>
          </a:p>
          <a:p>
            <a:pPr algn="ctr"/>
            <a:endParaRPr lang="en-US" sz="4400" b="1" cap="all" dirty="0" smtClean="0">
              <a:ln w="0"/>
              <a:solidFill>
                <a:schemeClr val="accent3">
                  <a:lumMod val="50000"/>
                </a:schemeClr>
              </a:solidFill>
              <a:effectLst>
                <a:reflection blurRad="12700" stA="50000" endPos="50000" dist="5000" dir="5400000" sy="-100000" rotWithShape="0"/>
              </a:effectLst>
            </a:endParaRPr>
          </a:p>
          <a:p>
            <a:pPr algn="ctr"/>
            <a:endParaRPr lang="en-US" sz="4400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pPr algn="ctr"/>
            <a:r>
              <a:rPr lang="en-US" sz="4400" b="1" cap="all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One </a:t>
            </a:r>
            <a:r>
              <a:rPr lang="en-US" sz="4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Web Interface </a:t>
            </a:r>
            <a:r>
              <a:rPr lang="en-US" sz="4400" b="1" cap="all" dirty="0" smtClean="0">
                <a:ln w="0"/>
                <a:solidFill>
                  <a:schemeClr val="accent5">
                    <a:lumMod val="7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=&gt;</a:t>
            </a:r>
            <a:r>
              <a:rPr lang="en-US" sz="4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4400" b="1" cap="all" dirty="0" smtClean="0">
                <a:ln w="0"/>
                <a:solidFill>
                  <a:schemeClr val="accent3">
                    <a:lumMod val="50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PHP FW</a:t>
            </a:r>
            <a:endParaRPr lang="en-US" sz="4400" b="1" cap="all" dirty="0">
              <a:ln w="0"/>
              <a:solidFill>
                <a:schemeClr val="accent3">
                  <a:lumMod val="50000"/>
                </a:schemeClr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745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5448"/>
            <a:ext cx="8229600" cy="1252728"/>
          </a:xfrm>
        </p:spPr>
        <p:txBody>
          <a:bodyPr/>
          <a:lstStyle/>
          <a:p>
            <a:r>
              <a:rPr lang="en-US" dirty="0" smtClean="0"/>
              <a:t>Outline of  The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25609"/>
          </a:xfrm>
        </p:spPr>
        <p:txBody>
          <a:bodyPr>
            <a:noAutofit/>
          </a:bodyPr>
          <a:lstStyle/>
          <a:p>
            <a:r>
              <a:rPr lang="en-US" sz="4000" dirty="0" smtClean="0"/>
              <a:t>Existing System</a:t>
            </a:r>
          </a:p>
          <a:p>
            <a:r>
              <a:rPr lang="en-US" sz="4000" dirty="0" smtClean="0"/>
              <a:t>Baseline Problem Identification</a:t>
            </a:r>
          </a:p>
          <a:p>
            <a:r>
              <a:rPr lang="en-US" sz="4000" dirty="0" smtClean="0"/>
              <a:t>Preliminary Problem Statement</a:t>
            </a:r>
          </a:p>
          <a:p>
            <a:r>
              <a:rPr lang="en-US" sz="4000" dirty="0" smtClean="0"/>
              <a:t>Negotiation of the Baseline Scope</a:t>
            </a:r>
          </a:p>
          <a:p>
            <a:r>
              <a:rPr lang="en-US" sz="4000" dirty="0" smtClean="0"/>
              <a:t>Assessment of the Baseline Project</a:t>
            </a:r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AFA1-61CC-4523-8BB5-29B4479E0D14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44779"/>
            <a:ext cx="990601" cy="69342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 txBox="1">
            <a:spLocks/>
          </p:cNvSpPr>
          <p:nvPr/>
        </p:nvSpPr>
        <p:spPr>
          <a:xfrm>
            <a:off x="8305800" y="800101"/>
            <a:ext cx="481232" cy="419099"/>
          </a:xfrm>
          <a:prstGeom prst="rect">
            <a:avLst/>
          </a:prstGeom>
        </p:spPr>
        <p:txBody>
          <a:bodyPr vert="horz" bIns="0" rtlCol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1">
                    <a:tint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87AFA1-61CC-4523-8BB5-29B4479E0D14}" type="slidenum">
              <a:rPr lang="en-US" sz="360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2</a:t>
            </a:fld>
            <a:endParaRPr lang="en-US" sz="36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8905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40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Feasibility Analysis: Technical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42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pPr/>
              <a:t>20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799" y="1143000"/>
            <a:ext cx="6096001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800" b="1" cap="all" dirty="0" smtClean="0">
                <a:ln w="0"/>
                <a:solidFill>
                  <a:srgbClr val="C00000"/>
                </a:solidFill>
                <a:effectLst>
                  <a:reflection blurRad="12700" stA="50000" endPos="50000" dist="5000" dir="5400000" sy="-100000" rotWithShape="0"/>
                </a:effectLst>
              </a:rPr>
              <a:t>SIX</a:t>
            </a:r>
            <a:r>
              <a:rPr lang="en-US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Desktop </a:t>
            </a:r>
            <a:r>
              <a:rPr lang="en-US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Application:</a:t>
            </a:r>
            <a:endParaRPr lang="en-US" sz="28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069324"/>
              </p:ext>
            </p:extLst>
          </p:nvPr>
        </p:nvGraphicFramePr>
        <p:xfrm>
          <a:off x="457198" y="1676400"/>
          <a:ext cx="8395368" cy="5002163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798456"/>
                <a:gridCol w="2798456"/>
                <a:gridCol w="2798456"/>
              </a:tblGrid>
              <a:tr h="37133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App Name</a:t>
                      </a:r>
                      <a:endParaRPr lang="en-US" sz="2000" b="1" dirty="0">
                        <a:solidFill>
                          <a:schemeClr val="bg2">
                            <a:lumMod val="2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Target User(s)</a:t>
                      </a:r>
                      <a:endParaRPr lang="en-US" sz="2000" b="1" dirty="0">
                        <a:solidFill>
                          <a:schemeClr val="bg2">
                            <a:lumMod val="2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Target Uses</a:t>
                      </a:r>
                      <a:endParaRPr lang="en-US" sz="2000" b="1" dirty="0">
                        <a:solidFill>
                          <a:schemeClr val="bg2">
                            <a:lumMod val="2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85693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1. Case</a:t>
                      </a:r>
                      <a:r>
                        <a:rPr lang="en-US" b="1" baseline="0" dirty="0" smtClean="0"/>
                        <a:t> Filer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Duty Officer (</a:t>
                      </a: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DO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To file a case 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To generate FIR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To forward FIR to GRO</a:t>
                      </a:r>
                      <a:endParaRPr lang="en-US" dirty="0"/>
                    </a:p>
                  </a:txBody>
                  <a:tcPr/>
                </a:tc>
              </a:tr>
              <a:tr h="85693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2.</a:t>
                      </a:r>
                      <a:r>
                        <a:rPr lang="en-US" b="1" baseline="0" dirty="0" smtClean="0"/>
                        <a:t> Case Lister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General Record Officer (</a:t>
                      </a: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GRO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To list the cases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To forward to the clerk office</a:t>
                      </a:r>
                      <a:endParaRPr lang="en-US" dirty="0"/>
                    </a:p>
                  </a:txBody>
                  <a:tcPr/>
                </a:tc>
              </a:tr>
              <a:tr h="59985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3. Cause</a:t>
                      </a:r>
                      <a:r>
                        <a:rPr lang="en-US" b="1" baseline="0" dirty="0" smtClean="0"/>
                        <a:t> List Generator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Clerk Office</a:t>
                      </a:r>
                      <a:r>
                        <a:rPr lang="en-US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baseline="0" dirty="0" smtClean="0"/>
                        <a:t>(Local Magistrate Office)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To generate</a:t>
                      </a:r>
                      <a:r>
                        <a:rPr lang="en-US" baseline="0" dirty="0" smtClean="0"/>
                        <a:t> cause list</a:t>
                      </a:r>
                      <a:endParaRPr lang="en-US" dirty="0"/>
                    </a:p>
                  </a:txBody>
                  <a:tcPr/>
                </a:tc>
              </a:tr>
              <a:tr h="59985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4. Magistrate Helper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Local Magistrate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="1" baseline="0" dirty="0" smtClean="0">
                          <a:solidFill>
                            <a:srgbClr val="C00000"/>
                          </a:solidFill>
                        </a:rPr>
                        <a:t>Judge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To get notifications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To maintain own cases</a:t>
                      </a:r>
                      <a:endParaRPr lang="en-US" dirty="0"/>
                    </a:p>
                  </a:txBody>
                  <a:tcPr/>
                </a:tc>
              </a:tr>
              <a:tr h="85693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5. CMM Helper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Chief Metropolitan Magistrate (CMM)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To assign courts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To</a:t>
                      </a:r>
                      <a:r>
                        <a:rPr lang="en-US" baseline="0" dirty="0" smtClean="0"/>
                        <a:t> generate court list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To notify</a:t>
                      </a:r>
                      <a:endParaRPr lang="en-US" dirty="0"/>
                    </a:p>
                  </a:txBody>
                  <a:tcPr/>
                </a:tc>
              </a:tr>
              <a:tr h="582563">
                <a:tc>
                  <a:txBody>
                    <a:bodyPr/>
                    <a:lstStyle/>
                    <a:p>
                      <a:r>
                        <a:rPr lang="en-US" b="1" dirty="0" smtClean="0"/>
                        <a:t>6. Greffier Helper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Greffier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To document </a:t>
                      </a:r>
                      <a:r>
                        <a:rPr lang="en-US" sz="1600" dirty="0" smtClean="0"/>
                        <a:t>judgment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9607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40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Feasibility Analysis: </a:t>
            </a:r>
            <a:r>
              <a:rPr lang="en-US" sz="28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Technical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42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pPr/>
              <a:t>21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8264" y="1295400"/>
            <a:ext cx="874333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cap="all" dirty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One </a:t>
            </a:r>
            <a:r>
              <a:rPr lang="en-US" sz="28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Web Interface </a:t>
            </a:r>
            <a:r>
              <a:rPr lang="en-US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:</a:t>
            </a:r>
          </a:p>
          <a:p>
            <a:endParaRPr lang="en-US" sz="2800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For the general people to see updates of the cases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400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Any case to be followed to get notifications about the update of the case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en-US" sz="24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SMS notifications via an SMS gateway</a:t>
            </a:r>
          </a:p>
          <a:p>
            <a:pPr lvl="1"/>
            <a:endParaRPr lang="en-US" sz="2400" dirty="0" smtClean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Any rough document to be formatted as PDF &amp; then printed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5215116"/>
            <a:ext cx="754380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cap="all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Alternative </a:t>
            </a:r>
            <a:r>
              <a:rPr lang="en-US" sz="2800" b="1" cap="all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Solution</a:t>
            </a:r>
            <a:r>
              <a:rPr lang="en-US" sz="2800" b="1" cap="all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:</a:t>
            </a:r>
            <a:endParaRPr lang="en-US" sz="20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Smart phone app for the general people to get the notifications as “PUSH Notifications”</a:t>
            </a:r>
            <a:endParaRPr lang="en-US" sz="24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2663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155448"/>
            <a:ext cx="8229600" cy="1252728"/>
          </a:xfrm>
        </p:spPr>
        <p:txBody>
          <a:bodyPr/>
          <a:lstStyle/>
          <a:p>
            <a:r>
              <a:rPr lang="en-US" dirty="0"/>
              <a:t>Existing System</a:t>
            </a:r>
          </a:p>
        </p:txBody>
      </p:sp>
      <p:sp>
        <p:nvSpPr>
          <p:cNvPr id="5" name="Oval 4"/>
          <p:cNvSpPr/>
          <p:nvPr/>
        </p:nvSpPr>
        <p:spPr>
          <a:xfrm>
            <a:off x="1524000" y="2209800"/>
            <a:ext cx="1624853" cy="140701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Police Station</a:t>
            </a:r>
            <a:endParaRPr lang="en-US" sz="2000" b="1" dirty="0"/>
          </a:p>
        </p:txBody>
      </p:sp>
      <p:sp>
        <p:nvSpPr>
          <p:cNvPr id="12" name="Oval 11"/>
          <p:cNvSpPr/>
          <p:nvPr/>
        </p:nvSpPr>
        <p:spPr>
          <a:xfrm>
            <a:off x="6030275" y="2209800"/>
            <a:ext cx="1494865" cy="140701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Court</a:t>
            </a:r>
            <a:endParaRPr lang="en-US" sz="24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3515675" y="4384183"/>
            <a:ext cx="2209800" cy="140701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/>
                </a:solidFill>
              </a:rPr>
              <a:t>People</a:t>
            </a:r>
            <a:endParaRPr lang="en-US" sz="4400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3" idx="1"/>
            <a:endCxn id="5" idx="5"/>
          </p:cNvCxnSpPr>
          <p:nvPr/>
        </p:nvCxnSpPr>
        <p:spPr>
          <a:xfrm flipH="1" flipV="1">
            <a:off x="2910899" y="3410764"/>
            <a:ext cx="604776" cy="16769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3"/>
            <a:endCxn id="12" idx="3"/>
          </p:cNvCxnSpPr>
          <p:nvPr/>
        </p:nvCxnSpPr>
        <p:spPr>
          <a:xfrm flipV="1">
            <a:off x="5725475" y="3410764"/>
            <a:ext cx="523718" cy="16769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6"/>
            <a:endCxn id="12" idx="2"/>
          </p:cNvCxnSpPr>
          <p:nvPr/>
        </p:nvCxnSpPr>
        <p:spPr>
          <a:xfrm>
            <a:off x="3148853" y="2913309"/>
            <a:ext cx="28814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629330" y="6172200"/>
            <a:ext cx="5920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Interaction Between Active Elements</a:t>
            </a:r>
            <a:endParaRPr lang="en-US" sz="2800" b="1" dirty="0">
              <a:ln w="1905"/>
              <a:solidFill>
                <a:schemeClr val="accent4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0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44779"/>
            <a:ext cx="990601" cy="69342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800101"/>
            <a:ext cx="481232" cy="419099"/>
          </a:xfrm>
        </p:spPr>
        <p:txBody>
          <a:bodyPr/>
          <a:lstStyle/>
          <a:p>
            <a:fld id="{D787AFA1-61CC-4523-8BB5-29B4479E0D14}" type="slidenum">
              <a:rPr lang="en-US" sz="360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fld>
            <a:endParaRPr lang="en-US" sz="36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1824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5448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Existing System : Flow of Execution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1643390"/>
            <a:ext cx="3441455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Police Station Phase:</a:t>
            </a:r>
            <a:endParaRPr lang="en-US" sz="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Oval 4"/>
          <p:cNvSpPr/>
          <p:nvPr/>
        </p:nvSpPr>
        <p:spPr>
          <a:xfrm>
            <a:off x="228600" y="2514600"/>
            <a:ext cx="1676400" cy="838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Plaintiff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3124200" y="2514600"/>
            <a:ext cx="1676400" cy="838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Duty Officer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6289182" y="2514600"/>
            <a:ext cx="2626218" cy="838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GRO</a:t>
            </a:r>
          </a:p>
          <a:p>
            <a:pPr algn="ctr"/>
            <a:r>
              <a:rPr lang="en-US" sz="2400" dirty="0" smtClean="0"/>
              <a:t>(Mag. Office)</a:t>
            </a:r>
            <a:endParaRPr lang="en-US" sz="2400" dirty="0"/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1905000" y="29337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6"/>
          </p:cNvCxnSpPr>
          <p:nvPr/>
        </p:nvCxnSpPr>
        <p:spPr>
          <a:xfrm>
            <a:off x="4800600" y="2933700"/>
            <a:ext cx="1524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105399" y="2514600"/>
            <a:ext cx="623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</a:rPr>
              <a:t>FIR</a:t>
            </a:r>
            <a:endParaRPr lang="en-US" sz="24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2400" y="4201180"/>
            <a:ext cx="3030381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CMM Court Phase:</a:t>
            </a:r>
            <a:endParaRPr lang="en-US" sz="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Oval 14"/>
          <p:cNvSpPr/>
          <p:nvPr/>
        </p:nvSpPr>
        <p:spPr>
          <a:xfrm>
            <a:off x="3886200" y="5029200"/>
            <a:ext cx="1462088" cy="838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Cause List</a:t>
            </a:r>
            <a:endParaRPr lang="en-US" sz="2400" dirty="0"/>
          </a:p>
        </p:txBody>
      </p:sp>
      <p:sp>
        <p:nvSpPr>
          <p:cNvPr id="16" name="Oval 15"/>
          <p:cNvSpPr/>
          <p:nvPr/>
        </p:nvSpPr>
        <p:spPr>
          <a:xfrm>
            <a:off x="6172200" y="5029200"/>
            <a:ext cx="2362200" cy="838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Magistrate</a:t>
            </a:r>
            <a:endParaRPr lang="en-US" sz="2400" dirty="0"/>
          </a:p>
        </p:txBody>
      </p:sp>
      <p:cxnSp>
        <p:nvCxnSpPr>
          <p:cNvPr id="18" name="Straight Arrow Connector 17"/>
          <p:cNvCxnSpPr>
            <a:stCxn id="15" idx="6"/>
            <a:endCxn id="16" idx="2"/>
          </p:cNvCxnSpPr>
          <p:nvPr/>
        </p:nvCxnSpPr>
        <p:spPr>
          <a:xfrm>
            <a:off x="5348288" y="5448300"/>
            <a:ext cx="82391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90600" y="5106602"/>
            <a:ext cx="2057400" cy="838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CMM Court</a:t>
            </a:r>
            <a:endParaRPr lang="en-US" sz="2400" dirty="0"/>
          </a:p>
        </p:txBody>
      </p:sp>
      <p:cxnSp>
        <p:nvCxnSpPr>
          <p:cNvPr id="25" name="Straight Arrow Connector 24"/>
          <p:cNvCxnSpPr>
            <a:stCxn id="24" idx="6"/>
            <a:endCxn id="15" idx="2"/>
          </p:cNvCxnSpPr>
          <p:nvPr/>
        </p:nvCxnSpPr>
        <p:spPr>
          <a:xfrm flipV="1">
            <a:off x="3048000" y="5448300"/>
            <a:ext cx="838200" cy="7740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41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44779"/>
            <a:ext cx="990601" cy="69342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800101"/>
            <a:ext cx="481232" cy="419099"/>
          </a:xfrm>
        </p:spPr>
        <p:txBody>
          <a:bodyPr/>
          <a:lstStyle/>
          <a:p>
            <a:fld id="{D787AFA1-61CC-4523-8BB5-29B4479E0D14}" type="slidenum">
              <a:rPr lang="en-US" sz="360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fld>
            <a:endParaRPr lang="en-US" sz="36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83051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3" grpId="0"/>
      <p:bldP spid="14" grpId="0"/>
      <p:bldP spid="15" grpId="0" animBg="1"/>
      <p:bldP spid="16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5448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Existing System : Flow of Execution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6633" y="1828800"/>
            <a:ext cx="3533724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Document Collection:</a:t>
            </a:r>
            <a:endParaRPr lang="en-US" sz="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Oval 14"/>
          <p:cNvSpPr/>
          <p:nvPr/>
        </p:nvSpPr>
        <p:spPr>
          <a:xfrm>
            <a:off x="6096000" y="2590800"/>
            <a:ext cx="2476500" cy="838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Copy Maker</a:t>
            </a:r>
            <a:endParaRPr lang="en-US" sz="2400" dirty="0"/>
          </a:p>
        </p:txBody>
      </p:sp>
      <p:sp>
        <p:nvSpPr>
          <p:cNvPr id="16" name="Oval 15"/>
          <p:cNvSpPr/>
          <p:nvPr/>
        </p:nvSpPr>
        <p:spPr>
          <a:xfrm>
            <a:off x="6096000" y="5033865"/>
            <a:ext cx="2476500" cy="838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Comparer</a:t>
            </a:r>
            <a:endParaRPr lang="en-US" sz="2400" dirty="0"/>
          </a:p>
        </p:txBody>
      </p:sp>
      <p:cxnSp>
        <p:nvCxnSpPr>
          <p:cNvPr id="18" name="Straight Arrow Connector 17"/>
          <p:cNvCxnSpPr>
            <a:stCxn id="15" idx="4"/>
            <a:endCxn id="16" idx="0"/>
          </p:cNvCxnSpPr>
          <p:nvPr/>
        </p:nvCxnSpPr>
        <p:spPr>
          <a:xfrm>
            <a:off x="7334250" y="3429000"/>
            <a:ext cx="0" cy="160486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219200" y="2590800"/>
            <a:ext cx="2057400" cy="838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User</a:t>
            </a:r>
            <a:endParaRPr lang="en-US" sz="2400" dirty="0"/>
          </a:p>
        </p:txBody>
      </p:sp>
      <p:cxnSp>
        <p:nvCxnSpPr>
          <p:cNvPr id="25" name="Straight Arrow Connector 24"/>
          <p:cNvCxnSpPr>
            <a:stCxn id="24" idx="6"/>
            <a:endCxn id="15" idx="2"/>
          </p:cNvCxnSpPr>
          <p:nvPr/>
        </p:nvCxnSpPr>
        <p:spPr>
          <a:xfrm>
            <a:off x="3276600" y="3009900"/>
            <a:ext cx="28194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41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44779"/>
            <a:ext cx="990601" cy="69342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800101"/>
            <a:ext cx="481232" cy="419099"/>
          </a:xfrm>
        </p:spPr>
        <p:txBody>
          <a:bodyPr/>
          <a:lstStyle/>
          <a:p>
            <a:fld id="{D787AFA1-61CC-4523-8BB5-29B4479E0D14}" type="slidenum">
              <a:rPr lang="en-US" sz="360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fld>
            <a:endParaRPr lang="en-US" sz="36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Oval 26"/>
          <p:cNvSpPr/>
          <p:nvPr/>
        </p:nvSpPr>
        <p:spPr>
          <a:xfrm>
            <a:off x="1066800" y="5083628"/>
            <a:ext cx="2362200" cy="838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Judge’s Office</a:t>
            </a:r>
            <a:endParaRPr lang="en-US" sz="2400" dirty="0"/>
          </a:p>
        </p:txBody>
      </p:sp>
      <p:cxnSp>
        <p:nvCxnSpPr>
          <p:cNvPr id="28" name="Straight Arrow Connector 27"/>
          <p:cNvCxnSpPr>
            <a:stCxn id="16" idx="2"/>
            <a:endCxn id="27" idx="6"/>
          </p:cNvCxnSpPr>
          <p:nvPr/>
        </p:nvCxnSpPr>
        <p:spPr>
          <a:xfrm flipH="1">
            <a:off x="3429000" y="5452965"/>
            <a:ext cx="2667000" cy="497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7" idx="0"/>
            <a:endCxn id="24" idx="4"/>
          </p:cNvCxnSpPr>
          <p:nvPr/>
        </p:nvCxnSpPr>
        <p:spPr>
          <a:xfrm flipV="1">
            <a:off x="2247900" y="3429000"/>
            <a:ext cx="0" cy="16546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24" idx="2"/>
          </p:cNvCxnSpPr>
          <p:nvPr/>
        </p:nvCxnSpPr>
        <p:spPr>
          <a:xfrm>
            <a:off x="533400" y="30099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059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6" grpId="0" animBg="1"/>
      <p:bldP spid="24" grpId="0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5448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en-US" dirty="0"/>
              <a:t>Existing System : Flow of Execution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6351" y="1752600"/>
            <a:ext cx="3035062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At The Trial Phase:</a:t>
            </a:r>
            <a:endParaRPr lang="en-US" sz="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2362200"/>
            <a:ext cx="7290714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b="1" dirty="0" smtClean="0"/>
              <a:t>Framing of Charge</a:t>
            </a:r>
          </a:p>
          <a:p>
            <a:pPr marL="342900" indent="-342900">
              <a:buAutoNum type="arabicPeriod"/>
            </a:pPr>
            <a:r>
              <a:rPr lang="en-US" sz="2800" b="1" dirty="0" smtClean="0"/>
              <a:t>State witness</a:t>
            </a:r>
          </a:p>
          <a:p>
            <a:pPr marL="342900" indent="-342900">
              <a:buAutoNum type="arabicPeriod"/>
            </a:pPr>
            <a:r>
              <a:rPr lang="en-US" sz="2800" b="1" dirty="0" smtClean="0"/>
              <a:t>Witness on behalf of accused (Optional-342)</a:t>
            </a:r>
          </a:p>
          <a:p>
            <a:pPr marL="342900" indent="-342900">
              <a:buAutoNum type="arabicPeriod"/>
            </a:pPr>
            <a:r>
              <a:rPr lang="en-US" sz="2800" b="1" dirty="0" smtClean="0"/>
              <a:t>Argument</a:t>
            </a:r>
          </a:p>
          <a:p>
            <a:pPr marL="342900" indent="-342900">
              <a:buAutoNum type="arabicPeriod"/>
            </a:pPr>
            <a:r>
              <a:rPr lang="en-US" sz="2800" b="1" dirty="0" smtClean="0"/>
              <a:t>Judgment: </a:t>
            </a:r>
          </a:p>
          <a:p>
            <a:pPr marL="857250" lvl="1" indent="-400050">
              <a:buAutoNum type="romanLcParenR"/>
            </a:pPr>
            <a:r>
              <a:rPr lang="en-US" sz="2800" b="1" dirty="0" smtClean="0"/>
              <a:t>Acquittal </a:t>
            </a:r>
          </a:p>
          <a:p>
            <a:pPr marL="857250" lvl="1" indent="-400050">
              <a:buAutoNum type="romanLcParenR"/>
            </a:pPr>
            <a:r>
              <a:rPr lang="en-US" sz="2800" b="1" dirty="0" smtClean="0"/>
              <a:t>Sentenced</a:t>
            </a:r>
            <a:endParaRPr lang="en-US" sz="2800" b="1" dirty="0"/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44779"/>
            <a:ext cx="990601" cy="69342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800101"/>
            <a:ext cx="481232" cy="419099"/>
          </a:xfrm>
        </p:spPr>
        <p:txBody>
          <a:bodyPr/>
          <a:lstStyle/>
          <a:p>
            <a:fld id="{D787AFA1-61CC-4523-8BB5-29B4479E0D14}" type="slidenum">
              <a:rPr lang="en-US" sz="360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fld>
            <a:endParaRPr lang="en-US" sz="36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3181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System: Summery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case is first filed in either police station or court.</a:t>
            </a:r>
          </a:p>
          <a:p>
            <a:r>
              <a:rPr lang="en-US" dirty="0" smtClean="0"/>
              <a:t>In both of the cases it is forwarded to the Chief Metropolitan Magistrate (CMM) court.</a:t>
            </a:r>
          </a:p>
          <a:p>
            <a:r>
              <a:rPr lang="en-US" dirty="0" smtClean="0"/>
              <a:t>Then CMM forwards this case to corresponding magistrate, tribunal or court.</a:t>
            </a:r>
          </a:p>
          <a:p>
            <a:r>
              <a:rPr lang="en-US" dirty="0" smtClean="0"/>
              <a:t>Then it is sent for trial under a judge.</a:t>
            </a:r>
            <a:endParaRPr lang="en-US" dirty="0"/>
          </a:p>
          <a:p>
            <a:r>
              <a:rPr lang="en-US" dirty="0" smtClean="0"/>
              <a:t>Then the judge takes appropriate action and thus proceed towards </a:t>
            </a:r>
            <a:r>
              <a:rPr lang="en-US" dirty="0" err="1" smtClean="0"/>
              <a:t>judgement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After </a:t>
            </a:r>
            <a:r>
              <a:rPr lang="en-US" dirty="0" err="1" smtClean="0"/>
              <a:t>judgement</a:t>
            </a:r>
            <a:r>
              <a:rPr lang="en-US" dirty="0" smtClean="0"/>
              <a:t> the plaintiff and defendant may or may not wish to appeal in higher court.</a:t>
            </a:r>
          </a:p>
        </p:txBody>
      </p:sp>
      <p:pic>
        <p:nvPicPr>
          <p:cNvPr id="4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44779"/>
            <a:ext cx="990601" cy="69342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876301"/>
            <a:ext cx="481232" cy="419099"/>
          </a:xfrm>
        </p:spPr>
        <p:txBody>
          <a:bodyPr/>
          <a:lstStyle/>
          <a:p>
            <a:fld id="{D787AFA1-61CC-4523-8BB5-29B4479E0D14}" type="slidenum">
              <a:rPr lang="en-US" sz="360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fld>
            <a:endParaRPr lang="en-US" sz="36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3691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5448"/>
            <a:ext cx="8229600" cy="1252728"/>
          </a:xfrm>
        </p:spPr>
        <p:txBody>
          <a:bodyPr/>
          <a:lstStyle/>
          <a:p>
            <a:r>
              <a:rPr lang="en-US" dirty="0" smtClean="0"/>
              <a:t>Baseline Problems 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t"/>
            <a:r>
              <a:rPr lang="en-US" sz="2800" dirty="0" smtClean="0"/>
              <a:t>Filling up the FIR</a:t>
            </a:r>
          </a:p>
          <a:p>
            <a:pPr fontAlgn="t"/>
            <a:r>
              <a:rPr lang="en-US" sz="2800" dirty="0" smtClean="0"/>
              <a:t>Forwarding the FIR to the GRO</a:t>
            </a:r>
          </a:p>
          <a:p>
            <a:pPr fontAlgn="t"/>
            <a:r>
              <a:rPr lang="en-US" sz="2800" dirty="0" smtClean="0"/>
              <a:t>Management &amp; categorization</a:t>
            </a:r>
            <a:r>
              <a:rPr lang="en-US" sz="2800" dirty="0"/>
              <a:t> </a:t>
            </a:r>
            <a:r>
              <a:rPr lang="en-US" sz="2800" dirty="0" smtClean="0"/>
              <a:t>of the cases by GRO</a:t>
            </a:r>
          </a:p>
          <a:p>
            <a:pPr fontAlgn="t"/>
            <a:r>
              <a:rPr lang="en-US" sz="2800" dirty="0" smtClean="0"/>
              <a:t>Assignment of the Magistrates by CMM</a:t>
            </a:r>
          </a:p>
          <a:p>
            <a:pPr fontAlgn="t"/>
            <a:r>
              <a:rPr lang="en-US" sz="2800" dirty="0" smtClean="0"/>
              <a:t>Generating the cause-list</a:t>
            </a:r>
          </a:p>
          <a:p>
            <a:pPr fontAlgn="t"/>
            <a:r>
              <a:rPr lang="en-US" sz="2800" dirty="0" smtClean="0"/>
              <a:t>Notifying the Magistrates</a:t>
            </a:r>
          </a:p>
          <a:p>
            <a:pPr fontAlgn="t"/>
            <a:r>
              <a:rPr lang="en-US" sz="2800" dirty="0" smtClean="0"/>
              <a:t>Generating the requested certified copies</a:t>
            </a:r>
          </a:p>
          <a:p>
            <a:pPr fontAlgn="t"/>
            <a:r>
              <a:rPr lang="en-US" sz="2800" dirty="0" smtClean="0"/>
              <a:t>Proper documentation of the trial phase</a:t>
            </a:r>
            <a:endParaRPr lang="en-US" sz="2800" dirty="0"/>
          </a:p>
          <a:p>
            <a:pPr fontAlgn="t"/>
            <a:r>
              <a:rPr lang="en-US" sz="2800" dirty="0"/>
              <a:t>Managing &amp; updating the running case </a:t>
            </a:r>
            <a:r>
              <a:rPr lang="en-US" sz="2800" dirty="0" smtClean="0"/>
              <a:t>records</a:t>
            </a:r>
          </a:p>
          <a:p>
            <a:pPr fontAlgn="t"/>
            <a:r>
              <a:rPr lang="en-US" sz="2800" dirty="0" smtClean="0"/>
              <a:t>Managing the huge amount of past case</a:t>
            </a: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44779"/>
            <a:ext cx="990601" cy="69342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800101"/>
            <a:ext cx="481232" cy="419099"/>
          </a:xfrm>
        </p:spPr>
        <p:txBody>
          <a:bodyPr/>
          <a:lstStyle/>
          <a:p>
            <a:fld id="{D787AFA1-61CC-4523-8BB5-29B4479E0D14}" type="slidenum">
              <a:rPr lang="en-US" sz="360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fld>
            <a:endParaRPr lang="en-US" sz="36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9198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5448"/>
            <a:ext cx="8229600" cy="1252728"/>
          </a:xfrm>
        </p:spPr>
        <p:txBody>
          <a:bodyPr/>
          <a:lstStyle/>
          <a:p>
            <a:r>
              <a:rPr lang="en-US" dirty="0" smtClean="0"/>
              <a:t>Preliminary Problem Statement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886486"/>
              </p:ext>
            </p:extLst>
          </p:nvPr>
        </p:nvGraphicFramePr>
        <p:xfrm>
          <a:off x="0" y="1447800"/>
          <a:ext cx="9144001" cy="541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2957"/>
                <a:gridCol w="1103243"/>
                <a:gridCol w="3276600"/>
                <a:gridCol w="1981201"/>
              </a:tblGrid>
              <a:tr h="7361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Brief Statements Problems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Urgency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Proposed </a:t>
                      </a:r>
                      <a:r>
                        <a:rPr lang="en-US" baseline="0" dirty="0" smtClean="0"/>
                        <a:t>Solution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Benefits</a:t>
                      </a:r>
                      <a:endParaRPr lang="en-US" dirty="0"/>
                    </a:p>
                  </a:txBody>
                  <a:tcPr/>
                </a:tc>
              </a:tr>
              <a:tr h="105165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 Filling up and forwarding the FIR to the GRO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ASAP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Automated FIR submission to the GRO from the Duty Officer, as soon as the case is filed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Manual labor and time saved with more</a:t>
                      </a:r>
                      <a:r>
                        <a:rPr lang="en-US" baseline="0" dirty="0" smtClean="0"/>
                        <a:t> accuracy</a:t>
                      </a:r>
                      <a:r>
                        <a:rPr lang="en-US" dirty="0" smtClean="0"/>
                        <a:t> </a:t>
                      </a:r>
                    </a:p>
                  </a:txBody>
                  <a:tcPr/>
                </a:tc>
              </a:tr>
              <a:tr h="13671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2. Management &amp; categorization of the cases by GRO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 </a:t>
                      </a:r>
                      <a:r>
                        <a:rPr lang="en-US" sz="1600" dirty="0" smtClean="0"/>
                        <a:t>Month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 selects the category of the case and sends</a:t>
                      </a:r>
                      <a:r>
                        <a:rPr lang="en-US" baseline="0" dirty="0" smtClean="0"/>
                        <a:t> to CMM for Magistrate assignment through web-service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Manual labor and time saved with more</a:t>
                      </a:r>
                      <a:r>
                        <a:rPr lang="en-US" baseline="0" dirty="0" smtClean="0"/>
                        <a:t> accuracy</a:t>
                      </a:r>
                      <a:r>
                        <a:rPr lang="en-US" dirty="0" smtClean="0"/>
                        <a:t> 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6660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3. Assignment of the Magistrates by CMM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 </a:t>
                      </a:r>
                      <a:r>
                        <a:rPr lang="en-US" sz="1600" dirty="0" smtClean="0"/>
                        <a:t>Months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 smtClean="0"/>
                        <a:t>CMM assigns the respective Magistrate to a case, when they’re notified with an</a:t>
                      </a:r>
                      <a:r>
                        <a:rPr lang="en-US" baseline="0" dirty="0" smtClean="0"/>
                        <a:t> auto-generated cause-list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</a:t>
                      </a:r>
                      <a:endParaRPr lang="en-US" dirty="0"/>
                    </a:p>
                  </a:txBody>
                  <a:tcPr/>
                </a:tc>
              </a:tr>
              <a:tr h="4265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4. Notifying the Magistrates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 </a:t>
                      </a:r>
                      <a:r>
                        <a:rPr lang="en-US" sz="1600" dirty="0" smtClean="0"/>
                        <a:t>Months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65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5. Generating the cause-list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sz="1600" baseline="0" dirty="0" smtClean="0"/>
                        <a:t>Month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361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6. Generating the requested certified copies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 </a:t>
                      </a:r>
                      <a:r>
                        <a:rPr lang="en-US" sz="1600" dirty="0" smtClean="0"/>
                        <a:t>Months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Certified print-outs</a:t>
                      </a:r>
                      <a:r>
                        <a:rPr lang="en-US" baseline="0" dirty="0" smtClean="0"/>
                        <a:t> of the online documents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AFA1-61CC-4523-8BB5-29B4479E0D14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44779"/>
            <a:ext cx="990601" cy="69342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 txBox="1">
            <a:spLocks/>
          </p:cNvSpPr>
          <p:nvPr/>
        </p:nvSpPr>
        <p:spPr>
          <a:xfrm>
            <a:off x="8305800" y="800101"/>
            <a:ext cx="481232" cy="419099"/>
          </a:xfrm>
          <a:prstGeom prst="rect">
            <a:avLst/>
          </a:prstGeom>
        </p:spPr>
        <p:txBody>
          <a:bodyPr vert="horz" bIns="0" rtlCol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1">
                    <a:tint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87AFA1-61CC-4523-8BB5-29B4479E0D14}" type="slidenum">
              <a:rPr lang="en-US" sz="360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9</a:t>
            </a:fld>
            <a:endParaRPr lang="en-US" sz="36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26365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1770</TotalTime>
  <Words>1272</Words>
  <Application>Microsoft Office PowerPoint</Application>
  <PresentationFormat>On-screen Show (4:3)</PresentationFormat>
  <Paragraphs>285</Paragraphs>
  <Slides>21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Module</vt:lpstr>
      <vt:lpstr>Management of Judicial System </vt:lpstr>
      <vt:lpstr>Outline of  The Presentation</vt:lpstr>
      <vt:lpstr>Existing System</vt:lpstr>
      <vt:lpstr>Existing System : Flow of Execution</vt:lpstr>
      <vt:lpstr>Existing System : Flow of Execution</vt:lpstr>
      <vt:lpstr>Existing System : Flow of Execution</vt:lpstr>
      <vt:lpstr>Existing System: Summery</vt:lpstr>
      <vt:lpstr>Baseline Problems Identification</vt:lpstr>
      <vt:lpstr>Preliminary Problem Statement</vt:lpstr>
      <vt:lpstr>Preliminary Problem Statement</vt:lpstr>
      <vt:lpstr>Negotiation of Baseline Scope</vt:lpstr>
      <vt:lpstr>Negotiation of Baseline Scope</vt:lpstr>
      <vt:lpstr>Negotiation of Baseline Scope</vt:lpstr>
      <vt:lpstr>Negotiation of Baseline Scope</vt:lpstr>
      <vt:lpstr>Assessment of Baseline Project</vt:lpstr>
      <vt:lpstr>Assessment of Baseline Project</vt:lpstr>
      <vt:lpstr>Schedule</vt:lpstr>
      <vt:lpstr>Thank You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Judicial Management System</dc:title>
  <dc:creator>haider</dc:creator>
  <cp:lastModifiedBy>Touhid</cp:lastModifiedBy>
  <cp:revision>82</cp:revision>
  <dcterms:created xsi:type="dcterms:W3CDTF">2014-01-15T16:59:08Z</dcterms:created>
  <dcterms:modified xsi:type="dcterms:W3CDTF">2014-02-09T03:43:26Z</dcterms:modified>
</cp:coreProperties>
</file>