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339" r:id="rId2"/>
    <p:sldId id="2341" r:id="rId3"/>
    <p:sldId id="2342" r:id="rId4"/>
    <p:sldId id="2346" r:id="rId5"/>
    <p:sldId id="2355" r:id="rId6"/>
    <p:sldId id="2356" r:id="rId7"/>
    <p:sldId id="2357" r:id="rId8"/>
    <p:sldId id="2358" r:id="rId9"/>
    <p:sldId id="2347" r:id="rId10"/>
    <p:sldId id="2348" r:id="rId11"/>
    <p:sldId id="2359" r:id="rId12"/>
    <p:sldId id="2360" r:id="rId13"/>
    <p:sldId id="2361" r:id="rId14"/>
    <p:sldId id="2362" r:id="rId15"/>
    <p:sldId id="2363" r:id="rId16"/>
    <p:sldId id="2365" r:id="rId17"/>
    <p:sldId id="2366" r:id="rId18"/>
    <p:sldId id="2349" r:id="rId19"/>
    <p:sldId id="2350" r:id="rId20"/>
    <p:sldId id="2367" r:id="rId21"/>
    <p:sldId id="2368" r:id="rId22"/>
    <p:sldId id="2369" r:id="rId23"/>
    <p:sldId id="2370" r:id="rId24"/>
    <p:sldId id="2371" r:id="rId25"/>
    <p:sldId id="2351" r:id="rId26"/>
    <p:sldId id="2352" r:id="rId27"/>
    <p:sldId id="2372" r:id="rId28"/>
    <p:sldId id="2340" r:id="rId29"/>
  </p:sldIdLst>
  <p:sldSz cx="12746038" cy="72009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湘湘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2B6AC"/>
    <a:srgbClr val="F8B042"/>
    <a:srgbClr val="F6C445"/>
    <a:srgbClr val="EC6A52"/>
    <a:srgbClr val="93AEC1"/>
    <a:srgbClr val="F9B245"/>
    <a:srgbClr val="9DBDBA"/>
    <a:srgbClr val="72FA93"/>
    <a:srgbClr val="E45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3936" autoAdjust="0"/>
  </p:normalViewPr>
  <p:slideViewPr>
    <p:cSldViewPr snapToGrid="0">
      <p:cViewPr varScale="1">
        <p:scale>
          <a:sx n="97" d="100"/>
          <a:sy n="97" d="100"/>
        </p:scale>
        <p:origin x="112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329" cy="7632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0D6991F-3DA3-42A5-907D-7989AD09B58F}" type="slidenum">
              <a:rPr lang="zh-CN" altLang="en-US"/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96913" y="1143000"/>
            <a:ext cx="5464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Calibri" panose="020F050202020403020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D427AB3-29D3-4F89-8C4B-9911A50DE9C7}" type="slidenum">
              <a:rPr lang="zh-CN" altLang="en-US"/>
              <a:t>‹#›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-32749"/>
            <a:ext cx="12744675" cy="7251696"/>
            <a:chOff x="-12031" y="-34683"/>
            <a:chExt cx="12729410" cy="72430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71" t="11358" r="11613" b="16551"/>
            <a:stretch/>
          </p:blipFill>
          <p:spPr>
            <a:xfrm>
              <a:off x="-12031" y="-34683"/>
              <a:ext cx="12729410" cy="724301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4456" y="1560622"/>
              <a:ext cx="4480948" cy="496867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-12031" y="2674961"/>
              <a:ext cx="532263" cy="4230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4647" t="4707" r="10557" b="26346"/>
          <a:stretch/>
        </p:blipFill>
        <p:spPr>
          <a:xfrm>
            <a:off x="-48126" y="-24063"/>
            <a:ext cx="12825663" cy="7255042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 rot="517899">
            <a:off x="423676" y="719187"/>
            <a:ext cx="744705" cy="1435932"/>
            <a:chOff x="487698" y="685074"/>
            <a:chExt cx="744705" cy="14359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3" t="54327"/>
            <a:stretch/>
          </p:blipFill>
          <p:spPr>
            <a:xfrm rot="2833755" flipH="1">
              <a:off x="353906" y="818866"/>
              <a:ext cx="879800" cy="612216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 bwMode="auto">
            <a:xfrm rot="17644350" flipH="1">
              <a:off x="919571" y="1360422"/>
              <a:ext cx="462027" cy="163637"/>
            </a:xfrm>
            <a:custGeom>
              <a:avLst/>
              <a:gdLst>
                <a:gd name="connsiteX0" fmla="*/ 95693 w 2205985"/>
                <a:gd name="connsiteY0" fmla="*/ 906570 h 1257507"/>
                <a:gd name="connsiteX1" fmla="*/ 478465 w 2205985"/>
                <a:gd name="connsiteY1" fmla="*/ 247351 h 1257507"/>
                <a:gd name="connsiteX2" fmla="*/ 1020726 w 2205985"/>
                <a:gd name="connsiteY2" fmla="*/ 13435 h 1257507"/>
                <a:gd name="connsiteX3" fmla="*/ 1701209 w 2205985"/>
                <a:gd name="connsiteY3" fmla="*/ 87863 h 1257507"/>
                <a:gd name="connsiteX4" fmla="*/ 2190307 w 2205985"/>
                <a:gd name="connsiteY4" fmla="*/ 576961 h 1257507"/>
                <a:gd name="connsiteX5" fmla="*/ 2041451 w 2205985"/>
                <a:gd name="connsiteY5" fmla="*/ 1044793 h 1257507"/>
                <a:gd name="connsiteX6" fmla="*/ 1605516 w 2205985"/>
                <a:gd name="connsiteY6" fmla="*/ 1257444 h 1257507"/>
                <a:gd name="connsiteX7" fmla="*/ 999461 w 2205985"/>
                <a:gd name="connsiteY7" fmla="*/ 1066058 h 1257507"/>
                <a:gd name="connsiteX8" fmla="*/ 552893 w 2205985"/>
                <a:gd name="connsiteY8" fmla="*/ 959733 h 1257507"/>
                <a:gd name="connsiteX9" fmla="*/ 106326 w 2205985"/>
                <a:gd name="connsiteY9" fmla="*/ 991630 h 1257507"/>
                <a:gd name="connsiteX10" fmla="*/ 0 w 2205985"/>
                <a:gd name="connsiteY10" fmla="*/ 1034161 h 1257507"/>
                <a:gd name="connsiteX11" fmla="*/ 95693 w 2205985"/>
                <a:gd name="connsiteY11" fmla="*/ 906570 h 125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5985" h="1257507">
                  <a:moveTo>
                    <a:pt x="95693" y="906570"/>
                  </a:moveTo>
                  <a:cubicBezTo>
                    <a:pt x="175437" y="775435"/>
                    <a:pt x="324293" y="396207"/>
                    <a:pt x="478465" y="247351"/>
                  </a:cubicBezTo>
                  <a:cubicBezTo>
                    <a:pt x="632637" y="98495"/>
                    <a:pt x="816935" y="40016"/>
                    <a:pt x="1020726" y="13435"/>
                  </a:cubicBezTo>
                  <a:cubicBezTo>
                    <a:pt x="1224517" y="-13146"/>
                    <a:pt x="1506279" y="-6058"/>
                    <a:pt x="1701209" y="87863"/>
                  </a:cubicBezTo>
                  <a:cubicBezTo>
                    <a:pt x="1896139" y="181784"/>
                    <a:pt x="2133600" y="417473"/>
                    <a:pt x="2190307" y="576961"/>
                  </a:cubicBezTo>
                  <a:cubicBezTo>
                    <a:pt x="2247014" y="736449"/>
                    <a:pt x="2138916" y="931379"/>
                    <a:pt x="2041451" y="1044793"/>
                  </a:cubicBezTo>
                  <a:cubicBezTo>
                    <a:pt x="1943986" y="1158207"/>
                    <a:pt x="1779181" y="1253900"/>
                    <a:pt x="1605516" y="1257444"/>
                  </a:cubicBezTo>
                  <a:cubicBezTo>
                    <a:pt x="1431851" y="1260988"/>
                    <a:pt x="1174898" y="1115676"/>
                    <a:pt x="999461" y="1066058"/>
                  </a:cubicBezTo>
                  <a:cubicBezTo>
                    <a:pt x="824024" y="1016440"/>
                    <a:pt x="701749" y="972138"/>
                    <a:pt x="552893" y="959733"/>
                  </a:cubicBezTo>
                  <a:cubicBezTo>
                    <a:pt x="404037" y="947328"/>
                    <a:pt x="198475" y="979225"/>
                    <a:pt x="106326" y="991630"/>
                  </a:cubicBezTo>
                  <a:cubicBezTo>
                    <a:pt x="14177" y="1004035"/>
                    <a:pt x="0" y="1050110"/>
                    <a:pt x="0" y="1034161"/>
                  </a:cubicBezTo>
                  <a:cubicBezTo>
                    <a:pt x="0" y="1018212"/>
                    <a:pt x="15949" y="1037705"/>
                    <a:pt x="95693" y="90657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rgbClr val="EC6A5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912"/>
            <a:stretch/>
          </p:blipFill>
          <p:spPr>
            <a:xfrm rot="20312111" flipH="1">
              <a:off x="702129" y="1130680"/>
              <a:ext cx="434365" cy="990326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D07B648-6000-E991-5CF2-E058CA35F716}"/>
              </a:ext>
            </a:extLst>
          </p:cNvPr>
          <p:cNvSpPr txBox="1"/>
          <p:nvPr userDrawn="1"/>
        </p:nvSpPr>
        <p:spPr>
          <a:xfrm>
            <a:off x="1091547" y="1639837"/>
            <a:ext cx="595035" cy="107721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6222" t="18173" r="8305" b="13547"/>
          <a:stretch/>
        </p:blipFill>
        <p:spPr>
          <a:xfrm>
            <a:off x="-48126" y="-12032"/>
            <a:ext cx="12813631" cy="72430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9916" y="1928293"/>
            <a:ext cx="2627604" cy="291414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301299" y="515210"/>
            <a:ext cx="626650" cy="551590"/>
            <a:chOff x="2987752" y="4286990"/>
            <a:chExt cx="1022721" cy="900219"/>
          </a:xfrm>
        </p:grpSpPr>
        <p:sp>
          <p:nvSpPr>
            <p:cNvPr id="3" name="椭圆 2"/>
            <p:cNvSpPr/>
            <p:nvPr/>
          </p:nvSpPr>
          <p:spPr bwMode="auto">
            <a:xfrm>
              <a:off x="3168502" y="4286990"/>
              <a:ext cx="255181" cy="255181"/>
            </a:xfrm>
            <a:prstGeom prst="ellipse">
              <a:avLst/>
            </a:prstGeom>
            <a:solidFill>
              <a:srgbClr val="F2B6A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87752" y="4620142"/>
              <a:ext cx="255181" cy="255181"/>
            </a:xfrm>
            <a:prstGeom prst="ellipse">
              <a:avLst/>
            </a:prstGeom>
            <a:solidFill>
              <a:srgbClr val="EC6A5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179135" y="4932028"/>
              <a:ext cx="255181" cy="255181"/>
            </a:xfrm>
            <a:prstGeom prst="ellipse">
              <a:avLst/>
            </a:prstGeom>
            <a:solidFill>
              <a:srgbClr val="F8B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714304" y="4607441"/>
              <a:ext cx="255181" cy="255181"/>
            </a:xfrm>
            <a:prstGeom prst="ellipse">
              <a:avLst/>
            </a:pr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 rot="18863880">
              <a:off x="3399560" y="4423778"/>
              <a:ext cx="611255" cy="610571"/>
            </a:xfrm>
            <a:custGeom>
              <a:avLst/>
              <a:gdLst>
                <a:gd name="connsiteX0" fmla="*/ 611255 w 611255"/>
                <a:gd name="connsiteY0" fmla="*/ 2011 h 610571"/>
                <a:gd name="connsiteX1" fmla="*/ 611255 w 611255"/>
                <a:gd name="connsiteY1" fmla="*/ 210355 h 610571"/>
                <a:gd name="connsiteX2" fmla="*/ 208345 w 611255"/>
                <a:gd name="connsiteY2" fmla="*/ 210355 h 610571"/>
                <a:gd name="connsiteX3" fmla="*/ 208344 w 611255"/>
                <a:gd name="connsiteY3" fmla="*/ 610571 h 610571"/>
                <a:gd name="connsiteX4" fmla="*/ 0 w 611255"/>
                <a:gd name="connsiteY4" fmla="*/ 610571 h 610571"/>
                <a:gd name="connsiteX5" fmla="*/ 1 w 611255"/>
                <a:gd name="connsiteY5" fmla="*/ 0 h 610571"/>
                <a:gd name="connsiteX6" fmla="*/ 208344 w 611255"/>
                <a:gd name="connsiteY6" fmla="*/ 0 h 610571"/>
                <a:gd name="connsiteX7" fmla="*/ 208345 w 611255"/>
                <a:gd name="connsiteY7" fmla="*/ 2011 h 6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1255" h="610571">
                  <a:moveTo>
                    <a:pt x="611255" y="2011"/>
                  </a:moveTo>
                  <a:lnTo>
                    <a:pt x="611255" y="210355"/>
                  </a:lnTo>
                  <a:lnTo>
                    <a:pt x="208345" y="210355"/>
                  </a:lnTo>
                  <a:lnTo>
                    <a:pt x="208344" y="610571"/>
                  </a:lnTo>
                  <a:lnTo>
                    <a:pt x="0" y="610571"/>
                  </a:lnTo>
                  <a:lnTo>
                    <a:pt x="1" y="0"/>
                  </a:lnTo>
                  <a:lnTo>
                    <a:pt x="208344" y="0"/>
                  </a:lnTo>
                  <a:lnTo>
                    <a:pt x="208345" y="2011"/>
                  </a:lnTo>
                  <a:close/>
                </a:path>
              </a:pathLst>
            </a:custGeom>
            <a:solidFill>
              <a:srgbClr val="93AE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 rot="19476192">
            <a:off x="10710651" y="5303689"/>
            <a:ext cx="2213606" cy="2492662"/>
            <a:chOff x="7955237" y="1686455"/>
            <a:chExt cx="4067154" cy="444712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912"/>
            <a:stretch/>
          </p:blipFill>
          <p:spPr>
            <a:xfrm>
              <a:off x="9850170" y="1686455"/>
              <a:ext cx="1476445" cy="230290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3" t="54327"/>
            <a:stretch/>
          </p:blipFill>
          <p:spPr>
            <a:xfrm rot="1703822" flipH="1">
              <a:off x="7955237" y="2452995"/>
              <a:ext cx="2706083" cy="18830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384">
              <a:off x="9146806" y="2843135"/>
              <a:ext cx="2875585" cy="2854784"/>
            </a:xfrm>
            <a:prstGeom prst="rect">
              <a:avLst/>
            </a:prstGeom>
          </p:spPr>
        </p:pic>
        <p:sp>
          <p:nvSpPr>
            <p:cNvPr id="12" name="任意多边形 11"/>
            <p:cNvSpPr/>
            <p:nvPr/>
          </p:nvSpPr>
          <p:spPr bwMode="auto">
            <a:xfrm>
              <a:off x="8329360" y="4025532"/>
              <a:ext cx="1513185" cy="912021"/>
            </a:xfrm>
            <a:custGeom>
              <a:avLst/>
              <a:gdLst>
                <a:gd name="connsiteX0" fmla="*/ 95693 w 2205985"/>
                <a:gd name="connsiteY0" fmla="*/ 906570 h 1257507"/>
                <a:gd name="connsiteX1" fmla="*/ 478465 w 2205985"/>
                <a:gd name="connsiteY1" fmla="*/ 247351 h 1257507"/>
                <a:gd name="connsiteX2" fmla="*/ 1020726 w 2205985"/>
                <a:gd name="connsiteY2" fmla="*/ 13435 h 1257507"/>
                <a:gd name="connsiteX3" fmla="*/ 1701209 w 2205985"/>
                <a:gd name="connsiteY3" fmla="*/ 87863 h 1257507"/>
                <a:gd name="connsiteX4" fmla="*/ 2190307 w 2205985"/>
                <a:gd name="connsiteY4" fmla="*/ 576961 h 1257507"/>
                <a:gd name="connsiteX5" fmla="*/ 2041451 w 2205985"/>
                <a:gd name="connsiteY5" fmla="*/ 1044793 h 1257507"/>
                <a:gd name="connsiteX6" fmla="*/ 1605516 w 2205985"/>
                <a:gd name="connsiteY6" fmla="*/ 1257444 h 1257507"/>
                <a:gd name="connsiteX7" fmla="*/ 999461 w 2205985"/>
                <a:gd name="connsiteY7" fmla="*/ 1066058 h 1257507"/>
                <a:gd name="connsiteX8" fmla="*/ 552893 w 2205985"/>
                <a:gd name="connsiteY8" fmla="*/ 959733 h 1257507"/>
                <a:gd name="connsiteX9" fmla="*/ 106326 w 2205985"/>
                <a:gd name="connsiteY9" fmla="*/ 991630 h 1257507"/>
                <a:gd name="connsiteX10" fmla="*/ 0 w 2205985"/>
                <a:gd name="connsiteY10" fmla="*/ 1034161 h 1257507"/>
                <a:gd name="connsiteX11" fmla="*/ 95693 w 2205985"/>
                <a:gd name="connsiteY11" fmla="*/ 906570 h 125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5985" h="1257507">
                  <a:moveTo>
                    <a:pt x="95693" y="906570"/>
                  </a:moveTo>
                  <a:cubicBezTo>
                    <a:pt x="175437" y="775435"/>
                    <a:pt x="324293" y="396207"/>
                    <a:pt x="478465" y="247351"/>
                  </a:cubicBezTo>
                  <a:cubicBezTo>
                    <a:pt x="632637" y="98495"/>
                    <a:pt x="816935" y="40016"/>
                    <a:pt x="1020726" y="13435"/>
                  </a:cubicBezTo>
                  <a:cubicBezTo>
                    <a:pt x="1224517" y="-13146"/>
                    <a:pt x="1506279" y="-6058"/>
                    <a:pt x="1701209" y="87863"/>
                  </a:cubicBezTo>
                  <a:cubicBezTo>
                    <a:pt x="1896139" y="181784"/>
                    <a:pt x="2133600" y="417473"/>
                    <a:pt x="2190307" y="576961"/>
                  </a:cubicBezTo>
                  <a:cubicBezTo>
                    <a:pt x="2247014" y="736449"/>
                    <a:pt x="2138916" y="931379"/>
                    <a:pt x="2041451" y="1044793"/>
                  </a:cubicBezTo>
                  <a:cubicBezTo>
                    <a:pt x="1943986" y="1158207"/>
                    <a:pt x="1779181" y="1253900"/>
                    <a:pt x="1605516" y="1257444"/>
                  </a:cubicBezTo>
                  <a:cubicBezTo>
                    <a:pt x="1431851" y="1260988"/>
                    <a:pt x="1174898" y="1115676"/>
                    <a:pt x="999461" y="1066058"/>
                  </a:cubicBezTo>
                  <a:cubicBezTo>
                    <a:pt x="824024" y="1016440"/>
                    <a:pt x="701749" y="972138"/>
                    <a:pt x="552893" y="959733"/>
                  </a:cubicBezTo>
                  <a:cubicBezTo>
                    <a:pt x="404037" y="947328"/>
                    <a:pt x="198475" y="979225"/>
                    <a:pt x="106326" y="991630"/>
                  </a:cubicBezTo>
                  <a:cubicBezTo>
                    <a:pt x="14177" y="1004035"/>
                    <a:pt x="0" y="1050110"/>
                    <a:pt x="0" y="1034161"/>
                  </a:cubicBezTo>
                  <a:cubicBezTo>
                    <a:pt x="0" y="1018212"/>
                    <a:pt x="15949" y="1037705"/>
                    <a:pt x="95693" y="90657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rgbClr val="93AEC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/>
            <p:nvPr/>
          </p:nvCxnSpPr>
          <p:spPr bwMode="auto">
            <a:xfrm rot="16200000" flipH="1">
              <a:off x="9805394" y="4547197"/>
              <a:ext cx="592541" cy="51823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93AEC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任意多边形 13"/>
            <p:cNvSpPr/>
            <p:nvPr/>
          </p:nvSpPr>
          <p:spPr bwMode="auto">
            <a:xfrm>
              <a:off x="8745855" y="3375523"/>
              <a:ext cx="235326" cy="191486"/>
            </a:xfrm>
            <a:custGeom>
              <a:avLst/>
              <a:gdLst>
                <a:gd name="connsiteX0" fmla="*/ 87044 w 301161"/>
                <a:gd name="connsiteY0" fmla="*/ 40 h 180831"/>
                <a:gd name="connsiteX1" fmla="*/ 299696 w 301161"/>
                <a:gd name="connsiteY1" fmla="*/ 85101 h 180831"/>
                <a:gd name="connsiteX2" fmla="*/ 172105 w 301161"/>
                <a:gd name="connsiteY2" fmla="*/ 180794 h 180831"/>
                <a:gd name="connsiteX3" fmla="*/ 1984 w 301161"/>
                <a:gd name="connsiteY3" fmla="*/ 95733 h 180831"/>
                <a:gd name="connsiteX4" fmla="*/ 87044 w 301161"/>
                <a:gd name="connsiteY4" fmla="*/ 40 h 180831"/>
                <a:gd name="connsiteX0" fmla="*/ 165450 w 297721"/>
                <a:gd name="connsiteY0" fmla="*/ 44 h 175812"/>
                <a:gd name="connsiteX1" fmla="*/ 297716 w 297721"/>
                <a:gd name="connsiteY1" fmla="*/ 80080 h 175812"/>
                <a:gd name="connsiteX2" fmla="*/ 170125 w 297721"/>
                <a:gd name="connsiteY2" fmla="*/ 175773 h 175812"/>
                <a:gd name="connsiteX3" fmla="*/ 4 w 297721"/>
                <a:gd name="connsiteY3" fmla="*/ 90712 h 175812"/>
                <a:gd name="connsiteX4" fmla="*/ 165450 w 297721"/>
                <a:gd name="connsiteY4" fmla="*/ 44 h 175812"/>
                <a:gd name="connsiteX0" fmla="*/ 115211 w 247482"/>
                <a:gd name="connsiteY0" fmla="*/ 236 h 176018"/>
                <a:gd name="connsiteX1" fmla="*/ 247477 w 247482"/>
                <a:gd name="connsiteY1" fmla="*/ 80272 h 176018"/>
                <a:gd name="connsiteX2" fmla="*/ 119886 w 247482"/>
                <a:gd name="connsiteY2" fmla="*/ 175965 h 176018"/>
                <a:gd name="connsiteX3" fmla="*/ 7 w 247482"/>
                <a:gd name="connsiteY3" fmla="*/ 105976 h 176018"/>
                <a:gd name="connsiteX4" fmla="*/ 115211 w 247482"/>
                <a:gd name="connsiteY4" fmla="*/ 236 h 176018"/>
                <a:gd name="connsiteX0" fmla="*/ 115261 w 247589"/>
                <a:gd name="connsiteY0" fmla="*/ 254 h 201140"/>
                <a:gd name="connsiteX1" fmla="*/ 247527 w 247589"/>
                <a:gd name="connsiteY1" fmla="*/ 80290 h 201140"/>
                <a:gd name="connsiteX2" fmla="*/ 129984 w 247589"/>
                <a:gd name="connsiteY2" fmla="*/ 201104 h 201140"/>
                <a:gd name="connsiteX3" fmla="*/ 57 w 247589"/>
                <a:gd name="connsiteY3" fmla="*/ 105994 h 201140"/>
                <a:gd name="connsiteX4" fmla="*/ 115261 w 247589"/>
                <a:gd name="connsiteY4" fmla="*/ 254 h 201140"/>
                <a:gd name="connsiteX0" fmla="*/ 115261 w 237551"/>
                <a:gd name="connsiteY0" fmla="*/ 226 h 201112"/>
                <a:gd name="connsiteX1" fmla="*/ 237479 w 237551"/>
                <a:gd name="connsiteY1" fmla="*/ 135528 h 201112"/>
                <a:gd name="connsiteX2" fmla="*/ 129984 w 237551"/>
                <a:gd name="connsiteY2" fmla="*/ 201076 h 201112"/>
                <a:gd name="connsiteX3" fmla="*/ 57 w 237551"/>
                <a:gd name="connsiteY3" fmla="*/ 105966 h 201112"/>
                <a:gd name="connsiteX4" fmla="*/ 115261 w 237551"/>
                <a:gd name="connsiteY4" fmla="*/ 226 h 201112"/>
                <a:gd name="connsiteX0" fmla="*/ 125304 w 247594"/>
                <a:gd name="connsiteY0" fmla="*/ 590 h 201469"/>
                <a:gd name="connsiteX1" fmla="*/ 247522 w 247594"/>
                <a:gd name="connsiteY1" fmla="*/ 135892 h 201469"/>
                <a:gd name="connsiteX2" fmla="*/ 140027 w 247594"/>
                <a:gd name="connsiteY2" fmla="*/ 201440 h 201469"/>
                <a:gd name="connsiteX3" fmla="*/ 51 w 247594"/>
                <a:gd name="connsiteY3" fmla="*/ 91257 h 201469"/>
                <a:gd name="connsiteX4" fmla="*/ 125304 w 247594"/>
                <a:gd name="connsiteY4" fmla="*/ 590 h 20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94" h="201469">
                  <a:moveTo>
                    <a:pt x="125304" y="590"/>
                  </a:moveTo>
                  <a:cubicBezTo>
                    <a:pt x="166549" y="8029"/>
                    <a:pt x="245068" y="102417"/>
                    <a:pt x="247522" y="135892"/>
                  </a:cubicBezTo>
                  <a:cubicBezTo>
                    <a:pt x="249976" y="169367"/>
                    <a:pt x="189646" y="199668"/>
                    <a:pt x="140027" y="201440"/>
                  </a:cubicBezTo>
                  <a:cubicBezTo>
                    <a:pt x="90408" y="203212"/>
                    <a:pt x="2505" y="124732"/>
                    <a:pt x="51" y="91257"/>
                  </a:cubicBezTo>
                  <a:cubicBezTo>
                    <a:pt x="-2403" y="57782"/>
                    <a:pt x="84059" y="-6849"/>
                    <a:pt x="125304" y="590"/>
                  </a:cubicBezTo>
                  <a:close/>
                </a:path>
              </a:pathLst>
            </a:cu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8453515" y="3246915"/>
              <a:ext cx="58659" cy="43454"/>
            </a:xfrm>
            <a:prstGeom prst="ellipse">
              <a:avLst/>
            </a:pr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8480656" y="3520687"/>
              <a:ext cx="82228" cy="76243"/>
            </a:xfrm>
            <a:prstGeom prst="ellipse">
              <a:avLst/>
            </a:pr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 rot="6175754">
              <a:off x="8808718" y="3707554"/>
              <a:ext cx="135355" cy="165970"/>
            </a:xfrm>
            <a:custGeom>
              <a:avLst/>
              <a:gdLst>
                <a:gd name="connsiteX0" fmla="*/ 87044 w 301161"/>
                <a:gd name="connsiteY0" fmla="*/ 40 h 180831"/>
                <a:gd name="connsiteX1" fmla="*/ 299696 w 301161"/>
                <a:gd name="connsiteY1" fmla="*/ 85101 h 180831"/>
                <a:gd name="connsiteX2" fmla="*/ 172105 w 301161"/>
                <a:gd name="connsiteY2" fmla="*/ 180794 h 180831"/>
                <a:gd name="connsiteX3" fmla="*/ 1984 w 301161"/>
                <a:gd name="connsiteY3" fmla="*/ 95733 h 180831"/>
                <a:gd name="connsiteX4" fmla="*/ 87044 w 301161"/>
                <a:gd name="connsiteY4" fmla="*/ 40 h 180831"/>
                <a:gd name="connsiteX0" fmla="*/ 165450 w 297721"/>
                <a:gd name="connsiteY0" fmla="*/ 44 h 175812"/>
                <a:gd name="connsiteX1" fmla="*/ 297716 w 297721"/>
                <a:gd name="connsiteY1" fmla="*/ 80080 h 175812"/>
                <a:gd name="connsiteX2" fmla="*/ 170125 w 297721"/>
                <a:gd name="connsiteY2" fmla="*/ 175773 h 175812"/>
                <a:gd name="connsiteX3" fmla="*/ 4 w 297721"/>
                <a:gd name="connsiteY3" fmla="*/ 90712 h 175812"/>
                <a:gd name="connsiteX4" fmla="*/ 165450 w 297721"/>
                <a:gd name="connsiteY4" fmla="*/ 44 h 175812"/>
                <a:gd name="connsiteX0" fmla="*/ 115211 w 247482"/>
                <a:gd name="connsiteY0" fmla="*/ 236 h 176018"/>
                <a:gd name="connsiteX1" fmla="*/ 247477 w 247482"/>
                <a:gd name="connsiteY1" fmla="*/ 80272 h 176018"/>
                <a:gd name="connsiteX2" fmla="*/ 119886 w 247482"/>
                <a:gd name="connsiteY2" fmla="*/ 175965 h 176018"/>
                <a:gd name="connsiteX3" fmla="*/ 7 w 247482"/>
                <a:gd name="connsiteY3" fmla="*/ 105976 h 176018"/>
                <a:gd name="connsiteX4" fmla="*/ 115211 w 247482"/>
                <a:gd name="connsiteY4" fmla="*/ 236 h 176018"/>
                <a:gd name="connsiteX0" fmla="*/ 115261 w 247589"/>
                <a:gd name="connsiteY0" fmla="*/ 254 h 201140"/>
                <a:gd name="connsiteX1" fmla="*/ 247527 w 247589"/>
                <a:gd name="connsiteY1" fmla="*/ 80290 h 201140"/>
                <a:gd name="connsiteX2" fmla="*/ 129984 w 247589"/>
                <a:gd name="connsiteY2" fmla="*/ 201104 h 201140"/>
                <a:gd name="connsiteX3" fmla="*/ 57 w 247589"/>
                <a:gd name="connsiteY3" fmla="*/ 105994 h 201140"/>
                <a:gd name="connsiteX4" fmla="*/ 115261 w 247589"/>
                <a:gd name="connsiteY4" fmla="*/ 254 h 201140"/>
                <a:gd name="connsiteX0" fmla="*/ 115261 w 237551"/>
                <a:gd name="connsiteY0" fmla="*/ 226 h 201112"/>
                <a:gd name="connsiteX1" fmla="*/ 237479 w 237551"/>
                <a:gd name="connsiteY1" fmla="*/ 135528 h 201112"/>
                <a:gd name="connsiteX2" fmla="*/ 129984 w 237551"/>
                <a:gd name="connsiteY2" fmla="*/ 201076 h 201112"/>
                <a:gd name="connsiteX3" fmla="*/ 57 w 237551"/>
                <a:gd name="connsiteY3" fmla="*/ 105966 h 201112"/>
                <a:gd name="connsiteX4" fmla="*/ 115261 w 237551"/>
                <a:gd name="connsiteY4" fmla="*/ 226 h 201112"/>
                <a:gd name="connsiteX0" fmla="*/ 125304 w 247594"/>
                <a:gd name="connsiteY0" fmla="*/ 590 h 201469"/>
                <a:gd name="connsiteX1" fmla="*/ 247522 w 247594"/>
                <a:gd name="connsiteY1" fmla="*/ 135892 h 201469"/>
                <a:gd name="connsiteX2" fmla="*/ 140027 w 247594"/>
                <a:gd name="connsiteY2" fmla="*/ 201440 h 201469"/>
                <a:gd name="connsiteX3" fmla="*/ 51 w 247594"/>
                <a:gd name="connsiteY3" fmla="*/ 91257 h 201469"/>
                <a:gd name="connsiteX4" fmla="*/ 125304 w 247594"/>
                <a:gd name="connsiteY4" fmla="*/ 590 h 20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94" h="201469">
                  <a:moveTo>
                    <a:pt x="125304" y="590"/>
                  </a:moveTo>
                  <a:cubicBezTo>
                    <a:pt x="166549" y="8029"/>
                    <a:pt x="245068" y="102417"/>
                    <a:pt x="247522" y="135892"/>
                  </a:cubicBezTo>
                  <a:cubicBezTo>
                    <a:pt x="249976" y="169367"/>
                    <a:pt x="189646" y="199668"/>
                    <a:pt x="140027" y="201440"/>
                  </a:cubicBezTo>
                  <a:cubicBezTo>
                    <a:pt x="90408" y="203212"/>
                    <a:pt x="2505" y="124732"/>
                    <a:pt x="51" y="91257"/>
                  </a:cubicBezTo>
                  <a:cubicBezTo>
                    <a:pt x="-2403" y="57782"/>
                    <a:pt x="84059" y="-6849"/>
                    <a:pt x="125304" y="590"/>
                  </a:cubicBezTo>
                  <a:close/>
                </a:path>
              </a:pathLst>
            </a:cu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8769468" y="3100992"/>
              <a:ext cx="82228" cy="76243"/>
            </a:xfrm>
            <a:prstGeom prst="ellipse">
              <a:avLst/>
            </a:pr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 flipV="1">
              <a:off x="8606884" y="3450558"/>
              <a:ext cx="58659" cy="43454"/>
            </a:xfrm>
            <a:prstGeom prst="ellipse">
              <a:avLst/>
            </a:prstGeom>
            <a:solidFill>
              <a:srgbClr val="9DBDB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rot="7727538">
              <a:off x="10903424" y="2265721"/>
              <a:ext cx="657433" cy="495938"/>
              <a:chOff x="8385597" y="3802184"/>
              <a:chExt cx="691708" cy="521793"/>
            </a:xfrm>
            <a:solidFill>
              <a:srgbClr val="F8B042"/>
            </a:solidFill>
          </p:grpSpPr>
          <p:sp>
            <p:nvSpPr>
              <p:cNvPr id="22" name="任意多边形 21"/>
              <p:cNvSpPr/>
              <p:nvPr/>
            </p:nvSpPr>
            <p:spPr bwMode="auto">
              <a:xfrm>
                <a:off x="8846331" y="3975400"/>
                <a:ext cx="230974" cy="187945"/>
              </a:xfrm>
              <a:custGeom>
                <a:avLst/>
                <a:gdLst>
                  <a:gd name="connsiteX0" fmla="*/ 87044 w 301161"/>
                  <a:gd name="connsiteY0" fmla="*/ 40 h 180831"/>
                  <a:gd name="connsiteX1" fmla="*/ 299696 w 301161"/>
                  <a:gd name="connsiteY1" fmla="*/ 85101 h 180831"/>
                  <a:gd name="connsiteX2" fmla="*/ 172105 w 301161"/>
                  <a:gd name="connsiteY2" fmla="*/ 180794 h 180831"/>
                  <a:gd name="connsiteX3" fmla="*/ 1984 w 301161"/>
                  <a:gd name="connsiteY3" fmla="*/ 95733 h 180831"/>
                  <a:gd name="connsiteX4" fmla="*/ 87044 w 301161"/>
                  <a:gd name="connsiteY4" fmla="*/ 40 h 180831"/>
                  <a:gd name="connsiteX0" fmla="*/ 165450 w 297721"/>
                  <a:gd name="connsiteY0" fmla="*/ 44 h 175812"/>
                  <a:gd name="connsiteX1" fmla="*/ 297716 w 297721"/>
                  <a:gd name="connsiteY1" fmla="*/ 80080 h 175812"/>
                  <a:gd name="connsiteX2" fmla="*/ 170125 w 297721"/>
                  <a:gd name="connsiteY2" fmla="*/ 175773 h 175812"/>
                  <a:gd name="connsiteX3" fmla="*/ 4 w 297721"/>
                  <a:gd name="connsiteY3" fmla="*/ 90712 h 175812"/>
                  <a:gd name="connsiteX4" fmla="*/ 165450 w 297721"/>
                  <a:gd name="connsiteY4" fmla="*/ 44 h 175812"/>
                  <a:gd name="connsiteX0" fmla="*/ 115211 w 247482"/>
                  <a:gd name="connsiteY0" fmla="*/ 236 h 176018"/>
                  <a:gd name="connsiteX1" fmla="*/ 247477 w 247482"/>
                  <a:gd name="connsiteY1" fmla="*/ 80272 h 176018"/>
                  <a:gd name="connsiteX2" fmla="*/ 119886 w 247482"/>
                  <a:gd name="connsiteY2" fmla="*/ 175965 h 176018"/>
                  <a:gd name="connsiteX3" fmla="*/ 7 w 247482"/>
                  <a:gd name="connsiteY3" fmla="*/ 105976 h 176018"/>
                  <a:gd name="connsiteX4" fmla="*/ 115211 w 247482"/>
                  <a:gd name="connsiteY4" fmla="*/ 236 h 176018"/>
                  <a:gd name="connsiteX0" fmla="*/ 115261 w 247589"/>
                  <a:gd name="connsiteY0" fmla="*/ 254 h 201140"/>
                  <a:gd name="connsiteX1" fmla="*/ 247527 w 247589"/>
                  <a:gd name="connsiteY1" fmla="*/ 80290 h 201140"/>
                  <a:gd name="connsiteX2" fmla="*/ 129984 w 247589"/>
                  <a:gd name="connsiteY2" fmla="*/ 201104 h 201140"/>
                  <a:gd name="connsiteX3" fmla="*/ 57 w 247589"/>
                  <a:gd name="connsiteY3" fmla="*/ 105994 h 201140"/>
                  <a:gd name="connsiteX4" fmla="*/ 115261 w 247589"/>
                  <a:gd name="connsiteY4" fmla="*/ 254 h 201140"/>
                  <a:gd name="connsiteX0" fmla="*/ 115261 w 237551"/>
                  <a:gd name="connsiteY0" fmla="*/ 226 h 201112"/>
                  <a:gd name="connsiteX1" fmla="*/ 237479 w 237551"/>
                  <a:gd name="connsiteY1" fmla="*/ 135528 h 201112"/>
                  <a:gd name="connsiteX2" fmla="*/ 129984 w 237551"/>
                  <a:gd name="connsiteY2" fmla="*/ 201076 h 201112"/>
                  <a:gd name="connsiteX3" fmla="*/ 57 w 237551"/>
                  <a:gd name="connsiteY3" fmla="*/ 105966 h 201112"/>
                  <a:gd name="connsiteX4" fmla="*/ 115261 w 237551"/>
                  <a:gd name="connsiteY4" fmla="*/ 226 h 201112"/>
                  <a:gd name="connsiteX0" fmla="*/ 125304 w 247594"/>
                  <a:gd name="connsiteY0" fmla="*/ 590 h 201469"/>
                  <a:gd name="connsiteX1" fmla="*/ 247522 w 247594"/>
                  <a:gd name="connsiteY1" fmla="*/ 135892 h 201469"/>
                  <a:gd name="connsiteX2" fmla="*/ 140027 w 247594"/>
                  <a:gd name="connsiteY2" fmla="*/ 201440 h 201469"/>
                  <a:gd name="connsiteX3" fmla="*/ 51 w 247594"/>
                  <a:gd name="connsiteY3" fmla="*/ 91257 h 201469"/>
                  <a:gd name="connsiteX4" fmla="*/ 125304 w 247594"/>
                  <a:gd name="connsiteY4" fmla="*/ 590 h 20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594" h="201469">
                    <a:moveTo>
                      <a:pt x="125304" y="590"/>
                    </a:moveTo>
                    <a:cubicBezTo>
                      <a:pt x="166549" y="8029"/>
                      <a:pt x="245068" y="102417"/>
                      <a:pt x="247522" y="135892"/>
                    </a:cubicBezTo>
                    <a:cubicBezTo>
                      <a:pt x="249976" y="169367"/>
                      <a:pt x="189646" y="199668"/>
                      <a:pt x="140027" y="201440"/>
                    </a:cubicBezTo>
                    <a:cubicBezTo>
                      <a:pt x="90408" y="203212"/>
                      <a:pt x="2505" y="124732"/>
                      <a:pt x="51" y="91257"/>
                    </a:cubicBezTo>
                    <a:cubicBezTo>
                      <a:pt x="-2403" y="57782"/>
                      <a:pt x="84059" y="-6849"/>
                      <a:pt x="125304" y="590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>
                <a:off x="8385597" y="3955715"/>
                <a:ext cx="61717" cy="4571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 bwMode="auto">
              <a:xfrm>
                <a:off x="8414153" y="4243759"/>
                <a:ext cx="86515" cy="8021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 bwMode="auto">
              <a:xfrm rot="6175754">
                <a:off x="8801966" y="4198947"/>
                <a:ext cx="92101" cy="112933"/>
              </a:xfrm>
              <a:custGeom>
                <a:avLst/>
                <a:gdLst>
                  <a:gd name="connsiteX0" fmla="*/ 87044 w 301161"/>
                  <a:gd name="connsiteY0" fmla="*/ 40 h 180831"/>
                  <a:gd name="connsiteX1" fmla="*/ 299696 w 301161"/>
                  <a:gd name="connsiteY1" fmla="*/ 85101 h 180831"/>
                  <a:gd name="connsiteX2" fmla="*/ 172105 w 301161"/>
                  <a:gd name="connsiteY2" fmla="*/ 180794 h 180831"/>
                  <a:gd name="connsiteX3" fmla="*/ 1984 w 301161"/>
                  <a:gd name="connsiteY3" fmla="*/ 95733 h 180831"/>
                  <a:gd name="connsiteX4" fmla="*/ 87044 w 301161"/>
                  <a:gd name="connsiteY4" fmla="*/ 40 h 180831"/>
                  <a:gd name="connsiteX0" fmla="*/ 165450 w 297721"/>
                  <a:gd name="connsiteY0" fmla="*/ 44 h 175812"/>
                  <a:gd name="connsiteX1" fmla="*/ 297716 w 297721"/>
                  <a:gd name="connsiteY1" fmla="*/ 80080 h 175812"/>
                  <a:gd name="connsiteX2" fmla="*/ 170125 w 297721"/>
                  <a:gd name="connsiteY2" fmla="*/ 175773 h 175812"/>
                  <a:gd name="connsiteX3" fmla="*/ 4 w 297721"/>
                  <a:gd name="connsiteY3" fmla="*/ 90712 h 175812"/>
                  <a:gd name="connsiteX4" fmla="*/ 165450 w 297721"/>
                  <a:gd name="connsiteY4" fmla="*/ 44 h 175812"/>
                  <a:gd name="connsiteX0" fmla="*/ 115211 w 247482"/>
                  <a:gd name="connsiteY0" fmla="*/ 236 h 176018"/>
                  <a:gd name="connsiteX1" fmla="*/ 247477 w 247482"/>
                  <a:gd name="connsiteY1" fmla="*/ 80272 h 176018"/>
                  <a:gd name="connsiteX2" fmla="*/ 119886 w 247482"/>
                  <a:gd name="connsiteY2" fmla="*/ 175965 h 176018"/>
                  <a:gd name="connsiteX3" fmla="*/ 7 w 247482"/>
                  <a:gd name="connsiteY3" fmla="*/ 105976 h 176018"/>
                  <a:gd name="connsiteX4" fmla="*/ 115211 w 247482"/>
                  <a:gd name="connsiteY4" fmla="*/ 236 h 176018"/>
                  <a:gd name="connsiteX0" fmla="*/ 115261 w 247589"/>
                  <a:gd name="connsiteY0" fmla="*/ 254 h 201140"/>
                  <a:gd name="connsiteX1" fmla="*/ 247527 w 247589"/>
                  <a:gd name="connsiteY1" fmla="*/ 80290 h 201140"/>
                  <a:gd name="connsiteX2" fmla="*/ 129984 w 247589"/>
                  <a:gd name="connsiteY2" fmla="*/ 201104 h 201140"/>
                  <a:gd name="connsiteX3" fmla="*/ 57 w 247589"/>
                  <a:gd name="connsiteY3" fmla="*/ 105994 h 201140"/>
                  <a:gd name="connsiteX4" fmla="*/ 115261 w 247589"/>
                  <a:gd name="connsiteY4" fmla="*/ 254 h 201140"/>
                  <a:gd name="connsiteX0" fmla="*/ 115261 w 237551"/>
                  <a:gd name="connsiteY0" fmla="*/ 226 h 201112"/>
                  <a:gd name="connsiteX1" fmla="*/ 237479 w 237551"/>
                  <a:gd name="connsiteY1" fmla="*/ 135528 h 201112"/>
                  <a:gd name="connsiteX2" fmla="*/ 129984 w 237551"/>
                  <a:gd name="connsiteY2" fmla="*/ 201076 h 201112"/>
                  <a:gd name="connsiteX3" fmla="*/ 57 w 237551"/>
                  <a:gd name="connsiteY3" fmla="*/ 105966 h 201112"/>
                  <a:gd name="connsiteX4" fmla="*/ 115261 w 237551"/>
                  <a:gd name="connsiteY4" fmla="*/ 226 h 201112"/>
                  <a:gd name="connsiteX0" fmla="*/ 125304 w 247594"/>
                  <a:gd name="connsiteY0" fmla="*/ 590 h 201469"/>
                  <a:gd name="connsiteX1" fmla="*/ 247522 w 247594"/>
                  <a:gd name="connsiteY1" fmla="*/ 135892 h 201469"/>
                  <a:gd name="connsiteX2" fmla="*/ 140027 w 247594"/>
                  <a:gd name="connsiteY2" fmla="*/ 201440 h 201469"/>
                  <a:gd name="connsiteX3" fmla="*/ 51 w 247594"/>
                  <a:gd name="connsiteY3" fmla="*/ 91257 h 201469"/>
                  <a:gd name="connsiteX4" fmla="*/ 125304 w 247594"/>
                  <a:gd name="connsiteY4" fmla="*/ 590 h 20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594" h="201469">
                    <a:moveTo>
                      <a:pt x="125304" y="590"/>
                    </a:moveTo>
                    <a:cubicBezTo>
                      <a:pt x="166549" y="8029"/>
                      <a:pt x="245068" y="102417"/>
                      <a:pt x="247522" y="135892"/>
                    </a:cubicBezTo>
                    <a:cubicBezTo>
                      <a:pt x="249976" y="169367"/>
                      <a:pt x="189646" y="199668"/>
                      <a:pt x="140027" y="201440"/>
                    </a:cubicBezTo>
                    <a:cubicBezTo>
                      <a:pt x="90408" y="203212"/>
                      <a:pt x="2505" y="124732"/>
                      <a:pt x="51" y="91257"/>
                    </a:cubicBezTo>
                    <a:cubicBezTo>
                      <a:pt x="-2403" y="57782"/>
                      <a:pt x="84059" y="-6849"/>
                      <a:pt x="125304" y="590"/>
                    </a:cubicBez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8718022" y="3802184"/>
                <a:ext cx="86515" cy="80218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 flipV="1">
                <a:off x="8546962" y="4169974"/>
                <a:ext cx="61717" cy="4571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3879">
              <a:off x="9139791" y="3499324"/>
              <a:ext cx="2653451" cy="2634257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rgbClr val="F2B6A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559"/>
          <a:stretch/>
        </p:blipFill>
        <p:spPr>
          <a:xfrm>
            <a:off x="-106687" y="6380337"/>
            <a:ext cx="1947519" cy="8205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7130" t="18349" r="7332" b="4149"/>
          <a:stretch/>
        </p:blipFill>
        <p:spPr>
          <a:xfrm>
            <a:off x="-10633" y="-13648"/>
            <a:ext cx="12771290" cy="7219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4483" y="1471358"/>
            <a:ext cx="4480948" cy="496867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91875" y="2779629"/>
            <a:ext cx="6369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>
                <a:solidFill>
                  <a:schemeClr val="accent4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感谢您的聆听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5025431" y="4199076"/>
            <a:ext cx="470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2500" spc="1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10376544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138680" y="869315"/>
            <a:ext cx="7935595" cy="547370"/>
          </a:xfrm>
          <a:prstGeom prst="rect">
            <a:avLst/>
          </a:prstGeom>
        </p:spPr>
        <p:txBody>
          <a:bodyPr anchor="ctr"/>
          <a:lstStyle>
            <a:lvl1pPr algn="l">
              <a:defRPr sz="3000" b="1" spc="11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66775" y="1552575"/>
            <a:ext cx="7569200" cy="482282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1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39453F-2D17-172F-D92D-1559882C8569}"/>
              </a:ext>
            </a:extLst>
          </p:cNvPr>
          <p:cNvSpPr/>
          <p:nvPr userDrawn="1"/>
        </p:nvSpPr>
        <p:spPr bwMode="auto">
          <a:xfrm>
            <a:off x="7315200" y="2743200"/>
            <a:ext cx="1683657" cy="15965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61" y="5328340"/>
            <a:ext cx="719354" cy="117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ransition/>
  <p:txStyles>
    <p:titleStyle>
      <a:lvl1pPr algn="ctr" defTabSz="12446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微软雅黑" panose="020B0503020204020204" pitchFamily="34" charset="-122"/>
        </a:defRPr>
      </a:lvl1pPr>
      <a:lvl2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446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66725" indent="-466725" algn="l" defTabSz="1244600" rtl="0" eaLnBrk="0" fontAlgn="base" hangingPunct="0">
        <a:spcBef>
          <a:spcPct val="20000"/>
        </a:spcBef>
        <a:spcAft>
          <a:spcPct val="0"/>
        </a:spcAft>
        <a:buChar char="•"/>
        <a:defRPr sz="42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1012825" indent="-392430" algn="l" defTabSz="1244600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554480" indent="-307975" algn="l" defTabSz="1244600" rtl="0" eaLnBrk="0" fontAlgn="base" hangingPunct="0">
        <a:spcBef>
          <a:spcPct val="20000"/>
        </a:spcBef>
        <a:spcAft>
          <a:spcPct val="0"/>
        </a:spcAft>
        <a:buChar char="•"/>
        <a:defRPr sz="31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2174875" indent="-311150" algn="l" defTabSz="1244600" rtl="0" eaLnBrk="0" fontAlgn="base" hangingPunct="0">
        <a:spcBef>
          <a:spcPct val="20000"/>
        </a:spcBef>
        <a:spcAft>
          <a:spcPct val="0"/>
        </a:spcAft>
        <a:buChar char="–"/>
        <a:defRPr sz="27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800350" indent="-313055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00" kern="12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8" userDrawn="1">
          <p15:clr>
            <a:srgbClr val="F26B43"/>
          </p15:clr>
        </p15:guide>
        <p15:guide id="2" pos="363" userDrawn="1">
          <p15:clr>
            <a:srgbClr val="F26B43"/>
          </p15:clr>
        </p15:guide>
        <p15:guide id="3" orient="horz" pos="4218" userDrawn="1">
          <p15:clr>
            <a:srgbClr val="F26B43"/>
          </p15:clr>
        </p15:guide>
        <p15:guide id="4" pos="5307" userDrawn="1">
          <p15:clr>
            <a:srgbClr val="F26B43"/>
          </p15:clr>
        </p15:guide>
        <p15:guide id="6" orient="horz" pos="680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635DE-79EF-2300-A8B8-8F65FE023254}"/>
              </a:ext>
            </a:extLst>
          </p:cNvPr>
          <p:cNvSpPr/>
          <p:nvPr/>
        </p:nvSpPr>
        <p:spPr>
          <a:xfrm>
            <a:off x="576263" y="2203308"/>
            <a:ext cx="7848600" cy="2368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noProof="1"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r>
              <a:rPr lang="zh-CN" altLang="en-US" sz="4800" b="1" noProof="1">
                <a:latin typeface="黑体" panose="02010609060101010101" pitchFamily="49" charset="-122"/>
                <a:ea typeface="黑体" panose="02010609060101010101" pitchFamily="49" charset="-122"/>
              </a:rPr>
              <a:t>年入门直播</a:t>
            </a:r>
            <a:endParaRPr lang="en-US" altLang="zh-CN" sz="4800" b="1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noProof="1">
                <a:latin typeface="黑体" panose="02010609060101010101" pitchFamily="49" charset="-122"/>
                <a:ea typeface="黑体" panose="02010609060101010101" pitchFamily="49" charset="-122"/>
              </a:rPr>
              <a:t>成考专升本政治</a:t>
            </a:r>
            <a:endParaRPr lang="en-US" altLang="zh-CN" sz="6000" b="1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867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试卷总分：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考试时间：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考试方式：闭卷，笔试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试卷题型及分值：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 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=70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简答题  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×10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=40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个小点，少于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点，多于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点，可适当少花时间）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论述题  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×20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=40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</p:spTree>
    <p:extLst>
      <p:ext uri="{BB962C8B-B14F-4D97-AF65-F5344CB8AC3E}">
        <p14:creationId xmlns:p14="http://schemas.microsoft.com/office/powerpoint/2010/main" val="36585049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0659DC-25B3-C573-BCF6-3C596D7343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3738" y="2063658"/>
            <a:ext cx="9611991" cy="3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728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9097321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主要靠自己平常的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知识积累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，一定要反复咀嚼题干，捕捉题干信号，弄清楚题干的要求，选出最佳选项。正确的选项一般都是重要的基本观点。</a:t>
            </a: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   对书中提到重要原理时出现的含有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“基本”“根本”“核心”“关键”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“实质”“本质”“前提”“特点”“精髓”“灵魂”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等关键词的语句一定要熟读强记，这些内容往往是选择题的考查对象。当然，第一选择还是排除法。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  <p:sp>
        <p:nvSpPr>
          <p:cNvPr id="2" name="圆角矩形 2">
            <a:extLst>
              <a:ext uri="{FF2B5EF4-FFF2-40B4-BE49-F238E27FC236}">
                <a16:creationId xmlns:a16="http://schemas.microsoft.com/office/drawing/2014/main" id="{BB3902EB-A6AC-261B-E0B5-D60E3295E806}"/>
              </a:ext>
            </a:extLst>
          </p:cNvPr>
          <p:cNvSpPr/>
          <p:nvPr/>
        </p:nvSpPr>
        <p:spPr>
          <a:xfrm>
            <a:off x="1239339" y="1673906"/>
            <a:ext cx="1871980" cy="72009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应试技巧</a:t>
            </a:r>
          </a:p>
        </p:txBody>
      </p:sp>
    </p:spTree>
    <p:extLst>
      <p:ext uri="{BB962C8B-B14F-4D97-AF65-F5344CB8AC3E}">
        <p14:creationId xmlns:p14="http://schemas.microsoft.com/office/powerpoint/2010/main" val="37380942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例题：中国革命的中心问题是（    ）。</a:t>
            </a:r>
          </a:p>
          <a:p>
            <a:pPr hangingPunct="1">
              <a:lnSpc>
                <a:spcPct val="15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无产阶级的领导权</a:t>
            </a:r>
          </a:p>
          <a:p>
            <a:pPr hangingPunct="1">
              <a:lnSpc>
                <a:spcPct val="15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农民问题</a:t>
            </a:r>
          </a:p>
          <a:p>
            <a:pPr hangingPunct="1">
              <a:lnSpc>
                <a:spcPct val="15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分清敌友</a:t>
            </a:r>
          </a:p>
          <a:p>
            <a:pPr hangingPunct="1">
              <a:lnSpc>
                <a:spcPct val="15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D.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武装斗争	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</p:spTree>
    <p:extLst>
      <p:ext uri="{BB962C8B-B14F-4D97-AF65-F5344CB8AC3E}">
        <p14:creationId xmlns:p14="http://schemas.microsoft.com/office/powerpoint/2010/main" val="38980223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745FE5-34F7-16CF-E1BF-DE2CFE882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0"/>
          <a:stretch/>
        </p:blipFill>
        <p:spPr>
          <a:xfrm>
            <a:off x="816428" y="1982016"/>
            <a:ext cx="8904557" cy="42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8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8378864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简答题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表述尽量准确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，但不苛求一字不差，如果记住的原理文字量太少，显得内容不丰满，会被扣分，各个观点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要做必要解释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，可尝试在正面阐述后，再反面阐述的方式（反之或如果不这样就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…….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）丰富答案。实在不行就解释每一个概念并写出原理的基本内容。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7CAAE1CE-50BB-B490-F59C-12824FA93F36}"/>
              </a:ext>
            </a:extLst>
          </p:cNvPr>
          <p:cNvSpPr/>
          <p:nvPr/>
        </p:nvSpPr>
        <p:spPr>
          <a:xfrm>
            <a:off x="1239339" y="1673906"/>
            <a:ext cx="1871980" cy="72009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应试技巧</a:t>
            </a:r>
          </a:p>
        </p:txBody>
      </p:sp>
    </p:spTree>
    <p:extLst>
      <p:ext uri="{BB962C8B-B14F-4D97-AF65-F5344CB8AC3E}">
        <p14:creationId xmlns:p14="http://schemas.microsoft.com/office/powerpoint/2010/main" val="17633856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CE6D8E-C13A-39AB-E077-BB426F56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1799589"/>
            <a:ext cx="9917072" cy="29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17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9848435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论述题</a:t>
            </a:r>
            <a:endParaRPr lang="en-US" altLang="zh-CN" sz="2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适当复述材料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，利用题目提供的材料复制部分答案；如想到的角度多，话头就别太长，多角度能够提高命中率。</a:t>
            </a:r>
          </a:p>
          <a:p>
            <a:pPr marL="457200" indent="-45720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若想到的角度少，就可以多写话，以较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丰满的文字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加重份量。</a:t>
            </a:r>
          </a:p>
          <a:p>
            <a:pPr marL="457200" indent="-45720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最后，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归纳并复述基本观点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，突出论点，加深印象。这一部分是绝对送分的，但也要有技巧。要将其作为一个段落，可将整个题目再复述一遍，不要忘了在前面加上一个所以。</a:t>
            </a:r>
          </a:p>
          <a:p>
            <a:pPr marL="457200" indent="-45720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注意答题时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每个概念和原理要作为一段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，字迹要工整清晰。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二、题型介绍分析</a:t>
            </a:r>
          </a:p>
        </p:txBody>
      </p:sp>
      <p:sp>
        <p:nvSpPr>
          <p:cNvPr id="2" name="圆角矩形 2">
            <a:extLst>
              <a:ext uri="{FF2B5EF4-FFF2-40B4-BE49-F238E27FC236}">
                <a16:creationId xmlns:a16="http://schemas.microsoft.com/office/drawing/2014/main" id="{9587355C-4DA6-DA9C-0D2B-0F7EB73F9F38}"/>
              </a:ext>
            </a:extLst>
          </p:cNvPr>
          <p:cNvSpPr/>
          <p:nvPr/>
        </p:nvSpPr>
        <p:spPr>
          <a:xfrm>
            <a:off x="1239339" y="1673906"/>
            <a:ext cx="1871980" cy="72009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应试技巧</a:t>
            </a:r>
          </a:p>
        </p:txBody>
      </p:sp>
    </p:spTree>
    <p:extLst>
      <p:ext uri="{BB962C8B-B14F-4D97-AF65-F5344CB8AC3E}">
        <p14:creationId xmlns:p14="http://schemas.microsoft.com/office/powerpoint/2010/main" val="11336145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F3C03-4CF2-8B12-A3BE-496967CD6B3D}"/>
              </a:ext>
            </a:extLst>
          </p:cNvPr>
          <p:cNvSpPr txBox="1"/>
          <p:nvPr/>
        </p:nvSpPr>
        <p:spPr>
          <a:xfrm>
            <a:off x="2806805" y="3009453"/>
            <a:ext cx="809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三、历年考情分析</a:t>
            </a:r>
          </a:p>
        </p:txBody>
      </p:sp>
    </p:spTree>
    <p:extLst>
      <p:ext uri="{BB962C8B-B14F-4D97-AF65-F5344CB8AC3E}">
        <p14:creationId xmlns:p14="http://schemas.microsoft.com/office/powerpoint/2010/main" val="26176125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（一）各个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考试总体情况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单选题考点分布广，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几乎每一章都有考题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，考点一般比较容易，主要考察基础知识点；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简答题考核知识点规范，一般有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个答题点，一般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马哲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毛中特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论述题一般相当于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个问答题，答案也是比较规范，一般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马哲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毛中特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三、历年考情分析</a:t>
            </a:r>
          </a:p>
        </p:txBody>
      </p:sp>
    </p:spTree>
    <p:extLst>
      <p:ext uri="{BB962C8B-B14F-4D97-AF65-F5344CB8AC3E}">
        <p14:creationId xmlns:p14="http://schemas.microsoft.com/office/powerpoint/2010/main" val="11125663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76672" y="1679843"/>
            <a:ext cx="7772141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27D78"/>
              </a:buClr>
              <a:buFont typeface="黑体" panose="02010609060101010101" pitchFamily="49" charset="-122"/>
              <a:buChar char="◎"/>
            </a:pPr>
            <a:r>
              <a:rPr lang="en-US" altLang="zh-CN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 </a:t>
            </a:r>
            <a:r>
              <a:rPr lang="zh-CN" altLang="en-US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考试范围介绍</a:t>
            </a:r>
            <a:endParaRPr lang="en-US" altLang="zh-CN" sz="2000">
              <a:solidFill>
                <a:srgbClr val="43526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827D78"/>
              </a:buClr>
              <a:buFont typeface="黑体" panose="02010609060101010101" pitchFamily="49" charset="-122"/>
              <a:buChar char="◎"/>
            </a:pPr>
            <a:r>
              <a:rPr lang="en-US" altLang="zh-CN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 </a:t>
            </a:r>
            <a:r>
              <a:rPr lang="zh-CN" altLang="en-US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题型介绍分析</a:t>
            </a:r>
          </a:p>
          <a:p>
            <a:pPr marL="342900" indent="-342900">
              <a:lnSpc>
                <a:spcPct val="150000"/>
              </a:lnSpc>
              <a:buClr>
                <a:srgbClr val="827D78"/>
              </a:buClr>
              <a:buFont typeface="黑体" panose="02010609060101010101" pitchFamily="49" charset="-122"/>
              <a:buChar char="◎"/>
            </a:pPr>
            <a:r>
              <a:rPr lang="en-US" altLang="zh-CN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 </a:t>
            </a:r>
            <a:r>
              <a:rPr lang="zh-CN" altLang="en-US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历年考情分析</a:t>
            </a:r>
          </a:p>
          <a:p>
            <a:pPr marL="342900" indent="-342900">
              <a:lnSpc>
                <a:spcPct val="150000"/>
              </a:lnSpc>
              <a:buClr>
                <a:srgbClr val="827D78"/>
              </a:buClr>
              <a:buFont typeface="黑体" panose="02010609060101010101" pitchFamily="49" charset="-122"/>
              <a:buChar char="◎"/>
            </a:pPr>
            <a:r>
              <a:rPr lang="en-US" altLang="zh-CN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 </a:t>
            </a:r>
            <a:r>
              <a:rPr lang="zh-CN" altLang="en-US" sz="2000">
                <a:solidFill>
                  <a:srgbClr val="43526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备考建议</a:t>
            </a:r>
          </a:p>
          <a:p>
            <a:pPr>
              <a:lnSpc>
                <a:spcPct val="150000"/>
              </a:lnSpc>
              <a:buClr>
                <a:srgbClr val="827D78"/>
              </a:buClr>
            </a:pPr>
            <a:endParaRPr lang="zh-CN" altLang="en-US" sz="2000">
              <a:solidFill>
                <a:srgbClr val="43526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4846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（二）马克思主义哲学原理（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马哲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）考情分析：</a:t>
            </a: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近五年考试的情况来看：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单选题几乎每一章都有考题，其中其中第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章是出题重点，其他章节只有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简答题第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章出现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论述题第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题，第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总结：第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章是出题的重点，也是学习的重点。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三、历年考情分析</a:t>
            </a:r>
          </a:p>
        </p:txBody>
      </p:sp>
    </p:spTree>
    <p:extLst>
      <p:ext uri="{BB962C8B-B14F-4D97-AF65-F5344CB8AC3E}">
        <p14:creationId xmlns:p14="http://schemas.microsoft.com/office/powerpoint/2010/main" val="29032241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第一章		马克思主义哲学是科学的世界观和方法论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第二章		世界多样性与物质统一性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第三章		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事物的联系、发展及其规律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第四章		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实践与认识及其发展规律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第五章		历史观的基本问题和社会发展的基本规律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第六章		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社会历史发展的动力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三、历年考情分析</a:t>
            </a:r>
          </a:p>
        </p:txBody>
      </p:sp>
    </p:spTree>
    <p:extLst>
      <p:ext uri="{BB962C8B-B14F-4D97-AF65-F5344CB8AC3E}">
        <p14:creationId xmlns:p14="http://schemas.microsoft.com/office/powerpoint/2010/main" val="37423041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5" y="1673798"/>
            <a:ext cx="11432307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（三）毛泽东思想和中国特色社会主义理论体系概论（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毛中特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近五年考试的情况来看：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单选题几乎每一章都有考题，大部分都有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题，其中第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章是出题重点；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概论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部分较多，分布情况是：第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题、第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题；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论述题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概论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部分第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题，第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题，第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题。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总结：重点章节主要为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1/2/5/8/10/11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</a:p>
          <a:p>
            <a:pPr hangingPunct="1">
              <a:lnSpc>
                <a:spcPct val="15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三、历年考情分析</a:t>
            </a:r>
          </a:p>
        </p:txBody>
      </p:sp>
    </p:spTree>
    <p:extLst>
      <p:ext uri="{BB962C8B-B14F-4D97-AF65-F5344CB8AC3E}">
        <p14:creationId xmlns:p14="http://schemas.microsoft.com/office/powerpoint/2010/main" val="17026801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三、历年考情分析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CCF109-B908-7854-0DAF-B510ECBE052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9139570"/>
              </p:ext>
            </p:extLst>
          </p:nvPr>
        </p:nvGraphicFramePr>
        <p:xfrm>
          <a:off x="741407" y="1575435"/>
          <a:ext cx="9121049" cy="5120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6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 b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毛泽东思想及历史地位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 新民主主义革命理论</a:t>
                      </a:r>
                      <a:endParaRPr lang="zh-CN" altLang="en-US" sz="18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第三章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社会主义改造理论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第四章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社会主义建设道路初步探索的理论成果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第五章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邓小平理论</a:t>
                      </a:r>
                      <a:endParaRPr lang="zh-CN" altLang="en-US" sz="18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第六章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“三个代表”重要思想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第七章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科学发展观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第八章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习近平新时代中国特色社会主义思想及其历史地位</a:t>
                      </a:r>
                      <a:endParaRPr lang="zh-CN" altLang="en-US" sz="18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第九章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坚持和发展中国特色社会主义的总任务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“五位一体”总体布局</a:t>
                      </a:r>
                      <a:endParaRPr lang="zh-CN" altLang="en-US" sz="1800" b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第十一章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“四个全面”战略布局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第十二章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全面推进国防和军队的现代化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第十三章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中国特色大国外交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第十四章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坚持和加强党的领导</a:t>
                      </a:r>
                      <a:endParaRPr lang="zh-CN" altLang="en-US" sz="18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9029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8084950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时政题考试的范围是：上年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日至本年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日的国内、外时事，共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小题，占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分。（一般为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考点特点：</a:t>
            </a:r>
          </a:p>
          <a:p>
            <a:pPr marL="457200" indent="-45720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考点以中国发生的时事政治为主</a:t>
            </a:r>
          </a:p>
          <a:p>
            <a:pPr marL="457200" indent="-45720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党和国家的重大会议或事件</a:t>
            </a:r>
          </a:p>
          <a:p>
            <a:pPr marL="457200" indent="-45720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与中国有关的国际事件或体育赛事</a:t>
            </a:r>
          </a:p>
          <a:p>
            <a:pPr marL="457200" indent="-45720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国际上影响非常大的事件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三、历年考情分析</a:t>
            </a:r>
          </a:p>
        </p:txBody>
      </p:sp>
    </p:spTree>
    <p:extLst>
      <p:ext uri="{BB962C8B-B14F-4D97-AF65-F5344CB8AC3E}">
        <p14:creationId xmlns:p14="http://schemas.microsoft.com/office/powerpoint/2010/main" val="19155066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F3C03-4CF2-8B12-A3BE-496967CD6B3D}"/>
              </a:ext>
            </a:extLst>
          </p:cNvPr>
          <p:cNvSpPr txBox="1"/>
          <p:nvPr/>
        </p:nvSpPr>
        <p:spPr>
          <a:xfrm>
            <a:off x="2806805" y="3009453"/>
            <a:ext cx="809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四、备考建议</a:t>
            </a:r>
          </a:p>
        </p:txBody>
      </p:sp>
    </p:spTree>
    <p:extLst>
      <p:ext uri="{BB962C8B-B14F-4D97-AF65-F5344CB8AC3E}">
        <p14:creationId xmlns:p14="http://schemas.microsoft.com/office/powerpoint/2010/main" val="39627908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备考建议：</a:t>
            </a:r>
            <a:endParaRPr lang="en-US" altLang="zh-CN" sz="200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树立目标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刷题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背诵重点简答题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集训时事政治</a:t>
            </a:r>
          </a:p>
          <a:p>
            <a:pPr hangingPunct="1">
              <a:lnSpc>
                <a:spcPct val="15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四、备考建议</a:t>
            </a:r>
          </a:p>
        </p:txBody>
      </p:sp>
    </p:spTree>
    <p:extLst>
      <p:ext uri="{BB962C8B-B14F-4D97-AF65-F5344CB8AC3E}">
        <p14:creationId xmlns:p14="http://schemas.microsoft.com/office/powerpoint/2010/main" val="33043920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答疑时间</a:t>
            </a:r>
          </a:p>
        </p:txBody>
      </p:sp>
    </p:spTree>
    <p:extLst>
      <p:ext uri="{BB962C8B-B14F-4D97-AF65-F5344CB8AC3E}">
        <p14:creationId xmlns:p14="http://schemas.microsoft.com/office/powerpoint/2010/main" val="5901309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451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F3C03-4CF2-8B12-A3BE-496967CD6B3D}"/>
              </a:ext>
            </a:extLst>
          </p:cNvPr>
          <p:cNvSpPr txBox="1"/>
          <p:nvPr/>
        </p:nvSpPr>
        <p:spPr>
          <a:xfrm>
            <a:off x="2806805" y="3009453"/>
            <a:ext cx="809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一、考试范围介绍</a:t>
            </a:r>
          </a:p>
        </p:txBody>
      </p:sp>
    </p:spTree>
    <p:extLst>
      <p:ext uri="{BB962C8B-B14F-4D97-AF65-F5344CB8AC3E}">
        <p14:creationId xmlns:p14="http://schemas.microsoft.com/office/powerpoint/2010/main" val="10489885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D316B0-9A61-3463-468B-B6DAA24D1590}"/>
              </a:ext>
            </a:extLst>
          </p:cNvPr>
          <p:cNvSpPr/>
          <p:nvPr/>
        </p:nvSpPr>
        <p:spPr>
          <a:xfrm>
            <a:off x="614624" y="1182688"/>
            <a:ext cx="932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考核目标</a:t>
            </a:r>
            <a:endParaRPr lang="zh-CN" altLang="en-US" sz="240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9815778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hangingPunct="1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能比较准确地理解和掌握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马克思主义哲学原理、毛泽东思想和中国特色社会主义理论体系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基本观点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基本原理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及其重要意义。</a:t>
            </a:r>
          </a:p>
          <a:p>
            <a:pPr marL="514350" indent="-514350" hangingPunct="1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能运用马克思主义哲学、毛泽东思想和中国特色社会主义理论体系的基本原理、基本方法，分析，论证，阐释建设中国特色社会主义实践中的重要问题。</a:t>
            </a:r>
          </a:p>
          <a:p>
            <a:pPr marL="514350" indent="-514350" hangingPunct="1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对于违背马克思主义理论、毛泽东思想和中国特色社会主义理论体系的错误观点、错误思想能够识别，并给予适当的分析批判。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一、考试范围介绍</a:t>
            </a:r>
          </a:p>
        </p:txBody>
      </p:sp>
    </p:spTree>
    <p:extLst>
      <p:ext uri="{BB962C8B-B14F-4D97-AF65-F5344CB8AC3E}">
        <p14:creationId xmlns:p14="http://schemas.microsoft.com/office/powerpoint/2010/main" val="25401342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第一部分：马克思主义哲学原理（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马哲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28%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第二部分：毛泽东思想和中国特色社会主义理论体系概论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毛中特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65%</a:t>
            </a: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第三部分：时事政治    约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7%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一、考试范围介绍</a:t>
            </a:r>
          </a:p>
        </p:txBody>
      </p:sp>
    </p:spTree>
    <p:extLst>
      <p:ext uri="{BB962C8B-B14F-4D97-AF65-F5344CB8AC3E}">
        <p14:creationId xmlns:p14="http://schemas.microsoft.com/office/powerpoint/2010/main" val="26014545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第一章		马克思主义哲学是科学的世界观和方法论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第二章		世界多样性与物质统一性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第三章		事物的联系、发展及其规律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第四章		实践与认识及其发展规律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第五章		历史观的基本问题和社会发展的基本规律</a:t>
            </a:r>
          </a:p>
          <a:p>
            <a:pPr marL="342900" indent="-34290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第六章		社会历史发展的动力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一、考试范围介绍</a:t>
            </a:r>
          </a:p>
        </p:txBody>
      </p:sp>
      <p:sp>
        <p:nvSpPr>
          <p:cNvPr id="2" name="圆角矩形 4">
            <a:extLst>
              <a:ext uri="{FF2B5EF4-FFF2-40B4-BE49-F238E27FC236}">
                <a16:creationId xmlns:a16="http://schemas.microsoft.com/office/drawing/2014/main" id="{0FD4D244-C6E9-85A9-D8C2-F047D735932B}"/>
              </a:ext>
            </a:extLst>
          </p:cNvPr>
          <p:cNvSpPr/>
          <p:nvPr/>
        </p:nvSpPr>
        <p:spPr>
          <a:xfrm>
            <a:off x="796834" y="1770562"/>
            <a:ext cx="1440180" cy="6483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马哲</a:t>
            </a:r>
          </a:p>
        </p:txBody>
      </p:sp>
    </p:spTree>
    <p:extLst>
      <p:ext uri="{BB962C8B-B14F-4D97-AF65-F5344CB8AC3E}">
        <p14:creationId xmlns:p14="http://schemas.microsoft.com/office/powerpoint/2010/main" val="5211734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一、考试范围介绍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FCFD81-5382-BB45-A8F0-B24AD34B4C5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908877"/>
              </p:ext>
            </p:extLst>
          </p:nvPr>
        </p:nvGraphicFramePr>
        <p:xfrm>
          <a:off x="747032" y="1575435"/>
          <a:ext cx="7374255" cy="5120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6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毛泽东思想及历史地位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第二章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 新民主主义革命理论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第三章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社会主义改造理论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第四章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社会主义建设道路初步探索的理论成果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第五章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邓小平理论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第六章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“三个代表”重要思想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第七章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科学发展观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第八章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习近平新时代中国特色社会主义思想及其历史地位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第九章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坚持和发展中国特色社会主义的总任务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“五位一体”总体布局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第十一章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“四个全面”战略布局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第十二章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全面推进国防和军队的现代化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第十三章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中国特色大国外交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第十四章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坚持和加强党的领导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F490E8E2-F75B-C916-3777-4128A1819A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24863" y="1777546"/>
            <a:ext cx="1633537" cy="6483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毛中特</a:t>
            </a:r>
          </a:p>
        </p:txBody>
      </p:sp>
    </p:spTree>
    <p:extLst>
      <p:ext uri="{BB962C8B-B14F-4D97-AF65-F5344CB8AC3E}">
        <p14:creationId xmlns:p14="http://schemas.microsoft.com/office/powerpoint/2010/main" val="8342241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0390EB-0C06-E4D0-6220-E36A0BD31E52}"/>
              </a:ext>
            </a:extLst>
          </p:cNvPr>
          <p:cNvSpPr txBox="1"/>
          <p:nvPr/>
        </p:nvSpPr>
        <p:spPr>
          <a:xfrm>
            <a:off x="650836" y="1673798"/>
            <a:ext cx="10754584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hangingPunct="1">
              <a:lnSpc>
                <a:spcPct val="15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时政题考试的范围及分值：</a:t>
            </a:r>
          </a:p>
          <a:p>
            <a:pPr hangingPunct="1"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上年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日至本年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日的国内、外时事，共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小题，占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分。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4255" y="504825"/>
            <a:ext cx="1172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一、考试范围介绍</a:t>
            </a:r>
          </a:p>
        </p:txBody>
      </p:sp>
      <p:sp>
        <p:nvSpPr>
          <p:cNvPr id="2" name="圆角矩形 4">
            <a:extLst>
              <a:ext uri="{FF2B5EF4-FFF2-40B4-BE49-F238E27FC236}">
                <a16:creationId xmlns:a16="http://schemas.microsoft.com/office/drawing/2014/main" id="{6CD41A9C-E450-8847-BBCC-54EC883B268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6965" y="1871164"/>
            <a:ext cx="1936115" cy="6483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时事政治</a:t>
            </a:r>
          </a:p>
        </p:txBody>
      </p:sp>
    </p:spTree>
    <p:extLst>
      <p:ext uri="{BB962C8B-B14F-4D97-AF65-F5344CB8AC3E}">
        <p14:creationId xmlns:p14="http://schemas.microsoft.com/office/powerpoint/2010/main" val="10841287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F3C03-4CF2-8B12-A3BE-496967CD6B3D}"/>
              </a:ext>
            </a:extLst>
          </p:cNvPr>
          <p:cNvSpPr txBox="1"/>
          <p:nvPr/>
        </p:nvSpPr>
        <p:spPr>
          <a:xfrm>
            <a:off x="2806805" y="3009453"/>
            <a:ext cx="809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二、题型介绍分析</a:t>
            </a:r>
          </a:p>
        </p:txBody>
      </p:sp>
    </p:spTree>
    <p:extLst>
      <p:ext uri="{BB962C8B-B14F-4D97-AF65-F5344CB8AC3E}">
        <p14:creationId xmlns:p14="http://schemas.microsoft.com/office/powerpoint/2010/main" val="1706890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b7855a-ef37-438a-ac27-2626d7f6d3b9}"/>
  <p:tag name="TABLE_ENDDRAG_ORIGIN_RECT" val="580*396"/>
  <p:tag name="TABLE_ENDDRAG_RECT" val="99*107*580*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b7855a-ef37-438a-ac27-2626d7f6d3b9}"/>
</p:tagLst>
</file>

<file path=ppt/theme/theme1.xml><?xml version="1.0" encoding="utf-8"?>
<a:theme xmlns:a="http://schemas.openxmlformats.org/drawingml/2006/main" name="1_默认设计模板">
  <a:themeElements>
    <a:clrScheme name="1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535</TotalTime>
  <Words>1506</Words>
  <Application>Microsoft Office PowerPoint</Application>
  <PresentationFormat>自定义</PresentationFormat>
  <Paragraphs>180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黑体</vt:lpstr>
      <vt:lpstr>微软雅黑</vt:lpstr>
      <vt:lpstr>Arial</vt:lpstr>
      <vt:lpstr>Calibri</vt:lpstr>
      <vt:lpstr>Times New Roman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HouYujia</dc:creator>
  <cp:lastModifiedBy>Administrator</cp:lastModifiedBy>
  <cp:revision>615</cp:revision>
  <dcterms:created xsi:type="dcterms:W3CDTF">2015-08-31T01:59:00Z</dcterms:created>
  <dcterms:modified xsi:type="dcterms:W3CDTF">2023-07-04T07:45:34Z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