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2335" r:id="rId2"/>
    <p:sldId id="2336" r:id="rId3"/>
    <p:sldId id="2337" r:id="rId4"/>
    <p:sldId id="2338" r:id="rId5"/>
    <p:sldId id="2339" r:id="rId6"/>
    <p:sldId id="2340" r:id="rId7"/>
    <p:sldId id="2341" r:id="rId8"/>
    <p:sldId id="2342" r:id="rId9"/>
    <p:sldId id="2343" r:id="rId10"/>
    <p:sldId id="2344" r:id="rId11"/>
    <p:sldId id="2345" r:id="rId12"/>
    <p:sldId id="2346" r:id="rId13"/>
    <p:sldId id="2347" r:id="rId14"/>
    <p:sldId id="2350" r:id="rId15"/>
    <p:sldId id="2348" r:id="rId16"/>
    <p:sldId id="2351" r:id="rId17"/>
    <p:sldId id="2349" r:id="rId18"/>
    <p:sldId id="2352" r:id="rId19"/>
    <p:sldId id="2353" r:id="rId20"/>
    <p:sldId id="2354" r:id="rId21"/>
    <p:sldId id="2355" r:id="rId22"/>
    <p:sldId id="2356" r:id="rId23"/>
    <p:sldId id="2357" r:id="rId24"/>
    <p:sldId id="2358" r:id="rId25"/>
    <p:sldId id="2359" r:id="rId26"/>
    <p:sldId id="2360" r:id="rId27"/>
    <p:sldId id="2361" r:id="rId28"/>
    <p:sldId id="2362" r:id="rId29"/>
    <p:sldId id="2363" r:id="rId30"/>
    <p:sldId id="2364" r:id="rId31"/>
    <p:sldId id="2365" r:id="rId32"/>
    <p:sldId id="2366" r:id="rId33"/>
    <p:sldId id="2367" r:id="rId34"/>
    <p:sldId id="2368" r:id="rId35"/>
    <p:sldId id="2369" r:id="rId36"/>
    <p:sldId id="2370" r:id="rId37"/>
    <p:sldId id="2371" r:id="rId38"/>
    <p:sldId id="2372" r:id="rId39"/>
    <p:sldId id="2373" r:id="rId40"/>
    <p:sldId id="2374" r:id="rId41"/>
    <p:sldId id="2375" r:id="rId42"/>
    <p:sldId id="2376" r:id="rId43"/>
    <p:sldId id="2377" r:id="rId44"/>
    <p:sldId id="2378" r:id="rId45"/>
    <p:sldId id="2379" r:id="rId46"/>
    <p:sldId id="2380" r:id="rId47"/>
    <p:sldId id="2381" r:id="rId48"/>
    <p:sldId id="2382" r:id="rId49"/>
    <p:sldId id="2383" r:id="rId50"/>
    <p:sldId id="2384" r:id="rId51"/>
    <p:sldId id="2385" r:id="rId52"/>
    <p:sldId id="2402" r:id="rId53"/>
    <p:sldId id="2386" r:id="rId54"/>
    <p:sldId id="2387" r:id="rId55"/>
    <p:sldId id="2388" r:id="rId56"/>
    <p:sldId id="2389" r:id="rId57"/>
    <p:sldId id="2390" r:id="rId58"/>
    <p:sldId id="2391" r:id="rId59"/>
    <p:sldId id="2392" r:id="rId60"/>
    <p:sldId id="2393" r:id="rId61"/>
    <p:sldId id="2394" r:id="rId62"/>
    <p:sldId id="2403" r:id="rId63"/>
    <p:sldId id="2395" r:id="rId64"/>
    <p:sldId id="2396" r:id="rId65"/>
    <p:sldId id="2397" r:id="rId66"/>
    <p:sldId id="2398" r:id="rId67"/>
    <p:sldId id="2399" r:id="rId68"/>
    <p:sldId id="2401" r:id="rId69"/>
    <p:sldId id="2332" r:id="rId70"/>
  </p:sldIdLst>
  <p:sldSz cx="12746038" cy="72009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湘湘" initials="WU" lastIdx="1" clrIdx="0">
    <p:extLst>
      <p:ext uri="{19B8F6BF-5375-455C-9EA6-DF929625EA0E}">
        <p15:presenceInfo xmlns:p15="http://schemas.microsoft.com/office/powerpoint/2012/main" userId="陈湘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A3A3"/>
    <a:srgbClr val="FFFFFF"/>
    <a:srgbClr val="BBE0E3"/>
    <a:srgbClr val="F8DEFA"/>
    <a:srgbClr val="F4C7F7"/>
    <a:srgbClr val="C4E59F"/>
    <a:srgbClr val="CECEEF"/>
    <a:srgbClr val="004646"/>
    <a:srgbClr val="FFFF00"/>
    <a:srgbClr val="003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93" autoAdjust="0"/>
    <p:restoredTop sz="93936" autoAdjust="0"/>
  </p:normalViewPr>
  <p:slideViewPr>
    <p:cSldViewPr snapToGrid="0">
      <p:cViewPr varScale="1">
        <p:scale>
          <a:sx n="106" d="100"/>
          <a:sy n="106" d="100"/>
        </p:scale>
        <p:origin x="786" y="1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5282"/>
    </p:cViewPr>
  </p:sorterViewPr>
  <p:gridSpacing cx="76329" cy="76329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 noProof="1" dirty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fld id="{00D6991F-3DA3-42A5-907D-7989AD09B58F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2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Calibri" panose="020F0502020204030204" charset="0"/>
                <a:ea typeface="微软雅黑" panose="020B0503020204020204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3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Calibri" panose="020F0502020204030204" charset="0"/>
                <a:ea typeface="微软雅黑" panose="020B0503020204020204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96913" y="1143000"/>
            <a:ext cx="546417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246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Calibri" panose="020F0502020204030204" charset="0"/>
                <a:ea typeface="微软雅黑" panose="020B0503020204020204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7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 dirty="0">
                <a:latin typeface="Calibri" panose="020F0502020204030204" charset="0"/>
                <a:ea typeface="微软雅黑" panose="020B0503020204020204" charset="-122"/>
              </a:defRPr>
            </a:lvl1pPr>
          </a:lstStyle>
          <a:p>
            <a:pPr>
              <a:defRPr/>
            </a:pPr>
            <a:fld id="{3D427AB3-29D3-4F89-8C4B-9911A50DE9C7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24583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t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 sz="1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 sz="1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 sz="1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 sz="1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 sz="1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954148E-B313-4804-B087-6F11E143A3BA}" type="slidenum">
              <a:rPr kumimoji="0" altLang="zh-CN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</a:t>
            </a:fld>
            <a:endParaRPr kumimoji="0" lang="zh-CN" altLang="zh-CN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55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1299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8853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7"/>
          <p:cNvGrpSpPr>
            <a:grpSpLocks/>
          </p:cNvGrpSpPr>
          <p:nvPr userDrawn="1"/>
        </p:nvGrpSpPr>
        <p:grpSpPr bwMode="auto">
          <a:xfrm>
            <a:off x="671513" y="15875"/>
            <a:ext cx="331732" cy="1381125"/>
            <a:chOff x="3112" y="25"/>
            <a:chExt cx="544" cy="2220"/>
          </a:xfrm>
        </p:grpSpPr>
        <p:cxnSp>
          <p:nvCxnSpPr>
            <p:cNvPr id="9" name="直接连接符 30"/>
            <p:cNvCxnSpPr>
              <a:cxnSpLocks noChangeShapeType="1"/>
            </p:cNvCxnSpPr>
            <p:nvPr userDrawn="1"/>
          </p:nvCxnSpPr>
          <p:spPr bwMode="auto">
            <a:xfrm flipH="1">
              <a:off x="3379" y="25"/>
              <a:ext cx="9" cy="1471"/>
            </a:xfrm>
            <a:prstGeom prst="line">
              <a:avLst/>
            </a:prstGeom>
            <a:noFill/>
            <a:ln w="28575">
              <a:solidFill>
                <a:srgbClr val="9DD848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 290"/>
            <p:cNvSpPr/>
            <p:nvPr/>
          </p:nvSpPr>
          <p:spPr>
            <a:xfrm flipV="1">
              <a:off x="3112" y="1263"/>
              <a:ext cx="544" cy="982"/>
            </a:xfrm>
            <a:custGeom>
              <a:avLst/>
              <a:gdLst/>
              <a:ahLst/>
              <a:cxnLst/>
              <a:rect l="l" t="t" r="r" b="b"/>
              <a:pathLst>
                <a:path w="559792" h="955625">
                  <a:moveTo>
                    <a:pt x="279896" y="194422"/>
                  </a:moveTo>
                  <a:cubicBezTo>
                    <a:pt x="168660" y="194422"/>
                    <a:pt x="78485" y="284596"/>
                    <a:pt x="78485" y="395833"/>
                  </a:cubicBezTo>
                  <a:cubicBezTo>
                    <a:pt x="78485" y="507069"/>
                    <a:pt x="168660" y="597244"/>
                    <a:pt x="279896" y="597244"/>
                  </a:cubicBezTo>
                  <a:cubicBezTo>
                    <a:pt x="391133" y="597244"/>
                    <a:pt x="481307" y="507069"/>
                    <a:pt x="481307" y="395833"/>
                  </a:cubicBezTo>
                  <a:cubicBezTo>
                    <a:pt x="481307" y="284596"/>
                    <a:pt x="391133" y="194422"/>
                    <a:pt x="279896" y="194422"/>
                  </a:cubicBezTo>
                  <a:close/>
                  <a:moveTo>
                    <a:pt x="279896" y="0"/>
                  </a:moveTo>
                  <a:cubicBezTo>
                    <a:pt x="381198" y="-1"/>
                    <a:pt x="482501" y="38646"/>
                    <a:pt x="559792" y="115937"/>
                  </a:cubicBezTo>
                  <a:cubicBezTo>
                    <a:pt x="714375" y="270519"/>
                    <a:pt x="714375" y="521146"/>
                    <a:pt x="559792" y="675729"/>
                  </a:cubicBezTo>
                  <a:lnTo>
                    <a:pt x="279896" y="955625"/>
                  </a:lnTo>
                  <a:lnTo>
                    <a:pt x="0" y="675729"/>
                  </a:lnTo>
                  <a:cubicBezTo>
                    <a:pt x="-154583" y="521146"/>
                    <a:pt x="-154583" y="270519"/>
                    <a:pt x="0" y="115937"/>
                  </a:cubicBezTo>
                  <a:cubicBezTo>
                    <a:pt x="77291" y="38646"/>
                    <a:pt x="178594" y="-1"/>
                    <a:pt x="279896" y="0"/>
                  </a:cubicBez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32400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138680" y="869315"/>
            <a:ext cx="7935595" cy="547370"/>
          </a:xfrm>
          <a:prstGeom prst="rect">
            <a:avLst/>
          </a:prstGeom>
        </p:spPr>
        <p:txBody>
          <a:bodyPr anchor="ctr"/>
          <a:lstStyle>
            <a:lvl1pPr algn="l">
              <a:defRPr sz="3000" b="1" spc="11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071266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 217"/>
          <p:cNvSpPr/>
          <p:nvPr/>
        </p:nvSpPr>
        <p:spPr>
          <a:xfrm rot="18900000">
            <a:off x="1489905" y="155744"/>
            <a:ext cx="6931025" cy="7085013"/>
          </a:xfrm>
          <a:prstGeom prst="teardrop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noProof="1">
              <a:solidFill>
                <a:srgbClr val="FFFFFF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1831975" y="2777172"/>
            <a:ext cx="10159365" cy="1221740"/>
          </a:xfrm>
          <a:prstGeom prst="rect">
            <a:avLst/>
          </a:prstGeom>
        </p:spPr>
        <p:txBody>
          <a:bodyPr anchor="ctr"/>
          <a:lstStyle>
            <a:lvl1pPr algn="ctr">
              <a:defRPr sz="5400" b="1" spc="11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noProof="1" smtClean="0"/>
              <a:t>点击输入标题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99797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57858" y="5083148"/>
            <a:ext cx="2068141" cy="2117752"/>
            <a:chOff x="85566" y="5083148"/>
            <a:chExt cx="2068141" cy="211775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979" y="5677650"/>
              <a:ext cx="953898" cy="106804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66" y="5083148"/>
              <a:ext cx="2068141" cy="21177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3696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300" y="384175"/>
            <a:ext cx="10993438" cy="139065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67973527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7"/>
          <p:cNvGrpSpPr>
            <a:grpSpLocks/>
          </p:cNvGrpSpPr>
          <p:nvPr userDrawn="1"/>
        </p:nvGrpSpPr>
        <p:grpSpPr bwMode="auto">
          <a:xfrm>
            <a:off x="671513" y="15875"/>
            <a:ext cx="1152525" cy="1381125"/>
            <a:chOff x="3112" y="25"/>
            <a:chExt cx="1890" cy="2220"/>
          </a:xfrm>
        </p:grpSpPr>
        <p:cxnSp>
          <p:nvCxnSpPr>
            <p:cNvPr id="5" name="直接连接符 28"/>
            <p:cNvCxnSpPr>
              <a:cxnSpLocks noChangeShapeType="1"/>
            </p:cNvCxnSpPr>
            <p:nvPr userDrawn="1"/>
          </p:nvCxnSpPr>
          <p:spPr bwMode="auto">
            <a:xfrm flipH="1">
              <a:off x="4794" y="25"/>
              <a:ext cx="2" cy="1632"/>
            </a:xfrm>
            <a:prstGeom prst="line">
              <a:avLst/>
            </a:prstGeom>
            <a:noFill/>
            <a:ln w="28575">
              <a:solidFill>
                <a:srgbClr val="9DD848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直接连接符 29"/>
            <p:cNvCxnSpPr>
              <a:cxnSpLocks noChangeShapeType="1"/>
            </p:cNvCxnSpPr>
            <p:nvPr userDrawn="1"/>
          </p:nvCxnSpPr>
          <p:spPr bwMode="auto">
            <a:xfrm flipH="1">
              <a:off x="4129" y="25"/>
              <a:ext cx="2" cy="1663"/>
            </a:xfrm>
            <a:prstGeom prst="line">
              <a:avLst/>
            </a:prstGeom>
            <a:noFill/>
            <a:ln w="28575">
              <a:solidFill>
                <a:srgbClr val="9DD848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30"/>
            <p:cNvCxnSpPr>
              <a:cxnSpLocks noChangeShapeType="1"/>
            </p:cNvCxnSpPr>
            <p:nvPr userDrawn="1"/>
          </p:nvCxnSpPr>
          <p:spPr bwMode="auto">
            <a:xfrm flipH="1">
              <a:off x="3379" y="25"/>
              <a:ext cx="9" cy="1471"/>
            </a:xfrm>
            <a:prstGeom prst="line">
              <a:avLst/>
            </a:prstGeom>
            <a:noFill/>
            <a:ln w="28575">
              <a:solidFill>
                <a:srgbClr val="9DD848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 290"/>
            <p:cNvSpPr/>
            <p:nvPr/>
          </p:nvSpPr>
          <p:spPr>
            <a:xfrm flipV="1">
              <a:off x="3112" y="1263"/>
              <a:ext cx="544" cy="982"/>
            </a:xfrm>
            <a:custGeom>
              <a:avLst/>
              <a:gdLst/>
              <a:ahLst/>
              <a:cxnLst/>
              <a:rect l="l" t="t" r="r" b="b"/>
              <a:pathLst>
                <a:path w="559792" h="955625">
                  <a:moveTo>
                    <a:pt x="279896" y="194422"/>
                  </a:moveTo>
                  <a:cubicBezTo>
                    <a:pt x="168660" y="194422"/>
                    <a:pt x="78485" y="284596"/>
                    <a:pt x="78485" y="395833"/>
                  </a:cubicBezTo>
                  <a:cubicBezTo>
                    <a:pt x="78485" y="507069"/>
                    <a:pt x="168660" y="597244"/>
                    <a:pt x="279896" y="597244"/>
                  </a:cubicBezTo>
                  <a:cubicBezTo>
                    <a:pt x="391133" y="597244"/>
                    <a:pt x="481307" y="507069"/>
                    <a:pt x="481307" y="395833"/>
                  </a:cubicBezTo>
                  <a:cubicBezTo>
                    <a:pt x="481307" y="284596"/>
                    <a:pt x="391133" y="194422"/>
                    <a:pt x="279896" y="194422"/>
                  </a:cubicBezTo>
                  <a:close/>
                  <a:moveTo>
                    <a:pt x="279896" y="0"/>
                  </a:moveTo>
                  <a:cubicBezTo>
                    <a:pt x="381198" y="-1"/>
                    <a:pt x="482501" y="38646"/>
                    <a:pt x="559792" y="115937"/>
                  </a:cubicBezTo>
                  <a:cubicBezTo>
                    <a:pt x="714375" y="270519"/>
                    <a:pt x="714375" y="521146"/>
                    <a:pt x="559792" y="675729"/>
                  </a:cubicBezTo>
                  <a:lnTo>
                    <a:pt x="279896" y="955625"/>
                  </a:lnTo>
                  <a:lnTo>
                    <a:pt x="0" y="675729"/>
                  </a:lnTo>
                  <a:cubicBezTo>
                    <a:pt x="-154583" y="521146"/>
                    <a:pt x="-154583" y="270519"/>
                    <a:pt x="0" y="115937"/>
                  </a:cubicBezTo>
                  <a:cubicBezTo>
                    <a:pt x="77291" y="38646"/>
                    <a:pt x="178594" y="-1"/>
                    <a:pt x="279896" y="0"/>
                  </a:cubicBez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32400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11" name=" 290"/>
            <p:cNvSpPr/>
            <p:nvPr/>
          </p:nvSpPr>
          <p:spPr>
            <a:xfrm flipV="1">
              <a:off x="4588" y="1495"/>
              <a:ext cx="414" cy="750"/>
            </a:xfrm>
            <a:custGeom>
              <a:avLst/>
              <a:gdLst/>
              <a:ahLst/>
              <a:cxnLst/>
              <a:rect l="l" t="t" r="r" b="b"/>
              <a:pathLst>
                <a:path w="559792" h="955625">
                  <a:moveTo>
                    <a:pt x="279896" y="194422"/>
                  </a:moveTo>
                  <a:cubicBezTo>
                    <a:pt x="168660" y="194422"/>
                    <a:pt x="78485" y="284596"/>
                    <a:pt x="78485" y="395833"/>
                  </a:cubicBezTo>
                  <a:cubicBezTo>
                    <a:pt x="78485" y="507069"/>
                    <a:pt x="168660" y="597244"/>
                    <a:pt x="279896" y="597244"/>
                  </a:cubicBezTo>
                  <a:cubicBezTo>
                    <a:pt x="391133" y="597244"/>
                    <a:pt x="481307" y="507069"/>
                    <a:pt x="481307" y="395833"/>
                  </a:cubicBezTo>
                  <a:cubicBezTo>
                    <a:pt x="481307" y="284596"/>
                    <a:pt x="391133" y="194422"/>
                    <a:pt x="279896" y="194422"/>
                  </a:cubicBezTo>
                  <a:close/>
                  <a:moveTo>
                    <a:pt x="279896" y="0"/>
                  </a:moveTo>
                  <a:cubicBezTo>
                    <a:pt x="381198" y="-1"/>
                    <a:pt x="482501" y="38646"/>
                    <a:pt x="559792" y="115937"/>
                  </a:cubicBezTo>
                  <a:cubicBezTo>
                    <a:pt x="714375" y="270519"/>
                    <a:pt x="714375" y="521146"/>
                    <a:pt x="559792" y="675729"/>
                  </a:cubicBezTo>
                  <a:lnTo>
                    <a:pt x="279896" y="955625"/>
                  </a:lnTo>
                  <a:lnTo>
                    <a:pt x="0" y="675729"/>
                  </a:lnTo>
                  <a:cubicBezTo>
                    <a:pt x="-154583" y="521146"/>
                    <a:pt x="-154583" y="270519"/>
                    <a:pt x="0" y="115937"/>
                  </a:cubicBezTo>
                  <a:cubicBezTo>
                    <a:pt x="77291" y="38646"/>
                    <a:pt x="178594" y="-1"/>
                    <a:pt x="279896" y="0"/>
                  </a:cubicBezTo>
                  <a:close/>
                </a:path>
              </a:pathLst>
            </a:custGeom>
            <a:solidFill>
              <a:srgbClr val="9DD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32400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12" name=" 290"/>
            <p:cNvSpPr/>
            <p:nvPr/>
          </p:nvSpPr>
          <p:spPr>
            <a:xfrm flipV="1">
              <a:off x="3888" y="1388"/>
              <a:ext cx="476" cy="857"/>
            </a:xfrm>
            <a:custGeom>
              <a:avLst/>
              <a:gdLst/>
              <a:ahLst/>
              <a:cxnLst/>
              <a:rect l="l" t="t" r="r" b="b"/>
              <a:pathLst>
                <a:path w="559792" h="955625">
                  <a:moveTo>
                    <a:pt x="279896" y="194422"/>
                  </a:moveTo>
                  <a:cubicBezTo>
                    <a:pt x="168660" y="194422"/>
                    <a:pt x="78485" y="284596"/>
                    <a:pt x="78485" y="395833"/>
                  </a:cubicBezTo>
                  <a:cubicBezTo>
                    <a:pt x="78485" y="507069"/>
                    <a:pt x="168660" y="597244"/>
                    <a:pt x="279896" y="597244"/>
                  </a:cubicBezTo>
                  <a:cubicBezTo>
                    <a:pt x="391133" y="597244"/>
                    <a:pt x="481307" y="507069"/>
                    <a:pt x="481307" y="395833"/>
                  </a:cubicBezTo>
                  <a:cubicBezTo>
                    <a:pt x="481307" y="284596"/>
                    <a:pt x="391133" y="194422"/>
                    <a:pt x="279896" y="194422"/>
                  </a:cubicBezTo>
                  <a:close/>
                  <a:moveTo>
                    <a:pt x="279896" y="0"/>
                  </a:moveTo>
                  <a:cubicBezTo>
                    <a:pt x="381198" y="-1"/>
                    <a:pt x="482501" y="38646"/>
                    <a:pt x="559792" y="115937"/>
                  </a:cubicBezTo>
                  <a:cubicBezTo>
                    <a:pt x="714375" y="270519"/>
                    <a:pt x="714375" y="521146"/>
                    <a:pt x="559792" y="675729"/>
                  </a:cubicBezTo>
                  <a:lnTo>
                    <a:pt x="279896" y="955625"/>
                  </a:lnTo>
                  <a:lnTo>
                    <a:pt x="0" y="675729"/>
                  </a:lnTo>
                  <a:cubicBezTo>
                    <a:pt x="-154583" y="521146"/>
                    <a:pt x="-154583" y="270519"/>
                    <a:pt x="0" y="115937"/>
                  </a:cubicBezTo>
                  <a:cubicBezTo>
                    <a:pt x="77291" y="38646"/>
                    <a:pt x="178594" y="-1"/>
                    <a:pt x="279896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32400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138680" y="869315"/>
            <a:ext cx="7935595" cy="547370"/>
          </a:xfrm>
          <a:prstGeom prst="rect">
            <a:avLst/>
          </a:prstGeom>
        </p:spPr>
        <p:txBody>
          <a:bodyPr anchor="ctr"/>
          <a:lstStyle>
            <a:lvl1pPr algn="l">
              <a:defRPr sz="3000" b="1" spc="11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866775" y="1552575"/>
            <a:ext cx="7569200" cy="482282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1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340489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615061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4" r:id="rId2"/>
    <p:sldLayoutId id="2147483671" r:id="rId3"/>
    <p:sldLayoutId id="2147483672" r:id="rId4"/>
    <p:sldLayoutId id="2147483667" r:id="rId5"/>
    <p:sldLayoutId id="2147483668" r:id="rId6"/>
    <p:sldLayoutId id="2147483673" r:id="rId7"/>
    <p:sldLayoutId id="2147483669" r:id="rId8"/>
  </p:sldLayoutIdLst>
  <p:transition/>
  <p:timing>
    <p:tnLst>
      <p:par>
        <p:cTn id="1" dur="indefinite" restart="never" nodeType="tmRoot"/>
      </p:par>
    </p:tnLst>
  </p:timing>
  <p:txStyles>
    <p:titleStyle>
      <a:lvl1pPr algn="ctr" defTabSz="1244600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latin typeface="+mj-lt"/>
          <a:ea typeface="+mj-ea"/>
          <a:cs typeface="微软雅黑" panose="020B0503020204020204" charset="-122"/>
        </a:defRPr>
      </a:lvl1pPr>
      <a:lvl2pPr algn="ctr" defTabSz="124460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algn="ctr" defTabSz="124460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algn="ctr" defTabSz="124460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algn="ctr" defTabSz="124460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457200" algn="ctr" defTabSz="124460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微软雅黑" panose="020B0503020204020204" charset="-122"/>
          <a:ea typeface="微软雅黑" panose="020B0503020204020204" charset="-122"/>
        </a:defRPr>
      </a:lvl6pPr>
      <a:lvl7pPr marL="914400" algn="ctr" defTabSz="124460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微软雅黑" panose="020B0503020204020204" charset="-122"/>
          <a:ea typeface="微软雅黑" panose="020B0503020204020204" charset="-122"/>
        </a:defRPr>
      </a:lvl7pPr>
      <a:lvl8pPr marL="1371600" algn="ctr" defTabSz="124460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微软雅黑" panose="020B0503020204020204" charset="-122"/>
          <a:ea typeface="微软雅黑" panose="020B0503020204020204" charset="-122"/>
        </a:defRPr>
      </a:lvl8pPr>
      <a:lvl9pPr marL="1828800" algn="ctr" defTabSz="124460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微软雅黑" panose="020B0503020204020204" charset="-122"/>
          <a:ea typeface="微软雅黑" panose="020B0503020204020204" charset="-122"/>
        </a:defRPr>
      </a:lvl9pPr>
    </p:titleStyle>
    <p:bodyStyle>
      <a:lvl1pPr marL="466725" indent="-466725" algn="l" defTabSz="1244600" rtl="0" eaLnBrk="0" fontAlgn="base" hangingPunct="0">
        <a:spcBef>
          <a:spcPct val="20000"/>
        </a:spcBef>
        <a:spcAft>
          <a:spcPct val="0"/>
        </a:spcAft>
        <a:buChar char="•"/>
        <a:defRPr sz="42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1pPr>
      <a:lvl2pPr marL="1012825" indent="-392113" algn="l" defTabSz="1244600" rtl="0" eaLnBrk="0" fontAlgn="base" hangingPunct="0">
        <a:spcBef>
          <a:spcPct val="20000"/>
        </a:spcBef>
        <a:spcAft>
          <a:spcPct val="0"/>
        </a:spcAft>
        <a:buChar char="–"/>
        <a:defRPr sz="39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2pPr>
      <a:lvl3pPr marL="1554163" indent="-307975" algn="l" defTabSz="1244600" rtl="0" eaLnBrk="0" fontAlgn="base" hangingPunct="0">
        <a:spcBef>
          <a:spcPct val="20000"/>
        </a:spcBef>
        <a:spcAft>
          <a:spcPct val="0"/>
        </a:spcAft>
        <a:buChar char="•"/>
        <a:defRPr sz="31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3pPr>
      <a:lvl4pPr marL="2174875" indent="-311150" algn="l" defTabSz="1244600" rtl="0" eaLnBrk="0" fontAlgn="base" hangingPunct="0">
        <a:spcBef>
          <a:spcPct val="20000"/>
        </a:spcBef>
        <a:spcAft>
          <a:spcPct val="0"/>
        </a:spcAft>
        <a:buChar char="–"/>
        <a:defRPr sz="27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4pPr>
      <a:lvl5pPr marL="2800350" indent="-312738" algn="l" defTabSz="1244600" rtl="0" eaLnBrk="0" fontAlgn="base" hangingPunct="0">
        <a:spcBef>
          <a:spcPct val="20000"/>
        </a:spcBef>
        <a:spcAft>
          <a:spcPct val="0"/>
        </a:spcAft>
        <a:buChar char="»"/>
        <a:defRPr sz="27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80" userDrawn="1">
          <p15:clr>
            <a:srgbClr val="A4A3A4"/>
          </p15:clr>
        </p15:guide>
        <p15:guide id="2" pos="363" userDrawn="1">
          <p15:clr>
            <a:srgbClr val="A4A3A4"/>
          </p15:clr>
        </p15:guide>
        <p15:guide id="3" pos="5307" userDrawn="1">
          <p15:clr>
            <a:srgbClr val="A4A3A4"/>
          </p15:clr>
        </p15:guide>
        <p15:guide id="4" orient="horz" pos="318" userDrawn="1">
          <p15:clr>
            <a:srgbClr val="A4A3A4"/>
          </p15:clr>
        </p15:guide>
        <p15:guide id="5" orient="horz" pos="1293" userDrawn="1">
          <p15:clr>
            <a:srgbClr val="A4A3A4"/>
          </p15:clr>
        </p15:guide>
        <p15:guide id="6" orient="horz" pos="1361" userDrawn="1">
          <p15:clr>
            <a:srgbClr val="A4A3A4"/>
          </p15:clr>
        </p15:guide>
        <p15:guide id="7" orient="horz" pos="4218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3963" y="2338382"/>
            <a:ext cx="6344568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55206">
              <a:lnSpc>
                <a:spcPct val="150000"/>
              </a:lnSpc>
            </a:pPr>
            <a:r>
              <a:rPr lang="zh-CN" altLang="en-US" sz="4800" b="1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成人高等学校招生考试</a:t>
            </a:r>
            <a:endParaRPr lang="en-US" altLang="zh-CN" sz="4800" b="1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defTabSz="455206">
              <a:lnSpc>
                <a:spcPct val="150000"/>
              </a:lnSpc>
            </a:pPr>
            <a:r>
              <a:rPr lang="zh-CN" altLang="en-US" sz="4400" b="1" noProof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专升本 </a:t>
            </a:r>
            <a:r>
              <a:rPr lang="zh-CN" altLang="en-US" sz="4400" b="1" noProof="1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英语</a:t>
            </a:r>
            <a:endParaRPr lang="en-US" altLang="zh-CN" sz="4400" b="1" noProof="1" smtClean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defTabSz="455206">
              <a:lnSpc>
                <a:spcPct val="150000"/>
              </a:lnSpc>
            </a:pPr>
            <a:r>
              <a:rPr lang="zh-CN" altLang="en-US" sz="4000" b="1" noProof="1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授课</a:t>
            </a:r>
            <a:r>
              <a:rPr lang="zh-CN" altLang="en-US" sz="4000" b="1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教师：陈有</a:t>
            </a:r>
          </a:p>
        </p:txBody>
      </p:sp>
    </p:spTree>
    <p:extLst>
      <p:ext uri="{BB962C8B-B14F-4D97-AF65-F5344CB8AC3E}">
        <p14:creationId xmlns:p14="http://schemas.microsoft.com/office/powerpoint/2010/main" val="2824447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语音知识（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</a:t>
            </a:r>
            <a:r>
              <a:rPr lang="zh-CN" altLang="en-US" sz="2400" kern="1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400" kern="1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2723" y="2178623"/>
            <a:ext cx="104163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语音应试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技巧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一、读准单词，学会排除。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二、读单词习惯：先求准确，再求流畅，做到“四看”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看词形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看读音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看词性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看意思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三、掌握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a, e, 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o, u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五个元音字母的发音。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四、掌握以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ed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结尾的单词的词尾正确读音。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五、掌握以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s, -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结尾的单词的词尾正确读音。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六、掌握常见字母组合的读音；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元音字母组合和辅音字母合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3288126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词汇与语法知识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(15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2723" y="2178623"/>
            <a:ext cx="1041633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题型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为选择题，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共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个小题，每题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每个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小题是一个留有空白的不完整的英语句子。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要求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考生在小题下面的四个选择项中，选出可以填入句中空白处的正确或最佳的一项。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1373543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词汇与语法知识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(15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2723" y="2178623"/>
            <a:ext cx="1041633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II. Vocabulary and Structure (15 points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Directions: There are 15 incomplete sentences in this section. For each sentence there are four choices marked A, B, C and D. Choose one answer that best completes the sentence and blacken the corresponding letter on 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ANSER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SHEET I.</a:t>
            </a:r>
          </a:p>
          <a:p>
            <a:pPr algn="just">
              <a:lnSpc>
                <a:spcPct val="150000"/>
              </a:lnSpc>
            </a:pP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852663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词汇与语法知识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(15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2723" y="2178623"/>
            <a:ext cx="104163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2018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月份真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题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6. I asked two passers-by how to get to the new railway station,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but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_______ of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them knew it.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A. none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either	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neither	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both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3369946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词汇与语法知识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(15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2723" y="2178623"/>
            <a:ext cx="101917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2018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月份真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题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6. 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答案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】C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考情点拨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考查不定代词。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应试指导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句意：我问了两个路人怎么去新火车站，但是他们都不知道。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mone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表示“三者以上的都不”，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either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表示“两者之中的任何一个”，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neither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表示“两者都不”，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both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表示“两者都”。此处表示两者都不，故选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34107369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词汇与语法知识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(15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2723" y="2178623"/>
            <a:ext cx="104163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2018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月份真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题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.—The boss wants to talk to you. He seems unhappy with your performance.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—Oh, I________ be in trouble. I hope he won't fire me.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A. must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can	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C. should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would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420533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词汇与语法知识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(15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2723" y="2178623"/>
            <a:ext cx="100794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2018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月份真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题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答案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】B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考情点拨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考查情态动词。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应试指导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句意：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老板想找你谈话，他看起来对你的表现不满意。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哦，我可能有麻烦了，希望他不要解雇我。句末表达了希望，说明结果是不确定的，所以用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，表示“可能”，故选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must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指的是“一定会发生的，必然”，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should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意为“竟然”，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would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表示意愿。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2354594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词汇与语法知识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(15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2723" y="2178623"/>
            <a:ext cx="1041633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2018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月份真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题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8. ________ my daughter reaches the age of eighteen, she can apply for a driving license.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A. Unless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Because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since		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Once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2390443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词汇与语法知识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(15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2723" y="2178623"/>
            <a:ext cx="101917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2018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月份真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题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8. ________ my daughter reaches the age of eighteen, she can apply for a driving license.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A. Unless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Because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since		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Once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答案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】C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考情点拨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考查连词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应试指导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句意：我女儿可以申请考驾照了，因为她满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18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岁了。句中缺少表示原因的连词。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because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since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都可以引导原因状语从句，但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because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一般不用于句首，故选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18135381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词汇与语法知识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(15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2723" y="2178623"/>
            <a:ext cx="946984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2018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月份真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题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14. Despite the sudden breakdown of the General Manager, ________work is going on in the company.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usual		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routine		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normal	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regular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1340028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400" kern="1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目录</a:t>
            </a:r>
            <a:endParaRPr lang="zh-CN" altLang="zh-CN" sz="2400" kern="1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2723" y="2178623"/>
            <a:ext cx="79509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 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考试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形式及试卷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</a:t>
            </a:r>
            <a:endParaRPr lang="en-US" altLang="zh-CN" sz="20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02 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语音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03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词汇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与语法知识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04 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形填空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05 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阅读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理解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06 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全对话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07 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写作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2343543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词汇与语法知识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(15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2723" y="2178623"/>
            <a:ext cx="946984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2018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月份真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题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14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.【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答案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】B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考情点拨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考查固定搭配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应试指导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句意：尽管总经理突然离职了，但公司的日常工作仍在进行。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routine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意为“常规的，日常的”，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routine work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意为“日常工作”，故选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130223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词汇与语法知识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(15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2723" y="2178623"/>
            <a:ext cx="98869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2018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月份真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题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15. At such a time of crisis, we must try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to _______ all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differences and stick together.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set apart	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set back		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set aside	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set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down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2070955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词汇与语法知识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(15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2723" y="2178623"/>
            <a:ext cx="98869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2018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月份真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题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.【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答案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】C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考情点拨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考查短语辨析。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应试指导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句意：在这么危急的时刻，我们必须抛开所有的差异，团结起来。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set apart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意为“留出”，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set back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意为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“推迟”，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set aside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意为“把放在一边”，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set down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意为“放下，下车”。结合句意，故选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29933684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词汇与语法知识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(15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2723" y="2178623"/>
            <a:ext cx="98869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2018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月份真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题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16. Many governments are now taking________ to reduce smoking in public places.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steps		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sides			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effect		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change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2169346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词汇与语法知识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(15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2723" y="2178623"/>
            <a:ext cx="98869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2018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月份真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题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16. Many governments are now taking________ to reduce smoking in public places.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steps		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sides			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effect		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change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答案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】A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考情点拔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考查固定搭配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应试指导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句意：许多政府正在采取措施，减少公共场所的吸烟行为。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take steps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意为“采取措施”，故选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4083781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词汇与语法知识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(15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2722" y="2178623"/>
            <a:ext cx="1059279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词汇应试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技巧</a:t>
            </a: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、语境推测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法</a:t>
            </a:r>
            <a:endParaRPr lang="zh-CN" altLang="en-US" sz="20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例题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[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2018.6]I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asked two passers-by how to get to the new railway station, but ___of them knew it.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A. none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   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either     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neither	 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both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4090341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词汇与语法知识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(15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2722" y="2178623"/>
            <a:ext cx="105927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词汇应试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技巧</a:t>
            </a: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、语境推测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法</a:t>
            </a:r>
            <a:endParaRPr lang="zh-CN" altLang="en-US" sz="20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例题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[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2018.6]I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asked two passers-by how to get to the new railway station, but ___of them knew it.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A. none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   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either     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neither	 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both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答案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】C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解析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but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可知后半句为转折表示否定的意思，因此表示两者都不的只有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neither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，故选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3128182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词汇与语法知识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(15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2722" y="2178623"/>
            <a:ext cx="1059279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词汇应试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技巧</a:t>
            </a: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、辨析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法</a:t>
            </a:r>
            <a:endParaRPr lang="zh-CN" altLang="en-US" sz="20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例题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 [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2017.17]The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president is to give a formal _____ at the opening ceremony.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speech   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debate   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discussion   	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argument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16864210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词汇与语法知识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(15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2722" y="2178623"/>
            <a:ext cx="1059279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词汇应试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技巧</a:t>
            </a: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、辨析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法</a:t>
            </a:r>
            <a:endParaRPr lang="zh-CN" altLang="en-US" sz="20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例题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 [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2017.17]The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president is to give a formal _____ at the opening ceremony.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speech   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debate   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discussion   	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argument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答案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】A</a:t>
            </a: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解析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该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题考查的是名词词义辨析，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speech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指“演讲，发言”；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debate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指“辩论”，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discussion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指“讨论”；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argument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指的是“争论，辩论”。根据句意及选项意思，故选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2708259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词汇与语法知识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(15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2722" y="2178623"/>
            <a:ext cx="1059279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词汇应试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技巧</a:t>
            </a: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、固定搭配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法</a:t>
            </a:r>
            <a:endParaRPr lang="zh-CN" altLang="en-US" sz="20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例题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 [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2017.6]Jonathan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and Joe left the house to go for__ after supper.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walk    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the walk    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walks   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a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walk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2890914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考试形式及试卷</a:t>
            </a:r>
            <a:r>
              <a:rPr lang="zh-CN" altLang="en-US" sz="2400" kern="1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结构</a:t>
            </a:r>
            <a:endParaRPr lang="zh-CN" altLang="en-US" sz="2400" kern="1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2723" y="2178623"/>
            <a:ext cx="7950950" cy="2790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考试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采用</a:t>
            </a:r>
            <a:r>
              <a:rPr lang="zh-CN" altLang="en-US" sz="20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闭卷笔试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形式。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全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卷</a:t>
            </a:r>
            <a:r>
              <a:rPr lang="zh-CN" altLang="en-US" sz="20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满分为</a:t>
            </a:r>
            <a:r>
              <a:rPr lang="en-US" altLang="zh-CN" sz="20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150</a:t>
            </a:r>
            <a:r>
              <a:rPr lang="zh-CN" altLang="en-US" sz="20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分。</a:t>
            </a:r>
            <a:endParaRPr lang="zh-CN" altLang="en-US" sz="20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考试</a:t>
            </a:r>
            <a:r>
              <a:rPr lang="zh-CN" altLang="en-US" sz="20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时间为</a:t>
            </a:r>
            <a:r>
              <a:rPr lang="en-US" altLang="zh-CN" sz="20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150</a:t>
            </a:r>
            <a:r>
              <a:rPr lang="zh-CN" altLang="en-US" sz="20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分钟。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3720481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词汇与语法知识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(15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2722" y="2178623"/>
            <a:ext cx="105927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词汇应试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技巧</a:t>
            </a: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、固定搭配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法</a:t>
            </a:r>
            <a:endParaRPr lang="zh-CN" altLang="en-US" sz="20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例题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 [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2017.6]Jonathan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and Joe left the house to go for__ after supper.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walk    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the walk    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walks   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a walk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答案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】D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解析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】go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 a walk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为固定用法，意为“出去走走，去散步”，故选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637333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词汇与语法知识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(15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2722" y="2178623"/>
            <a:ext cx="1059279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词汇应试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技巧</a:t>
            </a: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四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、时态搭配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法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例题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 [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2017.15]Not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until the game had begun ___ at the sports ground.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should he have arrived     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would he have arrived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did he arrive             	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had he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arrived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4271654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词汇与语法知识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(15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2722" y="2178623"/>
            <a:ext cx="1059279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词汇应试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技巧</a:t>
            </a: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四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、时态搭配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法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例题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 [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2017.15]Not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until the game had begun ___ at the sports ground.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should he have arrived     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would he have arrived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did he arrive             	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had he arrived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答案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】C</a:t>
            </a: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解析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句子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意为“直到比赛开始他才到达运动场。”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not until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引导的时间状语从句时，主句要部分倒装。从句中的时态为过去完成时，故主句中的时态应为一般过去时，故选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4259814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词汇与语法知识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(15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2722" y="2178623"/>
            <a:ext cx="1059279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词汇应试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技巧</a:t>
            </a: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五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、固定句型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法</a:t>
            </a:r>
            <a:endParaRPr lang="zh-CN" altLang="en-US" sz="20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例题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 [2017.13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]_____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is known to the world, Mark Twain was a great American writer.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As    	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Once   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That   	 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It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2934870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词汇与语法知识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(15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2722" y="2178623"/>
            <a:ext cx="1059279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词汇应试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技巧</a:t>
            </a: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五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、固定句型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法</a:t>
            </a:r>
            <a:endParaRPr lang="zh-CN" altLang="en-US" sz="20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例题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 [2017.13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]_____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is known to the world, Mark Twain was a great American writer.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As    	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Once   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That   	 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It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答案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】A</a:t>
            </a: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解析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本题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考查的是固定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句型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As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is known to the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world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有时候也可以表达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As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is known to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all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意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为“众所周知”，故选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3423608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词汇与语法知识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(15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2722" y="2178623"/>
            <a:ext cx="1059279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语法应试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技巧</a:t>
            </a: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成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考专升本英语的词语用法和语法结构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(Vocabulary and Structure)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，共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题。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题目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50%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为词和短语的用法，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50%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为语法结构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。要求考生从每题四个选项中选出一个最佳答案。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词语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用法和语法结构部分主要考核学生运用词汇、短语及语法结构的能力。因此，在备考当中，考生要必要对词汇、短语及语法进行相应的复习和掌握。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在这部分中，我们主要介绍一些语法的应试技巧。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349609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词汇与语法知识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(15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2721" y="2178623"/>
            <a:ext cx="101757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考点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分析</a:t>
            </a: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成考英语单项选择的语法考点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主要分布在：名词、动词、形容词、副词、代词、冠词、连词、介词、情态动词；时态、语态；词义辨析、语序、各种不同的从句上。具体语法考点归纳如下：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动词：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主要从动词的时态、语态、介词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+V-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ing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、情态动词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动词原形等方面考查。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名词：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主要从可数名词单复数、可数或不可数的判断以及所有格的用法。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形容词：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分词作形容词的考查，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ed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是感到，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ing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是令人感到，只要会判断主语，就可以很容易做对。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副词：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考查副词的基本用法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修饰动词。只要空格前面出现动词，则应该选择副词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4189408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词汇与语法知识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(15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2721" y="2178623"/>
            <a:ext cx="1023986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考点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分析</a:t>
            </a: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成考英语单项选择的语法考点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主要分布在：名词、动词、形容词、副词、代词、冠词、连词、介词、情态动词；时态、语态；词义辨析、语序、各种不同的从句上。具体语法考点归纳如下：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连词：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考查频率最高的是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but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or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and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although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though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both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either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neither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all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的用法。掌握这几个连词的基本用法即可，较容易选对答案。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6. 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代词：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考查人称代词、不定代词的运用。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7. 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介词：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考查固定搭配。考查频率最高的介词：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at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用在时间前的用法，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with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without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的用法。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8. 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从句：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考查名词性从句、定语从句、状语从句的运用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4280571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词汇与语法知识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(15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2721" y="2178623"/>
            <a:ext cx="102398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考点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分析</a:t>
            </a: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从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出题的考点来看，动词考查是最多。因此学生对动词的掌握尤为重要。大多数考生认为该题型较难，所以丢分较严重。这主要的原因就是考生对基础的语法点没有掌握，缺乏解题方法与技巧。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2157644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词汇与语法知识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(15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2722" y="2178623"/>
            <a:ext cx="98548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考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动词</a:t>
            </a: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）看有无时态标志。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）看空格前有无情态动词、介词 （情态动词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动原；介词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Ving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）。  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）看有无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and/or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（如有则观察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and/or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前或后的动词形式，答案选项的形式要与其保持一致）。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）看选项出现被动语态，则判断主语与动词的关系是主动还是被动（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be+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过去分词）。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3785717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考试形式及试卷结构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2723" y="2178623"/>
            <a:ext cx="79509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考试六种题型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、语音知识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题，每题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分，共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分）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二、词汇与语法知识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题，每题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分，共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分）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三、完形填空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题，每题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分，共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分）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四、阅读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理解（</a:t>
            </a: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题，每题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分，共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分）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五、日常会话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题，每题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分，共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分）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六、书面表达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题，共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25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2236782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词汇与语法知识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(15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2722" y="2178623"/>
            <a:ext cx="99831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考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名词</a:t>
            </a: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）熟记名词的单复数。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）名词复数形式规则变化：以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 , x , 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 , 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结尾的名词要在其后尾加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es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；以“辅音字母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+y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结尾”的名词，变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再加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 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 以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fe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结尾的名词，其复数要变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 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fe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再加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es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；辅音字母加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结尾名词的加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es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  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或元音字母加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结尾名词的加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-s  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等等。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）名词复数形式不规则变化：元音字母发变化；单复数形式相同；合成名词的主体名词变为复数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；有些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名词只有作复数等等。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）名词的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所有格。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1806661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词汇与语法知识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(15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2722" y="2178623"/>
            <a:ext cx="99831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考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形容词</a:t>
            </a: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）若选项出现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ed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ing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一般考查的是分词作形容词的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用法；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ed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形容词（主语是人）是感到，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ing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形容词（主语是物）是令人感到，只要会判断主语，即可做对。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895927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词汇与语法知识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(15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2722" y="2178623"/>
            <a:ext cx="99831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考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副词</a:t>
            </a: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若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选项出现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ly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结尾的，可以判定该空格考查副词的运用。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在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该句子中，空格前有动词，则要用副词修饰。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3822927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完形填空（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2722" y="2178623"/>
            <a:ext cx="10031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题型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为选择题。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本题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向考生提供一篇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约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200 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个词左右的短文。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文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留出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处空白（每空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分），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文后为每个空白提供四个选择项，要求考生在通读全文领会大意的基础上，根据已经掌握的词汇、语法知识并结合自己的常识分析判断，从选择项中为每个空白选出正确最佳的一项，使全篇成为内容连贯、没有语法错误的通顺文章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42411833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完形填空（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2722" y="2178623"/>
            <a:ext cx="1003132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Ⅲ. Cloze (30 points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Directions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For each blank in the following passage, there are four choices given below and marked A, B, C and D. Choose the one that is most suitable and mark your answer by blackening the corresponding letter on ANSWER SHEET I.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1785123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完形填空（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2721" y="2178623"/>
            <a:ext cx="101917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2019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月份真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题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In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our online life, we need to use passwords frequently. We use passwords </a:t>
            </a:r>
            <a:r>
              <a:rPr lang="en-US" altLang="zh-CN" sz="2000" u="sng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21  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e-mail, gaming sites, social networking sites, and other shopping sites. </a:t>
            </a:r>
            <a:r>
              <a:rPr lang="en-US" altLang="zh-CN" sz="2000" u="sng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22 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the passwords most people use are not very </a:t>
            </a:r>
            <a:r>
              <a:rPr lang="en-US" altLang="zh-CN" sz="2000" u="sng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23 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and can easily be “broken” by others. In fact, the most commonly used passwords are so simple that it requires very  </a:t>
            </a:r>
            <a:r>
              <a:rPr lang="en-US" altLang="zh-CN" sz="2000" u="sng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24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effort to figure them out. Can you guess </a:t>
            </a:r>
            <a:r>
              <a:rPr lang="en-US" altLang="zh-CN" sz="2000" u="sng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25 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 most commonly used passwords are? They are: Names of baseball teams, birth dates of a family  </a:t>
            </a:r>
            <a:r>
              <a:rPr lang="en-US" altLang="zh-CN" sz="2000" u="sng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26 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the year of a special sports event, the random numbers like 156468,  </a:t>
            </a:r>
            <a:r>
              <a:rPr lang="en-US" altLang="zh-CN" sz="2000" u="sng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27  t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he name of a friend, pet, favorite TV star, or band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1148070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完形填空（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2721" y="2178623"/>
            <a:ext cx="101917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2019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月份真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题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There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are programs </a:t>
            </a:r>
            <a:r>
              <a:rPr lang="en-US" altLang="zh-CN" sz="2000" u="sng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28 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to break into people’s online accounts. These programs are </a:t>
            </a:r>
            <a:r>
              <a:rPr lang="en-US" altLang="zh-CN" sz="2000" u="sng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29 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of trying every word in the English dictionary and dictionaries  </a:t>
            </a:r>
            <a:r>
              <a:rPr lang="en-US" altLang="zh-CN" sz="2000" u="sng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30 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many foreign languages, in their effort to break into an account. </a:t>
            </a:r>
            <a:r>
              <a:rPr lang="en-US" altLang="zh-CN" sz="2000" u="sng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31 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can even search words backward. Some will try </a:t>
            </a:r>
            <a:r>
              <a:rPr lang="en-US" altLang="zh-CN" sz="2000" u="sng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32 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words or words that are followed by numbers, </a:t>
            </a:r>
            <a:r>
              <a:rPr lang="en-US" altLang="zh-CN" sz="2000" u="sng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33 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school 222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These programs can test millions of passwords in a few minutes. So, you are advised to be careful about  </a:t>
            </a:r>
            <a:r>
              <a:rPr lang="en-US" altLang="zh-CN" sz="2000" u="sng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34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passwords so that they will be hard to break. You are also advised not to make them  </a:t>
            </a:r>
            <a:r>
              <a:rPr lang="en-US" altLang="zh-CN" sz="2000" u="sng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35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hard to remember. Meanwhile, you need to change them once in a while.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1139621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完形填空（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2721" y="2178623"/>
            <a:ext cx="1019174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2019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月份真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题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21. A. to        		B. with      			C. by      			D. for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22. A. However  		B. Therefore  		C. Moreover 			D. Besides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23. A. natural    		B. safe      			C. strange   			D. clear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24. A. minor     		B. small     			C. little     			D. tiny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244348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完形填空（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2721" y="2178623"/>
            <a:ext cx="1019174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完形填空应试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技巧</a:t>
            </a: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一、通读全文，掌握大意。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二、瞻前顾后，逐句细读。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三、认真审读，仔细验证。</a:t>
            </a:r>
          </a:p>
          <a:p>
            <a:pPr eaLnBrk="1" hangingPunct="1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2349445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阅读理解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(60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400" kern="1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2721" y="2178623"/>
            <a:ext cx="1019174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题型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为选择题。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共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 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个小题，每题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本题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向考生提供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篇短文。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短文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题材包括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日常生活、史地、文化、科技常识、人物传记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体裁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记叙文、说明文和应用文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等。</a:t>
            </a:r>
          </a:p>
          <a:p>
            <a:pPr eaLnBrk="1" hangingPunct="1">
              <a:lnSpc>
                <a:spcPct val="150000"/>
              </a:lnSpc>
            </a:pP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1334969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考试形式及试卷结构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2723" y="2178623"/>
            <a:ext cx="79509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考试六种题型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Phonetics (5 points)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II.  Vocabulary and Structure (15 points)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III. Cloze (30 points)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IV. Reading Comprehension (60 points)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V.  Daily Conversation (15 points)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VI. Writing (25 points)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39905571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阅读理解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(60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400" kern="1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2721" y="2178623"/>
            <a:ext cx="1019174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IV. Reading Comprehension (60 points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Directions: There are four reading passages in this part. Each passage is followed by five questions. For each question there are four suggested answers marked A, B, C and D. Choose the best answer and blacken the corresponding letter on ANSWER SHEET I.</a:t>
            </a:r>
          </a:p>
          <a:p>
            <a:pPr algn="just" eaLnBrk="1" hangingPunct="1">
              <a:lnSpc>
                <a:spcPct val="150000"/>
              </a:lnSpc>
            </a:pP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7217814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阅读理解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(60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400" kern="1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2721" y="2178623"/>
            <a:ext cx="101917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2018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月份真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题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Passage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One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Woman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nabbed for a DUI at same crash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spot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Wed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May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21.2:17 AM ET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TRUCKEE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Caif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.-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Call it drunken driving </a:t>
            </a:r>
            <a:r>
              <a:rPr lang="en-US" altLang="zh-CN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deja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vu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记忆幻觉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 the second time in five months, a 23-year-old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California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woman has been arrested after she crashed her car while driving under the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influence(DUI)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at the exact same spot north of Lake Tahoe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And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to top it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off, Truckee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Police say that in both cases, her blood alcohol content was more than three times the legal limit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7558" y="986088"/>
            <a:ext cx="10108565" cy="602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25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阅读理解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(60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400" kern="1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2721" y="2178623"/>
            <a:ext cx="101917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2018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月份真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题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The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police say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Melissa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Dennison of Truckee crashed at about noon on Sunday on 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glenshire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Drive just south of the 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Glenshire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Bridge. They say she was extremely drunk and had trouble standing or walking. Her blood alcohol level initially was measured at 346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The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legal limit is. 08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Sergeant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en-US" altLang="zh-CN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Litchie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said Dennison also had been charged with a DUI in January when she crashed at the same spot and registered a blood alcohol level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of. 380. If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found guilty of the second offense, she faces up to 10 years in prison and fines in excess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of $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2,000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A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telephone message the Associated Press left at a listing for Dennison in Truckee on Tuesday was not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immediately retuned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8666" y="959104"/>
            <a:ext cx="10108565" cy="602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53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阅读理解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(60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400" kern="1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2721" y="2178623"/>
            <a:ext cx="101917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36. Who is the author of the passage?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A passenger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A policeman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A judge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A journalist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37. Why couldn’t the woman stand and walk?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She had lost too much blood.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She was scared.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She drank too much.	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She had a sudden stomachache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3708857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阅读理解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(60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400" kern="1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2721" y="2178623"/>
            <a:ext cx="101917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38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Why could the woman be imprisoned for 10 years?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She was caught DUI twice.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She had her car crashed.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She refused to take a blood test.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She drove without a driving license.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39. What does the word "nabbed" in the title mean?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Arrested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Attacked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Charged	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Punished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278652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阅读理解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(60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400" kern="1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2721" y="2178623"/>
            <a:ext cx="101917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阅读理解应试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技巧</a:t>
            </a: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一、主旨大意题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解题方法：找主题句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◆做这类题，首先要找出文章的主题句。找出文章的主题句，也就明确了文章要讲什么，再通过速读全文，就可以把握文章的中心思想了。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◆主题句位置一般位于段首（文章结构为总分），于段尾（文章结构为分总），于段首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段尾（文章结构为总分总），于段中（文章结构为引题，点题，分述）。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◆对于没有主题句的文章，考生可以概括各段意义，进行全面分析推理，然后归纳概括主题句。但要注意，不能以偏概全，也不能在概括时过于宽泛，要恰如其分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3806936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阅读理解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(60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400" kern="1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2721" y="2178623"/>
            <a:ext cx="1019174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阅读理解应试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技巧</a:t>
            </a: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、推理判断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题</a:t>
            </a:r>
            <a:endParaRPr lang="zh-CN" altLang="en-US" sz="20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解题方法：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◆在通读全文的基础上，对事实细节推断、因果推断、人物性格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态度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观点推断、预测想象推理、作者写作意图推测。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◆考生要把握字里行间的深层含义，注意描写环境气氛的语言，结合文章提供的事实信息去推理，挖掘文章中没有明说的意思。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1386053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阅读理解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(60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400" kern="1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2721" y="2178623"/>
            <a:ext cx="101917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阅读理解应试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技巧</a:t>
            </a: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、事实细节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题</a:t>
            </a:r>
            <a:endParaRPr lang="zh-CN" altLang="en-US" sz="20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常见的事实细节题有如下：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）排序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题→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方法：“首尾定位法”（找出第一个动作和最后一个动作，缩小选择范围）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）图形辨认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题→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方法：“按文索图法”（找出描绘图形的句段，进行文图对照）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）数字换算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题→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方法：“列表推算法”（找出与题干相关的数据列表或推算）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）表格理解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题→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方法：“文表分析法”（把题干、选项与表格对照分析）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）应用广告类事实信息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题→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方法：“题干定位法”（直接阅读题干，在文中找答案，不必阅读全文）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1393829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阅读理解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(60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400" kern="1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2721" y="2178623"/>
            <a:ext cx="103200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阅读理解应试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技巧</a:t>
            </a: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四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、词义猜测题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解题方法：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）释义法。阅读文章中某些生词在上下文中得到解释或说明。这些解释以下定义、定语从句、标点符号（逗号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破折号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括号）、解释词（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or/that is /that is to say/in other words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）、表语形式出现。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）举例法。在一些文章中，下文所举的例子（如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 example/for instance/such as/like/namely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）给考生猜测词义提供线索。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构词法。考生依据构词法方面的知识对生词进行猜测。特别要掌握常见的前缀和后缀。　　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460620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阅读理解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(60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400" kern="1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2721" y="2178623"/>
            <a:ext cx="103842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阅读理解应试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技巧</a:t>
            </a: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四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、词义猜测题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解题方法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　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）对比法。根据词语之音的对等（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and ,or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）或相反（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but , however, on the other hand , though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）关系猜测词义。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上下文法。根据上下文找复现或同现信息。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）常识法。考生利用生活常识、英语语言常识、英语国家文化常识进行猜测词义。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1582721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考试形式及试卷结构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2723" y="2178623"/>
            <a:ext cx="7950950" cy="3727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试卷题型比例：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客观题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约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73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％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主观题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约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27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％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试题难易比例：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容易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题 约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％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中等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难度题 约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50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％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较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难题 约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％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428244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补全对话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(15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400" kern="1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2721" y="2178623"/>
            <a:ext cx="103842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题型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为选择题。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考题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要求考生能够从给出的八个选项中，选出五个最佳答案分别填入空白处。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本题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向考生提供一段不完整的对话，对话中要求考生根据试题说明交待的背景和情节，把缺少的部分补写出来。</a:t>
            </a:r>
          </a:p>
          <a:p>
            <a:pPr eaLnBrk="1" hangingPunct="1">
              <a:lnSpc>
                <a:spcPct val="150000"/>
              </a:lnSpc>
            </a:pP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考生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除应掌握必要的词汇、语法知识外，还要熟悉英语中有关日常生活的某些表达方式，例如：问候、告别、介绍、感谢、道歉、邀请、提议、命令、请求、愿意或不愿意、同意或不同意等。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2749820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补全对话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(15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400" kern="1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2721" y="2178623"/>
            <a:ext cx="103842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V. Daily Conversation (15 points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Directions: Pick out appropriate expressions from the eight choices below and complete the following dialogue by blackening the corresponding a letter on the Answer Sheet.</a:t>
            </a:r>
          </a:p>
          <a:p>
            <a:pPr algn="just" eaLnBrk="1" hangingPunct="1">
              <a:lnSpc>
                <a:spcPct val="150000"/>
              </a:lnSpc>
            </a:pP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1175105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补全对话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(15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400" kern="1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2721" y="2178623"/>
            <a:ext cx="103842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2019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月份真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题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A. Sounds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great!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This our first trip here. 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When shall we set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off?        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Could you recommend some places for us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You are welcome.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What could I get? 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Have great fun.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Is there anything interesting there? 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6038" y="1060450"/>
            <a:ext cx="8154035" cy="614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33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补全对话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(15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400" kern="1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2721" y="2178623"/>
            <a:ext cx="1038424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2019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月份真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题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Receptionist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Good morning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!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Mr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Smith: Good morning! Today we are free for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sightseeing. </a:t>
            </a:r>
            <a:r>
              <a:rPr lang="en-US" altLang="zh-CN" sz="2000" u="sng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56 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Receptionist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Okay. Have you ever been here before? 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Mr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Smith: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No. </a:t>
            </a:r>
            <a:r>
              <a:rPr lang="en-US" altLang="zh-CN" sz="2000" u="sng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57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Receptionist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Then, I suggest that you visit the Ancient Cultural Street. 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Mr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Smith: </a:t>
            </a:r>
            <a:r>
              <a:rPr lang="en-US" altLang="zh-CN" sz="2000" u="sng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58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Receptionist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Yes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The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architecture is wonderful. It represents the folk style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of the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Qing Dynasty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Mr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Smith: </a:t>
            </a:r>
            <a:r>
              <a:rPr lang="en-US" altLang="zh-CN" sz="2000" u="sng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59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Thank you very much.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Receptionist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000" u="sng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60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Have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good time!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6483" y="961967"/>
            <a:ext cx="8154035" cy="614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36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补全对话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(15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400" kern="1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2722" y="2178623"/>
            <a:ext cx="102077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日常会话应试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技巧</a:t>
            </a:r>
            <a:endParaRPr lang="zh-CN" altLang="en-US" sz="20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一、大致浏览所给的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个选项，对句子结构、句型做初步的分类；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二、快速浏览对话，了解主要意思，通过一些关键词判断对话发生的场景；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三、在通读全篇对话的基础上，把握各部分之间的逻辑关系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，充分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理解谈话的内容及谈话双方的意图，预测空缺的选项；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四、把预测选项进行还原，从上下文的连贯度上检验答案。</a:t>
            </a:r>
          </a:p>
          <a:p>
            <a:pPr eaLnBrk="1" hangingPunct="1">
              <a:lnSpc>
                <a:spcPct val="150000"/>
              </a:lnSpc>
            </a:pP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30698411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写作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(25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400" kern="1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2722" y="2178623"/>
            <a:ext cx="1020778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2019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月份真题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VI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Writing (25 points)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Directions: For this part, you are supposed to write an essay in English in 100-120 words based on the following information. Remember to write it clearly.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61.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新学期伊始，你们班准备组织一场迎新晚会，让同学们熟悉起来。你（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 Yuan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）打算邀请外教（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Tim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）来参加迎新晚会。请给他写一封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e-mail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，内容包括：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）邀请他参加迎新晚会；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）介绍迎新晚会的一些活动安排；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）希望他能够做个简短发言；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）期待他的到来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1352893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写作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(25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400" kern="1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2722" y="2178623"/>
            <a:ext cx="10207784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写作评分标准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730948"/>
              </p:ext>
            </p:extLst>
          </p:nvPr>
        </p:nvGraphicFramePr>
        <p:xfrm>
          <a:off x="576263" y="2693296"/>
          <a:ext cx="10396537" cy="382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2712">
                  <a:extLst>
                    <a:ext uri="{9D8B030D-6E8A-4147-A177-3AD203B41FA5}">
                      <a16:colId xmlns:a16="http://schemas.microsoft.com/office/drawing/2014/main" val="2090258621"/>
                    </a:ext>
                  </a:extLst>
                </a:gridCol>
                <a:gridCol w="7743825">
                  <a:extLst>
                    <a:ext uri="{9D8B030D-6E8A-4147-A177-3AD203B41FA5}">
                      <a16:colId xmlns:a16="http://schemas.microsoft.com/office/drawing/2014/main" val="3085073089"/>
                    </a:ext>
                  </a:extLst>
                </a:gridCol>
              </a:tblGrid>
              <a:tr h="534818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000" b="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第五档（</a:t>
                      </a:r>
                      <a:r>
                        <a:rPr lang="en-US" altLang="zh-CN" sz="2000" b="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21</a:t>
                      </a:r>
                      <a:r>
                        <a:rPr lang="zh-CN" altLang="en-US" sz="2000" b="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分</a:t>
                      </a:r>
                      <a:r>
                        <a:rPr lang="en-US" altLang="zh-CN" sz="2000" b="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-25</a:t>
                      </a:r>
                      <a:r>
                        <a:rPr lang="zh-CN" altLang="en-US" sz="2000" b="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分）</a:t>
                      </a: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很好地完成了试题规定的任务。主题突出；内容充实，层次分明；行文流畅；使用了丰富的语法结构和词汇；基本无语言错误。</a:t>
                      </a: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699043"/>
                  </a:ext>
                </a:extLst>
              </a:tr>
              <a:tr h="567283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第四档(16分-20分)</a:t>
                      </a:r>
                      <a:endParaRPr lang="en-US" altLang="en-US" sz="2000" b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较好地完成了试题规定的任务。主题明确；内容完整，层次清楚；文字连贯；语法结构有变化，词汇比较丰富；有少量语言错误。</a:t>
                      </a: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3024078"/>
                  </a:ext>
                </a:extLst>
              </a:tr>
              <a:tr h="516022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000" b="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第三档（</a:t>
                      </a:r>
                      <a:r>
                        <a:rPr lang="en-US" altLang="zh-CN" sz="2000" b="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11</a:t>
                      </a:r>
                      <a:r>
                        <a:rPr lang="zh-CN" altLang="en-US" sz="2000" b="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分</a:t>
                      </a:r>
                      <a:r>
                        <a:rPr lang="en-US" altLang="zh-CN" sz="2000" b="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-15</a:t>
                      </a:r>
                      <a:r>
                        <a:rPr lang="zh-CN" altLang="en-US" sz="2000" b="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分</a:t>
                      </a: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）</a:t>
                      </a:r>
                      <a:endParaRPr lang="en-US" altLang="en-US" sz="2000" b="0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基本完成了试题规定的任务。主题不明确；内容尚完整，有层次；语句较通顺；虽有不少语言错误，但不影响内容表达。</a:t>
                      </a: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976248"/>
                  </a:ext>
                </a:extLst>
              </a:tr>
              <a:tr h="678092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第二档(6分-10分)</a:t>
                      </a:r>
                      <a:endParaRPr lang="en-US" altLang="en-US" sz="2000" b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未能按要求完成试题规定的任务。主题不明确；内容不完整，层次不清；缺少连贯性；语句欠通顺；有较多的语言错误，影响了内容表达。</a:t>
                      </a: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617730"/>
                  </a:ext>
                </a:extLst>
              </a:tr>
              <a:tr h="61469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000" b="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第一档（</a:t>
                      </a:r>
                      <a:r>
                        <a:rPr lang="en-US" altLang="zh-CN" sz="2000" b="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altLang="en-US" sz="2000" b="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分</a:t>
                      </a:r>
                      <a:r>
                        <a:rPr lang="en-US" altLang="zh-CN" sz="2000" b="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-5</a:t>
                      </a:r>
                      <a:r>
                        <a:rPr lang="zh-CN" altLang="en-US" sz="2000" b="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分）</a:t>
                      </a: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未完成试题规定的任务。明显跑题；内容贫乏，结构层次混乱；语句不通顺；有严重的语言错误。</a:t>
                      </a: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90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380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写作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(25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400" kern="1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2722" y="2178623"/>
            <a:ext cx="10207784" cy="461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Sample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Dear Tim,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How are you! At the beginning of this semester, we are going to organize a welcoming evening party in order to make the students get familiar with each other. I am writing this letter to you to invite you to take part in our party at 20:00 pm on this weekend. The place of the evening party is in the school auditorium.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There are many activities in the party, such as singing, dancing, telling jokes, and talk show, etc. In the meantime, we also hope that you can make a brief speech for all of us. We will be very appreciated if you can do this for 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us</a:t>
            </a:r>
            <a:r>
              <a:rPr lang="en-US" altLang="zh-CN" sz="180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Finally, we are looking forward to your coming.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						     Yours sincerely,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							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 </a:t>
            </a:r>
            <a:r>
              <a:rPr lang="en-US" altLang="zh-CN" sz="180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Yuan</a:t>
            </a:r>
            <a:endParaRPr lang="en-US" altLang="zh-CN" sz="180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191468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写作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(25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400" kern="1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2722" y="2178623"/>
            <a:ext cx="10207784" cy="3727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写作应试技巧</a:t>
            </a: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 + V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（主语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不及物动词）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例如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   The baby cries.  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婴儿哭了。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 + V + P 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（主语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连系动词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表语）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常见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的系动词有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:be, seem, appear, become, go, get, grow, turn, look, sound, feel, taste, smell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等等，如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  He is a 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maths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teacher.   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他是一位数学老师。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 + V + O 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（主语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及物动词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宾语）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例如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   The boss employed five more workers.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老板又多雇了五个人。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3318358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 217"/>
          <p:cNvSpPr/>
          <p:nvPr/>
        </p:nvSpPr>
        <p:spPr>
          <a:xfrm rot="18900000">
            <a:off x="1840693" y="1471266"/>
            <a:ext cx="5202237" cy="5081588"/>
          </a:xfrm>
          <a:prstGeom prst="teardrop">
            <a:avLst/>
          </a:prstGeom>
          <a:solidFill>
            <a:schemeClr val="bg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noProof="1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 217"/>
          <p:cNvSpPr/>
          <p:nvPr/>
        </p:nvSpPr>
        <p:spPr>
          <a:xfrm rot="18900000">
            <a:off x="2104218" y="1682404"/>
            <a:ext cx="4673600" cy="4657725"/>
          </a:xfrm>
          <a:prstGeom prst="teardrop">
            <a:avLst/>
          </a:prstGeom>
          <a:noFill/>
          <a:ln w="12700" cmpd="sng">
            <a:solidFill>
              <a:srgbClr val="9DD84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b="1" noProof="1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462852" name="任意多边形 3"/>
          <p:cNvSpPr>
            <a:spLocks noChangeArrowheads="1"/>
          </p:cNvSpPr>
          <p:nvPr/>
        </p:nvSpPr>
        <p:spPr bwMode="auto">
          <a:xfrm>
            <a:off x="3163080" y="1010891"/>
            <a:ext cx="2557463" cy="1347788"/>
          </a:xfrm>
          <a:custGeom>
            <a:avLst/>
            <a:gdLst>
              <a:gd name="T0" fmla="*/ 0 w 3288"/>
              <a:gd name="T1" fmla="*/ 1338461 h 1734"/>
              <a:gd name="T2" fmla="*/ 1286510 w 3288"/>
              <a:gd name="T3" fmla="*/ 0 h 1734"/>
              <a:gd name="T4" fmla="*/ 2557463 w 3288"/>
              <a:gd name="T5" fmla="*/ 1347788 h 1734"/>
              <a:gd name="T6" fmla="*/ 0 w 3288"/>
              <a:gd name="T7" fmla="*/ 1338461 h 17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88" h="1734">
                <a:moveTo>
                  <a:pt x="0" y="1722"/>
                </a:moveTo>
                <a:lnTo>
                  <a:pt x="1654" y="0"/>
                </a:lnTo>
                <a:lnTo>
                  <a:pt x="3288" y="1734"/>
                </a:lnTo>
                <a:lnTo>
                  <a:pt x="0" y="1722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2626448" y="3038214"/>
            <a:ext cx="393414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谢谢</a:t>
            </a:r>
            <a:endParaRPr lang="zh-CN" altLang="en-US" sz="13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01887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语音知识（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</a:t>
            </a:r>
            <a:r>
              <a:rPr lang="zh-CN" altLang="en-US" sz="2400" kern="1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400" kern="1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2723" y="2178623"/>
            <a:ext cx="10159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题型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为选择题，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共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个小题，每题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每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小题列出四个单词，每个单词中均有划线标明的一个字母或字母组合。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要求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考生辨别划线部分的读音，找出那个读音不同于组内其它划线部分读音的单词。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687237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语音知识（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</a:t>
            </a:r>
            <a:r>
              <a:rPr lang="zh-CN" altLang="en-US" sz="2400" kern="1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400" kern="1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2723" y="2178623"/>
            <a:ext cx="1041633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Phonetics (5 points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Directions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In each of the following groups of words, there are four underlined letters or combinations marked A, B, C and D. Compare the underlined parts and identify the one that is different from the others in pronunciation. Mark your answer by blackening the corresponding letter on ANSWER SHEET I.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3468258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4624" y="1535113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语音知识（</a:t>
            </a:r>
            <a:r>
              <a:rPr lang="en-US" altLang="zh-CN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kern="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</a:t>
            </a:r>
            <a:r>
              <a:rPr lang="zh-CN" altLang="en-US" sz="2400" kern="1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400" kern="1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2723" y="2178623"/>
            <a:ext cx="1041633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2019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月份真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题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A. l</a:t>
            </a:r>
            <a:r>
              <a:rPr lang="en-US" altLang="zh-CN" sz="2000" u="sng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nd 		B. l</a:t>
            </a:r>
            <a:r>
              <a:rPr lang="en-US" altLang="zh-CN" sz="2000" u="sng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mb 		C. f</a:t>
            </a:r>
            <a:r>
              <a:rPr lang="en-US" altLang="zh-CN" sz="2000" u="sng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ther	 		D. l</a:t>
            </a:r>
            <a:r>
              <a:rPr lang="en-US" altLang="zh-CN" sz="2000" u="sng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dder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A. </a:t>
            </a:r>
            <a:r>
              <a:rPr lang="en-US" altLang="zh-CN" sz="2000" u="sng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allenge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B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en-US" altLang="zh-CN" sz="2000" u="sng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eap  	C. </a:t>
            </a:r>
            <a:r>
              <a:rPr lang="en-US" altLang="zh-CN" sz="2000" u="sng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oose 		D. </a:t>
            </a:r>
            <a:r>
              <a:rPr lang="en-US" altLang="zh-CN" sz="2000" u="sng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aracter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A. sw</a:t>
            </a:r>
            <a:r>
              <a:rPr lang="en-US" altLang="zh-CN" sz="2000" u="sng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  		B. pl</a:t>
            </a:r>
            <a:r>
              <a:rPr lang="en-US" altLang="zh-CN" sz="2000" u="sng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 	C. b</a:t>
            </a:r>
            <a:r>
              <a:rPr lang="en-US" altLang="zh-CN" sz="2000" u="sng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  			D. m</a:t>
            </a:r>
            <a:r>
              <a:rPr lang="en-US" altLang="zh-CN" sz="2000" u="sng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 A. resc</a:t>
            </a:r>
            <a:r>
              <a:rPr lang="en-US" altLang="zh-CN" sz="2000" u="sng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ue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		B. leag</a:t>
            </a:r>
            <a:r>
              <a:rPr lang="en-US" altLang="zh-CN" sz="2000" u="sng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ue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	C. purs</a:t>
            </a:r>
            <a:r>
              <a:rPr lang="en-US" altLang="zh-CN" sz="2000" u="sng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ue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		D. arg</a:t>
            </a:r>
            <a:r>
              <a:rPr lang="en-US" altLang="zh-CN" sz="2000" u="sng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ue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 A. ac</a:t>
            </a:r>
            <a:r>
              <a:rPr lang="en-US" altLang="zh-CN" sz="2000" u="sng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tion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		B. sec</a:t>
            </a:r>
            <a:r>
              <a:rPr lang="en-US" altLang="zh-CN" sz="2000" u="sng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tion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	C. solu</a:t>
            </a:r>
            <a:r>
              <a:rPr lang="en-US" altLang="zh-CN" sz="2000" u="sng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tion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		D. ques</a:t>
            </a:r>
            <a:r>
              <a:rPr lang="en-US" altLang="zh-CN" sz="2000" u="sng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tion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85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专升本 英语</a:t>
            </a:r>
          </a:p>
        </p:txBody>
      </p:sp>
    </p:spTree>
    <p:extLst>
      <p:ext uri="{BB962C8B-B14F-4D97-AF65-F5344CB8AC3E}">
        <p14:creationId xmlns:p14="http://schemas.microsoft.com/office/powerpoint/2010/main" val="3781210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14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4_默认设计模板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微软雅黑" panose="020B0503020204020204" charset="-122"/>
            <a:ea typeface="微软雅黑" panose="020B050302020402020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微软雅黑" panose="020B0503020204020204" charset="-122"/>
            <a:ea typeface="微软雅黑" panose="020B0503020204020204" charset="-122"/>
          </a:defRPr>
        </a:defPPr>
      </a:lstStyle>
    </a:lnDef>
  </a:objectDefaults>
  <a:extraClrSchemeLst>
    <a:extraClrScheme>
      <a:clrScheme name="14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565</TotalTime>
  <Words>6529</Words>
  <Application>Microsoft Office PowerPoint</Application>
  <PresentationFormat>自定义</PresentationFormat>
  <Paragraphs>529</Paragraphs>
  <Slides>69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6" baseType="lpstr">
      <vt:lpstr>黑体</vt:lpstr>
      <vt:lpstr>宋体</vt:lpstr>
      <vt:lpstr>微软雅黑</vt:lpstr>
      <vt:lpstr>Arial</vt:lpstr>
      <vt:lpstr>Calibri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HouYujia</dc:creator>
  <cp:lastModifiedBy>Windows 用户</cp:lastModifiedBy>
  <cp:revision>563</cp:revision>
  <dcterms:created xsi:type="dcterms:W3CDTF">2015-08-31T01:59:00Z</dcterms:created>
  <dcterms:modified xsi:type="dcterms:W3CDTF">2022-07-11T03:01:56Z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