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6"/>
  </p:notesMasterIdLst>
  <p:sldIdLst>
    <p:sldId id="256" r:id="rId2"/>
    <p:sldId id="295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29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29/01/2017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28" y="576293"/>
            <a:ext cx="10993549" cy="1475013"/>
          </a:xfrm>
        </p:spPr>
        <p:txBody>
          <a:bodyPr>
            <a:normAutofit/>
          </a:bodyPr>
          <a:lstStyle/>
          <a:p>
            <a:r>
              <a:rPr lang="en-US" sz="3100" b="1"/>
              <a:t>Chapter 1: </a:t>
            </a:r>
            <a:r>
              <a:rPr lang="en-US" sz="3100" b="1" dirty="0"/>
              <a:t>fundamental concepts of SDPM</a:t>
            </a:r>
            <a:endParaRPr lang="en-GB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817" y="2573822"/>
            <a:ext cx="10993546" cy="590321"/>
          </a:xfrm>
        </p:spPr>
        <p:txBody>
          <a:bodyPr/>
          <a:lstStyle/>
          <a:p>
            <a:r>
              <a:rPr lang="en-US" dirty="0"/>
              <a:t>Software Development project management - sdpm (Undergraduate)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of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709" y="1841862"/>
            <a:ext cx="10685418" cy="4794069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200" dirty="0"/>
              <a:t>Sub-optimization</a:t>
            </a:r>
          </a:p>
          <a:p>
            <a:pPr marL="1030288" lvl="2" indent="-3429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Where a subsystems works at optimum but have detrimental (damaging)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effect on the overall system</a:t>
            </a:r>
          </a:p>
          <a:p>
            <a:pPr marL="1030288" lvl="2" indent="-3429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2060"/>
                </a:solidFill>
              </a:rPr>
              <a:t>Example: </a:t>
            </a:r>
            <a:r>
              <a:rPr lang="en-US" sz="2200" dirty="0">
                <a:solidFill>
                  <a:srgbClr val="0070C0"/>
                </a:solidFill>
              </a:rPr>
              <a:t>a system that uses machine resources efficiently but is very difficult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 to modify</a:t>
            </a:r>
            <a:br>
              <a:rPr lang="en-US" sz="2200" dirty="0">
                <a:solidFill>
                  <a:srgbClr val="0070C0"/>
                </a:solidFill>
              </a:rPr>
            </a:br>
            <a:endParaRPr lang="en-US" sz="2200" dirty="0">
              <a:solidFill>
                <a:srgbClr val="0070C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200" dirty="0"/>
              <a:t>Socio-technical systems</a:t>
            </a:r>
          </a:p>
          <a:p>
            <a:pPr marL="1030288" lvl="2" indent="-3429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Project Manager (PM) needs to have both technical competence as well as the ability to interact persuasively with other people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- 10</a:t>
            </a:r>
          </a:p>
        </p:txBody>
      </p:sp>
    </p:spTree>
    <p:extLst>
      <p:ext uri="{BB962C8B-B14F-4D97-AF65-F5344CB8AC3E}">
        <p14:creationId xmlns:p14="http://schemas.microsoft.com/office/powerpoint/2010/main" val="40730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709" y="1841862"/>
            <a:ext cx="10685418" cy="4651703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200" dirty="0"/>
              <a:t>Involves the following activities: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70C0"/>
                </a:solidFill>
              </a:rPr>
              <a:t>Planning</a:t>
            </a:r>
            <a:r>
              <a:rPr lang="en-US" sz="2200" dirty="0">
                <a:solidFill>
                  <a:srgbClr val="0070C0"/>
                </a:solidFill>
              </a:rPr>
              <a:t>: deciding what is to be done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70C0"/>
                </a:solidFill>
              </a:rPr>
              <a:t>Organizing</a:t>
            </a:r>
            <a:r>
              <a:rPr lang="en-US" sz="2200" dirty="0">
                <a:solidFill>
                  <a:srgbClr val="0070C0"/>
                </a:solidFill>
              </a:rPr>
              <a:t>: making arrangements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70C0"/>
                </a:solidFill>
              </a:rPr>
              <a:t>Staffing:</a:t>
            </a:r>
            <a:r>
              <a:rPr lang="en-US" sz="2200" dirty="0">
                <a:solidFill>
                  <a:srgbClr val="0070C0"/>
                </a:solidFill>
              </a:rPr>
              <a:t> selecting right people for the job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70C0"/>
                </a:solidFill>
              </a:rPr>
              <a:t>Directing: </a:t>
            </a:r>
            <a:r>
              <a:rPr lang="en-US" sz="2200" dirty="0">
                <a:solidFill>
                  <a:srgbClr val="0070C0"/>
                </a:solidFill>
              </a:rPr>
              <a:t>giving instructions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70C0"/>
                </a:solidFill>
              </a:rPr>
              <a:t>Monitoring: </a:t>
            </a:r>
            <a:r>
              <a:rPr lang="en-US" sz="2200" dirty="0">
                <a:solidFill>
                  <a:srgbClr val="0070C0"/>
                </a:solidFill>
              </a:rPr>
              <a:t>checking on progress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70C0"/>
                </a:solidFill>
              </a:rPr>
              <a:t>Controlling:</a:t>
            </a:r>
            <a:r>
              <a:rPr lang="en-US" sz="2200" dirty="0">
                <a:solidFill>
                  <a:srgbClr val="0070C0"/>
                </a:solidFill>
              </a:rPr>
              <a:t> taking action to remedy hold-ups (a situation causes delay)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70C0"/>
                </a:solidFill>
              </a:rPr>
              <a:t>Innovating: </a:t>
            </a:r>
            <a:r>
              <a:rPr lang="en-US" sz="2200" dirty="0">
                <a:solidFill>
                  <a:srgbClr val="0070C0"/>
                </a:solidFill>
              </a:rPr>
              <a:t>coming up with new solutions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70C0"/>
                </a:solidFill>
              </a:rPr>
              <a:t>Representing: </a:t>
            </a:r>
            <a:r>
              <a:rPr lang="en-US" sz="2200" dirty="0">
                <a:solidFill>
                  <a:srgbClr val="0070C0"/>
                </a:solidFill>
              </a:rPr>
              <a:t>liaising (cooperate on matter of mutual concern) with users etc.</a:t>
            </a: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- 11 </a:t>
            </a:r>
          </a:p>
        </p:txBody>
      </p:sp>
    </p:spTree>
    <p:extLst>
      <p:ext uri="{BB962C8B-B14F-4D97-AF65-F5344CB8AC3E}">
        <p14:creationId xmlns:p14="http://schemas.microsoft.com/office/powerpoint/2010/main" val="212592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software projects (Common)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709" y="1841862"/>
            <a:ext cx="10685418" cy="4794069"/>
          </a:xfrm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Poor estimates and plans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Lack of quality standards and measures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Lack of guidance about making organizational decisions (e.g. priority)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Lack of techniques to make progress visible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Poor role definition – who does what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Incorrect success criteria (feasibility)</a:t>
            </a: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- 12 </a:t>
            </a:r>
          </a:p>
        </p:txBody>
      </p:sp>
    </p:spTree>
    <p:extLst>
      <p:ext uri="{BB962C8B-B14F-4D97-AF65-F5344CB8AC3E}">
        <p14:creationId xmlns:p14="http://schemas.microsoft.com/office/powerpoint/2010/main" val="163384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software projects (others)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576942" y="1894114"/>
            <a:ext cx="5029200" cy="4400669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Inadequate specification of work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Management ignorance of IT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Lack of knowledge of application area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Lack of up-to-date documentation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Schedule slips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Lack of communication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Lack of commitment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908171" y="2101471"/>
            <a:ext cx="5858006" cy="4680008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Narrow scope of technical expertise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Changing regulatory, established, mandatory requirements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Changing software environment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Deadline pressure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Lack of quality control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Remote management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Lack of training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547361" y="2101471"/>
            <a:ext cx="58781" cy="4392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– 13 </a:t>
            </a:r>
          </a:p>
        </p:txBody>
      </p:sp>
    </p:spTree>
    <p:extLst>
      <p:ext uri="{BB962C8B-B14F-4D97-AF65-F5344CB8AC3E}">
        <p14:creationId xmlns:p14="http://schemas.microsoft.com/office/powerpoint/2010/main" val="1112726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23" y="1715956"/>
            <a:ext cx="5421085" cy="3553098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200" b="1" dirty="0"/>
              <a:t>THE PROJECT CONTROL CYCLE:</a:t>
            </a:r>
          </a:p>
          <a:p>
            <a:pPr marL="755968" lvl="1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70C0"/>
                </a:solidFill>
              </a:rPr>
              <a:t>MANAGEMENT</a:t>
            </a:r>
            <a:r>
              <a:rPr lang="en-US" sz="2200" dirty="0">
                <a:solidFill>
                  <a:srgbClr val="0070C0"/>
                </a:solidFill>
              </a:rPr>
              <a:t> is the process of setting objectives for a system and then monitoring the system to see what its true performance is</a:t>
            </a: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ProjectControlCycle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3654" y="1841864"/>
            <a:ext cx="7184570" cy="48593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– 14 </a:t>
            </a:r>
          </a:p>
        </p:txBody>
      </p:sp>
    </p:spTree>
    <p:extLst>
      <p:ext uri="{BB962C8B-B14F-4D97-AF65-F5344CB8AC3E}">
        <p14:creationId xmlns:p14="http://schemas.microsoft.com/office/powerpoint/2010/main" val="323803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23" y="1907177"/>
            <a:ext cx="11340354" cy="465265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OBJECTIVES:</a:t>
            </a:r>
          </a:p>
          <a:p>
            <a:pPr marL="576263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70C0"/>
                </a:solidFill>
              </a:rPr>
              <a:t>Project objectives should be clearly defined</a:t>
            </a:r>
          </a:p>
          <a:p>
            <a:pPr marL="576263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70C0"/>
                </a:solidFill>
              </a:rPr>
              <a:t>For successful software project: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The manager must know what will constitute success</a:t>
            </a:r>
          </a:p>
          <a:p>
            <a:pPr marL="576263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70C0"/>
                </a:solidFill>
              </a:rPr>
              <a:t>For more than one user group: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Project Authority needs to be identified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000" b="1" i="1" dirty="0"/>
              <a:t>  Project steering committee</a:t>
            </a:r>
            <a:r>
              <a:rPr lang="en-US" sz="2000" dirty="0"/>
              <a:t> has overall responsibility for:</a:t>
            </a:r>
          </a:p>
          <a:p>
            <a:pPr marL="1371600" lvl="8">
              <a:buFont typeface="Wingdings" panose="05000000000000000000" pitchFamily="2" charset="2"/>
              <a:buChar char="ü"/>
            </a:pPr>
            <a:r>
              <a:rPr lang="en-US" sz="2000" b="1" dirty="0"/>
              <a:t>  Setting, monitoring, and modifying objectives</a:t>
            </a:r>
          </a:p>
          <a:p>
            <a:pPr marL="1371600" lvl="8">
              <a:buFont typeface="Wingdings" panose="05000000000000000000" pitchFamily="2" charset="2"/>
              <a:buChar char="ü"/>
            </a:pPr>
            <a:r>
              <a:rPr lang="en-US" sz="2000" b="1" dirty="0"/>
              <a:t>  Authorizing changes to the project objectives and resources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000" dirty="0"/>
              <a:t>  The committee is likely to contain user development and management representatives.</a:t>
            </a: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- 15 </a:t>
            </a:r>
          </a:p>
        </p:txBody>
      </p:sp>
    </p:spTree>
    <p:extLst>
      <p:ext uri="{BB962C8B-B14F-4D97-AF65-F5344CB8AC3E}">
        <p14:creationId xmlns:p14="http://schemas.microsoft.com/office/powerpoint/2010/main" val="133246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23" y="1907176"/>
            <a:ext cx="11340354" cy="4950823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200" b="1" dirty="0"/>
              <a:t>MEASURES OF EFFECTIVENESS: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200" dirty="0"/>
          </a:p>
          <a:p>
            <a:pPr marL="576263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Effective objectives are concrete and well defined</a:t>
            </a:r>
          </a:p>
          <a:p>
            <a:pPr marL="576263" lvl="1" indent="-342900">
              <a:buFont typeface="Courier New" panose="02070309020205020404" pitchFamily="49" charset="0"/>
              <a:buChar char="o"/>
            </a:pPr>
            <a:r>
              <a:rPr lang="en-US" sz="2200" i="1" dirty="0">
                <a:solidFill>
                  <a:srgbClr val="0070C0"/>
                </a:solidFill>
              </a:rPr>
              <a:t>Measure of effectiveness</a:t>
            </a:r>
            <a:r>
              <a:rPr lang="en-US" sz="2200" dirty="0">
                <a:solidFill>
                  <a:srgbClr val="0070C0"/>
                </a:solidFill>
              </a:rPr>
              <a:t> tell us how successful the project has been</a:t>
            </a:r>
          </a:p>
          <a:p>
            <a:pPr marL="576263" lvl="1" indent="-342900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70C0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/>
              <a:t>The measure can, in some cases, be an answer to simple yes/no question</a:t>
            </a:r>
          </a:p>
          <a:p>
            <a:pPr lvl="3">
              <a:buNone/>
            </a:pPr>
            <a:r>
              <a:rPr lang="en-US" sz="2200" i="1" dirty="0"/>
              <a:t>	Example: </a:t>
            </a:r>
            <a:r>
              <a:rPr lang="en-US" sz="2200" dirty="0"/>
              <a:t>‘to reduce customer complaints by 50%’ would be more satisfactory than ‘to improve customer relations’.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- 16 </a:t>
            </a:r>
          </a:p>
        </p:txBody>
      </p:sp>
    </p:spTree>
    <p:extLst>
      <p:ext uri="{BB962C8B-B14F-4D97-AF65-F5344CB8AC3E}">
        <p14:creationId xmlns:p14="http://schemas.microsoft.com/office/powerpoint/2010/main" val="377098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23" y="1907177"/>
            <a:ext cx="11340354" cy="2847703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200" b="1" dirty="0"/>
              <a:t>SUB-OBJECTIVES AND GOALS:</a:t>
            </a:r>
            <a:endParaRPr lang="en-US" sz="2200" dirty="0"/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Objectives broken down into sub-objectives keep things manageable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Sub-objectives are also known as </a:t>
            </a:r>
            <a:r>
              <a:rPr lang="en-US" sz="2200" i="1" dirty="0">
                <a:solidFill>
                  <a:srgbClr val="0070C0"/>
                </a:solidFill>
              </a:rPr>
              <a:t>goals</a:t>
            </a:r>
            <a:endParaRPr lang="en-US" sz="2200" dirty="0">
              <a:solidFill>
                <a:srgbClr val="0070C0"/>
              </a:solidFill>
            </a:endParaRP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200" dirty="0"/>
              <a:t>GOALS: steps on the way to achieve an objective.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200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9047"/>
              </p:ext>
            </p:extLst>
          </p:nvPr>
        </p:nvGraphicFramePr>
        <p:xfrm>
          <a:off x="1267097" y="4454198"/>
          <a:ext cx="9993086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6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Gill Sans MT" pitchFamily="34" charset="0"/>
                        </a:rPr>
                        <a:t>Requirements related to “Reliability” can use different measures to quantify the goal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itchFamily="34" charset="0"/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itchFamily="34" charset="0"/>
                        </a:rPr>
                        <a:t>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itchFamily="34" charset="0"/>
                        </a:rPr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000" dirty="0">
                          <a:latin typeface="Gill Sans MT" pitchFamily="34" charset="0"/>
                        </a:rPr>
                        <a:t>Mean</a:t>
                      </a:r>
                      <a:r>
                        <a:rPr lang="en-US" sz="2000" baseline="0" dirty="0">
                          <a:latin typeface="Gill Sans MT" pitchFamily="34" charset="0"/>
                        </a:rPr>
                        <a:t> (indicate) time to failure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baseline="0" dirty="0">
                          <a:latin typeface="Gill Sans MT" pitchFamily="34" charset="0"/>
                        </a:rPr>
                        <a:t>Rate of failure occurrence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000" baseline="0" dirty="0">
                          <a:latin typeface="Gill Sans MT" pitchFamily="34" charset="0"/>
                        </a:rPr>
                        <a:t>Probability of failure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- 17 </a:t>
            </a:r>
          </a:p>
        </p:txBody>
      </p:sp>
    </p:spTree>
    <p:extLst>
      <p:ext uri="{BB962C8B-B14F-4D97-AF65-F5344CB8AC3E}">
        <p14:creationId xmlns:p14="http://schemas.microsoft.com/office/powerpoint/2010/main" val="1367969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23" y="1907177"/>
            <a:ext cx="11340354" cy="4702630"/>
          </a:xfrm>
        </p:spPr>
        <p:txBody>
          <a:bodyPr>
            <a:noAutofit/>
          </a:bodyPr>
          <a:lstStyle/>
          <a:p>
            <a:pPr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2200" dirty="0"/>
              <a:t>Different types of stakeholders might have different objectives and successful PM recognizes these different interests and reconciles (find a solution) them</a:t>
            </a:r>
          </a:p>
          <a:p>
            <a:pPr marL="548640" lvl="3">
              <a:buClr>
                <a:schemeClr val="accent2"/>
              </a:buClr>
              <a:buFont typeface="Courier New" pitchFamily="49" charset="0"/>
              <a:buChar char="o"/>
              <a:defRPr/>
            </a:pPr>
            <a:r>
              <a:rPr lang="en-US" sz="2200" dirty="0">
                <a:solidFill>
                  <a:srgbClr val="0070C0"/>
                </a:solidFill>
              </a:rPr>
              <a:t>The PM needs to be a good communicator and negotiator</a:t>
            </a:r>
            <a:br>
              <a:rPr lang="en-US" sz="2200" dirty="0">
                <a:solidFill>
                  <a:srgbClr val="0070C0"/>
                </a:solidFill>
              </a:rPr>
            </a:br>
            <a:endParaRPr lang="en-US" sz="22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200" dirty="0"/>
              <a:t>Stakeholders are people who have a stake or interest in the project.</a:t>
            </a:r>
          </a:p>
          <a:p>
            <a:pPr marL="519113" lvl="1" indent="-28575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It is important that they be identified as early as possible, because PMs need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to set up adequate communication channels with them right from the start.</a:t>
            </a:r>
            <a:br>
              <a:rPr lang="en-US" sz="2200" dirty="0">
                <a:solidFill>
                  <a:srgbClr val="0070C0"/>
                </a:solidFill>
              </a:rPr>
            </a:br>
            <a:endParaRPr lang="en-US" sz="22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200" dirty="0"/>
              <a:t>  Stakeholders might be:</a:t>
            </a:r>
          </a:p>
          <a:p>
            <a:pPr marL="519113" lvl="1" indent="-28575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Internal to the project team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under the direct managerial control of the project leader</a:t>
            </a: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- 18 </a:t>
            </a:r>
          </a:p>
        </p:txBody>
      </p:sp>
    </p:spTree>
    <p:extLst>
      <p:ext uri="{BB962C8B-B14F-4D97-AF65-F5344CB8AC3E}">
        <p14:creationId xmlns:p14="http://schemas.microsoft.com/office/powerpoint/2010/main" val="217362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23" y="1907177"/>
            <a:ext cx="11340354" cy="4702630"/>
          </a:xfrm>
        </p:spPr>
        <p:txBody>
          <a:bodyPr>
            <a:noAutofit/>
          </a:bodyPr>
          <a:lstStyle/>
          <a:p>
            <a:pPr marL="519113" lvl="1" indent="-28575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External to the project team but in the same organization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Example: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200" dirty="0"/>
              <a:t>assistance of the information management group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200" dirty="0"/>
              <a:t>assistance of the users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The commitment of the people involved has to be negotiated</a:t>
            </a:r>
          </a:p>
          <a:p>
            <a:pPr marL="519113" lvl="1" indent="-28575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Totally external to the organization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Example: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200" dirty="0"/>
              <a:t>customers/users  who will benefit from the system that the project implements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200" dirty="0"/>
              <a:t>contractors who will carry out work for the project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- 19 </a:t>
            </a:r>
          </a:p>
        </p:txBody>
      </p:sp>
    </p:spTree>
    <p:extLst>
      <p:ext uri="{BB962C8B-B14F-4D97-AF65-F5344CB8AC3E}">
        <p14:creationId xmlns:p14="http://schemas.microsoft.com/office/powerpoint/2010/main" val="22940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61" y="1841863"/>
            <a:ext cx="10652865" cy="4741817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500" dirty="0"/>
              <a:t>A temporary (finite) group of related tasks undertaken to create a unique product, service, or result.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500" dirty="0"/>
              <a:t>Key characteristics of a Project:</a:t>
            </a:r>
            <a:br>
              <a:rPr lang="en-US" sz="3500" dirty="0"/>
            </a:br>
            <a:endParaRPr lang="en-US" sz="3500" dirty="0"/>
          </a:p>
          <a:p>
            <a:pPr marL="973138" lvl="2" indent="-285750">
              <a:buFont typeface="Courier New" panose="02070309020205020404" pitchFamily="49" charset="0"/>
              <a:buChar char="o"/>
            </a:pPr>
            <a:r>
              <a:rPr lang="en-US" sz="3800" dirty="0">
                <a:solidFill>
                  <a:srgbClr val="0070C0"/>
                </a:solidFill>
              </a:rPr>
              <a:t>Non-routine tasks involved</a:t>
            </a:r>
          </a:p>
          <a:p>
            <a:pPr marL="973138" lvl="2" indent="-285750">
              <a:buFont typeface="Courier New" panose="02070309020205020404" pitchFamily="49" charset="0"/>
              <a:buChar char="o"/>
            </a:pPr>
            <a:r>
              <a:rPr lang="en-US" sz="3800" dirty="0">
                <a:solidFill>
                  <a:srgbClr val="0070C0"/>
                </a:solidFill>
              </a:rPr>
              <a:t>Planning is required</a:t>
            </a:r>
          </a:p>
          <a:p>
            <a:pPr marL="973138" lvl="2" indent="-285750">
              <a:buFont typeface="Courier New" panose="02070309020205020404" pitchFamily="49" charset="0"/>
              <a:buChar char="o"/>
            </a:pPr>
            <a:r>
              <a:rPr lang="en-US" sz="3800" dirty="0">
                <a:solidFill>
                  <a:srgbClr val="0070C0"/>
                </a:solidFill>
              </a:rPr>
              <a:t>Specific objectives are to be met or Specified product is to created</a:t>
            </a:r>
          </a:p>
          <a:p>
            <a:pPr marL="973138" lvl="2" indent="-285750">
              <a:buFont typeface="Courier New" panose="02070309020205020404" pitchFamily="49" charset="0"/>
              <a:buChar char="o"/>
            </a:pPr>
            <a:r>
              <a:rPr lang="en-US" sz="3800" dirty="0">
                <a:solidFill>
                  <a:srgbClr val="0070C0"/>
                </a:solidFill>
              </a:rPr>
              <a:t>The product development has a predetermined time span (deadline)</a:t>
            </a:r>
          </a:p>
          <a:p>
            <a:pPr marL="973138" lvl="2" indent="-285750">
              <a:buFont typeface="Courier New" panose="02070309020205020404" pitchFamily="49" charset="0"/>
              <a:buChar char="o"/>
            </a:pPr>
            <a:r>
              <a:rPr lang="en-US" sz="3800" dirty="0">
                <a:solidFill>
                  <a:srgbClr val="0070C0"/>
                </a:solidFill>
              </a:rPr>
              <a:t>Work is carried out for someone other than yourself</a:t>
            </a:r>
          </a:p>
          <a:p>
            <a:pPr marL="973138" lvl="2" indent="-285750">
              <a:buFont typeface="Courier New" panose="02070309020205020404" pitchFamily="49" charset="0"/>
              <a:buChar char="o"/>
            </a:pPr>
            <a:r>
              <a:rPr lang="en-US" sz="3800" dirty="0">
                <a:solidFill>
                  <a:srgbClr val="0070C0"/>
                </a:solidFill>
              </a:rPr>
              <a:t>Work involves several specialism (area)</a:t>
            </a:r>
          </a:p>
          <a:p>
            <a:pPr marL="973138" lvl="2" indent="-285750">
              <a:buFont typeface="Courier New" panose="02070309020205020404" pitchFamily="49" charset="0"/>
              <a:buChar char="o"/>
            </a:pPr>
            <a:r>
              <a:rPr lang="en-US" sz="3800" dirty="0">
                <a:solidFill>
                  <a:srgbClr val="0070C0"/>
                </a:solidFill>
              </a:rPr>
              <a:t>Work is carried out in several phases</a:t>
            </a:r>
          </a:p>
          <a:p>
            <a:pPr marL="973138" lvl="2" indent="-285750">
              <a:buFont typeface="Courier New" panose="02070309020205020404" pitchFamily="49" charset="0"/>
              <a:buChar char="o"/>
            </a:pPr>
            <a:r>
              <a:rPr lang="en-US" sz="3800" dirty="0">
                <a:solidFill>
                  <a:srgbClr val="0070C0"/>
                </a:solidFill>
              </a:rPr>
              <a:t>The resources that are available for use on the project are constrained (controlled)</a:t>
            </a:r>
          </a:p>
          <a:p>
            <a:pPr marL="973138" lvl="2" indent="-285750">
              <a:buFont typeface="Courier New" panose="02070309020205020404" pitchFamily="49" charset="0"/>
              <a:buChar char="o"/>
            </a:pPr>
            <a:r>
              <a:rPr lang="en-US" sz="3800" dirty="0">
                <a:solidFill>
                  <a:srgbClr val="0070C0"/>
                </a:solidFill>
              </a:rPr>
              <a:t>The project is large or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23" y="1907177"/>
            <a:ext cx="11340354" cy="4702630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200" dirty="0"/>
              <a:t>Functional Requirements</a:t>
            </a:r>
          </a:p>
          <a:p>
            <a:pPr marL="973138" lvl="2" indent="-28575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define </a:t>
            </a:r>
            <a:r>
              <a:rPr lang="en-US" sz="2200" b="1" dirty="0">
                <a:solidFill>
                  <a:srgbClr val="0070C0"/>
                </a:solidFill>
              </a:rPr>
              <a:t>what</a:t>
            </a:r>
            <a:r>
              <a:rPr lang="en-US" sz="2200" dirty="0">
                <a:solidFill>
                  <a:srgbClr val="0070C0"/>
                </a:solidFill>
              </a:rPr>
              <a:t> the system that will be the end product of the project is to do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200" dirty="0"/>
              <a:t>Quality Requirements</a:t>
            </a:r>
          </a:p>
          <a:p>
            <a:pPr marL="973138" lvl="2" indent="-28575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define </a:t>
            </a:r>
            <a:r>
              <a:rPr lang="en-US" sz="2200" b="1" dirty="0">
                <a:solidFill>
                  <a:srgbClr val="0070C0"/>
                </a:solidFill>
              </a:rPr>
              <a:t>how</a:t>
            </a:r>
            <a:r>
              <a:rPr lang="en-US" sz="2200" dirty="0">
                <a:solidFill>
                  <a:srgbClr val="0070C0"/>
                </a:solidFill>
              </a:rPr>
              <a:t> the system that will be the end product of the project is to do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200" dirty="0"/>
              <a:t>Resource Requirements</a:t>
            </a:r>
          </a:p>
          <a:p>
            <a:pPr marL="973138" lvl="2" indent="-28575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define a record of </a:t>
            </a:r>
            <a:r>
              <a:rPr lang="en-US" sz="2200" b="1" dirty="0">
                <a:solidFill>
                  <a:srgbClr val="0070C0"/>
                </a:solidFill>
              </a:rPr>
              <a:t>how much</a:t>
            </a:r>
            <a:r>
              <a:rPr lang="en-US" sz="2200" dirty="0">
                <a:solidFill>
                  <a:srgbClr val="0070C0"/>
                </a:solidFill>
              </a:rPr>
              <a:t> the organization is willing to spend on the system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200" dirty="0"/>
              <a:t>Tradeoff</a:t>
            </a:r>
          </a:p>
          <a:p>
            <a:pPr marL="973138" lvl="2" indent="-285750">
              <a:buFont typeface="Courier New" panose="02070309020205020404" pitchFamily="49" charset="0"/>
              <a:buChar char="o"/>
            </a:pPr>
            <a:r>
              <a:rPr lang="en-US" sz="2200" i="1" dirty="0">
                <a:solidFill>
                  <a:srgbClr val="0070C0"/>
                </a:solidFill>
              </a:rPr>
              <a:t>Everybody likes exceptionally reliable and user-friendly systems with the exact required functionality but might be expensive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20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72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and control in organization</a:t>
            </a:r>
          </a:p>
        </p:txBody>
      </p:sp>
      <p:pic>
        <p:nvPicPr>
          <p:cNvPr id="6" name="Picture 5" descr="InformationFl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9611" y="1998617"/>
            <a:ext cx="9117874" cy="44936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21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877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and control in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23" y="1907177"/>
            <a:ext cx="11340354" cy="470263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200" dirty="0"/>
              <a:t>Levels of DECISION MAKING &amp; INFORMATION</a:t>
            </a:r>
            <a:r>
              <a:rPr lang="en-US" sz="2200" b="1" dirty="0"/>
              <a:t>:</a:t>
            </a:r>
            <a:endParaRPr lang="en-US" sz="2200" dirty="0"/>
          </a:p>
          <a:p>
            <a:pPr marL="576263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Strategic Decision Making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/>
              <a:t>essentially about deciding objectives</a:t>
            </a:r>
            <a:br>
              <a:rPr lang="en-US" sz="2200" dirty="0"/>
            </a:br>
            <a:endParaRPr lang="en-US" sz="2200" dirty="0"/>
          </a:p>
          <a:p>
            <a:pPr marL="576263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Tactical Decision Making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/>
              <a:t>ensures that the objectives are fulfilled</a:t>
            </a:r>
            <a:br>
              <a:rPr lang="en-US" sz="2200" dirty="0"/>
            </a:br>
            <a:endParaRPr lang="en-US" sz="2200" dirty="0"/>
          </a:p>
          <a:p>
            <a:pPr marL="576263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Operational Decision Making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/>
              <a:t>relates to the day-to-day work of implementing the project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22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7349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and control in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23" y="1907178"/>
            <a:ext cx="11340354" cy="13324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Differences In Types Of Information: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b="1" dirty="0">
                <a:solidFill>
                  <a:srgbClr val="0070C0"/>
                </a:solidFill>
              </a:rPr>
              <a:t>Effectiveness</a:t>
            </a:r>
            <a:r>
              <a:rPr lang="en-US" sz="2200" dirty="0">
                <a:solidFill>
                  <a:srgbClr val="0070C0"/>
                </a:solidFill>
              </a:rPr>
              <a:t> is concerned with doing the right thing.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b="1" dirty="0">
                <a:solidFill>
                  <a:srgbClr val="0070C0"/>
                </a:solidFill>
              </a:rPr>
              <a:t>Efficiency</a:t>
            </a:r>
            <a:r>
              <a:rPr lang="en-US" sz="2200" dirty="0">
                <a:solidFill>
                  <a:srgbClr val="0070C0"/>
                </a:solidFill>
              </a:rPr>
              <a:t> is carrying out a task making the best possible use of the resources</a:t>
            </a:r>
          </a:p>
        </p:txBody>
      </p:sp>
      <p:pic>
        <p:nvPicPr>
          <p:cNvPr id="5" name="Picture 4" descr="TypesOfInf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8171" y="3430812"/>
            <a:ext cx="9133114" cy="3218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23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700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73151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Bob Hughes and Mike </a:t>
            </a:r>
            <a:r>
              <a:rPr lang="en-US" sz="2000" dirty="0" err="1">
                <a:ea typeface="ＭＳ Ｐゴシック" pitchFamily="34" charset="-128"/>
              </a:rPr>
              <a:t>Cotterel</a:t>
            </a:r>
            <a:r>
              <a:rPr lang="en-US" sz="2000" dirty="0">
                <a:ea typeface="ＭＳ Ｐゴシック" pitchFamily="34" charset="-128"/>
              </a:rPr>
              <a:t> (1999). </a:t>
            </a:r>
            <a:r>
              <a:rPr lang="en-US" sz="2000" i="1" dirty="0">
                <a:ea typeface="ＭＳ Ｐゴシック" pitchFamily="34" charset="-128"/>
              </a:rPr>
              <a:t>Software Project Management </a:t>
            </a:r>
            <a:r>
              <a:rPr lang="en-US" sz="2000" dirty="0">
                <a:ea typeface="ＭＳ Ｐゴシック" pitchFamily="34" charset="-128"/>
              </a:rPr>
              <a:t>(Second Edition)</a:t>
            </a:r>
            <a:r>
              <a:rPr lang="en-US" sz="2000" i="1" dirty="0">
                <a:ea typeface="ＭＳ Ｐゴシック" pitchFamily="34" charset="-128"/>
              </a:rPr>
              <a:t>.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24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61" y="1841863"/>
            <a:ext cx="10652865" cy="39188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The process of making visible that which is invisible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Comparisons with other types of project:</a:t>
            </a:r>
          </a:p>
          <a:p>
            <a:pPr marL="436288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70C0"/>
                </a:solidFill>
              </a:rPr>
              <a:t>Invisibility: </a:t>
            </a:r>
            <a:r>
              <a:rPr lang="en-US" sz="2200" dirty="0">
                <a:solidFill>
                  <a:srgbClr val="0070C0"/>
                </a:solidFill>
              </a:rPr>
              <a:t>When a bridge is being constructed the progress being made can actually be seen</a:t>
            </a:r>
          </a:p>
          <a:p>
            <a:pPr marL="436288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70C0"/>
                </a:solidFill>
              </a:rPr>
              <a:t>Complexity: </a:t>
            </a:r>
            <a:r>
              <a:rPr lang="en-US" sz="2200" dirty="0">
                <a:solidFill>
                  <a:srgbClr val="0070C0"/>
                </a:solidFill>
              </a:rPr>
              <a:t>Software products contain more complexity (e.g. logical) than other engineered artifacts</a:t>
            </a:r>
          </a:p>
          <a:p>
            <a:pPr marL="436288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70C0"/>
                </a:solidFill>
              </a:rPr>
              <a:t>Flexibility: </a:t>
            </a:r>
            <a:r>
              <a:rPr lang="en-US" sz="2200" dirty="0">
                <a:solidFill>
                  <a:srgbClr val="0070C0"/>
                </a:solidFill>
              </a:rPr>
              <a:t>The software systems are likely to be subject to a higher degree of change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- 3 </a:t>
            </a:r>
          </a:p>
        </p:txBody>
      </p:sp>
    </p:spTree>
    <p:extLst>
      <p:ext uri="{BB962C8B-B14F-4D97-AF65-F5344CB8AC3E}">
        <p14:creationId xmlns:p14="http://schemas.microsoft.com/office/powerpoint/2010/main" val="292816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41863"/>
            <a:ext cx="10874934" cy="365760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200" dirty="0"/>
              <a:t>Project Management uses skills, knowledge, and resources to satisfy project requirements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200" dirty="0"/>
              <a:t>The Project Manager is: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Formally empowered to use organizational resources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In control of the project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Authorized to spend the project’s budget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Authorized to make decisions for the project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- 4 </a:t>
            </a:r>
          </a:p>
        </p:txBody>
      </p:sp>
    </p:spTree>
    <p:extLst>
      <p:ext uri="{BB962C8B-B14F-4D97-AF65-F5344CB8AC3E}">
        <p14:creationId xmlns:p14="http://schemas.microsoft.com/office/powerpoint/2010/main" val="98885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Project management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41863"/>
            <a:ext cx="10874934" cy="365760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200" dirty="0"/>
              <a:t>The Feasibility Study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Investigation to decide whether a prospective project is worth starting</a:t>
            </a:r>
            <a:endParaRPr lang="en-US" sz="22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200" dirty="0"/>
              <a:t>Planning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Guidance to execute, monitor, and control a project</a:t>
            </a:r>
            <a:endParaRPr lang="en-US" sz="22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200" dirty="0"/>
              <a:t>Project Execution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The implementation of a projects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- 5 </a:t>
            </a:r>
          </a:p>
        </p:txBody>
      </p:sp>
    </p:spTree>
    <p:extLst>
      <p:ext uri="{BB962C8B-B14F-4D97-AF65-F5344CB8AC3E}">
        <p14:creationId xmlns:p14="http://schemas.microsoft.com/office/powerpoint/2010/main" val="264067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&amp;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41863"/>
            <a:ext cx="10874934" cy="365760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200" dirty="0"/>
              <a:t>Software Process: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Defines all the tasks required for developing and maintaining software</a:t>
            </a:r>
            <a:endParaRPr lang="en-US" sz="22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200" dirty="0"/>
              <a:t>Software Process Phases: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The activities of a software process are termed as phases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- 6</a:t>
            </a:r>
          </a:p>
        </p:txBody>
      </p:sp>
    </p:spTree>
    <p:extLst>
      <p:ext uri="{BB962C8B-B14F-4D97-AF65-F5344CB8AC3E}">
        <p14:creationId xmlns:p14="http://schemas.microsoft.com/office/powerpoint/2010/main" val="144696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software project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709" y="1841862"/>
            <a:ext cx="10685418" cy="4689567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Requirement Analysis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Specification/Design/Modelling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Development/Coding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Testing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Implementation/Installation/Deployment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Maintenance and support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Documentation</a:t>
            </a: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- 7</a:t>
            </a:r>
          </a:p>
        </p:txBody>
      </p:sp>
    </p:spTree>
    <p:extLst>
      <p:ext uri="{BB962C8B-B14F-4D97-AF65-F5344CB8AC3E}">
        <p14:creationId xmlns:p14="http://schemas.microsoft.com/office/powerpoint/2010/main" val="384919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project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709" y="1841862"/>
            <a:ext cx="10685418" cy="4002347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200" dirty="0"/>
              <a:t>Information systems vs. embedded systems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Information system interfaces with the organizations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Embedded system interfaces with a machine</a:t>
            </a:r>
            <a:br>
              <a:rPr lang="en-US" sz="2200" dirty="0">
                <a:solidFill>
                  <a:srgbClr val="0070C0"/>
                </a:solidFill>
              </a:rPr>
            </a:br>
            <a:endParaRPr lang="en-US" sz="2200" dirty="0">
              <a:solidFill>
                <a:srgbClr val="0070C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200" dirty="0"/>
              <a:t>Objectives vs. Products</a:t>
            </a:r>
          </a:p>
          <a:p>
            <a:pPr marL="1030288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Projects may be distinguished by whether their aim is to produce a product (client specify requirements details) or to meet certain objectives (improve service level)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- 8</a:t>
            </a:r>
          </a:p>
        </p:txBody>
      </p:sp>
    </p:spTree>
    <p:extLst>
      <p:ext uri="{BB962C8B-B14F-4D97-AF65-F5344CB8AC3E}">
        <p14:creationId xmlns:p14="http://schemas.microsoft.com/office/powerpoint/2010/main" val="309817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of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41862"/>
            <a:ext cx="10874935" cy="4794069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200" dirty="0"/>
              <a:t>Systems, subsystems and environments </a:t>
            </a:r>
            <a:r>
              <a:rPr lang="en-GB" sz="2200" dirty="0">
                <a:solidFill>
                  <a:srgbClr val="0070C0"/>
                </a:solidFill>
              </a:rPr>
              <a:t>(e.g. cashier’s workstation in a supermarket)</a:t>
            </a:r>
            <a:endParaRPr lang="en-US" sz="2200" dirty="0">
              <a:solidFill>
                <a:srgbClr val="0070C0"/>
              </a:solidFill>
            </a:endParaRPr>
          </a:p>
          <a:p>
            <a:pPr marL="1030288" lvl="2" indent="-3429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System: a set of interrelated parts (barcode scanner, keyboard, monitor, cash drawer)</a:t>
            </a:r>
          </a:p>
          <a:p>
            <a:pPr marL="1030288" lvl="2" indent="-3429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Subsystem: part of a larger system</a:t>
            </a:r>
          </a:p>
          <a:p>
            <a:pPr marL="1030288" lvl="2" indent="-3429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Environment:</a:t>
            </a:r>
          </a:p>
          <a:p>
            <a:pPr lvl="4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Outside the system (actor)</a:t>
            </a:r>
          </a:p>
          <a:p>
            <a:pPr lvl="4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Things that affect the system</a:t>
            </a:r>
          </a:p>
          <a:p>
            <a:pPr lvl="4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System has no direct control (to the environment)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200" dirty="0"/>
              <a:t>Open systems</a:t>
            </a:r>
          </a:p>
          <a:p>
            <a:pPr marL="1030288" lvl="2" indent="-3429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Open systems interact with the environment</a:t>
            </a:r>
          </a:p>
          <a:p>
            <a:pPr marL="1030288" lvl="2" indent="-3429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</a:rPr>
              <a:t>Nearly all systems are open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- 9 </a:t>
            </a:r>
          </a:p>
        </p:txBody>
      </p:sp>
    </p:spTree>
    <p:extLst>
      <p:ext uri="{BB962C8B-B14F-4D97-AF65-F5344CB8AC3E}">
        <p14:creationId xmlns:p14="http://schemas.microsoft.com/office/powerpoint/2010/main" val="8981790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1019</TotalTime>
  <Words>1048</Words>
  <Application>Microsoft Office PowerPoint</Application>
  <PresentationFormat>Widescreen</PresentationFormat>
  <Paragraphs>202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ＭＳ Ｐゴシック</vt:lpstr>
      <vt:lpstr>Calibri</vt:lpstr>
      <vt:lpstr>Courier New</vt:lpstr>
      <vt:lpstr>Gill Sans MT</vt:lpstr>
      <vt:lpstr>Wingdings</vt:lpstr>
      <vt:lpstr>Wingdings 2</vt:lpstr>
      <vt:lpstr>Dividend</vt:lpstr>
      <vt:lpstr>Chapter 1: fundamental concepts of SDPM</vt:lpstr>
      <vt:lpstr>What is a project?</vt:lpstr>
      <vt:lpstr>Software project</vt:lpstr>
      <vt:lpstr>Project management</vt:lpstr>
      <vt:lpstr>Software Project management activities</vt:lpstr>
      <vt:lpstr>Process &amp; Phases</vt:lpstr>
      <vt:lpstr>Typical software project lifecycle</vt:lpstr>
      <vt:lpstr>Software project categories</vt:lpstr>
      <vt:lpstr>Type of systems</vt:lpstr>
      <vt:lpstr>Type of systems</vt:lpstr>
      <vt:lpstr>What is management?</vt:lpstr>
      <vt:lpstr>problems with software projects (Common)</vt:lpstr>
      <vt:lpstr>problems with software projects (others)</vt:lpstr>
      <vt:lpstr>Management control</vt:lpstr>
      <vt:lpstr>Management control</vt:lpstr>
      <vt:lpstr>Management control</vt:lpstr>
      <vt:lpstr>Management control</vt:lpstr>
      <vt:lpstr>stakeholders</vt:lpstr>
      <vt:lpstr>stakeholders</vt:lpstr>
      <vt:lpstr>Requirement specification</vt:lpstr>
      <vt:lpstr>Information and control in organization</vt:lpstr>
      <vt:lpstr>Information and control in organization</vt:lpstr>
      <vt:lpstr>Information and control in organization</vt:lpstr>
      <vt:lpstr>references</vt:lpstr>
    </vt:vector>
  </TitlesOfParts>
  <Company>AIUB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SOFTWARE REQUIREMENTS: WHAT, WHY, &amp; WHO 1.1 The Essential software requirement</dc:title>
  <dc:creator>Syed Ishteaque Ahmed</dc:creator>
  <cp:lastModifiedBy>student</cp:lastModifiedBy>
  <cp:revision>193</cp:revision>
  <dcterms:created xsi:type="dcterms:W3CDTF">2015-08-31T11:09:01Z</dcterms:created>
  <dcterms:modified xsi:type="dcterms:W3CDTF">2017-01-29T07:29:34Z</dcterms:modified>
</cp:coreProperties>
</file>