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61" r:id="rId3"/>
    <p:sldId id="263" r:id="rId4"/>
    <p:sldId id="264" r:id="rId5"/>
    <p:sldId id="266" r:id="rId6"/>
    <p:sldId id="269" r:id="rId7"/>
    <p:sldId id="270" r:id="rId8"/>
    <p:sldId id="286" r:id="rId9"/>
    <p:sldId id="268" r:id="rId10"/>
    <p:sldId id="271" r:id="rId11"/>
    <p:sldId id="257" r:id="rId12"/>
    <p:sldId id="284" r:id="rId13"/>
    <p:sldId id="258" r:id="rId14"/>
    <p:sldId id="285" r:id="rId15"/>
    <p:sldId id="283" r:id="rId16"/>
    <p:sldId id="279" r:id="rId17"/>
    <p:sldId id="278" r:id="rId18"/>
    <p:sldId id="280" r:id="rId19"/>
    <p:sldId id="281"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5D478-A33E-41B7-BA00-30F2321FB56B}" type="datetimeFigureOut">
              <a:rPr lang="en-US" smtClean="0"/>
              <a:t>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A810-8C04-49C1-AF75-26581013DA20}" type="slidenum">
              <a:rPr lang="en-US" smtClean="0"/>
              <a:t>‹#›</a:t>
            </a:fld>
            <a:endParaRPr lang="en-US"/>
          </a:p>
        </p:txBody>
      </p:sp>
    </p:spTree>
    <p:extLst>
      <p:ext uri="{BB962C8B-B14F-4D97-AF65-F5344CB8AC3E}">
        <p14:creationId xmlns:p14="http://schemas.microsoft.com/office/powerpoint/2010/main" val="239477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a:t>
            </a:fld>
            <a:endParaRPr lang="en-US"/>
          </a:p>
        </p:txBody>
      </p:sp>
    </p:spTree>
    <p:extLst>
      <p:ext uri="{BB962C8B-B14F-4D97-AF65-F5344CB8AC3E}">
        <p14:creationId xmlns:p14="http://schemas.microsoft.com/office/powerpoint/2010/main" val="3217078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5" name="Footer Placeholder 4"/>
          <p:cNvSpPr>
            <a:spLocks noGrp="1"/>
          </p:cNvSpPr>
          <p:nvPr>
            <p:ph type="ftr" sz="quarter" idx="11"/>
          </p:nvPr>
        </p:nvSpPr>
        <p:spPr/>
        <p:txBody>
          <a:bodyPr/>
          <a:lstStyle/>
          <a:p>
            <a:r>
              <a:rPr lang="en-US" dirty="0"/>
              <a:t>CSC 3224-Computer Graphics</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11351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a:t>Sabbir</a:t>
            </a:r>
            <a:r>
              <a:rPr lang="en-US" dirty="0"/>
              <a:t> Ahmed</a:t>
            </a:r>
          </a:p>
        </p:txBody>
      </p:sp>
      <p:sp>
        <p:nvSpPr>
          <p:cNvPr id="6" name="Footer Placeholder 5"/>
          <p:cNvSpPr>
            <a:spLocks noGrp="1"/>
          </p:cNvSpPr>
          <p:nvPr>
            <p:ph type="ftr" sz="quarter" idx="11"/>
          </p:nvPr>
        </p:nvSpPr>
        <p:spPr/>
        <p:txBody>
          <a:bodyPr/>
          <a:lstStyle/>
          <a:p>
            <a:r>
              <a:rPr lang="en-US" dirty="0"/>
              <a:t>CSC 3224-Computer Graphics</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6159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5" name="Footer Placeholder 4"/>
          <p:cNvSpPr>
            <a:spLocks noGrp="1"/>
          </p:cNvSpPr>
          <p:nvPr>
            <p:ph type="ftr" sz="quarter" idx="11"/>
          </p:nvPr>
        </p:nvSpPr>
        <p:spPr/>
        <p:txBody>
          <a:bodyPr/>
          <a:lstStyle/>
          <a:p>
            <a:r>
              <a:rPr lang="en-US" dirty="0"/>
              <a:t>CSC 3224-Computer Graphics</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6406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5" name="Footer Placeholder 4"/>
          <p:cNvSpPr>
            <a:spLocks noGrp="1"/>
          </p:cNvSpPr>
          <p:nvPr>
            <p:ph type="ftr" sz="quarter" idx="11"/>
          </p:nvPr>
        </p:nvSpPr>
        <p:spPr/>
        <p:txBody>
          <a:bodyPr/>
          <a:lstStyle/>
          <a:p>
            <a:r>
              <a:rPr lang="en-US" dirty="0"/>
              <a:t>CSC 3224-Computer Graphics</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057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457200" indent="-457200" algn="just">
              <a:spcBef>
                <a:spcPts val="1000"/>
              </a:spcBef>
              <a:buFont typeface="Wingdings" panose="05000000000000000000" pitchFamily="2" charset="2"/>
              <a:buChar char=""/>
              <a:defRPr/>
            </a:lvl1pPr>
            <a:lvl2pPr marL="685800" indent="-457200" algn="just">
              <a:buFont typeface="Wingdings 2" panose="05020102010507070707" pitchFamily="18" charset="2"/>
              <a:buChar char=""/>
              <a:defRPr/>
            </a:lvl2pPr>
            <a:lvl3pPr marL="1143000" indent="-457200" algn="just">
              <a:buFont typeface="Wingdings 2" panose="05020102010507070707" pitchFamily="18" charset="2"/>
              <a:buChar char=""/>
              <a:defRPr/>
            </a:lvl3pPr>
            <a:lvl4pPr marL="1600200" indent="-457200" algn="just">
              <a:buFont typeface="Wingdings 2" panose="05020102010507070707" pitchFamily="18" charset="2"/>
              <a:buChar char=""/>
              <a:defRPr/>
            </a:lvl4pPr>
            <a:lvl5pPr marL="2057400" indent="-457200" algn="just">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1816100" cy="365125"/>
          </a:xfrm>
        </p:spPr>
        <p:txBody>
          <a:bodyPr/>
          <a:lstStyle>
            <a:lvl1pPr>
              <a:defRPr sz="1600"/>
            </a:lvl1pPr>
          </a:lstStyle>
          <a:p>
            <a:r>
              <a:rPr lang="en-US" dirty="0" err="1"/>
              <a:t>Sabbir</a:t>
            </a:r>
            <a:r>
              <a:rPr lang="en-US" dirty="0"/>
              <a:t> Ahmed</a:t>
            </a:r>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dirty="0"/>
              <a:t>CSC 3224-Computer Graphics</a:t>
            </a:r>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6832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5" name="Footer Placeholder 4"/>
          <p:cNvSpPr>
            <a:spLocks noGrp="1"/>
          </p:cNvSpPr>
          <p:nvPr>
            <p:ph type="ftr" sz="quarter" idx="11"/>
          </p:nvPr>
        </p:nvSpPr>
        <p:spPr/>
        <p:txBody>
          <a:bodyPr/>
          <a:lstStyle/>
          <a:p>
            <a:r>
              <a:rPr lang="en-US" dirty="0"/>
              <a:t>CSC 3224-Computer Graphics</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4537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5" name="Footer Placeholder 4"/>
          <p:cNvSpPr>
            <a:spLocks noGrp="1"/>
          </p:cNvSpPr>
          <p:nvPr>
            <p:ph type="ftr" sz="quarter" idx="11"/>
          </p:nvPr>
        </p:nvSpPr>
        <p:spPr/>
        <p:txBody>
          <a:bodyPr/>
          <a:lstStyle/>
          <a:p>
            <a:r>
              <a:rPr lang="en-US" dirty="0"/>
              <a:t>CSC 3224-Computer Graphics</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21708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err="1"/>
              <a:t>Sabbir</a:t>
            </a:r>
            <a:r>
              <a:rPr lang="en-US" dirty="0"/>
              <a:t> Ahmed</a:t>
            </a:r>
          </a:p>
        </p:txBody>
      </p:sp>
      <p:sp>
        <p:nvSpPr>
          <p:cNvPr id="6" name="Footer Placeholder 5"/>
          <p:cNvSpPr>
            <a:spLocks noGrp="1"/>
          </p:cNvSpPr>
          <p:nvPr>
            <p:ph type="ftr" sz="quarter" idx="11"/>
          </p:nvPr>
        </p:nvSpPr>
        <p:spPr/>
        <p:txBody>
          <a:bodyPr/>
          <a:lstStyle/>
          <a:p>
            <a:r>
              <a:rPr lang="en-US" dirty="0"/>
              <a:t>CSC 3224-Computer Graphics</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432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err="1"/>
              <a:t>Sabbir</a:t>
            </a:r>
            <a:r>
              <a:rPr lang="en-US" dirty="0"/>
              <a:t> Ahmed</a:t>
            </a:r>
          </a:p>
        </p:txBody>
      </p:sp>
      <p:sp>
        <p:nvSpPr>
          <p:cNvPr id="8" name="Footer Placeholder 7"/>
          <p:cNvSpPr>
            <a:spLocks noGrp="1"/>
          </p:cNvSpPr>
          <p:nvPr>
            <p:ph type="ftr" sz="quarter" idx="11"/>
          </p:nvPr>
        </p:nvSpPr>
        <p:spPr/>
        <p:txBody>
          <a:bodyPr/>
          <a:lstStyle/>
          <a:p>
            <a:r>
              <a:rPr lang="en-US" dirty="0"/>
              <a:t>CSC 3224-Computer Graphics</a:t>
            </a:r>
          </a:p>
        </p:txBody>
      </p:sp>
      <p:sp>
        <p:nvSpPr>
          <p:cNvPr id="9" name="Slide Number Placeholder 8"/>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0955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err="1"/>
              <a:t>Sabbir</a:t>
            </a:r>
            <a:r>
              <a:rPr lang="en-US" dirty="0"/>
              <a:t> Ahmed</a:t>
            </a:r>
          </a:p>
        </p:txBody>
      </p:sp>
      <p:sp>
        <p:nvSpPr>
          <p:cNvPr id="4" name="Footer Placeholder 3"/>
          <p:cNvSpPr>
            <a:spLocks noGrp="1"/>
          </p:cNvSpPr>
          <p:nvPr>
            <p:ph type="ftr" sz="quarter" idx="11"/>
          </p:nvPr>
        </p:nvSpPr>
        <p:spPr/>
        <p:txBody>
          <a:bodyPr/>
          <a:lstStyle/>
          <a:p>
            <a:r>
              <a:rPr lang="en-US" dirty="0"/>
              <a:t>CSC 3224-Computer Graphics</a:t>
            </a:r>
          </a:p>
        </p:txBody>
      </p:sp>
      <p:sp>
        <p:nvSpPr>
          <p:cNvPr id="5" name="Slide Number Placeholder 4"/>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03011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err="1"/>
              <a:t>Sabbir</a:t>
            </a:r>
            <a:r>
              <a:rPr lang="en-US" dirty="0"/>
              <a:t> Ahmed</a:t>
            </a:r>
          </a:p>
        </p:txBody>
      </p:sp>
      <p:sp>
        <p:nvSpPr>
          <p:cNvPr id="3" name="Footer Placeholder 2"/>
          <p:cNvSpPr>
            <a:spLocks noGrp="1"/>
          </p:cNvSpPr>
          <p:nvPr>
            <p:ph type="ftr" sz="quarter" idx="11"/>
          </p:nvPr>
        </p:nvSpPr>
        <p:spPr/>
        <p:txBody>
          <a:bodyPr/>
          <a:lstStyle/>
          <a:p>
            <a:r>
              <a:rPr lang="en-US" dirty="0"/>
              <a:t>CSC 3224-Computer Graphics</a:t>
            </a:r>
          </a:p>
        </p:txBody>
      </p:sp>
      <p:sp>
        <p:nvSpPr>
          <p:cNvPr id="4" name="Slide Number Placeholder 3"/>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3635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a:t>Sabbir</a:t>
            </a:r>
            <a:r>
              <a:rPr lang="en-US" dirty="0"/>
              <a:t> Ahmed</a:t>
            </a:r>
          </a:p>
        </p:txBody>
      </p:sp>
      <p:sp>
        <p:nvSpPr>
          <p:cNvPr id="6" name="Footer Placeholder 5"/>
          <p:cNvSpPr>
            <a:spLocks noGrp="1"/>
          </p:cNvSpPr>
          <p:nvPr>
            <p:ph type="ftr" sz="quarter" idx="11"/>
          </p:nvPr>
        </p:nvSpPr>
        <p:spPr/>
        <p:txBody>
          <a:bodyPr/>
          <a:lstStyle/>
          <a:p>
            <a:r>
              <a:rPr lang="en-US" dirty="0"/>
              <a:t>CSC 3224-Computer Graphics</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4565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err="1"/>
              <a:t>Sabbir</a:t>
            </a:r>
            <a:r>
              <a:rPr lang="en-US" dirty="0"/>
              <a:t> Ahmed</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CSC 3224-Computer Graphics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83969-37C5-4618-A16D-59AABA52C744}" type="slidenum">
              <a:rPr lang="en-US" smtClean="0"/>
              <a:t>‹#›</a:t>
            </a:fld>
            <a:endParaRPr lang="en-US"/>
          </a:p>
        </p:txBody>
      </p:sp>
    </p:spTree>
    <p:extLst>
      <p:ext uri="{BB962C8B-B14F-4D97-AF65-F5344CB8AC3E}">
        <p14:creationId xmlns:p14="http://schemas.microsoft.com/office/powerpoint/2010/main" val="32169017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678871"/>
            <a:ext cx="10765560" cy="2751459"/>
          </a:xfrm>
        </p:spPr>
        <p:txBody>
          <a:bodyPr>
            <a:noAutofit/>
          </a:bodyPr>
          <a:lstStyle/>
          <a:p>
            <a:pPr algn="ctr">
              <a:lnSpc>
                <a:spcPct val="100000"/>
              </a:lnSpc>
              <a:spcBef>
                <a:spcPts val="0"/>
              </a:spcBef>
            </a:pPr>
            <a:r>
              <a:rPr lang="en-US" sz="5100" dirty="0">
                <a:latin typeface="Book Antiqua" panose="02040602050305030304" pitchFamily="18" charset="0"/>
              </a:rPr>
              <a:t>CSC 4226 :: Artificial Intelligence</a:t>
            </a:r>
            <a:br>
              <a:rPr lang="en-US" sz="4800" dirty="0">
                <a:latin typeface="Book Antiqua" panose="02040602050305030304" pitchFamily="18" charset="0"/>
              </a:rPr>
            </a:br>
            <a:br>
              <a:rPr lang="en-US" sz="4800" dirty="0">
                <a:latin typeface="Book Antiqua" panose="02040602050305030304" pitchFamily="18" charset="0"/>
              </a:rPr>
            </a:br>
            <a:r>
              <a:rPr lang="en-US" sz="5400" b="1" cap="small" dirty="0">
                <a:latin typeface="Book Antiqua" panose="02040602050305030304" pitchFamily="18" charset="0"/>
              </a:rPr>
              <a:t>Introduction</a:t>
            </a:r>
            <a:endParaRPr lang="en-US" sz="4800" b="1" cap="small" dirty="0">
              <a:latin typeface="Book Antiqua" panose="02040602050305030304" pitchFamily="18" charset="0"/>
            </a:endParaRPr>
          </a:p>
        </p:txBody>
      </p:sp>
      <p:sp>
        <p:nvSpPr>
          <p:cNvPr id="3" name="Text Placeholder 2"/>
          <p:cNvSpPr>
            <a:spLocks noGrp="1"/>
          </p:cNvSpPr>
          <p:nvPr>
            <p:ph type="body" idx="1"/>
          </p:nvPr>
        </p:nvSpPr>
        <p:spPr>
          <a:xfrm>
            <a:off x="831850" y="4189863"/>
            <a:ext cx="10515600" cy="1899787"/>
          </a:xfrm>
        </p:spPr>
        <p:txBody>
          <a:bodyPr>
            <a:normAutofit/>
          </a:bodyPr>
          <a:lstStyle/>
          <a:p>
            <a:pPr algn="r">
              <a:lnSpc>
                <a:spcPct val="120000"/>
              </a:lnSpc>
              <a:spcBef>
                <a:spcPts val="0"/>
              </a:spcBef>
            </a:pPr>
            <a:r>
              <a:rPr lang="en-US" sz="3000" dirty="0">
                <a:solidFill>
                  <a:schemeClr val="tx1"/>
                </a:solidFill>
                <a:cs typeface="Times New Roman" panose="02020603050405020304" pitchFamily="18" charset="0"/>
              </a:rPr>
              <a:t>SABBIR AHMED</a:t>
            </a:r>
          </a:p>
          <a:p>
            <a:pPr algn="r">
              <a:lnSpc>
                <a:spcPct val="120000"/>
              </a:lnSpc>
              <a:spcBef>
                <a:spcPts val="0"/>
              </a:spcBef>
            </a:pPr>
            <a:r>
              <a:rPr lang="en-US" sz="1700" dirty="0">
                <a:solidFill>
                  <a:schemeClr val="tx1"/>
                </a:solidFill>
                <a:cs typeface="Times New Roman" panose="02020603050405020304" pitchFamily="18" charset="0"/>
              </a:rPr>
              <a:t>Assistant Professor, Department of Computer Science</a:t>
            </a:r>
          </a:p>
          <a:p>
            <a:pPr algn="r">
              <a:lnSpc>
                <a:spcPct val="120000"/>
              </a:lnSpc>
              <a:spcBef>
                <a:spcPts val="0"/>
              </a:spcBef>
            </a:pPr>
            <a:r>
              <a:rPr lang="en-US" sz="1700" dirty="0">
                <a:solidFill>
                  <a:schemeClr val="tx1"/>
                </a:solidFill>
                <a:cs typeface="Times New Roman" panose="02020603050405020304" pitchFamily="18" charset="0"/>
              </a:rPr>
              <a:t>Faculty of Science &amp; Information Technology</a:t>
            </a:r>
          </a:p>
          <a:p>
            <a:pPr algn="r">
              <a:lnSpc>
                <a:spcPct val="120000"/>
              </a:lnSpc>
              <a:spcBef>
                <a:spcPts val="0"/>
              </a:spcBef>
            </a:pPr>
            <a:r>
              <a:rPr lang="en-US" sz="1700" dirty="0">
                <a:solidFill>
                  <a:schemeClr val="tx1"/>
                </a:solidFill>
                <a:cs typeface="Times New Roman" panose="02020603050405020304" pitchFamily="18" charset="0"/>
              </a:rPr>
              <a:t>American International University-Bangladesh (AIUB)</a:t>
            </a:r>
          </a:p>
          <a:p>
            <a:pPr algn="r">
              <a:lnSpc>
                <a:spcPct val="120000"/>
              </a:lnSpc>
              <a:spcBef>
                <a:spcPts val="0"/>
              </a:spcBef>
            </a:pPr>
            <a:r>
              <a:rPr lang="en-US" sz="1700" dirty="0">
                <a:solidFill>
                  <a:schemeClr val="tx1"/>
                </a:solidFill>
                <a:cs typeface="Times New Roman" panose="02020603050405020304" pitchFamily="18" charset="0"/>
              </a:rPr>
              <a:t>sabbir.ahmed@aiub.edu</a:t>
            </a:r>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fld id="{4A983969-37C5-4618-A16D-59AABA52C744}" type="slidenum">
              <a:rPr lang="en-US" smtClean="0"/>
              <a:t>1</a:t>
            </a:fld>
            <a:endParaRPr lang="en-US" dirty="0"/>
          </a:p>
        </p:txBody>
      </p:sp>
      <p:sp>
        <p:nvSpPr>
          <p:cNvPr id="8"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23404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76464074"/>
              </p:ext>
            </p:extLst>
          </p:nvPr>
        </p:nvGraphicFramePr>
        <p:xfrm>
          <a:off x="214313" y="965200"/>
          <a:ext cx="11744331" cy="5164137"/>
        </p:xfrm>
        <a:graphic>
          <a:graphicData uri="http://schemas.openxmlformats.org/drawingml/2006/table">
            <a:tbl>
              <a:tblPr firstRow="1" firstCol="1" lastRow="1" lastCol="1" bandRow="1" bandCol="1">
                <a:tableStyleId>{F5AB1C69-6EDB-4FF4-983F-18BD219EF322}</a:tableStyleId>
              </a:tblPr>
              <a:tblGrid>
                <a:gridCol w="2257425">
                  <a:extLst>
                    <a:ext uri="{9D8B030D-6E8A-4147-A177-3AD203B41FA5}">
                      <a16:colId xmlns:a16="http://schemas.microsoft.com/office/drawing/2014/main" val="20000"/>
                    </a:ext>
                  </a:extLst>
                </a:gridCol>
                <a:gridCol w="6972301">
                  <a:extLst>
                    <a:ext uri="{9D8B030D-6E8A-4147-A177-3AD203B41FA5}">
                      <a16:colId xmlns:a16="http://schemas.microsoft.com/office/drawing/2014/main" val="20001"/>
                    </a:ext>
                  </a:extLst>
                </a:gridCol>
                <a:gridCol w="1228726">
                  <a:extLst>
                    <a:ext uri="{9D8B030D-6E8A-4147-A177-3AD203B41FA5}">
                      <a16:colId xmlns:a16="http://schemas.microsoft.com/office/drawing/2014/main" val="20002"/>
                    </a:ext>
                  </a:extLst>
                </a:gridCol>
                <a:gridCol w="1285879">
                  <a:extLst>
                    <a:ext uri="{9D8B030D-6E8A-4147-A177-3AD203B41FA5}">
                      <a16:colId xmlns:a16="http://schemas.microsoft.com/office/drawing/2014/main" val="20003"/>
                    </a:ext>
                  </a:extLst>
                </a:gridCol>
              </a:tblGrid>
              <a:tr h="469467">
                <a:tc>
                  <a:txBody>
                    <a:bodyPr/>
                    <a:lstStyle/>
                    <a:p>
                      <a:pPr marL="0" marR="0">
                        <a:spcBef>
                          <a:spcPts val="0"/>
                        </a:spcBef>
                        <a:spcAft>
                          <a:spcPts val="0"/>
                        </a:spcAft>
                      </a:pPr>
                      <a:r>
                        <a:rPr lang="en-US" sz="2800" b="1" dirty="0">
                          <a:solidFill>
                            <a:schemeClr val="tx1"/>
                          </a:solidFill>
                          <a:effectLst/>
                        </a:rPr>
                        <a:t>Midterm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mn-lt"/>
                          <a:ea typeface="+mn-ea"/>
                          <a:cs typeface="+mn-cs"/>
                        </a:rPr>
                        <a:t>Quiz (Best One)</a:t>
                      </a: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rPr>
                        <a:t>20</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Midterm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Midterm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40%</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69467">
                <a:tc>
                  <a:txBody>
                    <a:bodyPr/>
                    <a:lstStyle/>
                    <a:p>
                      <a:pPr marL="0" marR="0">
                        <a:spcBef>
                          <a:spcPts val="0"/>
                        </a:spcBef>
                        <a:spcAft>
                          <a:spcPts val="0"/>
                        </a:spcAft>
                      </a:pPr>
                      <a:r>
                        <a:rPr lang="en-US" sz="2800" b="1" dirty="0">
                          <a:solidFill>
                            <a:schemeClr val="tx1"/>
                          </a:solidFill>
                          <a:effectLst/>
                        </a:rPr>
                        <a:t>Final 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Quiz (Best</a:t>
                      </a:r>
                      <a:r>
                        <a:rPr lang="en-US" sz="2800" baseline="0" dirty="0">
                          <a:solidFill>
                            <a:schemeClr val="tx1"/>
                          </a:solidFill>
                          <a:effectLst/>
                        </a:rPr>
                        <a:t> One</a:t>
                      </a:r>
                      <a:r>
                        <a:rPr lang="en-US" sz="2800" dirty="0">
                          <a:solidFill>
                            <a:schemeClr val="tx1"/>
                          </a:solidFill>
                          <a:effectLst/>
                        </a:rPr>
                        <a:t>)</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20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Final 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Final 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60%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69467">
                <a:tc>
                  <a:txBody>
                    <a:bodyPr/>
                    <a:lstStyle/>
                    <a:p>
                      <a:pPr marL="0" marR="0">
                        <a:spcBef>
                          <a:spcPts val="0"/>
                        </a:spcBef>
                        <a:spcAft>
                          <a:spcPts val="0"/>
                        </a:spcAft>
                      </a:pPr>
                      <a:r>
                        <a:rPr lang="en-US" sz="2800" b="1" dirty="0">
                          <a:solidFill>
                            <a:schemeClr val="tx1"/>
                          </a:solidFill>
                          <a:effectLst/>
                        </a:rPr>
                        <a:t>Grand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rPr>
                        <a:t>Final Grade of the Course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100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10</a:t>
            </a:fld>
            <a:endParaRPr lang="en-US" dirty="0"/>
          </a:p>
        </p:txBody>
      </p:sp>
      <p:sp>
        <p:nvSpPr>
          <p:cNvPr id="8"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412220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Classroom Policies</a:t>
            </a:r>
          </a:p>
        </p:txBody>
      </p:sp>
      <p:sp>
        <p:nvSpPr>
          <p:cNvPr id="3" name="Content Placeholder 2"/>
          <p:cNvSpPr>
            <a:spLocks noGrp="1"/>
          </p:cNvSpPr>
          <p:nvPr>
            <p:ph idx="1"/>
          </p:nvPr>
        </p:nvSpPr>
        <p:spPr/>
        <p:txBody>
          <a:bodyPr>
            <a:normAutofit fontScale="92500" lnSpcReduction="20000"/>
          </a:bodyPr>
          <a:lstStyle/>
          <a:p>
            <a:r>
              <a:rPr lang="en-US" b="1" i="1" dirty="0"/>
              <a:t>Must </a:t>
            </a:r>
            <a:r>
              <a:rPr lang="en-US" dirty="0"/>
              <a:t>be present inside the class in due time.</a:t>
            </a:r>
          </a:p>
          <a:p>
            <a:r>
              <a:rPr lang="en-US" b="1" i="1" dirty="0"/>
              <a:t>Class Break</a:t>
            </a:r>
            <a:r>
              <a:rPr lang="en-US" dirty="0"/>
              <a:t>: I would prefer to start the class in due time and leave the class in 10/15 minutes early for theory/Laboratory class respectively, instead of giving a break.</a:t>
            </a:r>
          </a:p>
          <a:p>
            <a:r>
              <a:rPr lang="en-US" dirty="0"/>
              <a:t>Every class will start with a question-answer session about the last lecture. So students must be prepared with the contents and exercises from the last lecture.</a:t>
            </a:r>
          </a:p>
          <a:p>
            <a:r>
              <a:rPr lang="en-US" dirty="0"/>
              <a:t>Students are suggested to ask questions during or after the lecture.</a:t>
            </a:r>
          </a:p>
          <a:p>
            <a:r>
              <a:rPr lang="en-US" i="1" dirty="0"/>
              <a:t>Additional/bonus marks</a:t>
            </a:r>
            <a:r>
              <a:rPr lang="en-US" dirty="0"/>
              <a:t> may be given to any </a:t>
            </a:r>
            <a:r>
              <a:rPr lang="en-US" i="1" dirty="0"/>
              <a:t>good performances</a:t>
            </a:r>
            <a:r>
              <a:rPr lang="en-US" dirty="0"/>
              <a:t> during the class.</a:t>
            </a:r>
          </a:p>
          <a:p>
            <a:r>
              <a:rPr lang="en-US" b="1" i="1" dirty="0"/>
              <a:t>Late in Class</a:t>
            </a:r>
            <a:r>
              <a:rPr lang="en-US" dirty="0"/>
              <a:t>: </a:t>
            </a:r>
          </a:p>
          <a:p>
            <a:pPr lvl="1"/>
            <a:r>
              <a:rPr lang="en-US" dirty="0"/>
              <a:t>Student coming after 10 minutes of due time is considered late. </a:t>
            </a:r>
          </a:p>
          <a:p>
            <a:pPr lvl="1"/>
            <a:r>
              <a:rPr lang="en-US" dirty="0"/>
              <a:t>2 late attendances are considered as one absent.</a:t>
            </a:r>
          </a:p>
          <a:p>
            <a:pPr lvl="1"/>
            <a:r>
              <a:rPr lang="en-US" dirty="0"/>
              <a:t>Late during quiz/presentation are not given additional time.</a:t>
            </a:r>
          </a:p>
          <a:p>
            <a:pPr lvl="1"/>
            <a:r>
              <a:rPr lang="en-US" dirty="0"/>
              <a:t>Students who are regularly late might have additional deduction of marks.</a:t>
            </a:r>
          </a:p>
          <a:p>
            <a:pPr lvl="1"/>
            <a:r>
              <a:rPr lang="en-US" dirty="0"/>
              <a:t>A late student will be allowed to enter the class. Don’t ask permission to enter the class, just get in slowly and silently. Same policy implies if a student wants to go out of the class for emergency reasons.</a:t>
            </a:r>
          </a:p>
        </p:txBody>
      </p:sp>
      <p:sp>
        <p:nvSpPr>
          <p:cNvPr id="5" name="Date Placeholder 4"/>
          <p:cNvSpPr>
            <a:spLocks noGrp="1"/>
          </p:cNvSpPr>
          <p:nvPr>
            <p:ph type="dt" sz="half" idx="10"/>
          </p:nvPr>
        </p:nvSpPr>
        <p:spPr/>
        <p:txBody>
          <a:bodyPr/>
          <a:lstStyle/>
          <a:p>
            <a:r>
              <a:rPr lang="en-US" dirty="0" err="1"/>
              <a:t>Sabbir</a:t>
            </a:r>
            <a:r>
              <a:rPr lang="en-US" dirty="0"/>
              <a:t> Ahmed</a:t>
            </a:r>
          </a:p>
        </p:txBody>
      </p:sp>
      <p:sp>
        <p:nvSpPr>
          <p:cNvPr id="7" name="Slide Number Placeholder 6"/>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11</a:t>
            </a:fld>
            <a:endParaRPr lang="en-US" dirty="0"/>
          </a:p>
        </p:txBody>
      </p:sp>
      <p:sp>
        <p:nvSpPr>
          <p:cNvPr id="8"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363727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Policies</a:t>
            </a:r>
          </a:p>
        </p:txBody>
      </p:sp>
      <p:sp>
        <p:nvSpPr>
          <p:cNvPr id="3" name="Content Placeholder 2"/>
          <p:cNvSpPr>
            <a:spLocks noGrp="1"/>
          </p:cNvSpPr>
          <p:nvPr>
            <p:ph idx="1"/>
          </p:nvPr>
        </p:nvSpPr>
        <p:spPr/>
        <p:txBody>
          <a:bodyPr/>
          <a:lstStyle/>
          <a:p>
            <a:r>
              <a:rPr lang="en-US" dirty="0"/>
              <a:t>Attendance</a:t>
            </a:r>
          </a:p>
          <a:p>
            <a:r>
              <a:rPr lang="en-US" dirty="0"/>
              <a:t>Laboratory Policies</a:t>
            </a:r>
          </a:p>
          <a:p>
            <a:r>
              <a:rPr lang="en-US" dirty="0"/>
              <a:t>Makeup Evaluation (quiz, assignment, etc.)</a:t>
            </a:r>
          </a:p>
          <a:p>
            <a:r>
              <a:rPr lang="en-US" dirty="0"/>
              <a:t>Grading Policies</a:t>
            </a:r>
          </a:p>
          <a:p>
            <a:r>
              <a:rPr lang="en-US" dirty="0"/>
              <a:t>Dropping a Course</a:t>
            </a:r>
          </a:p>
          <a:p>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12</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363773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Attendance</a:t>
            </a:r>
          </a:p>
        </p:txBody>
      </p:sp>
      <p:sp>
        <p:nvSpPr>
          <p:cNvPr id="3" name="Content Placeholder 2"/>
          <p:cNvSpPr>
            <a:spLocks noGrp="1"/>
          </p:cNvSpPr>
          <p:nvPr>
            <p:ph idx="1"/>
          </p:nvPr>
        </p:nvSpPr>
        <p:spPr/>
        <p:txBody>
          <a:bodyPr>
            <a:normAutofit/>
          </a:bodyPr>
          <a:lstStyle/>
          <a:p>
            <a:r>
              <a:rPr lang="en-US" i="1" dirty="0"/>
              <a:t>At least</a:t>
            </a:r>
            <a:r>
              <a:rPr lang="en-US" dirty="0"/>
              <a:t> 75% presence is required by the student. Absent classes must be defended by the student through application and proper documentation to the course teacher. </a:t>
            </a:r>
          </a:p>
          <a:p>
            <a:r>
              <a:rPr lang="en-US" dirty="0"/>
              <a:t>Single absences or absences within 25% range will be judged by the course teacher. </a:t>
            </a:r>
          </a:p>
          <a:p>
            <a:r>
              <a:rPr lang="en-US" dirty="0"/>
              <a:t>Long absences/irregular presence/absences out of 25% range must go through </a:t>
            </a:r>
            <a:r>
              <a:rPr lang="en-US" i="1" dirty="0"/>
              <a:t>application procedures</a:t>
            </a:r>
            <a:r>
              <a:rPr lang="en-US" dirty="0"/>
              <a:t> via department Head (+ probation office, if student is in </a:t>
            </a:r>
            <a:r>
              <a:rPr lang="en-US" i="1" dirty="0"/>
              <a:t>probation</a:t>
            </a:r>
            <a:r>
              <a:rPr lang="en-US" dirty="0"/>
              <a:t>) to attend the following classes.</a:t>
            </a:r>
          </a:p>
          <a:p>
            <a:r>
              <a:rPr lang="en-US" dirty="0"/>
              <a:t>Acceptance of an application for absence only gives permission to attend the following classes. This might still result in deduction of marks (for attendance) which will be judged by the course teacher.</a:t>
            </a:r>
          </a:p>
          <a:p>
            <a:pPr lvl="1"/>
            <a:endParaRPr lang="en-US" dirty="0"/>
          </a:p>
        </p:txBody>
      </p:sp>
      <p:sp>
        <p:nvSpPr>
          <p:cNvPr id="5" name="Date Placeholder 4"/>
          <p:cNvSpPr>
            <a:spLocks noGrp="1"/>
          </p:cNvSpPr>
          <p:nvPr>
            <p:ph type="dt" sz="half" idx="10"/>
          </p:nvPr>
        </p:nvSpPr>
        <p:spPr/>
        <p:txBody>
          <a:bodyPr/>
          <a:lstStyle/>
          <a:p>
            <a:r>
              <a:rPr lang="en-US" dirty="0" err="1"/>
              <a:t>Sabbir</a:t>
            </a:r>
            <a:r>
              <a:rPr lang="en-US" dirty="0"/>
              <a:t> Ahmed</a:t>
            </a:r>
          </a:p>
        </p:txBody>
      </p:sp>
      <p:sp>
        <p:nvSpPr>
          <p:cNvPr id="7" name="Slide Number Placeholder 6"/>
          <p:cNvSpPr>
            <a:spLocks noGrp="1"/>
          </p:cNvSpPr>
          <p:nvPr>
            <p:ph type="sldNum" sz="quarter" idx="12"/>
          </p:nvPr>
        </p:nvSpPr>
        <p:spPr/>
        <p:txBody>
          <a:body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13</a:t>
            </a:fld>
            <a:endParaRPr lang="en-US" dirty="0"/>
          </a:p>
        </p:txBody>
      </p:sp>
      <p:sp>
        <p:nvSpPr>
          <p:cNvPr id="8"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9263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Laboratory Policies</a:t>
            </a:r>
          </a:p>
        </p:txBody>
      </p:sp>
      <p:sp>
        <p:nvSpPr>
          <p:cNvPr id="3" name="Content Placeholder 2"/>
          <p:cNvSpPr>
            <a:spLocks noGrp="1"/>
          </p:cNvSpPr>
          <p:nvPr>
            <p:ph idx="1"/>
          </p:nvPr>
        </p:nvSpPr>
        <p:spPr/>
        <p:txBody>
          <a:bodyPr>
            <a:normAutofit lnSpcReduction="10000"/>
          </a:bodyPr>
          <a:lstStyle/>
          <a:p>
            <a:pPr lvl="1"/>
            <a:r>
              <a:rPr lang="en-US" b="1" i="1" cap="small" dirty="0"/>
              <a:t>Laboratory Classes:</a:t>
            </a:r>
          </a:p>
          <a:p>
            <a:pPr lvl="2"/>
            <a:r>
              <a:rPr lang="en-US" dirty="0"/>
              <a:t>First 0.5 – 1 hour will be spent explaining the problems/task/experiment to be performed.</a:t>
            </a:r>
          </a:p>
          <a:p>
            <a:pPr lvl="2"/>
            <a:r>
              <a:rPr lang="en-US" dirty="0"/>
              <a:t>Next 1 – 2 hour(s) will be spent by the students to complete the experiment.</a:t>
            </a:r>
          </a:p>
          <a:p>
            <a:pPr lvl="2"/>
            <a:r>
              <a:rPr lang="en-US" dirty="0"/>
              <a:t>Next 0.5 – 1 hour will be spent in checking, marking, and discussing the solution.</a:t>
            </a:r>
          </a:p>
          <a:p>
            <a:pPr lvl="2"/>
            <a:r>
              <a:rPr lang="en-US" dirty="0"/>
              <a:t>Students are allowed to discuss with each other (unless instructed not to) in solving problems.</a:t>
            </a:r>
          </a:p>
          <a:p>
            <a:pPr lvl="2"/>
            <a:r>
              <a:rPr lang="en-US" dirty="0"/>
              <a:t>But the checking (executing/viva) &amp; marking will be with individual students only.</a:t>
            </a:r>
          </a:p>
          <a:p>
            <a:pPr lvl="1"/>
            <a:r>
              <a:rPr lang="en-US" b="1" i="1" cap="small" dirty="0"/>
              <a:t>Laboratory Exam: </a:t>
            </a:r>
            <a:endParaRPr lang="en-US" sz="2400" dirty="0"/>
          </a:p>
          <a:p>
            <a:pPr lvl="2"/>
            <a:r>
              <a:rPr lang="en-US" dirty="0"/>
              <a:t>Laboratory exams are scheduled in the week before the major exams during the normal laboratory hours.</a:t>
            </a:r>
          </a:p>
          <a:p>
            <a:pPr lvl="2"/>
            <a:r>
              <a:rPr lang="en-US" dirty="0"/>
              <a:t>Generally students are given one/more problems to be solved of which at least one part is solved using computers.</a:t>
            </a:r>
          </a:p>
          <a:p>
            <a:pPr lvl="2"/>
            <a:r>
              <a:rPr lang="en-US" dirty="0"/>
              <a:t>One hour is given to the students to solve the problem. And half hour to submit and viva. Generally 20 students in the first 1.5 hours and the other 20 students in the rest 1.5 hours.</a:t>
            </a:r>
          </a:p>
          <a:p>
            <a:pPr lvl="2"/>
            <a:r>
              <a:rPr lang="en-US" dirty="0"/>
              <a:t>Students may be given choices to select the problem. At most 3 selection can be given to a student with 0, 2, and 4 marks deduction as a penalty for each selection respectively.</a:t>
            </a:r>
          </a:p>
          <a:p>
            <a:pPr lvl="2"/>
            <a:r>
              <a:rPr lang="en-US" dirty="0"/>
              <a:t>Only in case of unavoidable circumstances, the laboratory exams may be taken in the off days or week after the major exams. </a:t>
            </a:r>
          </a:p>
          <a:p>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14</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160337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Makeup Evaluation</a:t>
            </a:r>
          </a:p>
        </p:txBody>
      </p:sp>
      <p:sp>
        <p:nvSpPr>
          <p:cNvPr id="3" name="Content Placeholder 2"/>
          <p:cNvSpPr>
            <a:spLocks noGrp="1"/>
          </p:cNvSpPr>
          <p:nvPr>
            <p:ph idx="1"/>
          </p:nvPr>
        </p:nvSpPr>
        <p:spPr/>
        <p:txBody>
          <a:bodyPr>
            <a:normAutofit fontScale="92500" lnSpcReduction="10000"/>
          </a:bodyPr>
          <a:lstStyle/>
          <a:p>
            <a:r>
              <a:rPr lang="en-US" dirty="0"/>
              <a:t>There will be no makeup quiz as long as a student have appeared in any quizzes.</a:t>
            </a:r>
          </a:p>
          <a:p>
            <a:r>
              <a:rPr lang="en-US" dirty="0"/>
              <a:t>Makeup for missing evaluations like quizzes/assignment submission date/presentation date/viva date/etc., must go through valid application procedure with supporting document </a:t>
            </a:r>
            <a:r>
              <a:rPr lang="en-US" u="sng" dirty="0"/>
              <a:t>within the deadline of the actual evaluation date</a:t>
            </a:r>
            <a:r>
              <a:rPr lang="en-US" dirty="0"/>
              <a:t>. </a:t>
            </a:r>
          </a:p>
          <a:p>
            <a:r>
              <a:rPr lang="en-US" dirty="0"/>
              <a:t>Makeup for missing Midterm/Final term must go through </a:t>
            </a:r>
            <a:r>
              <a:rPr lang="en-US" u="sng" dirty="0"/>
              <a:t>Set B form</a:t>
            </a:r>
            <a:r>
              <a:rPr lang="en-US" dirty="0"/>
              <a:t> along with the supporting document within the 1</a:t>
            </a:r>
            <a:r>
              <a:rPr lang="en-US" baseline="30000" dirty="0"/>
              <a:t>st</a:t>
            </a:r>
            <a:r>
              <a:rPr lang="en-US" dirty="0"/>
              <a:t> working day after exam week. The set B exam is generally scheduled from the 2</a:t>
            </a:r>
            <a:r>
              <a:rPr lang="en-US" baseline="30000" dirty="0"/>
              <a:t>nd</a:t>
            </a:r>
            <a:r>
              <a:rPr lang="en-US" dirty="0"/>
              <a:t> working day after the exam week. Must get signature and exam date from the course teacher and get it approved by the department Head (monetary penalty might be imposed).</a:t>
            </a:r>
          </a:p>
          <a:p>
            <a:r>
              <a:rPr lang="en-US" dirty="0"/>
              <a:t>Students unable to attend the set B exam may apply for set C exam within the same time limit as set B. Such applications must be supported by very strong reason and documentation, as they are generally rejected. </a:t>
            </a:r>
          </a:p>
          <a:p>
            <a:r>
              <a:rPr lang="en-US" dirty="0"/>
              <a:t>The course teacher will be the judge of accepting/rejecting the request for makeup.</a:t>
            </a:r>
          </a:p>
          <a:p>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15</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4664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Policies</a:t>
            </a:r>
          </a:p>
        </p:txBody>
      </p:sp>
      <p:sp>
        <p:nvSpPr>
          <p:cNvPr id="3" name="Content Placeholder 2"/>
          <p:cNvSpPr>
            <a:spLocks noGrp="1"/>
          </p:cNvSpPr>
          <p:nvPr>
            <p:ph idx="1"/>
          </p:nvPr>
        </p:nvSpPr>
        <p:spPr/>
        <p:txBody>
          <a:bodyPr>
            <a:normAutofit fontScale="92500"/>
          </a:bodyPr>
          <a:lstStyle/>
          <a:p>
            <a:pPr>
              <a:lnSpc>
                <a:spcPct val="100000"/>
              </a:lnSpc>
              <a:spcBef>
                <a:spcPts val="600"/>
              </a:spcBef>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a:lnSpc>
                <a:spcPct val="100000"/>
              </a:lnSpc>
              <a:spcBef>
                <a:spcPts val="600"/>
              </a:spcBef>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a:lnSpc>
                <a:spcPct val="100000"/>
              </a:lnSpc>
              <a:spcBef>
                <a:spcPts val="600"/>
              </a:spcBef>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a:lnSpc>
                <a:spcPct val="100000"/>
              </a:lnSpc>
              <a:spcBef>
                <a:spcPts val="600"/>
              </a:spcBef>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a:p>
            <a:pPr marL="0" indent="0">
              <a:buNone/>
            </a:pPr>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16</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101717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Policies…</a:t>
            </a:r>
          </a:p>
        </p:txBody>
      </p:sp>
      <p:sp>
        <p:nvSpPr>
          <p:cNvPr id="3" name="Content Placeholder 2"/>
          <p:cNvSpPr>
            <a:spLocks noGrp="1"/>
          </p:cNvSpPr>
          <p:nvPr>
            <p:ph idx="1"/>
          </p:nvPr>
        </p:nvSpPr>
        <p:spPr/>
        <p:txBody>
          <a:bodyPr/>
          <a:lstStyle/>
          <a:p>
            <a:pPr>
              <a:lnSpc>
                <a:spcPct val="100000"/>
              </a:lnSpc>
              <a:spcBef>
                <a:spcPts val="600"/>
              </a:spcBef>
            </a:pPr>
            <a:r>
              <a:rPr lang="en-US" dirty="0"/>
              <a:t>Once a student’s gets ‘I’ or ‘UW’ and unable to fulfill the requirements with the course teacher for makeup, </a:t>
            </a:r>
            <a:r>
              <a:rPr lang="en-US" u="sng" dirty="0"/>
              <a:t>must drop the course</a:t>
            </a:r>
            <a:r>
              <a:rPr lang="en-US" dirty="0"/>
              <a:t> within officially </a:t>
            </a:r>
            <a:r>
              <a:rPr lang="en-US" i="1" dirty="0"/>
              <a:t>mentioned time period</a:t>
            </a:r>
            <a:r>
              <a:rPr lang="en-US" dirty="0"/>
              <a:t> from the </a:t>
            </a:r>
            <a:r>
              <a:rPr lang="en-US" i="1" dirty="0"/>
              <a:t>registration department</a:t>
            </a:r>
            <a:r>
              <a:rPr lang="en-US" dirty="0"/>
              <a:t>. </a:t>
            </a:r>
          </a:p>
          <a:p>
            <a:pPr>
              <a:lnSpc>
                <a:spcPct val="100000"/>
              </a:lnSpc>
              <a:spcBef>
                <a:spcPts val="600"/>
              </a:spcBef>
            </a:pPr>
            <a:r>
              <a:rPr lang="en-US" dirty="0"/>
              <a:t>Students in probation or falls into the probation due to ‘I’/’UW’ grade are not allowed to drop the course.</a:t>
            </a:r>
          </a:p>
          <a:p>
            <a:pPr>
              <a:lnSpc>
                <a:spcPct val="100000"/>
              </a:lnSpc>
              <a:spcBef>
                <a:spcPts val="400"/>
              </a:spcBef>
            </a:pPr>
            <a:r>
              <a:rPr lang="en-US" dirty="0"/>
              <a:t>Unable to do so will result in the automatic conversion of the grades ‘</a:t>
            </a:r>
            <a:r>
              <a:rPr lang="en-US" b="1" dirty="0"/>
              <a:t>I</a:t>
            </a:r>
            <a:r>
              <a:rPr lang="en-US" dirty="0"/>
              <a:t>’/’</a:t>
            </a:r>
            <a:r>
              <a:rPr lang="en-US" b="1" dirty="0"/>
              <a:t>UW</a:t>
            </a:r>
            <a:r>
              <a:rPr lang="en-US" dirty="0"/>
              <a:t>’ to ‘</a:t>
            </a:r>
            <a:r>
              <a:rPr lang="en-US" b="1" dirty="0"/>
              <a:t>F</a:t>
            </a:r>
            <a:r>
              <a:rPr lang="en-US" dirty="0"/>
              <a:t>’ grade </a:t>
            </a:r>
            <a:r>
              <a:rPr lang="en-US" u="sng" dirty="0"/>
              <a:t>after the 4</a:t>
            </a:r>
            <a:r>
              <a:rPr lang="en-US" u="sng" baseline="30000" dirty="0"/>
              <a:t>th</a:t>
            </a:r>
            <a:r>
              <a:rPr lang="en-US" u="sng" dirty="0"/>
              <a:t> week of the following semester</a:t>
            </a:r>
            <a:r>
              <a:rPr lang="en-US" dirty="0"/>
              <a:t>.</a:t>
            </a:r>
          </a:p>
          <a:p>
            <a:pPr>
              <a:lnSpc>
                <a:spcPct val="100000"/>
              </a:lnSpc>
              <a:spcBef>
                <a:spcPts val="400"/>
              </a:spcBef>
            </a:pPr>
            <a:r>
              <a:rPr lang="en-US" dirty="0"/>
              <a:t>Any </a:t>
            </a:r>
            <a:r>
              <a:rPr lang="en-US" i="1" dirty="0"/>
              <a:t>problem with the mark/grade</a:t>
            </a:r>
            <a:r>
              <a:rPr lang="en-US" dirty="0"/>
              <a:t> </a:t>
            </a:r>
            <a:r>
              <a:rPr lang="en-US" u="sng" dirty="0"/>
              <a:t>must be consulted</a:t>
            </a:r>
            <a:r>
              <a:rPr lang="en-US" dirty="0"/>
              <a:t> with the course teacher within </a:t>
            </a:r>
            <a:r>
              <a:rPr lang="en-US" i="1" dirty="0"/>
              <a:t>one week of the release of grades</a:t>
            </a:r>
            <a:r>
              <a:rPr lang="en-US" dirty="0"/>
              <a:t>. </a:t>
            </a:r>
          </a:p>
          <a:p>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17</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404274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Dropping a Course</a:t>
            </a:r>
          </a:p>
        </p:txBody>
      </p:sp>
      <p:sp>
        <p:nvSpPr>
          <p:cNvPr id="3" name="Content Placeholder 2"/>
          <p:cNvSpPr>
            <a:spLocks noGrp="1"/>
          </p:cNvSpPr>
          <p:nvPr>
            <p:ph idx="1"/>
          </p:nvPr>
        </p:nvSpPr>
        <p:spPr/>
        <p:txBody>
          <a:bodyPr/>
          <a:lstStyle/>
          <a:p>
            <a:r>
              <a:rPr lang="en-US" dirty="0"/>
              <a:t>Must fill up the drop form and get it signed by the course teacher, write an application to the vice chancellor and get it signed by the department Head, and finally submit the form &amp; application to the registration department.</a:t>
            </a:r>
          </a:p>
          <a:p>
            <a:r>
              <a:rPr lang="en-US" dirty="0"/>
              <a:t>The course teacher must write down the grades (if any) obtained in midterm, final, and grand total on the drop form.</a:t>
            </a:r>
          </a:p>
          <a:p>
            <a:r>
              <a:rPr lang="en-US" dirty="0"/>
              <a:t>No drop is accepted during the following periods:</a:t>
            </a:r>
          </a:p>
          <a:p>
            <a:pPr lvl="1"/>
            <a:r>
              <a:rPr lang="en-US" dirty="0"/>
              <a:t>One week before midterm exam – grade release date of midterm exam.</a:t>
            </a:r>
          </a:p>
          <a:p>
            <a:pPr lvl="1"/>
            <a:r>
              <a:rPr lang="en-US" dirty="0"/>
              <a:t>One week before final term exam – grade release date of final grade.</a:t>
            </a:r>
          </a:p>
          <a:p>
            <a:r>
              <a:rPr lang="en-US" dirty="0"/>
              <a:t>Student with ‘F’ grades in midterm, final term, or grand total cannot drop.</a:t>
            </a:r>
          </a:p>
          <a:p>
            <a:r>
              <a:rPr lang="en-US" dirty="0"/>
              <a:t>Probation student are not allowed to drop any course.</a:t>
            </a:r>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18</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4177976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Contacts</a:t>
            </a:r>
            <a:endParaRPr lang="en-US" dirty="0"/>
          </a:p>
        </p:txBody>
      </p:sp>
      <p:sp>
        <p:nvSpPr>
          <p:cNvPr id="3" name="Content Placeholder 2"/>
          <p:cNvSpPr>
            <a:spLocks noGrp="1"/>
          </p:cNvSpPr>
          <p:nvPr>
            <p:ph idx="1"/>
          </p:nvPr>
        </p:nvSpPr>
        <p:spPr/>
        <p:txBody>
          <a:bodyPr/>
          <a:lstStyle/>
          <a:p>
            <a:r>
              <a:rPr lang="en-US" dirty="0"/>
              <a:t>Contact information (email, office phone extension, office location, consulting hours, etc.) of the course teacher must be stored by the students.</a:t>
            </a:r>
          </a:p>
          <a:p>
            <a:r>
              <a:rPr lang="en-US" dirty="0"/>
              <a:t>It is </a:t>
            </a:r>
            <a:r>
              <a:rPr lang="en-US" u="sng" dirty="0"/>
              <a:t>mandatory to contact/notify </a:t>
            </a:r>
            <a:r>
              <a:rPr lang="en-US" dirty="0"/>
              <a:t>(</a:t>
            </a:r>
            <a:r>
              <a:rPr lang="en-US" i="1" dirty="0"/>
              <a:t>preferably consulting hour/email</a:t>
            </a:r>
            <a:r>
              <a:rPr lang="en-US" dirty="0"/>
              <a:t>) the course teacher </a:t>
            </a:r>
            <a:r>
              <a:rPr lang="en-US" u="sng" dirty="0"/>
              <a:t>for/of any problems/difficulties </a:t>
            </a:r>
            <a:r>
              <a:rPr lang="en-US" dirty="0"/>
              <a:t>at the </a:t>
            </a:r>
            <a:r>
              <a:rPr lang="en-US" u="sng" dirty="0"/>
              <a:t>earliest possible</a:t>
            </a:r>
            <a:r>
              <a:rPr lang="en-US" dirty="0"/>
              <a:t>. </a:t>
            </a:r>
            <a:r>
              <a:rPr lang="en-US" u="sng" dirty="0"/>
              <a:t>Late notification</a:t>
            </a:r>
            <a:r>
              <a:rPr lang="en-US" dirty="0"/>
              <a:t> might </a:t>
            </a:r>
            <a:r>
              <a:rPr lang="en-US" u="sng" dirty="0"/>
              <a:t>not</a:t>
            </a:r>
            <a:r>
              <a:rPr lang="en-US" dirty="0"/>
              <a:t> be considered.</a:t>
            </a:r>
          </a:p>
          <a:p>
            <a:r>
              <a:rPr lang="en-US" dirty="0"/>
              <a:t>Update &amp; correct your email address &amp; phone number at VUES, as the teacher will contact/notify you of anything regarding the course through these information in VUES.</a:t>
            </a:r>
          </a:p>
          <a:p>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19</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158285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cs typeface="Arial" panose="020B0604020202020204" pitchFamily="34" charset="0"/>
              </a:rPr>
              <a:t>Vision &amp; Mission of AIUB</a:t>
            </a:r>
            <a:endParaRPr lang="en-US" dirty="0"/>
          </a:p>
        </p:txBody>
      </p:sp>
      <p:sp>
        <p:nvSpPr>
          <p:cNvPr id="3" name="Content Placeholder 2"/>
          <p:cNvSpPr>
            <a:spLocks noGrp="1"/>
          </p:cNvSpPr>
          <p:nvPr>
            <p:ph idx="1"/>
          </p:nvPr>
        </p:nvSpPr>
        <p:spPr>
          <a:xfrm>
            <a:off x="88900" y="1957340"/>
            <a:ext cx="11976100" cy="1338382"/>
          </a:xfrm>
        </p:spPr>
        <p:txBody>
          <a:bodyPr>
            <a:normAutofit/>
          </a:bodyPr>
          <a:lstStyle/>
          <a:p>
            <a:pPr marL="0" indent="0" algn="just">
              <a:buNone/>
            </a:pPr>
            <a:r>
              <a:rPr lang="en-US" altLang="ja-JP" sz="2400" dirty="0"/>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Mission</a:t>
            </a:r>
            <a:endParaRPr lang="en-US" b="1" dirty="0">
              <a:cs typeface="Arial" panose="020B0604020202020204" pitchFamily="34" charset="0"/>
            </a:endParaRPr>
          </a:p>
        </p:txBody>
      </p:sp>
      <p:sp>
        <p:nvSpPr>
          <p:cNvPr id="5" name="Content Placeholder 2"/>
          <p:cNvSpPr txBox="1">
            <a:spLocks/>
          </p:cNvSpPr>
          <p:nvPr/>
        </p:nvSpPr>
        <p:spPr>
          <a:xfrm>
            <a:off x="109184" y="4162496"/>
            <a:ext cx="11976100" cy="2088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6" name="Date Placeholder 5"/>
          <p:cNvSpPr>
            <a:spLocks noGrp="1"/>
          </p:cNvSpPr>
          <p:nvPr>
            <p:ph type="dt" sz="half" idx="10"/>
          </p:nvPr>
        </p:nvSpPr>
        <p:spPr/>
        <p:txBody>
          <a:bodyPr/>
          <a:lstStyle/>
          <a:p>
            <a:r>
              <a:rPr lang="en-US" dirty="0" err="1"/>
              <a:t>Sabbir</a:t>
            </a:r>
            <a:r>
              <a:rPr lang="en-US" dirty="0"/>
              <a:t> Ahmed</a:t>
            </a:r>
          </a:p>
        </p:txBody>
      </p:sp>
      <p:sp>
        <p:nvSpPr>
          <p:cNvPr id="8" name="Slide Number Placeholder 7"/>
          <p:cNvSpPr>
            <a:spLocks noGrp="1"/>
          </p:cNvSpPr>
          <p:nvPr>
            <p:ph type="sldNum" sz="quarter" idx="12"/>
          </p:nvPr>
        </p:nvSpPr>
        <p:spPr/>
        <p:txBody>
          <a:body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2</a:t>
            </a:fld>
            <a:endParaRPr lang="en-US" dirty="0"/>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Vision</a:t>
            </a:r>
            <a:endParaRPr lang="en-US" b="1" dirty="0">
              <a:cs typeface="Arial" panose="020B0604020202020204" pitchFamily="34" charset="0"/>
            </a:endParaRPr>
          </a:p>
        </p:txBody>
      </p:sp>
      <p:sp>
        <p:nvSpPr>
          <p:cNvPr id="10"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192743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idx="1"/>
          </p:nvPr>
        </p:nvSpPr>
        <p:spPr/>
        <p:txBody>
          <a:bodyPr>
            <a:normAutofit fontScale="92500" lnSpcReduction="10000"/>
          </a:bodyPr>
          <a:lstStyle/>
          <a:p>
            <a:r>
              <a:rPr lang="en-US" dirty="0"/>
              <a:t>For any problems that could not be solved/understood during the lecture,  students are advised to contact during the consultation hours and solve the problem.</a:t>
            </a:r>
          </a:p>
          <a:p>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r>
              <a:rPr lang="en-US" dirty="0"/>
              <a:t>Probation students must meet the course teacher once a week. So schedule your time with the teacher.</a:t>
            </a:r>
          </a:p>
          <a:p>
            <a:r>
              <a:rPr lang="en-US" dirty="0"/>
              <a:t>Any kind of dishonesty, plagiarism, misbehavior, misconduct, etc. will not be tolerated. Might result in deduction of marks, ‘F’ grade, or reported to the AIUB Disciplinary Committee for drastic punishment.</a:t>
            </a:r>
          </a:p>
          <a:p>
            <a:r>
              <a:rPr lang="en-US" dirty="0"/>
              <a:t>Always check/visit the AIUB home page for notices, rules &amp; regulations of academic/university policies and important announcement for deadlines (Course drop, Exam permit, Exam Schedule, etc.).</a:t>
            </a:r>
          </a:p>
          <a:p>
            <a:endParaRPr lang="en-US" dirty="0"/>
          </a:p>
          <a:p>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20</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9918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21</a:t>
            </a:fld>
            <a:endParaRPr lang="en-US" dirty="0"/>
          </a:p>
        </p:txBody>
      </p:sp>
      <p:sp>
        <p:nvSpPr>
          <p:cNvPr id="7" name="Rectangle 6"/>
          <p:cNvSpPr/>
          <p:nvPr/>
        </p:nvSpPr>
        <p:spPr>
          <a:xfrm>
            <a:off x="537029" y="412851"/>
            <a:ext cx="10816771" cy="5262979"/>
          </a:xfrm>
          <a:prstGeom prst="rect">
            <a:avLst/>
          </a:prstGeom>
          <a:noFill/>
        </p:spPr>
        <p:txBody>
          <a:bodyPr wrap="square" lIns="91440" tIns="45720" rIns="91440" bIns="45720">
            <a:spAutoFit/>
          </a:bodyPr>
          <a:lstStyle/>
          <a:p>
            <a:pPr algn="ctr"/>
            <a:r>
              <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Welcome to the course</a:t>
            </a:r>
          </a:p>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Artificial Intelligence and Expert System</a:t>
            </a:r>
            <a:endPar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123233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AIUB</a:t>
            </a:r>
          </a:p>
        </p:txBody>
      </p:sp>
      <p:sp>
        <p:nvSpPr>
          <p:cNvPr id="3" name="Content Placeholder 2"/>
          <p:cNvSpPr>
            <a:spLocks noGrp="1"/>
          </p:cNvSpPr>
          <p:nvPr>
            <p:ph idx="1"/>
          </p:nvPr>
        </p:nvSpPr>
        <p:spPr/>
        <p:txBody>
          <a:bodyPr>
            <a:normAutofit fontScale="92500" lnSpcReduction="20000"/>
          </a:bodyPr>
          <a:lstStyle/>
          <a:p>
            <a:pPr algn="just">
              <a:lnSpc>
                <a:spcPct val="80000"/>
              </a:lnSpc>
            </a:pPr>
            <a:r>
              <a:rPr lang="en-US" altLang="ja-JP" sz="3000" dirty="0"/>
              <a:t>Sustain development and progress of the university </a:t>
            </a:r>
          </a:p>
          <a:p>
            <a:pPr algn="just">
              <a:lnSpc>
                <a:spcPct val="80000"/>
              </a:lnSpc>
            </a:pPr>
            <a:r>
              <a:rPr lang="en-US" altLang="ja-JP" sz="3000" dirty="0"/>
              <a:t>Continue to upgrade educational services and facilities responsive of the demands for change and needs of the society </a:t>
            </a:r>
          </a:p>
          <a:p>
            <a:pPr algn="just">
              <a:lnSpc>
                <a:spcPct val="80000"/>
              </a:lnSpc>
            </a:pPr>
            <a:r>
              <a:rPr lang="en-US" altLang="ja-JP" sz="3000" dirty="0"/>
              <a:t>Inculcate professional culture among management, faculty and personnel in the attainment of the institution's vision, mission and goals </a:t>
            </a:r>
          </a:p>
          <a:p>
            <a:pPr algn="just">
              <a:lnSpc>
                <a:spcPct val="80000"/>
              </a:lnSpc>
            </a:pPr>
            <a:r>
              <a:rPr lang="en-US" altLang="ja-JP" sz="3000" dirty="0"/>
              <a:t>Enhance research consciousness in discovering new dimensions for curriculum development and enrichment </a:t>
            </a:r>
          </a:p>
          <a:p>
            <a:pPr algn="just"/>
            <a:r>
              <a:rPr lang="en-US" altLang="ja-JP" sz="3000" dirty="0"/>
              <a:t>Implement meaningful and relevant community outreach programs reflective of the available resources and expertise of the university </a:t>
            </a:r>
          </a:p>
          <a:p>
            <a:pPr algn="just"/>
            <a:r>
              <a:rPr lang="en-US" altLang="ja-JP" sz="3000" dirty="0"/>
              <a:t>Establish strong networking of programs, sharing of resources and expertise with local and international educational institutions and organizations </a:t>
            </a:r>
          </a:p>
          <a:p>
            <a:pPr algn="just"/>
            <a:r>
              <a:rPr lang="en-US" altLang="ja-JP" sz="3000" dirty="0"/>
              <a:t>Accelerate the participation of alumni, students and professionals in the implementation of educational programs and development of projects designed to expand and improve global academic standards </a:t>
            </a:r>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3</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112359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cs typeface="Arial" panose="020B0604020202020204" pitchFamily="34" charset="0"/>
              </a:rPr>
              <a:t>Vision &amp; Mission of Computer Science Department</a:t>
            </a:r>
            <a:endParaRPr lang="en-US" dirty="0"/>
          </a:p>
        </p:txBody>
      </p:sp>
      <p:sp>
        <p:nvSpPr>
          <p:cNvPr id="3" name="Content Placeholder 2"/>
          <p:cNvSpPr>
            <a:spLocks noGrp="1"/>
          </p:cNvSpPr>
          <p:nvPr>
            <p:ph idx="1"/>
          </p:nvPr>
        </p:nvSpPr>
        <p:spPr>
          <a:xfrm>
            <a:off x="88900" y="4148018"/>
            <a:ext cx="11976100" cy="2089009"/>
          </a:xfrm>
        </p:spPr>
        <p:txBody>
          <a:bodyPr/>
          <a:lstStyle/>
          <a:p>
            <a:pPr marL="0" indent="0" algn="just">
              <a:buNone/>
            </a:pPr>
            <a:r>
              <a:rPr lang="en-US" altLang="ja-JP"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4</a:t>
            </a:fld>
            <a:endParaRPr lang="en-US" dirty="0"/>
          </a:p>
        </p:txBody>
      </p:sp>
      <p:sp>
        <p:nvSpPr>
          <p:cNvPr id="7" name="Content Placeholder 2"/>
          <p:cNvSpPr txBox="1">
            <a:spLocks/>
          </p:cNvSpPr>
          <p:nvPr/>
        </p:nvSpPr>
        <p:spPr>
          <a:xfrm>
            <a:off x="88900" y="1950728"/>
            <a:ext cx="11976100" cy="928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dirty="0"/>
              <a:t>Provides leadership in the pursuit of quality and excellent computer education and produce highly skilled and globally competitive IT professionals.</a:t>
            </a:r>
          </a:p>
          <a:p>
            <a:pPr algn="just"/>
            <a:endParaRPr lang="en-US" dirty="0"/>
          </a:p>
        </p:txBody>
      </p:sp>
      <p:sp>
        <p:nvSpPr>
          <p:cNvPr id="8"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Mission</a:t>
            </a:r>
            <a:endParaRPr lang="en-US" b="1" dirty="0">
              <a:cs typeface="Arial" panose="020B0604020202020204" pitchFamily="34" charset="0"/>
            </a:endParaRP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Vision</a:t>
            </a:r>
            <a:endParaRPr lang="en-US" b="1" dirty="0">
              <a:cs typeface="Arial" panose="020B0604020202020204" pitchFamily="34" charset="0"/>
            </a:endParaRPr>
          </a:p>
        </p:txBody>
      </p:sp>
      <p:sp>
        <p:nvSpPr>
          <p:cNvPr id="10"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203761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b="1" dirty="0">
                <a:cs typeface="Arial" panose="020B0604020202020204" pitchFamily="34" charset="0"/>
              </a:rPr>
              <a:t>Goals of Computer Science Department</a:t>
            </a:r>
            <a:endParaRPr lang="en-US" dirty="0"/>
          </a:p>
        </p:txBody>
      </p:sp>
      <p:sp>
        <p:nvSpPr>
          <p:cNvPr id="3" name="Content Placeholder 2"/>
          <p:cNvSpPr>
            <a:spLocks noGrp="1"/>
          </p:cNvSpPr>
          <p:nvPr>
            <p:ph idx="1"/>
          </p:nvPr>
        </p:nvSpPr>
        <p:spPr/>
        <p:txBody>
          <a:bodyPr lIns="91440"/>
          <a:lstStyle/>
          <a:p>
            <a:pPr algn="just">
              <a:lnSpc>
                <a:spcPct val="80000"/>
              </a:lnSpc>
              <a:spcBef>
                <a:spcPts val="1000"/>
              </a:spcBef>
            </a:pPr>
            <a:r>
              <a:rPr lang="en-US" altLang="ja-JP" dirty="0"/>
              <a:t>Enrich the computer education curriculum to suit the needs of the industry-   wide standards for both domestic and international markets</a:t>
            </a:r>
          </a:p>
          <a:p>
            <a:pPr algn="just">
              <a:lnSpc>
                <a:spcPct val="80000"/>
              </a:lnSpc>
            </a:pPr>
            <a:r>
              <a:rPr lang="en-US" altLang="ja-JP" dirty="0"/>
              <a:t>Equip the faculty and staff with professional, modern technological and research skills</a:t>
            </a:r>
          </a:p>
          <a:p>
            <a:pPr algn="just">
              <a:lnSpc>
                <a:spcPct val="80000"/>
              </a:lnSpc>
            </a:pPr>
            <a:r>
              <a:rPr lang="en-US" altLang="ja-JP" dirty="0"/>
              <a:t>Upgrade continuously computer hardware's, facilities and instructional materials to cope with the challenges of the information technology age</a:t>
            </a:r>
          </a:p>
          <a:p>
            <a:pPr algn="just">
              <a:lnSpc>
                <a:spcPct val="80000"/>
              </a:lnSpc>
            </a:pPr>
            <a:r>
              <a:rPr lang="en-US" altLang="ja-JP" dirty="0"/>
              <a:t>Initiate and conduct relevant research, software development and outreach services.</a:t>
            </a:r>
          </a:p>
          <a:p>
            <a:pPr algn="just">
              <a:lnSpc>
                <a:spcPct val="80000"/>
              </a:lnSpc>
            </a:pPr>
            <a:r>
              <a:rPr lang="en-US" altLang="ja-JP" dirty="0"/>
              <a:t>Establish linkage with industry and other IT-based organizations/institutions for sharing of resources and expertise, and better job opportunities for students</a:t>
            </a:r>
          </a:p>
          <a:p>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5</a:t>
            </a:fld>
            <a:endParaRPr lang="en-US" dirty="0"/>
          </a:p>
        </p:txBody>
      </p:sp>
      <p:sp>
        <p:nvSpPr>
          <p:cNvPr id="8"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79103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p:txBody>
          <a:bodyPr/>
          <a:lstStyle/>
          <a:p>
            <a:pPr lvl="0"/>
            <a:r>
              <a:rPr lang="en-US" dirty="0"/>
              <a:t>Different types of intelligent agents.</a:t>
            </a:r>
          </a:p>
          <a:p>
            <a:pPr lvl="0"/>
            <a:r>
              <a:rPr lang="en-US" dirty="0"/>
              <a:t>Problem solving using BFS, DFS, UCS, DLS and IDS search techniques.</a:t>
            </a:r>
          </a:p>
          <a:p>
            <a:pPr lvl="0"/>
            <a:r>
              <a:rPr lang="en-US" dirty="0"/>
              <a:t>Informed search and exploration methods like A</a:t>
            </a:r>
            <a:r>
              <a:rPr lang="en-US" baseline="30000" dirty="0"/>
              <a:t>*</a:t>
            </a:r>
            <a:r>
              <a:rPr lang="en-US" dirty="0"/>
              <a:t>, Hill Climbing, Genetic Algorithms etc.</a:t>
            </a:r>
          </a:p>
          <a:p>
            <a:pPr lvl="0"/>
            <a:r>
              <a:rPr lang="en-US" dirty="0"/>
              <a:t>Constraint satisfaction problems and search techniques in game playing.</a:t>
            </a:r>
          </a:p>
          <a:p>
            <a:pPr lvl="0"/>
            <a:r>
              <a:rPr lang="en-US" dirty="0"/>
              <a:t>Logic representation in propositional and first order logic.</a:t>
            </a:r>
          </a:p>
          <a:p>
            <a:pPr lvl="0"/>
            <a:r>
              <a:rPr lang="en-US" dirty="0"/>
              <a:t>Learning from observations using decision tree.</a:t>
            </a:r>
          </a:p>
          <a:p>
            <a:pPr lvl="0"/>
            <a:r>
              <a:rPr lang="en-US" dirty="0"/>
              <a:t>Problem solving using Genetic Algorithm.</a:t>
            </a:r>
          </a:p>
          <a:p>
            <a:pPr lvl="0"/>
            <a:r>
              <a:rPr lang="en-US" dirty="0"/>
              <a:t>Neural network notations and architectures.</a:t>
            </a:r>
          </a:p>
          <a:p>
            <a:pPr lvl="0"/>
            <a:r>
              <a:rPr lang="en-US" dirty="0"/>
              <a:t>Solve problems using perceptron learning rules.</a:t>
            </a:r>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5" name="Footer Placeholder 4"/>
          <p:cNvSpPr>
            <a:spLocks noGrp="1"/>
          </p:cNvSpPr>
          <p:nvPr>
            <p:ph type="ftr" sz="quarter" idx="11"/>
          </p:nvPr>
        </p:nvSpPr>
        <p:spPr/>
        <p:txBody>
          <a:bodyPr/>
          <a:lstStyle/>
          <a:p>
            <a:r>
              <a:rPr lang="en-US" dirty="0"/>
              <a:t>CSC 4226-Artificial Intelligence</a:t>
            </a:r>
          </a:p>
        </p:txBody>
      </p:sp>
      <p:sp>
        <p:nvSpPr>
          <p:cNvPr id="6" name="Slide Number Placeholder 5"/>
          <p:cNvSpPr>
            <a:spLocks noGrp="1"/>
          </p:cNvSpPr>
          <p:nvPr>
            <p:ph type="sldNum" sz="quarter" idx="12"/>
          </p:nvPr>
        </p:nvSpPr>
        <p:spPr/>
        <p:txBody>
          <a:body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6</a:t>
            </a:fld>
            <a:endParaRPr lang="en-US" dirty="0"/>
          </a:p>
        </p:txBody>
      </p:sp>
    </p:spTree>
    <p:extLst>
      <p:ext uri="{BB962C8B-B14F-4D97-AF65-F5344CB8AC3E}">
        <p14:creationId xmlns:p14="http://schemas.microsoft.com/office/powerpoint/2010/main" val="164235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Prerequisite</a:t>
            </a:r>
          </a:p>
        </p:txBody>
      </p:sp>
      <p:sp>
        <p:nvSpPr>
          <p:cNvPr id="3" name="Content Placeholder 2"/>
          <p:cNvSpPr>
            <a:spLocks noGrp="1"/>
          </p:cNvSpPr>
          <p:nvPr>
            <p:ph idx="1"/>
          </p:nvPr>
        </p:nvSpPr>
        <p:spPr/>
        <p:txBody>
          <a:bodyPr/>
          <a:lstStyle/>
          <a:p>
            <a:r>
              <a:rPr lang="en-US" altLang="en-US" dirty="0"/>
              <a:t>CSC 2211 (Algorithms)</a:t>
            </a:r>
          </a:p>
          <a:p>
            <a:r>
              <a:rPr lang="en-US" altLang="en-US" dirty="0"/>
              <a:t>Good knowledge of Data Structure</a:t>
            </a:r>
          </a:p>
          <a:p>
            <a:pPr marL="0" indent="0">
              <a:buNone/>
            </a:pPr>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a:t>Lecture01-Introduction </a:t>
            </a:r>
            <a:r>
              <a:rPr lang="en-US">
                <a:sym typeface="Wingdings" panose="05000000000000000000" pitchFamily="2" charset="2"/>
              </a:rPr>
              <a:t></a:t>
            </a:r>
            <a:r>
              <a:rPr lang="en-US"/>
              <a:t> </a:t>
            </a:r>
            <a:fld id="{4A983969-37C5-4618-A16D-59AABA52C744}" type="slidenum">
              <a:rPr lang="en-US" smtClean="0"/>
              <a:pPr/>
              <a:t>7</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110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altLang="ja-JP" dirty="0">
                <a:cs typeface="Arial"/>
              </a:rPr>
              <a:t>Contents</a:t>
            </a:r>
            <a:endParaRPr lang="en-US" dirty="0"/>
          </a:p>
        </p:txBody>
      </p:sp>
      <p:sp>
        <p:nvSpPr>
          <p:cNvPr id="3" name="Content Placeholder 2"/>
          <p:cNvSpPr>
            <a:spLocks noGrp="1"/>
          </p:cNvSpPr>
          <p:nvPr>
            <p:ph idx="1"/>
          </p:nvPr>
        </p:nvSpPr>
        <p:spPr/>
        <p:txBody>
          <a:bodyPr>
            <a:normAutofit/>
          </a:bodyPr>
          <a:lstStyle/>
          <a:p>
            <a:r>
              <a:rPr lang="en-US" sz="2400" dirty="0"/>
              <a:t>Intelligent agent</a:t>
            </a:r>
          </a:p>
          <a:p>
            <a:r>
              <a:rPr lang="en-US" sz="2400" dirty="0"/>
              <a:t>Uninformed search</a:t>
            </a:r>
          </a:p>
          <a:p>
            <a:r>
              <a:rPr lang="en-US" sz="2400" dirty="0"/>
              <a:t>Informed search</a:t>
            </a:r>
          </a:p>
          <a:p>
            <a:r>
              <a:rPr lang="en-US" sz="2400" dirty="0"/>
              <a:t>Constraint satisfaction search</a:t>
            </a:r>
          </a:p>
          <a:p>
            <a:r>
              <a:rPr lang="en-US" sz="2400" dirty="0"/>
              <a:t>Adversarial search</a:t>
            </a:r>
          </a:p>
          <a:p>
            <a:r>
              <a:rPr lang="en-US" sz="2400" dirty="0"/>
              <a:t>Genetic Algorithm</a:t>
            </a:r>
          </a:p>
          <a:p>
            <a:r>
              <a:rPr lang="en-US" sz="2400" dirty="0"/>
              <a:t>Learning From observations	</a:t>
            </a:r>
          </a:p>
          <a:p>
            <a:r>
              <a:rPr lang="en-US" sz="2400" dirty="0"/>
              <a:t>Introduction to Artificial Neural Networks</a:t>
            </a:r>
          </a:p>
          <a:p>
            <a:r>
              <a:rPr lang="en-US" sz="2400" dirty="0"/>
              <a:t>Neural Networks Architectures</a:t>
            </a:r>
          </a:p>
          <a:p>
            <a:r>
              <a:rPr lang="en-US" sz="2400" dirty="0"/>
              <a:t>An Illustrative Example</a:t>
            </a:r>
          </a:p>
          <a:p>
            <a:r>
              <a:rPr lang="en-US" sz="2400" dirty="0"/>
              <a:t>Perceptron Learning Rules</a:t>
            </a:r>
            <a:endParaRPr lang="en-US" sz="2400"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altLang="en-US" dirty="0"/>
          </a:p>
          <a:p>
            <a:pPr marL="0" indent="0">
              <a:buNone/>
            </a:pPr>
            <a:endParaRPr 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8</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196670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References </a:t>
            </a:r>
          </a:p>
        </p:txBody>
      </p:sp>
      <p:sp>
        <p:nvSpPr>
          <p:cNvPr id="3" name="Content Placeholder 2"/>
          <p:cNvSpPr>
            <a:spLocks noGrp="1"/>
          </p:cNvSpPr>
          <p:nvPr>
            <p:ph idx="1"/>
          </p:nvPr>
        </p:nvSpPr>
        <p:spPr/>
        <p:txBody>
          <a:bodyPr>
            <a:noAutofit/>
          </a:bodyPr>
          <a:lstStyle/>
          <a:p>
            <a:pPr lvl="1"/>
            <a:r>
              <a:rPr lang="en-US" altLang="en-US" dirty="0"/>
              <a:t>Must collect the Syllabus, lecture notes</a:t>
            </a:r>
          </a:p>
          <a:p>
            <a:pPr lvl="1"/>
            <a:r>
              <a:rPr lang="en-US" altLang="en-US" dirty="0"/>
              <a:t>Must store the teaching materials as these might be required in future, specially for admission for higher studies.</a:t>
            </a:r>
          </a:p>
          <a:p>
            <a:pPr>
              <a:buNone/>
            </a:pPr>
            <a:endParaRPr lang="en-US" altLang="en-US" dirty="0"/>
          </a:p>
          <a:p>
            <a:pPr>
              <a:buNone/>
            </a:pPr>
            <a:r>
              <a:rPr lang="en-US" altLang="en-US" dirty="0"/>
              <a:t>Reference Book:</a:t>
            </a:r>
          </a:p>
          <a:p>
            <a:pPr lvl="0"/>
            <a:r>
              <a:rPr lang="en-US" sz="1800" dirty="0"/>
              <a:t>Stuart J. Russell and Peter </a:t>
            </a:r>
            <a:r>
              <a:rPr lang="en-US" sz="1800" dirty="0" err="1"/>
              <a:t>Norvig</a:t>
            </a:r>
            <a:r>
              <a:rPr lang="en-US" sz="1800" dirty="0"/>
              <a:t>, “Artificial Intelligence: A Modern Approach,” Prentice Hall, Second Edition, 2003.</a:t>
            </a:r>
          </a:p>
          <a:p>
            <a:pPr lvl="0"/>
            <a:r>
              <a:rPr lang="en-US" sz="1800" dirty="0"/>
              <a:t>J. Ross Quinlan, “Programming for machine learning,” Morgan Kaufmann, 1993. </a:t>
            </a:r>
          </a:p>
          <a:p>
            <a:pPr lvl="0"/>
            <a:r>
              <a:rPr lang="en-US" sz="1800" dirty="0"/>
              <a:t>Philip D. Wasserman, “Neural Computing Theory and Practice,” Van </a:t>
            </a:r>
            <a:r>
              <a:rPr lang="en-US" sz="1800" dirty="0" err="1"/>
              <a:t>Nostrand</a:t>
            </a:r>
            <a:r>
              <a:rPr lang="en-US" sz="1800" dirty="0"/>
              <a:t> Reinhold, 1989. </a:t>
            </a:r>
          </a:p>
          <a:p>
            <a:pPr lvl="0"/>
            <a:r>
              <a:rPr lang="en-US" sz="1800" dirty="0"/>
              <a:t>Martin T. Hagan, Howard B. Demuth, Mark H. Beale, “Neural Network Design,” 2002.</a:t>
            </a:r>
          </a:p>
          <a:p>
            <a:pPr lvl="0"/>
            <a:r>
              <a:rPr lang="en-US" sz="1800" dirty="0"/>
              <a:t>Randy L. </a:t>
            </a:r>
            <a:r>
              <a:rPr lang="en-US" sz="1800" dirty="0" err="1"/>
              <a:t>Haupt</a:t>
            </a:r>
            <a:r>
              <a:rPr lang="en-US" sz="1800" dirty="0"/>
              <a:t> and Sue Ellen </a:t>
            </a:r>
            <a:r>
              <a:rPr lang="en-US" sz="1800" dirty="0" err="1"/>
              <a:t>Haupt</a:t>
            </a:r>
            <a:r>
              <a:rPr lang="en-US" sz="1800" dirty="0"/>
              <a:t>, “Practical Genetic Algorithms,” Second Edition, 2004.</a:t>
            </a:r>
          </a:p>
          <a:p>
            <a:pPr lvl="0"/>
            <a:r>
              <a:rPr lang="en-US" sz="1800" dirty="0"/>
              <a:t>David E. Goldberg, “Genetic Algorithms in Search, optimization and Machine Learning,” Pearson Education, 1989.</a:t>
            </a:r>
          </a:p>
          <a:p>
            <a:pPr lvl="0"/>
            <a:r>
              <a:rPr lang="en-US" sz="1800" dirty="0"/>
              <a:t>Carl Townsend, “Introduction to Turbo Prolog,” First Edition (Revised), 2000.</a:t>
            </a:r>
          </a:p>
          <a:p>
            <a:pPr marL="228600" lvl="1" indent="0">
              <a:buNone/>
            </a:pPr>
            <a:endParaRPr lang="en-US" altLang="en-US" dirty="0"/>
          </a:p>
        </p:txBody>
      </p:sp>
      <p:sp>
        <p:nvSpPr>
          <p:cNvPr id="4" name="Date Placeholder 3"/>
          <p:cNvSpPr>
            <a:spLocks noGrp="1"/>
          </p:cNvSpPr>
          <p:nvPr>
            <p:ph type="dt" sz="half" idx="10"/>
          </p:nvPr>
        </p:nvSpPr>
        <p:spPr/>
        <p:txBody>
          <a:bodyPr/>
          <a:lstStyle/>
          <a:p>
            <a:r>
              <a:rPr lang="en-US" dirty="0" err="1"/>
              <a:t>Sabbir</a:t>
            </a:r>
            <a:r>
              <a:rPr lang="en-US" dirty="0"/>
              <a:t> Ahmed</a:t>
            </a:r>
          </a:p>
        </p:txBody>
      </p:sp>
      <p:sp>
        <p:nvSpPr>
          <p:cNvPr id="6" name="Slide Number Placeholder 5"/>
          <p:cNvSpPr>
            <a:spLocks noGrp="1"/>
          </p:cNvSpPr>
          <p:nvPr>
            <p:ph type="sldNum" sz="quarter" idx="12"/>
          </p:nvPr>
        </p:nvSpPr>
        <p:spPr/>
        <p:txBody>
          <a:body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9</a:t>
            </a:fld>
            <a:endParaRPr lang="en-US" dirty="0"/>
          </a:p>
        </p:txBody>
      </p:sp>
      <p:sp>
        <p:nvSpPr>
          <p:cNvPr id="7" name="Footer Placeholder 4"/>
          <p:cNvSpPr>
            <a:spLocks noGrp="1"/>
          </p:cNvSpPr>
          <p:nvPr>
            <p:ph type="ftr" sz="quarter" idx="11"/>
          </p:nvPr>
        </p:nvSpPr>
        <p:spPr>
          <a:xfrm>
            <a:off x="3556000" y="6356350"/>
            <a:ext cx="3073400" cy="365125"/>
          </a:xfrm>
        </p:spPr>
        <p:txBody>
          <a:bodyPr/>
          <a:lstStyle/>
          <a:p>
            <a:r>
              <a:rPr lang="en-US" dirty="0"/>
              <a:t>CSC 4226-Artificial Intelligence</a:t>
            </a:r>
          </a:p>
        </p:txBody>
      </p:sp>
    </p:spTree>
    <p:extLst>
      <p:ext uri="{BB962C8B-B14F-4D97-AF65-F5344CB8AC3E}">
        <p14:creationId xmlns:p14="http://schemas.microsoft.com/office/powerpoint/2010/main" val="3129024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2330</Words>
  <Application>Microsoft Office PowerPoint</Application>
  <PresentationFormat>Widescreen</PresentationFormat>
  <Paragraphs>248</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ＭＳ Ｐゴシック</vt:lpstr>
      <vt:lpstr>Arial</vt:lpstr>
      <vt:lpstr>Book Antiqua</vt:lpstr>
      <vt:lpstr>Calibri</vt:lpstr>
      <vt:lpstr>Calibri Light</vt:lpstr>
      <vt:lpstr>MS Mincho</vt:lpstr>
      <vt:lpstr>Times New Roman</vt:lpstr>
      <vt:lpstr>Wingdings</vt:lpstr>
      <vt:lpstr>Wingdings 2</vt:lpstr>
      <vt:lpstr>Office Theme</vt:lpstr>
      <vt:lpstr>CSC 4226 :: Artificial Intelligence  Introduction</vt:lpstr>
      <vt:lpstr>Vision &amp; Mission of AIUB</vt:lpstr>
      <vt:lpstr>Goals of AIUB</vt:lpstr>
      <vt:lpstr>Vision &amp; Mission of Computer Science Department</vt:lpstr>
      <vt:lpstr>Goals of Computer Science Department</vt:lpstr>
      <vt:lpstr>Course Objectives</vt:lpstr>
      <vt:lpstr>Course Prerequisite</vt:lpstr>
      <vt:lpstr>Course Contents</vt:lpstr>
      <vt:lpstr>Textbook/ References </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Contacts</vt:lpstr>
      <vt:lpstr>Finally</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Sabbir</cp:lastModifiedBy>
  <cp:revision>126</cp:revision>
  <dcterms:created xsi:type="dcterms:W3CDTF">2015-01-16T09:30:36Z</dcterms:created>
  <dcterms:modified xsi:type="dcterms:W3CDTF">2017-02-01T13:03:34Z</dcterms:modified>
</cp:coreProperties>
</file>