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Advanced Topics in Programming II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State in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Variables are available across all the pages and all sessions</a:t>
            </a:r>
          </a:p>
          <a:p>
            <a:r>
              <a:rPr lang="en-US" sz="2400" dirty="0" smtClean="0"/>
              <a:t>Can be considerer as </a:t>
            </a:r>
            <a:r>
              <a:rPr lang="en-US" sz="2400" dirty="0" smtClean="0">
                <a:solidFill>
                  <a:srgbClr val="C00000"/>
                </a:solidFill>
              </a:rPr>
              <a:t>Multi User Global Data</a:t>
            </a:r>
          </a:p>
          <a:p>
            <a:r>
              <a:rPr lang="en-US" sz="2400" dirty="0" smtClean="0"/>
              <a:t>Stored in web server</a:t>
            </a:r>
          </a:p>
          <a:p>
            <a:r>
              <a:rPr lang="en-US" sz="2400" dirty="0" smtClean="0"/>
              <a:t>Cleared when a the server process is restarted</a:t>
            </a:r>
          </a:p>
        </p:txBody>
      </p:sp>
    </p:spTree>
    <p:extLst>
      <p:ext uri="{BB962C8B-B14F-4D97-AF65-F5344CB8AC3E}">
        <p14:creationId xmlns:p14="http://schemas.microsoft.com/office/powerpoint/2010/main" val="37154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Properties</a:t>
            </a:r>
          </a:p>
          <a:p>
            <a:pPr lvl="1"/>
            <a:r>
              <a:rPr lang="en-US" sz="2000" dirty="0" smtClean="0"/>
              <a:t>Text</a:t>
            </a:r>
          </a:p>
          <a:p>
            <a:pPr lvl="1"/>
            <a:r>
              <a:rPr lang="en-US" sz="2000" dirty="0" err="1" smtClean="0"/>
              <a:t>TextMode</a:t>
            </a:r>
            <a:endParaRPr lang="en-US" sz="2000" dirty="0" smtClean="0"/>
          </a:p>
          <a:p>
            <a:pPr lvl="1"/>
            <a:r>
              <a:rPr lang="en-US" sz="2000" dirty="0" err="1" smtClean="0"/>
              <a:t>MaxLength</a:t>
            </a:r>
            <a:endParaRPr lang="en-US" sz="2000" dirty="0" smtClean="0"/>
          </a:p>
          <a:p>
            <a:pPr lvl="1"/>
            <a:r>
              <a:rPr lang="en-US" sz="2000" dirty="0" err="1" smtClean="0"/>
              <a:t>ReadOnly</a:t>
            </a:r>
            <a:endParaRPr lang="en-US" sz="2000" dirty="0" smtClean="0"/>
          </a:p>
          <a:p>
            <a:pPr lvl="1"/>
            <a:r>
              <a:rPr lang="en-US" sz="2000" dirty="0" smtClean="0"/>
              <a:t>ToolTip</a:t>
            </a:r>
          </a:p>
          <a:p>
            <a:pPr lvl="1"/>
            <a:r>
              <a:rPr lang="en-US" sz="2000" dirty="0" smtClean="0"/>
              <a:t>Columns</a:t>
            </a:r>
          </a:p>
          <a:p>
            <a:pPr lvl="1"/>
            <a:r>
              <a:rPr lang="en-US" sz="2000" dirty="0" smtClean="0"/>
              <a:t>Height</a:t>
            </a:r>
          </a:p>
          <a:p>
            <a:pPr lvl="1"/>
            <a:r>
              <a:rPr lang="en-US" sz="2000" dirty="0" smtClean="0"/>
              <a:t>Width</a:t>
            </a:r>
          </a:p>
          <a:p>
            <a:pPr lvl="1"/>
            <a:r>
              <a:rPr lang="en-US" sz="2000" dirty="0" err="1" smtClean="0"/>
              <a:t>AutoPostBack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002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Events</a:t>
            </a:r>
          </a:p>
          <a:p>
            <a:pPr lvl="1"/>
            <a:r>
              <a:rPr lang="en-US" sz="2000" dirty="0" err="1" smtClean="0"/>
              <a:t>TextChanged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smtClean="0"/>
              <a:t>Methods</a:t>
            </a:r>
          </a:p>
          <a:p>
            <a:pPr lvl="1"/>
            <a:r>
              <a:rPr lang="en-US" sz="2000" dirty="0" smtClean="0"/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28095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RadioButton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Properties</a:t>
            </a:r>
          </a:p>
          <a:p>
            <a:pPr lvl="1"/>
            <a:r>
              <a:rPr lang="en-US" sz="2000" dirty="0" smtClean="0"/>
              <a:t>Text</a:t>
            </a:r>
          </a:p>
          <a:p>
            <a:pPr lvl="1"/>
            <a:r>
              <a:rPr lang="en-US" sz="2000" dirty="0" err="1" smtClean="0"/>
              <a:t>TextAlign</a:t>
            </a:r>
            <a:endParaRPr lang="en-US" sz="2000" dirty="0" smtClean="0"/>
          </a:p>
          <a:p>
            <a:pPr lvl="1"/>
            <a:r>
              <a:rPr lang="en-US" sz="2000" dirty="0" err="1" smtClean="0"/>
              <a:t>GroupName</a:t>
            </a:r>
            <a:endParaRPr lang="en-US" sz="2000" dirty="0" smtClean="0"/>
          </a:p>
          <a:p>
            <a:pPr lvl="1"/>
            <a:r>
              <a:rPr lang="en-US" sz="2000" dirty="0" err="1" smtClean="0"/>
              <a:t>AutoPostBack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839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RadioButton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Events</a:t>
            </a:r>
          </a:p>
          <a:p>
            <a:pPr lvl="1"/>
            <a:r>
              <a:rPr lang="en-US" sz="2000" dirty="0" err="1" smtClean="0"/>
              <a:t>CheckedChanged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467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Properties</a:t>
            </a:r>
          </a:p>
          <a:p>
            <a:pPr lvl="1"/>
            <a:r>
              <a:rPr lang="en-US" sz="2000" dirty="0" smtClean="0"/>
              <a:t>Checked</a:t>
            </a:r>
          </a:p>
          <a:p>
            <a:pPr lvl="1"/>
            <a:r>
              <a:rPr lang="en-US" sz="2000" dirty="0" smtClean="0"/>
              <a:t>Text</a:t>
            </a:r>
          </a:p>
          <a:p>
            <a:pPr lvl="1"/>
            <a:r>
              <a:rPr lang="en-US" sz="2000" dirty="0" err="1" smtClean="0"/>
              <a:t>TextAlign</a:t>
            </a:r>
            <a:endParaRPr lang="en-US" sz="2000" dirty="0" smtClean="0"/>
          </a:p>
          <a:p>
            <a:pPr lvl="1"/>
            <a:r>
              <a:rPr lang="en-US" sz="2000" dirty="0" err="1" smtClean="0"/>
              <a:t>AutoPostBack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879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Events</a:t>
            </a:r>
          </a:p>
          <a:p>
            <a:pPr lvl="1"/>
            <a:r>
              <a:rPr lang="en-US" sz="2000" dirty="0" err="1" smtClean="0"/>
              <a:t>CheckedChanged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Methods</a:t>
            </a:r>
          </a:p>
          <a:p>
            <a:pPr lvl="1"/>
            <a:r>
              <a:rPr lang="en-US" sz="2000" dirty="0"/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20118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Properties</a:t>
            </a:r>
          </a:p>
          <a:p>
            <a:pPr lvl="1"/>
            <a:r>
              <a:rPr lang="en-US" sz="2000" dirty="0" smtClean="0"/>
              <a:t>Text</a:t>
            </a:r>
          </a:p>
          <a:p>
            <a:pPr lvl="1"/>
            <a:r>
              <a:rPr lang="en-US" sz="2000" dirty="0" err="1" smtClean="0"/>
              <a:t>NavigateURL</a:t>
            </a:r>
            <a:endParaRPr lang="en-US" sz="2000" dirty="0" smtClean="0"/>
          </a:p>
          <a:p>
            <a:pPr lvl="1"/>
            <a:r>
              <a:rPr lang="en-US" sz="2000" dirty="0" err="1" smtClean="0"/>
              <a:t>ImageURL</a:t>
            </a:r>
            <a:endParaRPr lang="en-US" sz="2000" dirty="0" smtClean="0"/>
          </a:p>
          <a:p>
            <a:pPr lvl="1"/>
            <a:r>
              <a:rPr lang="en-US" sz="2000" dirty="0" smtClean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2564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Events</a:t>
            </a:r>
          </a:p>
          <a:p>
            <a:pPr lvl="1"/>
            <a:r>
              <a:rPr lang="en-US" sz="2000" dirty="0" smtClean="0"/>
              <a:t>No event is specified for a Hyperlink control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Methods</a:t>
            </a:r>
          </a:p>
          <a:p>
            <a:pPr lvl="1"/>
            <a:r>
              <a:rPr lang="en-US" sz="2000" dirty="0"/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19258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Properties</a:t>
            </a:r>
          </a:p>
          <a:p>
            <a:pPr lvl="1"/>
            <a:r>
              <a:rPr lang="en-US" sz="2000" dirty="0" smtClean="0"/>
              <a:t>Text</a:t>
            </a:r>
          </a:p>
          <a:p>
            <a:pPr lvl="1"/>
            <a:r>
              <a:rPr lang="en-US" sz="2000" dirty="0" smtClean="0"/>
              <a:t>Tooltip</a:t>
            </a:r>
            <a:endParaRPr lang="en-US" sz="2000" dirty="0" smtClean="0"/>
          </a:p>
          <a:p>
            <a:pPr lvl="1"/>
            <a:r>
              <a:rPr lang="en-US" sz="2000" dirty="0" err="1" smtClean="0"/>
              <a:t>PostBackURL</a:t>
            </a:r>
            <a:endParaRPr lang="en-US" sz="2000" dirty="0" smtClean="0"/>
          </a:p>
          <a:p>
            <a:pPr lvl="1"/>
            <a:r>
              <a:rPr lang="en-US" sz="2000" dirty="0" err="1" smtClean="0"/>
              <a:t>OnClientClick</a:t>
            </a:r>
            <a:endParaRPr lang="en-US" sz="2000" dirty="0" smtClean="0"/>
          </a:p>
          <a:p>
            <a:pPr lvl="1"/>
            <a:r>
              <a:rPr lang="en-US" sz="2000" dirty="0" err="1" smtClean="0"/>
              <a:t>UseSubmitBehavior</a:t>
            </a:r>
            <a:endParaRPr lang="en-US" sz="2000" dirty="0" smtClean="0"/>
          </a:p>
          <a:p>
            <a:pPr lvl="1"/>
            <a:r>
              <a:rPr lang="en-US" sz="2000" dirty="0" err="1" smtClean="0"/>
              <a:t>CommandName</a:t>
            </a:r>
            <a:endParaRPr lang="en-US" sz="2000" dirty="0" smtClean="0"/>
          </a:p>
          <a:p>
            <a:pPr lvl="1"/>
            <a:r>
              <a:rPr lang="en-US" sz="2000" dirty="0" err="1" smtClean="0"/>
              <a:t>CommandArgument</a:t>
            </a:r>
            <a:endParaRPr lang="en-US" sz="2000" dirty="0" smtClean="0"/>
          </a:p>
          <a:p>
            <a:pPr lvl="1"/>
            <a:r>
              <a:rPr lang="en-US" sz="2000" dirty="0" err="1"/>
              <a:t>CausesValidation</a:t>
            </a:r>
            <a:endParaRPr lang="en-US" sz="2000" dirty="0"/>
          </a:p>
          <a:p>
            <a:pPr lvl="1"/>
            <a:r>
              <a:rPr lang="en-US" sz="2000" dirty="0" err="1" smtClean="0"/>
              <a:t>ValidationGroup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622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the Lifecycle of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Application level events</a:t>
            </a:r>
          </a:p>
          <a:p>
            <a:r>
              <a:rPr lang="en-US" sz="2400" dirty="0" smtClean="0"/>
              <a:t>Page level events</a:t>
            </a:r>
          </a:p>
          <a:p>
            <a:r>
              <a:rPr lang="en-US" sz="2400" dirty="0" smtClean="0"/>
              <a:t>Control level events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Events</a:t>
            </a:r>
          </a:p>
          <a:p>
            <a:pPr lvl="1"/>
            <a:r>
              <a:rPr lang="en-US" sz="2000" dirty="0" smtClean="0"/>
              <a:t>Click</a:t>
            </a:r>
          </a:p>
          <a:p>
            <a:pPr lvl="1"/>
            <a:r>
              <a:rPr lang="en-US" sz="2000" smtClean="0"/>
              <a:t>Command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9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Level Events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638"/>
            <a:ext cx="5715000" cy="4942703"/>
          </a:xfrm>
        </p:spPr>
      </p:pic>
    </p:spTree>
    <p:extLst>
      <p:ext uri="{BB962C8B-B14F-4D97-AF65-F5344CB8AC3E}">
        <p14:creationId xmlns:p14="http://schemas.microsoft.com/office/powerpoint/2010/main" val="9484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Level Events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3" y="1295400"/>
            <a:ext cx="8674434" cy="5029200"/>
          </a:xfrm>
        </p:spPr>
      </p:pic>
    </p:spTree>
    <p:extLst>
      <p:ext uri="{BB962C8B-B14F-4D97-AF65-F5344CB8AC3E}">
        <p14:creationId xmlns:p14="http://schemas.microsoft.com/office/powerpoint/2010/main" val="20020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Level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err="1" smtClean="0"/>
              <a:t>Button_Click</a:t>
            </a:r>
            <a:r>
              <a:rPr lang="en-US" sz="2400" dirty="0" smtClean="0"/>
              <a:t> event of a Button</a:t>
            </a:r>
          </a:p>
          <a:p>
            <a:r>
              <a:rPr lang="en-US" sz="2400" i="1" dirty="0" err="1" smtClean="0"/>
              <a:t>Text_Changed</a:t>
            </a:r>
            <a:r>
              <a:rPr lang="en-US" sz="2400" dirty="0" smtClean="0"/>
              <a:t> event of a </a:t>
            </a:r>
            <a:r>
              <a:rPr lang="en-US" sz="2400" dirty="0" err="1" smtClean="0"/>
              <a:t>TextBox</a:t>
            </a:r>
            <a:r>
              <a:rPr lang="en-US" sz="2400" dirty="0" smtClean="0"/>
              <a:t>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89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Control Level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PostBack</a:t>
            </a:r>
            <a:r>
              <a:rPr lang="en-US" sz="2400" dirty="0" smtClean="0"/>
              <a:t> event</a:t>
            </a:r>
          </a:p>
          <a:p>
            <a:r>
              <a:rPr lang="en-US" sz="2400" dirty="0" smtClean="0"/>
              <a:t>Cached Event</a:t>
            </a:r>
          </a:p>
          <a:p>
            <a:r>
              <a:rPr lang="en-US" sz="2400" dirty="0" smtClean="0"/>
              <a:t>Validation Event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27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ViewState</a:t>
            </a:r>
            <a:r>
              <a:rPr lang="en-US" dirty="0" smtClean="0"/>
              <a:t> in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Page level memory</a:t>
            </a:r>
          </a:p>
          <a:p>
            <a:r>
              <a:rPr lang="en-US" sz="2400" dirty="0" smtClean="0"/>
              <a:t>Stores data across post back</a:t>
            </a:r>
          </a:p>
          <a:p>
            <a:r>
              <a:rPr lang="en-US" sz="2400" dirty="0" smtClean="0"/>
              <a:t>Uses HTML hidden input field to store data in the page</a:t>
            </a:r>
          </a:p>
          <a:p>
            <a:r>
              <a:rPr lang="en-US" sz="2400" dirty="0" smtClean="0"/>
              <a:t>Used by all ASP.NET controls to retain their state</a:t>
            </a:r>
          </a:p>
          <a:p>
            <a:r>
              <a:rPr lang="en-US" sz="2400" dirty="0" smtClean="0"/>
              <a:t>Data is lost if a request for a another web form is generated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32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controls </a:t>
            </a:r>
            <a:r>
              <a:rPr lang="en-US" dirty="0" err="1" smtClean="0"/>
              <a:t>vs</a:t>
            </a:r>
            <a:r>
              <a:rPr lang="en-US" dirty="0" smtClean="0"/>
              <a:t> ASP.NET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ASP.NET controls have </a:t>
            </a:r>
            <a:r>
              <a:rPr lang="en-US" sz="2400" dirty="0" smtClean="0">
                <a:solidFill>
                  <a:srgbClr val="C00000"/>
                </a:solidFill>
              </a:rPr>
              <a:t>asp</a:t>
            </a:r>
            <a:r>
              <a:rPr lang="en-US" sz="2400" dirty="0" smtClean="0"/>
              <a:t> namespace</a:t>
            </a:r>
          </a:p>
          <a:p>
            <a:r>
              <a:rPr lang="en-US" sz="2400" dirty="0" smtClean="0"/>
              <a:t>ASP.NET controls can retain state, HTML controls cannot</a:t>
            </a:r>
          </a:p>
          <a:p>
            <a:r>
              <a:rPr lang="en-US" sz="2400" dirty="0" smtClean="0"/>
              <a:t>HTML controls can be converted to retain state using </a:t>
            </a:r>
            <a:r>
              <a:rPr lang="en-US" sz="2400" i="1" dirty="0" smtClean="0">
                <a:solidFill>
                  <a:srgbClr val="C00000"/>
                </a:solidFill>
              </a:rPr>
              <a:t>id</a:t>
            </a:r>
            <a:r>
              <a:rPr lang="en-US" sz="2400" dirty="0" smtClean="0"/>
              <a:t> and </a:t>
            </a:r>
            <a:r>
              <a:rPr lang="en-US" sz="2400" i="1" dirty="0" err="1" smtClean="0">
                <a:solidFill>
                  <a:srgbClr val="C00000"/>
                </a:solidFill>
              </a:rPr>
              <a:t>runat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attribute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91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 in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Variables are available across all the pages for a single session</a:t>
            </a:r>
          </a:p>
          <a:p>
            <a:r>
              <a:rPr lang="en-US" sz="2400" dirty="0" smtClean="0"/>
              <a:t>Every user has his own session</a:t>
            </a:r>
          </a:p>
          <a:p>
            <a:r>
              <a:rPr lang="en-US" sz="2400" dirty="0" smtClean="0"/>
              <a:t>Can be considerer as </a:t>
            </a:r>
            <a:r>
              <a:rPr lang="en-US" sz="2400" dirty="0" smtClean="0">
                <a:solidFill>
                  <a:srgbClr val="C00000"/>
                </a:solidFill>
              </a:rPr>
              <a:t>Single User Global Data</a:t>
            </a:r>
          </a:p>
          <a:p>
            <a:r>
              <a:rPr lang="en-US" sz="2400" dirty="0" smtClean="0"/>
              <a:t>Stored in web server</a:t>
            </a:r>
          </a:p>
          <a:p>
            <a:r>
              <a:rPr lang="en-US" sz="2400" dirty="0" smtClean="0"/>
              <a:t>Cleared when a session is timed out (default is 20 </a:t>
            </a:r>
            <a:r>
              <a:rPr lang="en-US" sz="2400" dirty="0" err="1" smtClean="0"/>
              <a:t>mins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Timeout duration can be reconfigured in </a:t>
            </a:r>
            <a:r>
              <a:rPr lang="en-US" sz="2400" i="1" dirty="0" err="1" smtClean="0"/>
              <a:t>Web.config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007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295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Advanced Topics in Programming II</vt:lpstr>
      <vt:lpstr>Events in the Lifecycle of ASP.NET</vt:lpstr>
      <vt:lpstr>Application Level Events</vt:lpstr>
      <vt:lpstr>Page Level Events</vt:lpstr>
      <vt:lpstr>Control Level Events</vt:lpstr>
      <vt:lpstr>Classification of Control Level Events</vt:lpstr>
      <vt:lpstr>ViewState in ASP.NET</vt:lpstr>
      <vt:lpstr>HTML controls vs ASP.NET controls</vt:lpstr>
      <vt:lpstr>Session State in ASP.NET</vt:lpstr>
      <vt:lpstr>Application State in ASP.NET</vt:lpstr>
      <vt:lpstr>TextBox Control</vt:lpstr>
      <vt:lpstr>TextBox Control</vt:lpstr>
      <vt:lpstr>RadioButton Control</vt:lpstr>
      <vt:lpstr>RadioButton Control</vt:lpstr>
      <vt:lpstr>CheckBox Control</vt:lpstr>
      <vt:lpstr>CheckBox Control</vt:lpstr>
      <vt:lpstr>Hyperlink Control</vt:lpstr>
      <vt:lpstr>Hyperlink Control</vt:lpstr>
      <vt:lpstr>Button Control</vt:lpstr>
      <vt:lpstr>Button Control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Programming II</dc:title>
  <dc:creator>Ananda</dc:creator>
  <cp:lastModifiedBy>AL IMRAN</cp:lastModifiedBy>
  <cp:revision>29</cp:revision>
  <dcterms:created xsi:type="dcterms:W3CDTF">2006-08-16T00:00:00Z</dcterms:created>
  <dcterms:modified xsi:type="dcterms:W3CDTF">2014-09-09T17:04:13Z</dcterms:modified>
</cp:coreProperties>
</file>