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28" y="576293"/>
            <a:ext cx="10993549" cy="1475013"/>
          </a:xfrm>
        </p:spPr>
        <p:txBody>
          <a:bodyPr>
            <a:normAutofit/>
          </a:bodyPr>
          <a:lstStyle/>
          <a:p>
            <a:r>
              <a:rPr lang="en-US" sz="3100" b="1" dirty="0"/>
              <a:t>Chapter 2: Organizations, Constraints &amp; </a:t>
            </a:r>
            <a:br>
              <a:rPr lang="en-US" sz="3100" b="1" dirty="0"/>
            </a:br>
            <a:r>
              <a:rPr lang="en-US" sz="3100" b="1" dirty="0"/>
              <a:t>                       Projects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17" y="2573822"/>
            <a:ext cx="10993546" cy="590321"/>
          </a:xfrm>
        </p:spPr>
        <p:txBody>
          <a:bodyPr/>
          <a:lstStyle/>
          <a:p>
            <a:r>
              <a:rPr lang="en-US" dirty="0"/>
              <a:t>Software Development project management - sdpm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2" y="2063933"/>
            <a:ext cx="10914122" cy="3931918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A  stakeholder is anyone who is affected either positively or negatively by the </a:t>
            </a:r>
            <a:r>
              <a:rPr lang="en-US" sz="2200" b="1" dirty="0"/>
              <a:t>cost</a:t>
            </a:r>
            <a:r>
              <a:rPr lang="en-US" sz="2200" dirty="0"/>
              <a:t>, </a:t>
            </a:r>
            <a:r>
              <a:rPr lang="en-US" sz="2200" b="1" dirty="0"/>
              <a:t>time</a:t>
            </a:r>
            <a:r>
              <a:rPr lang="en-US" sz="2200" dirty="0"/>
              <a:t>, </a:t>
            </a:r>
            <a:r>
              <a:rPr lang="en-US" sz="2200" b="1" dirty="0"/>
              <a:t>scope</a:t>
            </a:r>
            <a:r>
              <a:rPr lang="en-US" sz="2200" dirty="0"/>
              <a:t>, </a:t>
            </a:r>
            <a:r>
              <a:rPr lang="en-US" sz="2200" b="1" dirty="0"/>
              <a:t>resources</a:t>
            </a:r>
            <a:r>
              <a:rPr lang="en-US" sz="2200" dirty="0"/>
              <a:t>, </a:t>
            </a:r>
            <a:r>
              <a:rPr lang="en-US" sz="2200" b="1" dirty="0"/>
              <a:t>quality</a:t>
            </a:r>
            <a:r>
              <a:rPr lang="en-US" sz="2200" dirty="0"/>
              <a:t>, or </a:t>
            </a:r>
            <a:r>
              <a:rPr lang="en-US" sz="2200" b="1" dirty="0"/>
              <a:t>risks</a:t>
            </a:r>
            <a:r>
              <a:rPr lang="en-US" sz="2200" dirty="0"/>
              <a:t> of your project.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Anyone who will be affected by the outcome of the project is a stakeholder.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Sponsor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Development Team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Management Team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PM should find all of the stakeholders &amp; keep them updated about the progress</a:t>
            </a:r>
            <a:br>
              <a:rPr lang="en-US" sz="2200" dirty="0"/>
            </a:br>
            <a:r>
              <a:rPr lang="en-US" sz="2200" dirty="0"/>
              <a:t>of the project.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Makes sure that expectations are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51652" cy="975487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0" y="1881052"/>
            <a:ext cx="10914122" cy="4715691"/>
          </a:xfrm>
        </p:spPr>
        <p:txBody>
          <a:bodyPr>
            <a:noAutofit/>
          </a:bodyPr>
          <a:lstStyle/>
          <a:p>
            <a:pPr marL="436288" indent="-342900">
              <a:buFont typeface="Wingdings" pitchFamily="2" charset="2"/>
              <a:buChar char="q"/>
            </a:pPr>
            <a:r>
              <a:rPr lang="en-US" sz="2000" b="1" dirty="0"/>
              <a:t>Negative Stakeholder</a:t>
            </a:r>
          </a:p>
          <a:p>
            <a:pPr marL="436288" indent="-342900">
              <a:buFont typeface="Wingdings" pitchFamily="2" charset="2"/>
              <a:buChar char="§"/>
            </a:pPr>
            <a:r>
              <a:rPr lang="en-US" sz="2000" dirty="0"/>
              <a:t>Who thinks the project might bring negative consequences</a:t>
            </a:r>
          </a:p>
          <a:p>
            <a:pPr marL="436288" indent="-342900">
              <a:buFont typeface="Wingdings" pitchFamily="2" charset="2"/>
              <a:buChar char="§"/>
            </a:pPr>
            <a:r>
              <a:rPr lang="en-US" sz="2000" dirty="0"/>
              <a:t>How to work with them?</a:t>
            </a:r>
          </a:p>
          <a:p>
            <a:pPr marL="713600" lvl="3">
              <a:buFont typeface="Courier New" pitchFamily="49" charset="0"/>
              <a:buChar char="o"/>
            </a:pPr>
            <a:r>
              <a:rPr lang="en-US" sz="2000" dirty="0">
                <a:solidFill>
                  <a:srgbClr val="C00000"/>
                </a:solidFill>
              </a:rPr>
              <a:t>Manage their expectations</a:t>
            </a:r>
          </a:p>
          <a:p>
            <a:pPr marL="713600" lvl="3">
              <a:buFont typeface="Courier New" pitchFamily="49" charset="0"/>
              <a:buChar char="o"/>
            </a:pPr>
            <a:r>
              <a:rPr lang="en-US" sz="2000" dirty="0">
                <a:solidFill>
                  <a:srgbClr val="C00000"/>
                </a:solidFill>
              </a:rPr>
              <a:t>Motivate all stakeholders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Stakeholder Identification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000" dirty="0"/>
              <a:t>Figure out the stakeholders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000" dirty="0"/>
              <a:t>Stakeholder Register</a:t>
            </a:r>
          </a:p>
          <a:p>
            <a:pPr lvl="4">
              <a:buFont typeface="Courier New" pitchFamily="49" charset="0"/>
              <a:buChar char="o"/>
            </a:pPr>
            <a:r>
              <a:rPr lang="en-US" sz="2000" dirty="0"/>
              <a:t>Goals</a:t>
            </a:r>
          </a:p>
          <a:p>
            <a:pPr lvl="4">
              <a:buFont typeface="Courier New" pitchFamily="49" charset="0"/>
              <a:buChar char="o"/>
            </a:pPr>
            <a:r>
              <a:rPr lang="en-US" sz="2000" dirty="0"/>
              <a:t>Expectations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11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project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0" y="2129247"/>
            <a:ext cx="10914122" cy="312202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</a:rPr>
              <a:t>Time: </a:t>
            </a:r>
            <a:r>
              <a:rPr lang="en-US" sz="2200" dirty="0"/>
              <a:t>projects will need to get done on schedule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</a:rPr>
              <a:t>Cost: </a:t>
            </a:r>
            <a:r>
              <a:rPr lang="en-US" sz="2200" dirty="0"/>
              <a:t>project will always have to stay within a budget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</a:rPr>
              <a:t>Scope: </a:t>
            </a:r>
            <a:r>
              <a:rPr lang="en-US" sz="2200" dirty="0"/>
              <a:t>need to manage the scope of work for the project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</a:rPr>
              <a:t>Resources: </a:t>
            </a:r>
            <a:r>
              <a:rPr lang="en-US" sz="2200" dirty="0"/>
              <a:t>have to have the people &amp; materials to get the work done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</a:rPr>
              <a:t>Quality: </a:t>
            </a:r>
            <a:r>
              <a:rPr lang="en-US" sz="2200" dirty="0"/>
              <a:t>product should do what it is supposed to do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</a:rPr>
              <a:t>Risk: </a:t>
            </a:r>
            <a:r>
              <a:rPr lang="en-US" sz="2200" dirty="0"/>
              <a:t>unexpected obstacles can ruin the project </a:t>
            </a:r>
          </a:p>
          <a:p>
            <a:pPr marL="436288" indent="-342900">
              <a:buFont typeface="Wingdings" pitchFamily="2" charset="2"/>
              <a:buChar char="q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project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0" y="2129246"/>
            <a:ext cx="10914122" cy="360534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If all six constraints are not managed at the same time, risk managing in favor of just one constraint increases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Late / Over budget / Unacceptable to customers (quality) / etc.</a:t>
            </a:r>
          </a:p>
          <a:p>
            <a:pPr>
              <a:buNone/>
            </a:pP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/>
              <a:t>Any time the project changes, the manager will need to know how that change affects all of the constraints</a:t>
            </a:r>
          </a:p>
          <a:p>
            <a:pPr marL="436288" indent="-342900">
              <a:buFont typeface="Wingdings" pitchFamily="2" charset="2"/>
              <a:buChar char="q"/>
            </a:pP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project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14</a:t>
            </a:fld>
            <a:endParaRPr lang="en-US" sz="1400" b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277332"/>
              </p:ext>
            </p:extLst>
          </p:nvPr>
        </p:nvGraphicFramePr>
        <p:xfrm>
          <a:off x="496390" y="1972457"/>
          <a:ext cx="11207930" cy="463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88">
                <a:tc>
                  <a:txBody>
                    <a:bodyPr/>
                    <a:lstStyle/>
                    <a:p>
                      <a:r>
                        <a:rPr lang="en-US" sz="1700" dirty="0"/>
                        <a:t>Scenarios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Constraint affected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Remark</a:t>
                      </a:r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064">
                <a:tc>
                  <a:txBody>
                    <a:bodyPr/>
                    <a:lstStyle/>
                    <a:p>
                      <a:r>
                        <a:rPr lang="en-US" sz="2000" dirty="0"/>
                        <a:t>The project was running late,</a:t>
                      </a:r>
                      <a:r>
                        <a:rPr lang="en-US" sz="2000" baseline="0" dirty="0"/>
                        <a:t> so the PM decided to release it on time even though it was missing some of its features.</a:t>
                      </a:r>
                      <a:endParaRPr lang="en-US" sz="2000" dirty="0"/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SCOPE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PM stuck to the original budget &amp; schedule, but released a product that wasn’t complete.</a:t>
                      </a:r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744">
                <a:tc>
                  <a:txBody>
                    <a:bodyPr/>
                    <a:lstStyle/>
                    <a:p>
                      <a:r>
                        <a:rPr lang="en-US" sz="2000" dirty="0"/>
                        <a:t>The company didn’t have enough money to invest in the project,</a:t>
                      </a:r>
                      <a:r>
                        <a:rPr lang="en-US" sz="2000" baseline="0" dirty="0"/>
                        <a:t> so they had to draft people from other dept. to work part time</a:t>
                      </a:r>
                      <a:br>
                        <a:rPr lang="en-US" sz="2000" baseline="0" dirty="0"/>
                      </a:br>
                      <a:r>
                        <a:rPr lang="en-US" sz="2000" baseline="0" dirty="0"/>
                        <a:t>to get the job done.</a:t>
                      </a:r>
                      <a:endParaRPr lang="en-US" sz="2000" dirty="0"/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RESOURCES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Resources are people or materials that you need for your</a:t>
                      </a:r>
                      <a:r>
                        <a:rPr lang="en-US" sz="2000" baseline="0" dirty="0"/>
                        <a:t> project, and when you cut corners you end up straining (force for unusual effort) them.</a:t>
                      </a:r>
                      <a:endParaRPr lang="en-US" sz="2000" dirty="0"/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353">
                <a:tc>
                  <a:txBody>
                    <a:bodyPr/>
                    <a:lstStyle/>
                    <a:p>
                      <a:r>
                        <a:rPr lang="en-US" sz="2000" dirty="0"/>
                        <a:t>The team wanted to add more testers to find defects, but the PM overruled them.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QUALITY</a:t>
                      </a:r>
                    </a:p>
                  </a:txBody>
                  <a:tcPr marL="86913" marR="86913" marT="43457" marB="4345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Tests and defects are part of quality.</a:t>
                      </a:r>
                    </a:p>
                  </a:txBody>
                  <a:tcPr marL="86913" marR="86913" marT="43457" marB="434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project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15</a:t>
            </a:fld>
            <a:endParaRPr lang="en-US" sz="1400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57135"/>
              </p:ext>
            </p:extLst>
          </p:nvPr>
        </p:nvGraphicFramePr>
        <p:xfrm>
          <a:off x="431074" y="2024744"/>
          <a:ext cx="11273246" cy="451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771">
                <a:tc>
                  <a:txBody>
                    <a:bodyPr/>
                    <a:lstStyle/>
                    <a:p>
                      <a:r>
                        <a:rPr lang="en-US" sz="2000" dirty="0"/>
                        <a:t>Scenarios</a:t>
                      </a:r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 affected</a:t>
                      </a:r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Remark</a:t>
                      </a:r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50">
                <a:tc>
                  <a:txBody>
                    <a:bodyPr/>
                    <a:lstStyle/>
                    <a:p>
                      <a:r>
                        <a:rPr lang="en-US" sz="2000" dirty="0"/>
                        <a:t>About halfway through the project the PM realized</a:t>
                      </a:r>
                      <a:r>
                        <a:rPr lang="en-US" sz="2000" baseline="0" dirty="0"/>
                        <a:t> that the money was running out faster than expected. The PM tried to move up the deadline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</a:t>
                      </a:r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</a:t>
                      </a:r>
                      <a:r>
                        <a:rPr lang="en-US" sz="2000" baseline="0" dirty="0"/>
                        <a:t> are lot of ways to change the schedule but sometimes there simply isn’t enough time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259">
                <a:tc>
                  <a:txBody>
                    <a:bodyPr/>
                    <a:lstStyle/>
                    <a:p>
                      <a:r>
                        <a:rPr lang="en-US" sz="2000" dirty="0"/>
                        <a:t>A construction PM assumed that the weather would cooperate with the plans</a:t>
                      </a:r>
                      <a:r>
                        <a:rPr lang="en-US" sz="2000" baseline="0" dirty="0"/>
                        <a:t> to complete the job, but thunderstorms have derailed the project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RISK</a:t>
                      </a:r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Assumptions</a:t>
                      </a:r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867">
                <a:tc>
                  <a:txBody>
                    <a:bodyPr/>
                    <a:lstStyle/>
                    <a:p>
                      <a:r>
                        <a:rPr lang="en-US" sz="2000" dirty="0"/>
                        <a:t>The PM</a:t>
                      </a:r>
                      <a:r>
                        <a:rPr lang="en-US" sz="2000" baseline="0" dirty="0"/>
                        <a:t> didn’t take software license fees into account which later increased the budget</a:t>
                      </a:r>
                      <a:endParaRPr lang="en-US" sz="2000" dirty="0"/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COST</a:t>
                      </a:r>
                    </a:p>
                  </a:txBody>
                  <a:tcPr marL="82374" marR="82374" marT="41187" marB="4118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PM should always look into the matter</a:t>
                      </a:r>
                    </a:p>
                  </a:txBody>
                  <a:tcPr marL="82374" marR="82374" marT="41187" marB="41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027738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16</a:t>
            </a:fld>
            <a:endParaRPr lang="en-US" sz="1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02628" y="2477589"/>
            <a:ext cx="6753497" cy="289124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When the scope of a project is changed, time and cost are also affected.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The same is true when changes are made to cost or time.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Change on one area will have impact on the other two areas</a:t>
            </a:r>
            <a:r>
              <a:rPr lang="en-US" dirty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38497" y="2501538"/>
            <a:ext cx="2851174" cy="3200400"/>
            <a:chOff x="1608636" y="2438400"/>
            <a:chExt cx="2851174" cy="3200400"/>
          </a:xfrm>
        </p:grpSpPr>
        <p:sp>
          <p:nvSpPr>
            <p:cNvPr id="10" name="Isosceles Triangle 9"/>
            <p:cNvSpPr/>
            <p:nvPr/>
          </p:nvSpPr>
          <p:spPr bwMode="auto">
            <a:xfrm>
              <a:off x="1752600" y="2438400"/>
              <a:ext cx="2590800" cy="24384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7900340">
              <a:off x="1094713" y="3069846"/>
              <a:ext cx="1951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Time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3724682">
              <a:off x="3113928" y="2997296"/>
              <a:ext cx="17684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Cost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98328" y="4715470"/>
              <a:ext cx="23246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Bob Hughes and Mike </a:t>
            </a:r>
            <a:r>
              <a:rPr lang="en-US" sz="2000" dirty="0" err="1">
                <a:ea typeface="ＭＳ Ｐゴシック" pitchFamily="34" charset="-128"/>
              </a:rPr>
              <a:t>Cotterel</a:t>
            </a:r>
            <a:r>
              <a:rPr lang="en-US" sz="2000" dirty="0">
                <a:ea typeface="ＭＳ Ｐゴシック" pitchFamily="34" charset="-128"/>
              </a:rPr>
              <a:t> (1999). </a:t>
            </a:r>
            <a:r>
              <a:rPr lang="en-US" sz="2000" i="1" dirty="0">
                <a:ea typeface="ＭＳ Ｐゴシック" pitchFamily="34" charset="-128"/>
              </a:rPr>
              <a:t>Software Project Management </a:t>
            </a:r>
            <a:r>
              <a:rPr lang="en-US" sz="2000" dirty="0">
                <a:ea typeface="ＭＳ Ｐゴシック" pitchFamily="34" charset="-128"/>
              </a:rPr>
              <a:t>(Second Edition)</a:t>
            </a:r>
            <a:r>
              <a:rPr lang="en-US" sz="2000" i="1" dirty="0">
                <a:ea typeface="ＭＳ Ｐゴシック" pitchFamily="34" charset="-128"/>
              </a:rPr>
              <a:t>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38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3"/>
            <a:ext cx="10652865" cy="474181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dirty="0"/>
              <a:t>  Functional Organization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Full authority to Functional Managers (department head)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Project managers don’t have the authority to make major decisions on projects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The teams working on the project don’t reply directly to the PM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The teams are in departments, and the PM needs to “borrow” them for the project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PMs don’t set the budget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PM need to clear major decisions with department managers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PMs spend half their time doing admin tasks</a:t>
            </a:r>
          </a:p>
          <a:p>
            <a:pPr lvl="2">
              <a:buClr>
                <a:schemeClr val="accent3"/>
              </a:buClr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olidFill>
                  <a:srgbClr val="C00000"/>
                </a:solidFill>
              </a:rPr>
              <a:t>All of the project work typically happens within a particular department, and that department’s manager is completely in charge of everything</a:t>
            </a:r>
          </a:p>
          <a:p>
            <a:pPr marL="519113" lvl="1" indent="-285750">
              <a:buFont typeface="Wingdings" pitchFamily="2" charset="2"/>
              <a:buChar char="§"/>
              <a:defRPr/>
            </a:pPr>
            <a:r>
              <a:rPr lang="en-US" sz="2200" dirty="0"/>
              <a:t>PM are assistants to FM in getting the work done</a:t>
            </a: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24" y="1972491"/>
            <a:ext cx="10652865" cy="416705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Matrix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Weak Matrix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PMs have some authority but they aren’t in charge of the resources on a project.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Major decisions still need to be made with the FM’s cooperation or approval.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Project expeditors can work in weak matrix organizations.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Project coordinators are like expeditors, except that coordinators typically report to higher-level managers and have some decision-making ability. Expeditors have no authority at all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86" y="1907177"/>
            <a:ext cx="10652865" cy="34224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Matrix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Balanced Matrix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Shared authority between PM and FM.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PMs run their people-management decisions by the FM, but the FM runs his project decisions by the PM, too.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Peoples who work in a balanced matrix organization report to a PM &amp; FM equally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0" y="1998618"/>
            <a:ext cx="10652865" cy="3618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Matrix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Strong Matrix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PM have more authority than FM, but the team still reports to both managers.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The team might be judged based on performance on their projects, as well as</a:t>
            </a:r>
            <a:br>
              <a:rPr lang="en-US" sz="2200" dirty="0"/>
            </a:br>
            <a:r>
              <a:rPr lang="en-US" sz="2200" dirty="0"/>
              <a:t>on their functional expertise.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In a strong matrix, delivery of the project is most important.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2" y="1946367"/>
            <a:ext cx="10652865" cy="39841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err="1"/>
              <a:t>Projectized</a:t>
            </a:r>
            <a:r>
              <a:rPr lang="en-US" sz="2200" b="1" dirty="0"/>
              <a:t> Organization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Full authority to PM.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Teams are organized around projects.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PM choose the team members, and release them when the project is over.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Contractor/consulting company are usually organized like this.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team reports to the PM.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PM estimate and track budget and schedule.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PM is responsible for the success or failure of their project.</a:t>
            </a: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Coordinator vs. expeditor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2" y="1946367"/>
            <a:ext cx="10914122" cy="33571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Difference between project coordinator and a project expeditor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PE keeps track of status but has no decision-making authority on a project at all.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PC has similar duties, but does get to make some of the minor decisions on the</a:t>
            </a:r>
            <a:br>
              <a:rPr lang="en-US" sz="2200" dirty="0"/>
            </a:br>
            <a:r>
              <a:rPr lang="en-US" sz="2200" dirty="0"/>
              <a:t>project without having to run them by the functional manager.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PC reports to higher authority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PE are more like assistants to FM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Both of them exists is Weak-Matrix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Teams: Functional vs. </a:t>
            </a:r>
            <a:r>
              <a:rPr lang="en-US" dirty="0" err="1"/>
              <a:t>Projectized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2" y="2063933"/>
            <a:ext cx="10914122" cy="29522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Difference between the way teams are run in Functional and </a:t>
            </a:r>
            <a:r>
              <a:rPr lang="en-US" sz="2200" b="1" dirty="0" err="1"/>
              <a:t>Projectized</a:t>
            </a:r>
            <a:r>
              <a:rPr lang="en-US" sz="2200" b="1" dirty="0"/>
              <a:t> organizations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In Functional Organization, the team is made up of people who already report to the Admin Manager, so nobody questions his authority.</a:t>
            </a:r>
          </a:p>
          <a:p>
            <a:pPr marL="576263" lvl="1" indent="-342900">
              <a:buFont typeface="Wingdings" pitchFamily="2" charset="2"/>
              <a:buChar char="§"/>
            </a:pPr>
            <a:r>
              <a:rPr lang="en-US" sz="2200" dirty="0"/>
              <a:t>In </a:t>
            </a:r>
            <a:r>
              <a:rPr lang="en-US" sz="2200" dirty="0" err="1"/>
              <a:t>Projectized</a:t>
            </a:r>
            <a:r>
              <a:rPr lang="en-US" sz="2200" dirty="0"/>
              <a:t> Organization, the team is organized around a project and not around</a:t>
            </a:r>
            <a:br>
              <a:rPr lang="en-US" sz="2200" dirty="0"/>
            </a:br>
            <a:r>
              <a:rPr lang="en-US" sz="2200" dirty="0"/>
              <a:t> a job function.</a:t>
            </a:r>
          </a:p>
          <a:p>
            <a:pPr>
              <a:buFont typeface="Wingdings" pitchFamily="2" charset="2"/>
              <a:buChar char="q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Work vs. Project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  <p:sp>
        <p:nvSpPr>
          <p:cNvPr id="7" name="Content Placeholder 8"/>
          <p:cNvSpPr>
            <a:spLocks noGrp="1"/>
          </p:cNvSpPr>
          <p:nvPr>
            <p:ph sz="half" idx="4294967295"/>
          </p:nvPr>
        </p:nvSpPr>
        <p:spPr>
          <a:xfrm>
            <a:off x="1058093" y="2139315"/>
            <a:ext cx="5512526" cy="40655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Operational Work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On going / Day to day work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Has no beginning or end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Keeps the business running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Maintains the product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Maintains the core work for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Represents all the work the business does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995159" y="2139315"/>
            <a:ext cx="4291149" cy="34777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Project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Temporary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Has an expiration date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Helps to expand the business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Builds new products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Changes the way of business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941</TotalTime>
  <Words>1051</Words>
  <Application>Microsoft Office PowerPoint</Application>
  <PresentationFormat>Widescreen</PresentationFormat>
  <Paragraphs>150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PMingLiU</vt:lpstr>
      <vt:lpstr>Arial</vt:lpstr>
      <vt:lpstr>Calibri</vt:lpstr>
      <vt:lpstr>Courier New</vt:lpstr>
      <vt:lpstr>Gill Sans MT</vt:lpstr>
      <vt:lpstr>Times New Roman</vt:lpstr>
      <vt:lpstr>Wingdings</vt:lpstr>
      <vt:lpstr>Wingdings 2</vt:lpstr>
      <vt:lpstr>Dividend</vt:lpstr>
      <vt:lpstr>Chapter 2: Organizations, Constraints &amp;                         Projects</vt:lpstr>
      <vt:lpstr>Types of organization</vt:lpstr>
      <vt:lpstr>Types of organization</vt:lpstr>
      <vt:lpstr>Types of organization</vt:lpstr>
      <vt:lpstr>Types of organization</vt:lpstr>
      <vt:lpstr>Types of organization</vt:lpstr>
      <vt:lpstr>Coordinator vs. expeditor</vt:lpstr>
      <vt:lpstr>Teams: Functional vs. Projectized</vt:lpstr>
      <vt:lpstr>Operational Work vs. Project</vt:lpstr>
      <vt:lpstr>stakeholders</vt:lpstr>
      <vt:lpstr>stakeholders</vt:lpstr>
      <vt:lpstr>Managing project constraints</vt:lpstr>
      <vt:lpstr>Managing project constraints</vt:lpstr>
      <vt:lpstr>Managing project constraints</vt:lpstr>
      <vt:lpstr>Managing project constraints</vt:lpstr>
      <vt:lpstr>triple constraints</vt:lpstr>
      <vt:lpstr>references</vt:lpstr>
    </vt:vector>
  </TitlesOfParts>
  <Company>AIUB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student</cp:lastModifiedBy>
  <cp:revision>158</cp:revision>
  <dcterms:created xsi:type="dcterms:W3CDTF">2015-08-31T11:09:01Z</dcterms:created>
  <dcterms:modified xsi:type="dcterms:W3CDTF">2017-01-31T07:32:08Z</dcterms:modified>
</cp:coreProperties>
</file>