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264" r:id="rId5"/>
    <p:sldId id="265" r:id="rId6"/>
    <p:sldId id="270" r:id="rId7"/>
    <p:sldId id="261" r:id="rId8"/>
    <p:sldId id="280" r:id="rId9"/>
    <p:sldId id="297" r:id="rId10"/>
    <p:sldId id="278" r:id="rId11"/>
    <p:sldId id="274" r:id="rId12"/>
    <p:sldId id="290" r:id="rId13"/>
    <p:sldId id="277" r:id="rId14"/>
    <p:sldId id="293" r:id="rId15"/>
    <p:sldId id="279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92" d="100"/>
          <a:sy n="92" d="100"/>
        </p:scale>
        <p:origin x="8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2021-09-27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‹N°›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7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0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15816" y="2047629"/>
            <a:ext cx="3384376" cy="1048242"/>
          </a:xfrm>
        </p:spPr>
        <p:txBody>
          <a:bodyPr/>
          <a:lstStyle/>
          <a:p>
            <a:pPr lvl="0"/>
            <a:r>
              <a:rPr lang="en-US" altLang="ko-KR" sz="3200" b="1" dirty="0">
                <a:ea typeface="맑은 고딕" pitchFamily="50" charset="-127"/>
              </a:rPr>
              <a:t>SALUTATION</a:t>
            </a:r>
            <a:endParaRPr lang="en-US" altLang="ko-KR" sz="3200" b="1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8820472" cy="576064"/>
          </a:xfrm>
        </p:spPr>
        <p:txBody>
          <a:bodyPr/>
          <a:lstStyle/>
          <a:p>
            <a:r>
              <a:rPr lang="en-US" altLang="ko-KR" dirty="0"/>
              <a:t>MOT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36753"/>
              </p:ext>
            </p:extLst>
          </p:nvPr>
        </p:nvGraphicFramePr>
        <p:xfrm>
          <a:off x="539552" y="1568720"/>
          <a:ext cx="8064896" cy="3160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30557171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26216862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99877043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926849015"/>
                    </a:ext>
                  </a:extLst>
                </a:gridCol>
              </a:tblGrid>
              <a:tr h="654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temps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Procedure </a:t>
                      </a:r>
                      <a:r>
                        <a:rPr lang="en-US" altLang="ko-KR" sz="1400" b="1" dirty="0" err="1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fonctionnelles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Responsable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Nature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322"/>
                  </a:ext>
                </a:extLst>
              </a:tr>
              <a:tr h="501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J-j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Inscription 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Utilisateurs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Semi-auto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316407"/>
                  </a:ext>
                </a:extLst>
              </a:tr>
              <a:tr h="501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J+1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Saisie</a:t>
                      </a:r>
                      <a:r>
                        <a:rPr lang="en-US" altLang="ko-KR" sz="12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Job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Client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Semi-auto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74414"/>
                  </a:ext>
                </a:extLst>
              </a:tr>
              <a:tr h="501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J+2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Envioe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Proposition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Freelance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Semi-auto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99253"/>
                  </a:ext>
                </a:extLst>
              </a:tr>
              <a:tr h="501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J+3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Validation Proposition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Client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Semi-auto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01957"/>
                  </a:ext>
                </a:extLst>
              </a:tr>
              <a:tr h="501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J+4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conversation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Utilisateurs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Semi-auto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289"/>
                  </a:ext>
                </a:extLst>
              </a:tr>
            </a:tbl>
          </a:graphicData>
        </a:graphic>
      </p:graphicFrame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03B1726C-9CFD-4CC4-897A-571F559ED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820472" cy="288032"/>
          </a:xfrm>
        </p:spPr>
        <p:txBody>
          <a:bodyPr/>
          <a:lstStyle/>
          <a:p>
            <a:r>
              <a:rPr lang="fr-FR" dirty="0"/>
              <a:t>Modèle Organisationnelle de traitement</a:t>
            </a:r>
          </a:p>
        </p:txBody>
      </p:sp>
    </p:spTree>
    <p:extLst>
      <p:ext uri="{BB962C8B-B14F-4D97-AF65-F5344CB8AC3E}">
        <p14:creationId xmlns:p14="http://schemas.microsoft.com/office/powerpoint/2010/main" val="90499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 err="1"/>
              <a:t>Présentaion</a:t>
            </a:r>
            <a:r>
              <a:rPr lang="en-US" altLang="ko-KR" sz="3200" dirty="0"/>
              <a:t> des </a:t>
            </a:r>
            <a:r>
              <a:rPr lang="en-US" altLang="ko-KR" sz="3200" dirty="0" err="1"/>
              <a:t>outils</a:t>
            </a:r>
            <a:endParaRPr lang="ko-KR" alt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97026" y="1276524"/>
            <a:ext cx="2871268" cy="615552"/>
            <a:chOff x="3017860" y="4363106"/>
            <a:chExt cx="1812891" cy="615552"/>
          </a:xfrm>
        </p:grpSpPr>
        <p:sp>
          <p:nvSpPr>
            <p:cNvPr id="11" name="TextBox 10"/>
            <p:cNvSpPr txBox="1"/>
            <p:nvPr/>
          </p:nvSpPr>
          <p:spPr>
            <a:xfrm>
              <a:off x="3176187" y="4701659"/>
              <a:ext cx="16545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Environnement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developpement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1.  LARAGON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026" y="3272086"/>
            <a:ext cx="2871268" cy="615552"/>
            <a:chOff x="3017860" y="4363106"/>
            <a:chExt cx="1812891" cy="615552"/>
          </a:xfrm>
        </p:grpSpPr>
        <p:sp>
          <p:nvSpPr>
            <p:cNvPr id="14" name="TextBox 13"/>
            <p:cNvSpPr txBox="1"/>
            <p:nvPr/>
          </p:nvSpPr>
          <p:spPr>
            <a:xfrm>
              <a:off x="3176187" y="4701659"/>
              <a:ext cx="16545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Framework de type ORM de PHP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3.  LARAVEL 8 (PHP)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48063" y="1300874"/>
            <a:ext cx="3663357" cy="615552"/>
            <a:chOff x="3017860" y="4363106"/>
            <a:chExt cx="1812891" cy="615552"/>
          </a:xfrm>
        </p:grpSpPr>
        <p:sp>
          <p:nvSpPr>
            <p:cNvPr id="17" name="TextBox 16"/>
            <p:cNvSpPr txBox="1"/>
            <p:nvPr/>
          </p:nvSpPr>
          <p:spPr>
            <a:xfrm>
              <a:off x="3176187" y="4701659"/>
              <a:ext cx="16545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Gestion de la base de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donnée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2.MYSQL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48063" y="3296436"/>
            <a:ext cx="3663356" cy="615552"/>
            <a:chOff x="2517743" y="4363106"/>
            <a:chExt cx="2313008" cy="615552"/>
          </a:xfrm>
        </p:grpSpPr>
        <p:sp>
          <p:nvSpPr>
            <p:cNvPr id="20" name="TextBox 19"/>
            <p:cNvSpPr txBox="1"/>
            <p:nvPr/>
          </p:nvSpPr>
          <p:spPr>
            <a:xfrm>
              <a:off x="2719748" y="4701659"/>
              <a:ext cx="211100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Style et interface du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projet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7743" y="4363106"/>
              <a:ext cx="231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4.  TAILWINDCSS &amp; </a:t>
              </a:r>
              <a:r>
                <a:rPr lang="en-US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AlpineJS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20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2564" y="2338163"/>
            <a:ext cx="416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DEMONSTRATION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Espace réservé pour une image  24">
            <a:extLst>
              <a:ext uri="{FF2B5EF4-FFF2-40B4-BE49-F238E27FC236}">
                <a16:creationId xmlns:a16="http://schemas.microsoft.com/office/drawing/2014/main" id="{BD339DD4-C68A-41C0-921D-2232625B15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1861"/>
          <a:stretch/>
        </p:blipFill>
        <p:spPr>
          <a:xfrm>
            <a:off x="5283453" y="1491630"/>
            <a:ext cx="2834003" cy="2114211"/>
          </a:xfrm>
        </p:spPr>
      </p:pic>
    </p:spTree>
    <p:extLst>
      <p:ext uri="{BB962C8B-B14F-4D97-AF65-F5344CB8AC3E}">
        <p14:creationId xmlns:p14="http://schemas.microsoft.com/office/powerpoint/2010/main" val="104204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0" y="257175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4114800" y="2114550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924442" y="3471664"/>
            <a:ext cx="3312368" cy="11099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CONCLUSION</a:t>
            </a:r>
          </a:p>
        </p:txBody>
      </p:sp>
      <p:sp>
        <p:nvSpPr>
          <p:cNvPr id="14" name="Parallelogram 15">
            <a:extLst>
              <a:ext uri="{FF2B5EF4-FFF2-40B4-BE49-F238E27FC236}">
                <a16:creationId xmlns:a16="http://schemas.microsoft.com/office/drawing/2014/main" id="{5D878671-2AB9-43AE-8BC1-7EFB370AC4CA}"/>
              </a:ext>
            </a:extLst>
          </p:cNvPr>
          <p:cNvSpPr/>
          <p:nvPr/>
        </p:nvSpPr>
        <p:spPr>
          <a:xfrm rot="16200000">
            <a:off x="4367547" y="2350437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Merci 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Smiley Face 14">
            <a:extLst>
              <a:ext uri="{FF2B5EF4-FFF2-40B4-BE49-F238E27FC236}">
                <a16:creationId xmlns:a16="http://schemas.microsoft.com/office/drawing/2014/main" id="{677E5F56-0803-4AB4-8EEC-0EE08F9BF4EE}"/>
              </a:ext>
            </a:extLst>
          </p:cNvPr>
          <p:cNvSpPr/>
          <p:nvPr/>
        </p:nvSpPr>
        <p:spPr>
          <a:xfrm>
            <a:off x="4382903" y="4374527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chemeClr val="bg1"/>
                </a:solidFill>
              </a:rPr>
              <a:t>RAKOTOARISOA </a:t>
            </a:r>
            <a:r>
              <a:rPr lang="en-US" altLang="ko-KR" sz="2800" dirty="0" err="1">
                <a:solidFill>
                  <a:schemeClr val="bg1"/>
                </a:solidFill>
              </a:rPr>
              <a:t>Toky</a:t>
            </a:r>
            <a:r>
              <a:rPr lang="en-US" altLang="ko-KR" sz="2800" dirty="0">
                <a:solidFill>
                  <a:schemeClr val="bg1"/>
                </a:solidFill>
              </a:rPr>
              <a:t> Yves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66120" y="2726814"/>
            <a:ext cx="4892080" cy="637024"/>
          </a:xfrm>
        </p:spPr>
        <p:txBody>
          <a:bodyPr/>
          <a:lstStyle/>
          <a:p>
            <a:pPr lvl="0" algn="ctr"/>
            <a:r>
              <a:rPr lang="en-US" altLang="ko-KR" dirty="0" err="1">
                <a:solidFill>
                  <a:schemeClr val="bg1"/>
                </a:solidFill>
              </a:rPr>
              <a:t>Mémoire</a:t>
            </a:r>
            <a:r>
              <a:rPr lang="en-US" altLang="ko-KR" dirty="0">
                <a:solidFill>
                  <a:schemeClr val="bg1"/>
                </a:solidFill>
              </a:rPr>
              <a:t> de fin </a:t>
            </a:r>
            <a:r>
              <a:rPr lang="en-US" altLang="ko-KR" dirty="0" err="1">
                <a:solidFill>
                  <a:schemeClr val="bg1"/>
                </a:solidFill>
              </a:rPr>
              <a:t>d’etudes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en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vue</a:t>
            </a:r>
            <a:r>
              <a:rPr lang="en-US" altLang="ko-KR" dirty="0">
                <a:solidFill>
                  <a:schemeClr val="bg1"/>
                </a:solidFill>
              </a:rPr>
              <a:t> de </a:t>
            </a:r>
            <a:r>
              <a:rPr lang="en-US" altLang="ko-KR" dirty="0" err="1">
                <a:solidFill>
                  <a:schemeClr val="bg1"/>
                </a:solidFill>
              </a:rPr>
              <a:t>l’obtention</a:t>
            </a:r>
            <a:r>
              <a:rPr lang="en-US" altLang="ko-KR" dirty="0">
                <a:solidFill>
                  <a:schemeClr val="bg1"/>
                </a:solidFill>
              </a:rPr>
              <a:t> du </a:t>
            </a:r>
            <a:r>
              <a:rPr lang="en-US" altLang="ko-KR" dirty="0" err="1">
                <a:solidFill>
                  <a:schemeClr val="bg1"/>
                </a:solidFill>
              </a:rPr>
              <a:t>diplôme</a:t>
            </a:r>
            <a:r>
              <a:rPr lang="en-US" altLang="ko-KR" dirty="0">
                <a:solidFill>
                  <a:schemeClr val="bg1"/>
                </a:solidFill>
              </a:rPr>
              <a:t> de </a:t>
            </a:r>
            <a:r>
              <a:rPr lang="en-US" altLang="ko-KR" dirty="0" err="1">
                <a:solidFill>
                  <a:schemeClr val="bg1"/>
                </a:solidFill>
              </a:rPr>
              <a:t>licence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professionnelle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en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informatique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Parallelogram 15">
            <a:extLst>
              <a:ext uri="{FF2B5EF4-FFF2-40B4-BE49-F238E27FC236}">
                <a16:creationId xmlns:a16="http://schemas.microsoft.com/office/drawing/2014/main" id="{D01CC5CF-14F1-4A58-97E7-4153ACE0F599}"/>
              </a:ext>
            </a:extLst>
          </p:cNvPr>
          <p:cNvSpPr/>
          <p:nvPr/>
        </p:nvSpPr>
        <p:spPr>
          <a:xfrm rot="16200000">
            <a:off x="2011337" y="2221613"/>
            <a:ext cx="747890" cy="811140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31840" y="2427734"/>
            <a:ext cx="2880320" cy="576063"/>
          </a:xfrm>
        </p:spPr>
        <p:txBody>
          <a:bodyPr/>
          <a:lstStyle/>
          <a:p>
            <a:r>
              <a:rPr lang="en-US" altLang="ko-KR" sz="2400" dirty="0" err="1"/>
              <a:t>Remerciements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851920" y="2571750"/>
            <a:ext cx="3888432" cy="701496"/>
            <a:chOff x="5004048" y="933547"/>
            <a:chExt cx="3659701" cy="701496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048" y="1173378"/>
              <a:ext cx="3659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L’homme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toujours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voulu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faciliter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mode de vie par la creation des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logiciels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et des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programmes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 Placeholder 1"/>
          <p:cNvSpPr txBox="1">
            <a:spLocks/>
          </p:cNvSpPr>
          <p:nvPr/>
        </p:nvSpPr>
        <p:spPr>
          <a:xfrm>
            <a:off x="1907704" y="754398"/>
            <a:ext cx="4824536" cy="184989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4071" y="1924929"/>
            <a:ext cx="586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ANALYSE DE L’EXISTANT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E2FF7591-6492-4323-9742-D9599019C0F6}"/>
              </a:ext>
            </a:extLst>
          </p:cNvPr>
          <p:cNvSpPr txBox="1"/>
          <p:nvPr/>
        </p:nvSpPr>
        <p:spPr>
          <a:xfrm>
            <a:off x="2534070" y="2945796"/>
            <a:ext cx="586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ANALYSE ET CONCEPTION DU NOUVEAU SYSTEME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910883F6-761C-4E7F-96B6-5793871F2787}"/>
              </a:ext>
            </a:extLst>
          </p:cNvPr>
          <p:cNvSpPr txBox="1"/>
          <p:nvPr/>
        </p:nvSpPr>
        <p:spPr>
          <a:xfrm>
            <a:off x="2553930" y="3913089"/>
            <a:ext cx="586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DEMONSTRATION DU PROJET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58BEC7C5-56FA-48FC-871F-FC1DA0A41686}"/>
              </a:ext>
            </a:extLst>
          </p:cNvPr>
          <p:cNvSpPr/>
          <p:nvPr/>
        </p:nvSpPr>
        <p:spPr>
          <a:xfrm>
            <a:off x="1679905" y="1524653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578DFD0E-DB20-437C-AAE1-6028774EA6FF}"/>
              </a:ext>
            </a:extLst>
          </p:cNvPr>
          <p:cNvSpPr txBox="1"/>
          <p:nvPr/>
        </p:nvSpPr>
        <p:spPr>
          <a:xfrm>
            <a:off x="1979712" y="1518869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Partie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I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F5ED881A-22DC-4F7D-B2A3-D420C892A7D6}"/>
              </a:ext>
            </a:extLst>
          </p:cNvPr>
          <p:cNvSpPr/>
          <p:nvPr/>
        </p:nvSpPr>
        <p:spPr>
          <a:xfrm>
            <a:off x="1679905" y="254282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7DF8189B-3E10-45B6-9BD2-E908B490EACB}"/>
              </a:ext>
            </a:extLst>
          </p:cNvPr>
          <p:cNvSpPr/>
          <p:nvPr/>
        </p:nvSpPr>
        <p:spPr>
          <a:xfrm>
            <a:off x="1679905" y="3457172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9239BBEE-B4C9-4F99-80D7-16CCB7A8FBAF}"/>
              </a:ext>
            </a:extLst>
          </p:cNvPr>
          <p:cNvSpPr txBox="1"/>
          <p:nvPr/>
        </p:nvSpPr>
        <p:spPr>
          <a:xfrm>
            <a:off x="1977868" y="2549283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Partie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II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C2E16383-BBC6-41D1-8973-66C4334D5CC1}"/>
              </a:ext>
            </a:extLst>
          </p:cNvPr>
          <p:cNvSpPr txBox="1"/>
          <p:nvPr/>
        </p:nvSpPr>
        <p:spPr>
          <a:xfrm>
            <a:off x="1979712" y="34571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Partie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III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55526"/>
            <a:ext cx="9144000" cy="576064"/>
          </a:xfrm>
        </p:spPr>
        <p:txBody>
          <a:bodyPr/>
          <a:lstStyle/>
          <a:p>
            <a:r>
              <a:rPr lang="en-US" altLang="ko-KR" dirty="0"/>
              <a:t>ENTREPRISE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13544" y="2121021"/>
            <a:ext cx="108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7763" y="2227009"/>
            <a:ext cx="4118253" cy="678692"/>
            <a:chOff x="803640" y="3362835"/>
            <a:chExt cx="3381510" cy="678692"/>
          </a:xfrm>
        </p:grpSpPr>
        <p:sp>
          <p:nvSpPr>
            <p:cNvPr id="12" name="TextBox 6"/>
            <p:cNvSpPr txBox="1"/>
            <p:nvPr/>
          </p:nvSpPr>
          <p:spPr>
            <a:xfrm>
              <a:off x="803640" y="3579862"/>
              <a:ext cx="3381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>
                  <a:solidFill>
                    <a:schemeClr val="bg1"/>
                  </a:solidFill>
                  <a:cs typeface="Arial" pitchFamily="34" charset="0"/>
                </a:rPr>
                <a:t>C’est une entreprise de services du numérique spécialisée dans le développement web et applicatif. 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803640" y="3362835"/>
              <a:ext cx="279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HAYRAMA TECHNOLOGY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622456" y="2121021"/>
            <a:ext cx="108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87B26B0-49C7-4A1F-9290-4F87FD32A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27009"/>
            <a:ext cx="2732469" cy="12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339502"/>
            <a:ext cx="8820472" cy="576064"/>
          </a:xfrm>
        </p:spPr>
        <p:txBody>
          <a:bodyPr/>
          <a:lstStyle/>
          <a:p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7999" y="2427734"/>
            <a:ext cx="7868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CREATION D’UN PLATEFORME DE RECRUTEMENT DES DEVELOPPEURS FREELANCES</a:t>
            </a:r>
          </a:p>
        </p:txBody>
      </p:sp>
    </p:spTree>
    <p:extLst>
      <p:ext uri="{BB962C8B-B14F-4D97-AF65-F5344CB8AC3E}">
        <p14:creationId xmlns:p14="http://schemas.microsoft.com/office/powerpoint/2010/main" val="240102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363483"/>
            <a:ext cx="8820472" cy="576064"/>
          </a:xfrm>
        </p:spPr>
        <p:txBody>
          <a:bodyPr/>
          <a:lstStyle/>
          <a:p>
            <a:r>
              <a:rPr lang="en-US" altLang="ko-KR" dirty="0" err="1"/>
              <a:t>Logique</a:t>
            </a:r>
            <a:r>
              <a:rPr lang="en-US" altLang="ko-KR" dirty="0"/>
              <a:t> de gestion</a:t>
            </a:r>
            <a:endParaRPr lang="ko-KR" altLang="en-US" dirty="0"/>
          </a:p>
        </p:txBody>
      </p:sp>
      <p:sp>
        <p:nvSpPr>
          <p:cNvPr id="10" name="Block Arc 9"/>
          <p:cNvSpPr/>
          <p:nvPr/>
        </p:nvSpPr>
        <p:spPr>
          <a:xfrm>
            <a:off x="5092919" y="1719852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9"/>
          <p:cNvSpPr/>
          <p:nvPr/>
        </p:nvSpPr>
        <p:spPr>
          <a:xfrm rot="4930260" flipV="1">
            <a:off x="6380782" y="2586231"/>
            <a:ext cx="470213" cy="426702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6B2DF4E-8DC2-451E-AEBF-101A4A1CC682}"/>
              </a:ext>
            </a:extLst>
          </p:cNvPr>
          <p:cNvSpPr/>
          <p:nvPr/>
        </p:nvSpPr>
        <p:spPr>
          <a:xfrm>
            <a:off x="3818326" y="1322339"/>
            <a:ext cx="1296144" cy="3853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S’inscrire</a:t>
            </a:r>
          </a:p>
        </p:txBody>
      </p:sp>
      <p:sp>
        <p:nvSpPr>
          <p:cNvPr id="40" name="Block Arc 9">
            <a:extLst>
              <a:ext uri="{FF2B5EF4-FFF2-40B4-BE49-F238E27FC236}">
                <a16:creationId xmlns:a16="http://schemas.microsoft.com/office/drawing/2014/main" id="{4FDF18EB-40DA-46EB-9A54-64614B009B31}"/>
              </a:ext>
            </a:extLst>
          </p:cNvPr>
          <p:cNvSpPr/>
          <p:nvPr/>
        </p:nvSpPr>
        <p:spPr>
          <a:xfrm flipH="1">
            <a:off x="3361830" y="1761073"/>
            <a:ext cx="470212" cy="391193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8691BE-5D4D-46A0-9CF6-6BCDFD9C35B2}"/>
              </a:ext>
            </a:extLst>
          </p:cNvPr>
          <p:cNvSpPr/>
          <p:nvPr/>
        </p:nvSpPr>
        <p:spPr>
          <a:xfrm>
            <a:off x="5563132" y="2152266"/>
            <a:ext cx="1296144" cy="3853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5CBAD4A-A1A9-418D-922B-9ECF6A075980}"/>
              </a:ext>
            </a:extLst>
          </p:cNvPr>
          <p:cNvSpPr/>
          <p:nvPr/>
        </p:nvSpPr>
        <p:spPr>
          <a:xfrm>
            <a:off x="2285254" y="2234546"/>
            <a:ext cx="1296144" cy="3853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Freelance</a:t>
            </a:r>
          </a:p>
        </p:txBody>
      </p:sp>
      <p:sp>
        <p:nvSpPr>
          <p:cNvPr id="43" name="Block Arc 9">
            <a:extLst>
              <a:ext uri="{FF2B5EF4-FFF2-40B4-BE49-F238E27FC236}">
                <a16:creationId xmlns:a16="http://schemas.microsoft.com/office/drawing/2014/main" id="{D0254644-F368-47D8-9449-89F067C3E89E}"/>
              </a:ext>
            </a:extLst>
          </p:cNvPr>
          <p:cNvSpPr/>
          <p:nvPr/>
        </p:nvSpPr>
        <p:spPr>
          <a:xfrm rot="5619098">
            <a:off x="2357536" y="2608620"/>
            <a:ext cx="368185" cy="49135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1970D451-11F3-4D0D-A0B1-9AD3566CE330}"/>
              </a:ext>
            </a:extLst>
          </p:cNvPr>
          <p:cNvSpPr/>
          <p:nvPr/>
        </p:nvSpPr>
        <p:spPr>
          <a:xfrm>
            <a:off x="1205496" y="3088714"/>
            <a:ext cx="2375902" cy="3853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/>
                </a:solidFill>
              </a:rPr>
              <a:t>Envioe</a:t>
            </a:r>
            <a:r>
              <a:rPr lang="fr-FR" sz="1400" dirty="0">
                <a:solidFill>
                  <a:schemeClr val="accent1"/>
                </a:solidFill>
              </a:rPr>
              <a:t> des propositions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9FA10802-FA87-4CD6-A2EC-DBACC80D50CE}"/>
              </a:ext>
            </a:extLst>
          </p:cNvPr>
          <p:cNvSpPr/>
          <p:nvPr/>
        </p:nvSpPr>
        <p:spPr>
          <a:xfrm>
            <a:off x="6516216" y="3053666"/>
            <a:ext cx="1635359" cy="3853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/>
                </a:solidFill>
              </a:rPr>
              <a:t>Publie des taches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67985D0-7BAF-4AC4-B0BD-045D8EC11C62}"/>
              </a:ext>
            </a:extLst>
          </p:cNvPr>
          <p:cNvSpPr/>
          <p:nvPr/>
        </p:nvSpPr>
        <p:spPr>
          <a:xfrm>
            <a:off x="6372500" y="4135662"/>
            <a:ext cx="2194143" cy="3853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/>
                </a:solidFill>
              </a:rPr>
              <a:t>Valide la proposition</a:t>
            </a: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3C5DE2CB-77E6-4409-A4F4-67614D96835F}"/>
              </a:ext>
            </a:extLst>
          </p:cNvPr>
          <p:cNvSpPr/>
          <p:nvPr/>
        </p:nvSpPr>
        <p:spPr>
          <a:xfrm>
            <a:off x="7380312" y="3474053"/>
            <a:ext cx="192167" cy="60986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58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 flipH="1">
            <a:off x="1473922" y="1671750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32331" y="1657575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MCC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Modèle</a:t>
            </a:r>
            <a:r>
              <a:rPr lang="en-US" altLang="ko-KR" dirty="0"/>
              <a:t> </a:t>
            </a:r>
            <a:r>
              <a:rPr lang="en-US" altLang="ko-KR" dirty="0" err="1"/>
              <a:t>Conceptuel</a:t>
            </a:r>
            <a:r>
              <a:rPr lang="en-US" altLang="ko-KR" dirty="0"/>
              <a:t> de </a:t>
            </a:r>
            <a:r>
              <a:rPr lang="en-US" altLang="ko-KR" dirty="0" err="1"/>
              <a:t>Comunication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5870077" y="2571750"/>
            <a:ext cx="112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Freelance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11669" y="2554875"/>
            <a:ext cx="112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CLIENT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ound Same Side Corner Rectangle 8">
            <a:extLst>
              <a:ext uri="{FF2B5EF4-FFF2-40B4-BE49-F238E27FC236}">
                <a16:creationId xmlns:a16="http://schemas.microsoft.com/office/drawing/2014/main" id="{56890136-2795-45DA-AC0C-4A4E9AFDA563}"/>
              </a:ext>
            </a:extLst>
          </p:cNvPr>
          <p:cNvSpPr/>
          <p:nvPr/>
        </p:nvSpPr>
        <p:spPr>
          <a:xfrm>
            <a:off x="2195736" y="2067820"/>
            <a:ext cx="356373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A88D01EB-779E-46B1-96E5-70614E018DC2}"/>
              </a:ext>
            </a:extLst>
          </p:cNvPr>
          <p:cNvSpPr/>
          <p:nvPr/>
        </p:nvSpPr>
        <p:spPr>
          <a:xfrm>
            <a:off x="6249620" y="2067820"/>
            <a:ext cx="36542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05F194-C2EF-4CE1-AB90-C67DC46A189F}"/>
              </a:ext>
            </a:extLst>
          </p:cNvPr>
          <p:cNvCxnSpPr>
            <a:cxnSpLocks/>
          </p:cNvCxnSpPr>
          <p:nvPr/>
        </p:nvCxnSpPr>
        <p:spPr>
          <a:xfrm>
            <a:off x="3300083" y="2067820"/>
            <a:ext cx="22322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A7AF8F0-3F88-4316-90D9-34ABDC30AA4D}"/>
              </a:ext>
            </a:extLst>
          </p:cNvPr>
          <p:cNvCxnSpPr>
            <a:cxnSpLocks/>
          </p:cNvCxnSpPr>
          <p:nvPr/>
        </p:nvCxnSpPr>
        <p:spPr>
          <a:xfrm>
            <a:off x="3300083" y="3291830"/>
            <a:ext cx="22322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4899C1F-7E47-45AB-BD41-A3CC44AD213B}"/>
              </a:ext>
            </a:extLst>
          </p:cNvPr>
          <p:cNvCxnSpPr>
            <a:cxnSpLocks/>
          </p:cNvCxnSpPr>
          <p:nvPr/>
        </p:nvCxnSpPr>
        <p:spPr>
          <a:xfrm flipH="1">
            <a:off x="3383767" y="2649360"/>
            <a:ext cx="19803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80CD3E2-B34B-46CF-BC0C-2240682887F2}"/>
              </a:ext>
            </a:extLst>
          </p:cNvPr>
          <p:cNvSpPr txBox="1"/>
          <p:nvPr/>
        </p:nvSpPr>
        <p:spPr>
          <a:xfrm>
            <a:off x="3520437" y="1790821"/>
            <a:ext cx="119884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 publication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ECD29E7-2348-4E8E-B8BA-A4177D9ED297}"/>
              </a:ext>
            </a:extLst>
          </p:cNvPr>
          <p:cNvSpPr txBox="1"/>
          <p:nvPr/>
        </p:nvSpPr>
        <p:spPr>
          <a:xfrm>
            <a:off x="3526286" y="2400692"/>
            <a:ext cx="1921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2 envoie proposition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573DC41-77BB-4FC1-A0BF-F356B8F9C829}"/>
              </a:ext>
            </a:extLst>
          </p:cNvPr>
          <p:cNvSpPr txBox="1"/>
          <p:nvPr/>
        </p:nvSpPr>
        <p:spPr>
          <a:xfrm>
            <a:off x="3520437" y="3030220"/>
            <a:ext cx="168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3 Validation proposition </a:t>
            </a:r>
          </a:p>
        </p:txBody>
      </p:sp>
    </p:spTree>
    <p:extLst>
      <p:ext uri="{BB962C8B-B14F-4D97-AF65-F5344CB8AC3E}">
        <p14:creationId xmlns:p14="http://schemas.microsoft.com/office/powerpoint/2010/main" val="20810021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203</Words>
  <Application>Microsoft Office PowerPoint</Application>
  <PresentationFormat>Affichage à l'écran (16:9)</PresentationFormat>
  <Paragraphs>72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NEWT</cp:lastModifiedBy>
  <cp:revision>130</cp:revision>
  <dcterms:created xsi:type="dcterms:W3CDTF">2016-12-05T23:26:54Z</dcterms:created>
  <dcterms:modified xsi:type="dcterms:W3CDTF">2021-09-27T14:21:04Z</dcterms:modified>
</cp:coreProperties>
</file>