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sldIdLst>
    <p:sldId id="256" r:id="rId2"/>
    <p:sldId id="265" r:id="rId3"/>
    <p:sldId id="257" r:id="rId4"/>
    <p:sldId id="258" r:id="rId5"/>
    <p:sldId id="267" r:id="rId6"/>
    <p:sldId id="259" r:id="rId7"/>
    <p:sldId id="263" r:id="rId8"/>
    <p:sldId id="264" r:id="rId9"/>
    <p:sldId id="260" r:id="rId10"/>
    <p:sldId id="266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 varScale="1">
        <p:scale>
          <a:sx n="87" d="100"/>
          <a:sy n="87" d="100"/>
        </p:scale>
        <p:origin x="2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D3798-0707-4581-8D4A-DD67CA5E960E}" type="doc">
      <dgm:prSet loTypeId="urn:microsoft.com/office/officeart/2008/layout/LinedList" loCatId="list" qsTypeId="urn:microsoft.com/office/officeart/2005/8/quickstyle/simple3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E74E2331-E0B8-4C9D-9D18-C169A587B3CF}">
      <dgm:prSet custT="1"/>
      <dgm:spPr/>
      <dgm:t>
        <a:bodyPr/>
        <a:lstStyle/>
        <a:p>
          <a:pPr algn="just"/>
          <a:r>
            <a:rPr lang="fr-FR" sz="1600" b="1" dirty="0" err="1"/>
            <a:t>Hours</a:t>
          </a:r>
          <a:r>
            <a:rPr lang="fr-FR" sz="1600" b="1" dirty="0"/>
            <a:t> : </a:t>
          </a:r>
          <a:r>
            <a:rPr lang="fr-FR" sz="1600" dirty="0" err="1"/>
            <a:t>When</a:t>
          </a:r>
          <a:r>
            <a:rPr lang="fr-FR" sz="1600" dirty="0"/>
            <a:t> </a:t>
          </a:r>
          <a:r>
            <a:rPr lang="fr-FR" sz="1600" dirty="0" err="1"/>
            <a:t>estimating</a:t>
          </a:r>
          <a:r>
            <a:rPr lang="fr-FR" sz="1600" dirty="0"/>
            <a:t> </a:t>
          </a:r>
          <a:r>
            <a:rPr lang="fr-FR" sz="1600" dirty="0" err="1"/>
            <a:t>work</a:t>
          </a:r>
          <a:r>
            <a:rPr lang="fr-FR" sz="1600" dirty="0"/>
            <a:t>, </a:t>
          </a:r>
          <a:r>
            <a:rPr lang="fr-FR" sz="1600" dirty="0" err="1"/>
            <a:t>we</a:t>
          </a:r>
          <a:r>
            <a:rPr lang="fr-FR" sz="1600" dirty="0"/>
            <a:t> </a:t>
          </a:r>
          <a:r>
            <a:rPr lang="fr-FR" sz="1600" dirty="0" err="1"/>
            <a:t>need</a:t>
          </a:r>
          <a:r>
            <a:rPr lang="fr-FR" sz="1600" dirty="0"/>
            <a:t> to all use the </a:t>
          </a:r>
          <a:r>
            <a:rPr lang="fr-FR" sz="1600" dirty="0" err="1"/>
            <a:t>same</a:t>
          </a:r>
          <a:r>
            <a:rPr lang="fr-FR" sz="1600" dirty="0"/>
            <a:t> standard. </a:t>
          </a:r>
          <a:r>
            <a:rPr lang="fr-FR" sz="1600" dirty="0" err="1"/>
            <a:t>Here</a:t>
          </a:r>
          <a:r>
            <a:rPr lang="fr-FR" sz="1600" dirty="0"/>
            <a:t> </a:t>
          </a:r>
          <a:r>
            <a:rPr lang="fr-FR" sz="1600" dirty="0" err="1"/>
            <a:t>we</a:t>
          </a:r>
          <a:r>
            <a:rPr lang="fr-FR" sz="1600" dirty="0"/>
            <a:t> </a:t>
          </a:r>
          <a:r>
            <a:rPr lang="fr-FR" sz="1600" dirty="0" err="1"/>
            <a:t>will</a:t>
          </a:r>
          <a:r>
            <a:rPr lang="fr-FR" sz="1600" dirty="0"/>
            <a:t> use </a:t>
          </a:r>
          <a:r>
            <a:rPr lang="fr-FR" sz="1600" dirty="0" err="1"/>
            <a:t>hours</a:t>
          </a:r>
          <a:r>
            <a:rPr lang="fr-FR" sz="1600" dirty="0"/>
            <a:t> in </a:t>
          </a:r>
          <a:r>
            <a:rPr lang="fr-FR" sz="1600" dirty="0" err="1"/>
            <a:t>order</a:t>
          </a:r>
          <a:r>
            <a:rPr lang="fr-FR" sz="1600" dirty="0"/>
            <a:t> to </a:t>
          </a:r>
          <a:r>
            <a:rPr lang="fr-FR" sz="1600" dirty="0" err="1"/>
            <a:t>estimate</a:t>
          </a:r>
          <a:r>
            <a:rPr lang="fr-FR" sz="1600" dirty="0"/>
            <a:t> the time </a:t>
          </a:r>
          <a:r>
            <a:rPr lang="fr-FR" sz="1600" dirty="0" err="1"/>
            <a:t>needed</a:t>
          </a:r>
          <a:r>
            <a:rPr lang="fr-FR" sz="1600" dirty="0"/>
            <a:t> for </a:t>
          </a:r>
          <a:r>
            <a:rPr lang="fr-FR" sz="1600" dirty="0" err="1"/>
            <a:t>each</a:t>
          </a:r>
          <a:r>
            <a:rPr lang="fr-FR" sz="1600" dirty="0"/>
            <a:t> of </a:t>
          </a:r>
          <a:r>
            <a:rPr lang="fr-FR" sz="1600" dirty="0" err="1"/>
            <a:t>our</a:t>
          </a:r>
          <a:r>
            <a:rPr lang="fr-FR" sz="1600" dirty="0"/>
            <a:t> </a:t>
          </a:r>
          <a:r>
            <a:rPr lang="fr-FR" sz="1600" dirty="0" err="1"/>
            <a:t>tasks</a:t>
          </a:r>
          <a:r>
            <a:rPr lang="fr-FR" sz="1600" dirty="0"/>
            <a:t>. </a:t>
          </a:r>
          <a:endParaRPr lang="en-US" sz="1600" dirty="0"/>
        </a:p>
      </dgm:t>
    </dgm:pt>
    <dgm:pt modelId="{57909768-77E5-4A62-A61C-DDDCEA5D1C37}" type="parTrans" cxnId="{D007B3BF-332D-4F80-AAE5-E304B08821BB}">
      <dgm:prSet/>
      <dgm:spPr/>
      <dgm:t>
        <a:bodyPr/>
        <a:lstStyle/>
        <a:p>
          <a:endParaRPr lang="en-US"/>
        </a:p>
      </dgm:t>
    </dgm:pt>
    <dgm:pt modelId="{92E46B17-C3D5-451D-81D2-131C246927A1}" type="sibTrans" cxnId="{D007B3BF-332D-4F80-AAE5-E304B08821BB}">
      <dgm:prSet/>
      <dgm:spPr/>
      <dgm:t>
        <a:bodyPr/>
        <a:lstStyle/>
        <a:p>
          <a:endParaRPr lang="en-US"/>
        </a:p>
      </dgm:t>
    </dgm:pt>
    <dgm:pt modelId="{371E56F5-8FC0-4247-A6EF-D3431A668455}">
      <dgm:prSet custT="1"/>
      <dgm:spPr/>
      <dgm:t>
        <a:bodyPr/>
        <a:lstStyle/>
        <a:p>
          <a:pPr algn="just"/>
          <a:r>
            <a:rPr lang="fr-FR" sz="1600" b="1" dirty="0"/>
            <a:t>Story Points : </a:t>
          </a:r>
          <a:r>
            <a:rPr lang="fr-FR" sz="1600" dirty="0"/>
            <a:t>Story points are points </a:t>
          </a:r>
          <a:r>
            <a:rPr lang="fr-FR" sz="1600" dirty="0" err="1"/>
            <a:t>given</a:t>
          </a:r>
          <a:r>
            <a:rPr lang="fr-FR" sz="1600" dirty="0"/>
            <a:t> to a </a:t>
          </a:r>
          <a:r>
            <a:rPr lang="fr-FR" sz="1600" dirty="0" err="1"/>
            <a:t>task</a:t>
          </a:r>
          <a:r>
            <a:rPr lang="fr-FR" sz="1600" dirty="0"/>
            <a:t> in </a:t>
          </a:r>
          <a:r>
            <a:rPr lang="fr-FR" sz="1600" dirty="0" err="1"/>
            <a:t>adequacy</a:t>
          </a:r>
          <a:r>
            <a:rPr lang="fr-FR" sz="1600" dirty="0"/>
            <a:t> </a:t>
          </a:r>
          <a:r>
            <a:rPr lang="fr-FR" sz="1600" dirty="0" err="1"/>
            <a:t>with</a:t>
          </a:r>
          <a:r>
            <a:rPr lang="fr-FR" sz="1600" dirty="0"/>
            <a:t> </a:t>
          </a:r>
          <a:r>
            <a:rPr lang="fr-FR" sz="1600" dirty="0" err="1"/>
            <a:t>his</a:t>
          </a:r>
          <a:r>
            <a:rPr lang="fr-FR" sz="1600" dirty="0"/>
            <a:t> </a:t>
          </a:r>
          <a:r>
            <a:rPr lang="fr-FR" sz="1600" dirty="0" err="1"/>
            <a:t>complexity</a:t>
          </a:r>
          <a:r>
            <a:rPr lang="fr-FR" sz="1600" dirty="0"/>
            <a:t>. </a:t>
          </a:r>
          <a:r>
            <a:rPr lang="fr-FR" sz="1600" dirty="0" err="1"/>
            <a:t>We</a:t>
          </a:r>
          <a:r>
            <a:rPr lang="fr-FR" sz="1600" dirty="0"/>
            <a:t> </a:t>
          </a:r>
          <a:r>
            <a:rPr lang="fr-FR" sz="1600" dirty="0" err="1"/>
            <a:t>could</a:t>
          </a:r>
          <a:r>
            <a:rPr lang="fr-FR" sz="1600" dirty="0"/>
            <a:t> have </a:t>
          </a:r>
          <a:r>
            <a:rPr lang="fr-FR" sz="1600" dirty="0" err="1"/>
            <a:t>used</a:t>
          </a:r>
          <a:r>
            <a:rPr lang="fr-FR" sz="1600" dirty="0"/>
            <a:t> </a:t>
          </a:r>
          <a:r>
            <a:rPr lang="fr-FR" sz="1600" dirty="0" err="1"/>
            <a:t>this</a:t>
          </a:r>
          <a:r>
            <a:rPr lang="fr-FR" sz="1600" dirty="0"/>
            <a:t> unit for </a:t>
          </a:r>
          <a:r>
            <a:rPr lang="fr-FR" sz="1600" dirty="0" err="1"/>
            <a:t>our</a:t>
          </a:r>
          <a:r>
            <a:rPr lang="fr-FR" sz="1600" dirty="0"/>
            <a:t> </a:t>
          </a:r>
          <a:r>
            <a:rPr lang="fr-FR" sz="1600" dirty="0" err="1"/>
            <a:t>project</a:t>
          </a:r>
          <a:r>
            <a:rPr lang="fr-FR" sz="1600" dirty="0"/>
            <a:t> but </a:t>
          </a:r>
          <a:r>
            <a:rPr lang="fr-FR" sz="1600" dirty="0" err="1"/>
            <a:t>we</a:t>
          </a:r>
          <a:r>
            <a:rPr lang="fr-FR" sz="1600" dirty="0"/>
            <a:t> </a:t>
          </a:r>
          <a:r>
            <a:rPr lang="fr-FR" sz="1600" dirty="0" err="1"/>
            <a:t>stated</a:t>
          </a:r>
          <a:r>
            <a:rPr lang="fr-FR" sz="1600" dirty="0"/>
            <a:t> </a:t>
          </a:r>
          <a:r>
            <a:rPr lang="fr-FR" sz="1600" dirty="0" err="1"/>
            <a:t>that</a:t>
          </a:r>
          <a:r>
            <a:rPr lang="fr-FR" sz="1600" dirty="0"/>
            <a:t> </a:t>
          </a:r>
          <a:r>
            <a:rPr lang="fr-FR" sz="1600" dirty="0" err="1"/>
            <a:t>giving</a:t>
          </a:r>
          <a:r>
            <a:rPr lang="fr-FR" sz="1600" dirty="0"/>
            <a:t> estimation time </a:t>
          </a:r>
          <a:r>
            <a:rPr lang="fr-FR" sz="1600" dirty="0" err="1"/>
            <a:t>was</a:t>
          </a:r>
          <a:r>
            <a:rPr lang="fr-FR" sz="1600" dirty="0"/>
            <a:t> </a:t>
          </a:r>
          <a:r>
            <a:rPr lang="fr-FR" sz="1600" dirty="0" err="1"/>
            <a:t>enough</a:t>
          </a:r>
          <a:r>
            <a:rPr lang="fr-FR" sz="1600" dirty="0"/>
            <a:t> in </a:t>
          </a:r>
          <a:r>
            <a:rPr lang="fr-FR" sz="1600" dirty="0" err="1"/>
            <a:t>this</a:t>
          </a:r>
          <a:r>
            <a:rPr lang="fr-FR" sz="1600" dirty="0"/>
            <a:t> case.</a:t>
          </a:r>
          <a:endParaRPr lang="en-US" sz="1600" dirty="0"/>
        </a:p>
      </dgm:t>
    </dgm:pt>
    <dgm:pt modelId="{5AF09D28-FC6C-49D9-9BCA-548531694111}" type="parTrans" cxnId="{823C38FB-3CAE-497A-B503-316EABAF739C}">
      <dgm:prSet/>
      <dgm:spPr/>
      <dgm:t>
        <a:bodyPr/>
        <a:lstStyle/>
        <a:p>
          <a:endParaRPr lang="en-US"/>
        </a:p>
      </dgm:t>
    </dgm:pt>
    <dgm:pt modelId="{186CD91F-17FE-4701-995E-9032ABCDF373}" type="sibTrans" cxnId="{823C38FB-3CAE-497A-B503-316EABAF739C}">
      <dgm:prSet/>
      <dgm:spPr/>
      <dgm:t>
        <a:bodyPr/>
        <a:lstStyle/>
        <a:p>
          <a:endParaRPr lang="en-US"/>
        </a:p>
      </dgm:t>
    </dgm:pt>
    <dgm:pt modelId="{77D4B6DB-FD4A-4780-B726-808EE706C4AC}" type="pres">
      <dgm:prSet presAssocID="{981D3798-0707-4581-8D4A-DD67CA5E960E}" presName="vert0" presStyleCnt="0">
        <dgm:presLayoutVars>
          <dgm:dir/>
          <dgm:animOne val="branch"/>
          <dgm:animLvl val="lvl"/>
        </dgm:presLayoutVars>
      </dgm:prSet>
      <dgm:spPr/>
    </dgm:pt>
    <dgm:pt modelId="{7D9D3355-5560-4557-8675-3D047F09ACCC}" type="pres">
      <dgm:prSet presAssocID="{E74E2331-E0B8-4C9D-9D18-C169A587B3CF}" presName="thickLine" presStyleLbl="alignNode1" presStyleIdx="0" presStyleCnt="2"/>
      <dgm:spPr/>
    </dgm:pt>
    <dgm:pt modelId="{BEA32FE0-0299-4955-AF99-B86F03D9683B}" type="pres">
      <dgm:prSet presAssocID="{E74E2331-E0B8-4C9D-9D18-C169A587B3CF}" presName="horz1" presStyleCnt="0"/>
      <dgm:spPr/>
    </dgm:pt>
    <dgm:pt modelId="{F89AC42D-167E-4210-9A70-980A9E156398}" type="pres">
      <dgm:prSet presAssocID="{E74E2331-E0B8-4C9D-9D18-C169A587B3CF}" presName="tx1" presStyleLbl="revTx" presStyleIdx="0" presStyleCnt="2"/>
      <dgm:spPr/>
    </dgm:pt>
    <dgm:pt modelId="{499198BA-CBD8-40B2-8CF8-5DB3F39BD898}" type="pres">
      <dgm:prSet presAssocID="{E74E2331-E0B8-4C9D-9D18-C169A587B3CF}" presName="vert1" presStyleCnt="0"/>
      <dgm:spPr/>
    </dgm:pt>
    <dgm:pt modelId="{677C03D9-EF8E-4DD9-B973-FBA31746ED86}" type="pres">
      <dgm:prSet presAssocID="{371E56F5-8FC0-4247-A6EF-D3431A668455}" presName="thickLine" presStyleLbl="alignNode1" presStyleIdx="1" presStyleCnt="2"/>
      <dgm:spPr/>
    </dgm:pt>
    <dgm:pt modelId="{CE125450-2949-4E06-B5C6-E3051DB71534}" type="pres">
      <dgm:prSet presAssocID="{371E56F5-8FC0-4247-A6EF-D3431A668455}" presName="horz1" presStyleCnt="0"/>
      <dgm:spPr/>
    </dgm:pt>
    <dgm:pt modelId="{4EE38737-00F5-4AA9-848F-B049BE0BA6DD}" type="pres">
      <dgm:prSet presAssocID="{371E56F5-8FC0-4247-A6EF-D3431A668455}" presName="tx1" presStyleLbl="revTx" presStyleIdx="1" presStyleCnt="2"/>
      <dgm:spPr/>
    </dgm:pt>
    <dgm:pt modelId="{152C8C54-FA83-4DF0-BC23-AF8CD303488F}" type="pres">
      <dgm:prSet presAssocID="{371E56F5-8FC0-4247-A6EF-D3431A668455}" presName="vert1" presStyleCnt="0"/>
      <dgm:spPr/>
    </dgm:pt>
  </dgm:ptLst>
  <dgm:cxnLst>
    <dgm:cxn modelId="{F5D4661B-BFB5-45B0-A5E1-7BB6B2B74AE1}" type="presOf" srcId="{E74E2331-E0B8-4C9D-9D18-C169A587B3CF}" destId="{F89AC42D-167E-4210-9A70-980A9E156398}" srcOrd="0" destOrd="0" presId="urn:microsoft.com/office/officeart/2008/layout/LinedList"/>
    <dgm:cxn modelId="{076B575A-93FD-4D95-BA1C-3F1355F3D169}" type="presOf" srcId="{371E56F5-8FC0-4247-A6EF-D3431A668455}" destId="{4EE38737-00F5-4AA9-848F-B049BE0BA6DD}" srcOrd="0" destOrd="0" presId="urn:microsoft.com/office/officeart/2008/layout/LinedList"/>
    <dgm:cxn modelId="{D007B3BF-332D-4F80-AAE5-E304B08821BB}" srcId="{981D3798-0707-4581-8D4A-DD67CA5E960E}" destId="{E74E2331-E0B8-4C9D-9D18-C169A587B3CF}" srcOrd="0" destOrd="0" parTransId="{57909768-77E5-4A62-A61C-DDDCEA5D1C37}" sibTransId="{92E46B17-C3D5-451D-81D2-131C246927A1}"/>
    <dgm:cxn modelId="{7B88F6EF-9BFD-4501-BB2B-A6B716692B96}" type="presOf" srcId="{981D3798-0707-4581-8D4A-DD67CA5E960E}" destId="{77D4B6DB-FD4A-4780-B726-808EE706C4AC}" srcOrd="0" destOrd="0" presId="urn:microsoft.com/office/officeart/2008/layout/LinedList"/>
    <dgm:cxn modelId="{823C38FB-3CAE-497A-B503-316EABAF739C}" srcId="{981D3798-0707-4581-8D4A-DD67CA5E960E}" destId="{371E56F5-8FC0-4247-A6EF-D3431A668455}" srcOrd="1" destOrd="0" parTransId="{5AF09D28-FC6C-49D9-9BCA-548531694111}" sibTransId="{186CD91F-17FE-4701-995E-9032ABCDF373}"/>
    <dgm:cxn modelId="{A5D21C45-D396-4653-A11E-2DF1583835E5}" type="presParOf" srcId="{77D4B6DB-FD4A-4780-B726-808EE706C4AC}" destId="{7D9D3355-5560-4557-8675-3D047F09ACCC}" srcOrd="0" destOrd="0" presId="urn:microsoft.com/office/officeart/2008/layout/LinedList"/>
    <dgm:cxn modelId="{16FDCE33-68BE-447D-9B3E-1821B8158236}" type="presParOf" srcId="{77D4B6DB-FD4A-4780-B726-808EE706C4AC}" destId="{BEA32FE0-0299-4955-AF99-B86F03D9683B}" srcOrd="1" destOrd="0" presId="urn:microsoft.com/office/officeart/2008/layout/LinedList"/>
    <dgm:cxn modelId="{7AD5CD7B-0D3B-4D29-88E0-A769D9D50338}" type="presParOf" srcId="{BEA32FE0-0299-4955-AF99-B86F03D9683B}" destId="{F89AC42D-167E-4210-9A70-980A9E156398}" srcOrd="0" destOrd="0" presId="urn:microsoft.com/office/officeart/2008/layout/LinedList"/>
    <dgm:cxn modelId="{6DEC4B84-D780-4795-8DAB-E5F9040BF6F0}" type="presParOf" srcId="{BEA32FE0-0299-4955-AF99-B86F03D9683B}" destId="{499198BA-CBD8-40B2-8CF8-5DB3F39BD898}" srcOrd="1" destOrd="0" presId="urn:microsoft.com/office/officeart/2008/layout/LinedList"/>
    <dgm:cxn modelId="{2A73B668-47F6-4F72-8FCA-9584170B230C}" type="presParOf" srcId="{77D4B6DB-FD4A-4780-B726-808EE706C4AC}" destId="{677C03D9-EF8E-4DD9-B973-FBA31746ED86}" srcOrd="2" destOrd="0" presId="urn:microsoft.com/office/officeart/2008/layout/LinedList"/>
    <dgm:cxn modelId="{A3DDF5F2-9AF8-4B10-B0BD-6D34442C3E16}" type="presParOf" srcId="{77D4B6DB-FD4A-4780-B726-808EE706C4AC}" destId="{CE125450-2949-4E06-B5C6-E3051DB71534}" srcOrd="3" destOrd="0" presId="urn:microsoft.com/office/officeart/2008/layout/LinedList"/>
    <dgm:cxn modelId="{F33E1AC0-7B5B-4E42-B6DD-7A042C8563B5}" type="presParOf" srcId="{CE125450-2949-4E06-B5C6-E3051DB71534}" destId="{4EE38737-00F5-4AA9-848F-B049BE0BA6DD}" srcOrd="0" destOrd="0" presId="urn:microsoft.com/office/officeart/2008/layout/LinedList"/>
    <dgm:cxn modelId="{51948E89-724A-4DE1-95C0-541EF445C065}" type="presParOf" srcId="{CE125450-2949-4E06-B5C6-E3051DB71534}" destId="{152C8C54-FA83-4DF0-BC23-AF8CD303488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D3355-5560-4557-8675-3D047F09ACCC}">
      <dsp:nvSpPr>
        <dsp:cNvPr id="0" name=""/>
        <dsp:cNvSpPr/>
      </dsp:nvSpPr>
      <dsp:spPr>
        <a:xfrm>
          <a:off x="0" y="0"/>
          <a:ext cx="365027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89AC42D-167E-4210-9A70-980A9E156398}">
      <dsp:nvSpPr>
        <dsp:cNvPr id="0" name=""/>
        <dsp:cNvSpPr/>
      </dsp:nvSpPr>
      <dsp:spPr>
        <a:xfrm>
          <a:off x="0" y="0"/>
          <a:ext cx="3650278" cy="1879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 err="1"/>
            <a:t>Hours</a:t>
          </a:r>
          <a:r>
            <a:rPr lang="fr-FR" sz="1600" b="1" kern="1200" dirty="0"/>
            <a:t> : </a:t>
          </a:r>
          <a:r>
            <a:rPr lang="fr-FR" sz="1600" kern="1200" dirty="0" err="1"/>
            <a:t>When</a:t>
          </a:r>
          <a:r>
            <a:rPr lang="fr-FR" sz="1600" kern="1200" dirty="0"/>
            <a:t> </a:t>
          </a:r>
          <a:r>
            <a:rPr lang="fr-FR" sz="1600" kern="1200" dirty="0" err="1"/>
            <a:t>estimating</a:t>
          </a:r>
          <a:r>
            <a:rPr lang="fr-FR" sz="1600" kern="1200" dirty="0"/>
            <a:t> </a:t>
          </a:r>
          <a:r>
            <a:rPr lang="fr-FR" sz="1600" kern="1200" dirty="0" err="1"/>
            <a:t>work</a:t>
          </a:r>
          <a:r>
            <a:rPr lang="fr-FR" sz="1600" kern="1200" dirty="0"/>
            <a:t>, </a:t>
          </a:r>
          <a:r>
            <a:rPr lang="fr-FR" sz="1600" kern="1200" dirty="0" err="1"/>
            <a:t>we</a:t>
          </a:r>
          <a:r>
            <a:rPr lang="fr-FR" sz="1600" kern="1200" dirty="0"/>
            <a:t> </a:t>
          </a:r>
          <a:r>
            <a:rPr lang="fr-FR" sz="1600" kern="1200" dirty="0" err="1"/>
            <a:t>need</a:t>
          </a:r>
          <a:r>
            <a:rPr lang="fr-FR" sz="1600" kern="1200" dirty="0"/>
            <a:t> to all use the </a:t>
          </a:r>
          <a:r>
            <a:rPr lang="fr-FR" sz="1600" kern="1200" dirty="0" err="1"/>
            <a:t>same</a:t>
          </a:r>
          <a:r>
            <a:rPr lang="fr-FR" sz="1600" kern="1200" dirty="0"/>
            <a:t> standard. </a:t>
          </a:r>
          <a:r>
            <a:rPr lang="fr-FR" sz="1600" kern="1200" dirty="0" err="1"/>
            <a:t>Here</a:t>
          </a:r>
          <a:r>
            <a:rPr lang="fr-FR" sz="1600" kern="1200" dirty="0"/>
            <a:t> </a:t>
          </a:r>
          <a:r>
            <a:rPr lang="fr-FR" sz="1600" kern="1200" dirty="0" err="1"/>
            <a:t>we</a:t>
          </a:r>
          <a:r>
            <a:rPr lang="fr-FR" sz="1600" kern="1200" dirty="0"/>
            <a:t> </a:t>
          </a:r>
          <a:r>
            <a:rPr lang="fr-FR" sz="1600" kern="1200" dirty="0" err="1"/>
            <a:t>will</a:t>
          </a:r>
          <a:r>
            <a:rPr lang="fr-FR" sz="1600" kern="1200" dirty="0"/>
            <a:t> use </a:t>
          </a:r>
          <a:r>
            <a:rPr lang="fr-FR" sz="1600" kern="1200" dirty="0" err="1"/>
            <a:t>hours</a:t>
          </a:r>
          <a:r>
            <a:rPr lang="fr-FR" sz="1600" kern="1200" dirty="0"/>
            <a:t> in </a:t>
          </a:r>
          <a:r>
            <a:rPr lang="fr-FR" sz="1600" kern="1200" dirty="0" err="1"/>
            <a:t>order</a:t>
          </a:r>
          <a:r>
            <a:rPr lang="fr-FR" sz="1600" kern="1200" dirty="0"/>
            <a:t> to </a:t>
          </a:r>
          <a:r>
            <a:rPr lang="fr-FR" sz="1600" kern="1200" dirty="0" err="1"/>
            <a:t>estimate</a:t>
          </a:r>
          <a:r>
            <a:rPr lang="fr-FR" sz="1600" kern="1200" dirty="0"/>
            <a:t> the time </a:t>
          </a:r>
          <a:r>
            <a:rPr lang="fr-FR" sz="1600" kern="1200" dirty="0" err="1"/>
            <a:t>needed</a:t>
          </a:r>
          <a:r>
            <a:rPr lang="fr-FR" sz="1600" kern="1200" dirty="0"/>
            <a:t> for </a:t>
          </a:r>
          <a:r>
            <a:rPr lang="fr-FR" sz="1600" kern="1200" dirty="0" err="1"/>
            <a:t>each</a:t>
          </a:r>
          <a:r>
            <a:rPr lang="fr-FR" sz="1600" kern="1200" dirty="0"/>
            <a:t> of </a:t>
          </a:r>
          <a:r>
            <a:rPr lang="fr-FR" sz="1600" kern="1200" dirty="0" err="1"/>
            <a:t>our</a:t>
          </a:r>
          <a:r>
            <a:rPr lang="fr-FR" sz="1600" kern="1200" dirty="0"/>
            <a:t> </a:t>
          </a:r>
          <a:r>
            <a:rPr lang="fr-FR" sz="1600" kern="1200" dirty="0" err="1"/>
            <a:t>tasks</a:t>
          </a:r>
          <a:r>
            <a:rPr lang="fr-FR" sz="1600" kern="1200" dirty="0"/>
            <a:t>. </a:t>
          </a:r>
          <a:endParaRPr lang="en-US" sz="1600" kern="1200" dirty="0"/>
        </a:p>
      </dsp:txBody>
      <dsp:txXfrm>
        <a:off x="0" y="0"/>
        <a:ext cx="3650278" cy="1879626"/>
      </dsp:txXfrm>
    </dsp:sp>
    <dsp:sp modelId="{677C03D9-EF8E-4DD9-B973-FBA31746ED86}">
      <dsp:nvSpPr>
        <dsp:cNvPr id="0" name=""/>
        <dsp:cNvSpPr/>
      </dsp:nvSpPr>
      <dsp:spPr>
        <a:xfrm>
          <a:off x="0" y="1879626"/>
          <a:ext cx="365027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EE38737-00F5-4AA9-848F-B049BE0BA6DD}">
      <dsp:nvSpPr>
        <dsp:cNvPr id="0" name=""/>
        <dsp:cNvSpPr/>
      </dsp:nvSpPr>
      <dsp:spPr>
        <a:xfrm>
          <a:off x="0" y="1879626"/>
          <a:ext cx="3650278" cy="1879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Story Points : </a:t>
          </a:r>
          <a:r>
            <a:rPr lang="fr-FR" sz="1600" kern="1200" dirty="0"/>
            <a:t>Story points are points </a:t>
          </a:r>
          <a:r>
            <a:rPr lang="fr-FR" sz="1600" kern="1200" dirty="0" err="1"/>
            <a:t>given</a:t>
          </a:r>
          <a:r>
            <a:rPr lang="fr-FR" sz="1600" kern="1200" dirty="0"/>
            <a:t> to a </a:t>
          </a:r>
          <a:r>
            <a:rPr lang="fr-FR" sz="1600" kern="1200" dirty="0" err="1"/>
            <a:t>task</a:t>
          </a:r>
          <a:r>
            <a:rPr lang="fr-FR" sz="1600" kern="1200" dirty="0"/>
            <a:t> in </a:t>
          </a:r>
          <a:r>
            <a:rPr lang="fr-FR" sz="1600" kern="1200" dirty="0" err="1"/>
            <a:t>adequacy</a:t>
          </a:r>
          <a:r>
            <a:rPr lang="fr-FR" sz="1600" kern="1200" dirty="0"/>
            <a:t> </a:t>
          </a:r>
          <a:r>
            <a:rPr lang="fr-FR" sz="1600" kern="1200" dirty="0" err="1"/>
            <a:t>with</a:t>
          </a:r>
          <a:r>
            <a:rPr lang="fr-FR" sz="1600" kern="1200" dirty="0"/>
            <a:t> </a:t>
          </a:r>
          <a:r>
            <a:rPr lang="fr-FR" sz="1600" kern="1200" dirty="0" err="1"/>
            <a:t>his</a:t>
          </a:r>
          <a:r>
            <a:rPr lang="fr-FR" sz="1600" kern="1200" dirty="0"/>
            <a:t> </a:t>
          </a:r>
          <a:r>
            <a:rPr lang="fr-FR" sz="1600" kern="1200" dirty="0" err="1"/>
            <a:t>complexity</a:t>
          </a:r>
          <a:r>
            <a:rPr lang="fr-FR" sz="1600" kern="1200" dirty="0"/>
            <a:t>. </a:t>
          </a:r>
          <a:r>
            <a:rPr lang="fr-FR" sz="1600" kern="1200" dirty="0" err="1"/>
            <a:t>We</a:t>
          </a:r>
          <a:r>
            <a:rPr lang="fr-FR" sz="1600" kern="1200" dirty="0"/>
            <a:t> </a:t>
          </a:r>
          <a:r>
            <a:rPr lang="fr-FR" sz="1600" kern="1200" dirty="0" err="1"/>
            <a:t>could</a:t>
          </a:r>
          <a:r>
            <a:rPr lang="fr-FR" sz="1600" kern="1200" dirty="0"/>
            <a:t> have </a:t>
          </a:r>
          <a:r>
            <a:rPr lang="fr-FR" sz="1600" kern="1200" dirty="0" err="1"/>
            <a:t>used</a:t>
          </a:r>
          <a:r>
            <a:rPr lang="fr-FR" sz="1600" kern="1200" dirty="0"/>
            <a:t> </a:t>
          </a:r>
          <a:r>
            <a:rPr lang="fr-FR" sz="1600" kern="1200" dirty="0" err="1"/>
            <a:t>this</a:t>
          </a:r>
          <a:r>
            <a:rPr lang="fr-FR" sz="1600" kern="1200" dirty="0"/>
            <a:t> unit for </a:t>
          </a:r>
          <a:r>
            <a:rPr lang="fr-FR" sz="1600" kern="1200" dirty="0" err="1"/>
            <a:t>our</a:t>
          </a:r>
          <a:r>
            <a:rPr lang="fr-FR" sz="1600" kern="1200" dirty="0"/>
            <a:t> </a:t>
          </a:r>
          <a:r>
            <a:rPr lang="fr-FR" sz="1600" kern="1200" dirty="0" err="1"/>
            <a:t>project</a:t>
          </a:r>
          <a:r>
            <a:rPr lang="fr-FR" sz="1600" kern="1200" dirty="0"/>
            <a:t> but </a:t>
          </a:r>
          <a:r>
            <a:rPr lang="fr-FR" sz="1600" kern="1200" dirty="0" err="1"/>
            <a:t>we</a:t>
          </a:r>
          <a:r>
            <a:rPr lang="fr-FR" sz="1600" kern="1200" dirty="0"/>
            <a:t> </a:t>
          </a:r>
          <a:r>
            <a:rPr lang="fr-FR" sz="1600" kern="1200" dirty="0" err="1"/>
            <a:t>stated</a:t>
          </a:r>
          <a:r>
            <a:rPr lang="fr-FR" sz="1600" kern="1200" dirty="0"/>
            <a:t> </a:t>
          </a:r>
          <a:r>
            <a:rPr lang="fr-FR" sz="1600" kern="1200" dirty="0" err="1"/>
            <a:t>that</a:t>
          </a:r>
          <a:r>
            <a:rPr lang="fr-FR" sz="1600" kern="1200" dirty="0"/>
            <a:t> </a:t>
          </a:r>
          <a:r>
            <a:rPr lang="fr-FR" sz="1600" kern="1200" dirty="0" err="1"/>
            <a:t>giving</a:t>
          </a:r>
          <a:r>
            <a:rPr lang="fr-FR" sz="1600" kern="1200" dirty="0"/>
            <a:t> estimation time </a:t>
          </a:r>
          <a:r>
            <a:rPr lang="fr-FR" sz="1600" kern="1200" dirty="0" err="1"/>
            <a:t>was</a:t>
          </a:r>
          <a:r>
            <a:rPr lang="fr-FR" sz="1600" kern="1200" dirty="0"/>
            <a:t> </a:t>
          </a:r>
          <a:r>
            <a:rPr lang="fr-FR" sz="1600" kern="1200" dirty="0" err="1"/>
            <a:t>enough</a:t>
          </a:r>
          <a:r>
            <a:rPr lang="fr-FR" sz="1600" kern="1200" dirty="0"/>
            <a:t> in </a:t>
          </a:r>
          <a:r>
            <a:rPr lang="fr-FR" sz="1600" kern="1200" dirty="0" err="1"/>
            <a:t>this</a:t>
          </a:r>
          <a:r>
            <a:rPr lang="fr-FR" sz="1600" kern="1200" dirty="0"/>
            <a:t> case.</a:t>
          </a:r>
          <a:endParaRPr lang="en-US" sz="1600" kern="1200" dirty="0"/>
        </a:p>
      </dsp:txBody>
      <dsp:txXfrm>
        <a:off x="0" y="1879626"/>
        <a:ext cx="3650278" cy="1879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6576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58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599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12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33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72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8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5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2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07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0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5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5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9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8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16B6F2-D680-490E-9A70-BBB753170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r>
              <a:rPr lang="fr-FR" dirty="0"/>
              <a:t>Project Management</a:t>
            </a:r>
            <a:br>
              <a:rPr lang="fr-FR" dirty="0"/>
            </a:br>
            <a:r>
              <a:rPr lang="fr-FR" sz="2600" dirty="0"/>
              <a:t>Atlantis Project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2DD0DD-9915-4E7C-9813-923A7804F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1" y="4127644"/>
            <a:ext cx="8514139" cy="1126283"/>
          </a:xfrm>
        </p:spPr>
        <p:txBody>
          <a:bodyPr>
            <a:normAutofit/>
          </a:bodyPr>
          <a:lstStyle/>
          <a:p>
            <a:r>
              <a:rPr lang="fr-FR" dirty="0"/>
              <a:t>Thomas DROUIN, Mathieu JUBENOT, Victor SCHIRMANN, Simon TODESCHINI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28886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2CF27-7F32-406E-A986-8C633639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Management Method</a:t>
            </a:r>
            <a:br>
              <a:rPr lang="fr-FR" dirty="0"/>
            </a:br>
            <a:r>
              <a:rPr lang="fr-FR" sz="2400" dirty="0"/>
              <a:t>Sprint </a:t>
            </a:r>
            <a:r>
              <a:rPr lang="fr-FR" sz="2400" dirty="0" err="1"/>
              <a:t>Retrospective</a:t>
            </a:r>
            <a:r>
              <a:rPr lang="fr-FR" sz="2400" dirty="0"/>
              <a:t> Meetings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90C93B-59FA-4A17-80F9-5C1C140C7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905000"/>
            <a:ext cx="4905032" cy="3973928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sprint, the team </a:t>
            </a:r>
            <a:r>
              <a:rPr lang="fr-FR" dirty="0" err="1"/>
              <a:t>will</a:t>
            </a:r>
            <a:r>
              <a:rPr lang="fr-FR" dirty="0"/>
              <a:t> setup a longer meeting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eventually</a:t>
            </a:r>
            <a:r>
              <a:rPr lang="fr-FR" dirty="0"/>
              <a:t> </a:t>
            </a:r>
            <a:r>
              <a:rPr lang="fr-FR" b="1" dirty="0" err="1"/>
              <a:t>refine</a:t>
            </a:r>
            <a:r>
              <a:rPr lang="fr-FR" dirty="0"/>
              <a:t> </a:t>
            </a:r>
            <a:r>
              <a:rPr lang="fr-FR" b="1" dirty="0"/>
              <a:t>the process</a:t>
            </a:r>
            <a:r>
              <a:rPr lang="fr-FR" dirty="0"/>
              <a:t>.</a:t>
            </a:r>
          </a:p>
          <a:p>
            <a:pPr marL="0" indent="0" algn="just">
              <a:buNone/>
            </a:pPr>
            <a:r>
              <a:rPr lang="fr-FR" dirty="0"/>
              <a:t>This meeting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chaired</a:t>
            </a:r>
            <a:r>
              <a:rPr lang="fr-FR" dirty="0"/>
              <a:t> by the </a:t>
            </a:r>
            <a:r>
              <a:rPr lang="fr-FR" dirty="0" err="1"/>
              <a:t>scrum</a:t>
            </a:r>
            <a:r>
              <a:rPr lang="fr-FR" dirty="0"/>
              <a:t> master. The </a:t>
            </a:r>
            <a:r>
              <a:rPr lang="fr-FR" dirty="0" err="1"/>
              <a:t>aim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take</a:t>
            </a:r>
            <a:r>
              <a:rPr lang="fr-FR" dirty="0"/>
              <a:t> the last sprint </a:t>
            </a:r>
            <a:r>
              <a:rPr lang="fr-FR" dirty="0" err="1"/>
              <a:t>retrospective</a:t>
            </a:r>
            <a:r>
              <a:rPr lang="fr-FR" dirty="0"/>
              <a:t> report and the </a:t>
            </a:r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backlog</a:t>
            </a:r>
            <a:r>
              <a:rPr lang="fr-FR" dirty="0"/>
              <a:t>, and </a:t>
            </a:r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dirty="0" err="1"/>
              <a:t>environment</a:t>
            </a:r>
            <a:r>
              <a:rPr lang="fr-FR" dirty="0"/>
              <a:t> </a:t>
            </a:r>
            <a:r>
              <a:rPr lang="fr-FR" dirty="0" err="1"/>
              <a:t>conducive</a:t>
            </a:r>
            <a:r>
              <a:rPr lang="fr-FR" dirty="0"/>
              <a:t> to expression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find</a:t>
            </a:r>
            <a:r>
              <a:rPr lang="fr-FR" dirty="0"/>
              <a:t> solutions.</a:t>
            </a:r>
          </a:p>
          <a:p>
            <a:pPr marL="0" indent="0" algn="just">
              <a:buNone/>
            </a:pP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come out of the meeting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potentially</a:t>
            </a:r>
            <a:r>
              <a:rPr lang="fr-FR" dirty="0"/>
              <a:t> an action plan for the sprint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start. Actions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logged</a:t>
            </a:r>
            <a:r>
              <a:rPr lang="fr-FR" dirty="0"/>
              <a:t> in the </a:t>
            </a:r>
            <a:r>
              <a:rPr lang="fr-FR" dirty="0" err="1"/>
              <a:t>psinrt</a:t>
            </a:r>
            <a:r>
              <a:rPr lang="fr-FR" dirty="0"/>
              <a:t> </a:t>
            </a:r>
            <a:r>
              <a:rPr lang="fr-FR" dirty="0" err="1"/>
              <a:t>backlog</a:t>
            </a:r>
            <a:r>
              <a:rPr lang="fr-FR" dirty="0"/>
              <a:t>.</a:t>
            </a:r>
          </a:p>
          <a:p>
            <a:pPr marL="0" indent="0" algn="just">
              <a:buNone/>
            </a:pPr>
            <a:endParaRPr lang="fr-FR" dirty="0"/>
          </a:p>
          <a:p>
            <a:pPr marL="0" indent="0" algn="just">
              <a:buNone/>
            </a:pPr>
            <a:endParaRPr lang="fr-FR" dirty="0"/>
          </a:p>
        </p:txBody>
      </p:sp>
      <p:pic>
        <p:nvPicPr>
          <p:cNvPr id="3075" name="Picture 3" descr="Résultat de recherche d'images pour &quot;retrospective&quot;">
            <a:extLst>
              <a:ext uri="{FF2B5EF4-FFF2-40B4-BE49-F238E27FC236}">
                <a16:creationId xmlns:a16="http://schemas.microsoft.com/office/drawing/2014/main" id="{4B0215C2-A498-4F66-8E4F-C46E0BBD2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837" y="2691592"/>
            <a:ext cx="4189296" cy="240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647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881848-C594-49CA-B2C2-EBB8EB948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Collaborative </a:t>
            </a:r>
            <a:r>
              <a:rPr lang="fr-FR" dirty="0" err="1"/>
              <a:t>tools</a:t>
            </a:r>
            <a:endParaRPr lang="fr-FR" dirty="0"/>
          </a:p>
        </p:txBody>
      </p:sp>
      <p:pic>
        <p:nvPicPr>
          <p:cNvPr id="3078" name="Picture 6" descr="Résultat de recherche d'images pour &quot;github&quot;">
            <a:extLst>
              <a:ext uri="{FF2B5EF4-FFF2-40B4-BE49-F238E27FC236}">
                <a16:creationId xmlns:a16="http://schemas.microsoft.com/office/drawing/2014/main" id="{0E7F1FCA-24D6-45E1-9035-B4C7FCC7C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809" y="1464712"/>
            <a:ext cx="2408583" cy="154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ésultat de recherche d'images pour &quot;slack&quot;">
            <a:extLst>
              <a:ext uri="{FF2B5EF4-FFF2-40B4-BE49-F238E27FC236}">
                <a16:creationId xmlns:a16="http://schemas.microsoft.com/office/drawing/2014/main" id="{1C10EBC5-3C4B-412A-A8A9-E8A7B0093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603" y="3119570"/>
            <a:ext cx="1787541" cy="161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ésultat de recherche d'images pour &quot;trello logo&quot;">
            <a:extLst>
              <a:ext uri="{FF2B5EF4-FFF2-40B4-BE49-F238E27FC236}">
                <a16:creationId xmlns:a16="http://schemas.microsoft.com/office/drawing/2014/main" id="{64841503-B338-423D-96F6-DAEE39F22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736" y="5047703"/>
            <a:ext cx="3597965" cy="110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998004D-7A15-42CD-9A89-CCE8F57B2E24}"/>
              </a:ext>
            </a:extLst>
          </p:cNvPr>
          <p:cNvSpPr txBox="1"/>
          <p:nvPr/>
        </p:nvSpPr>
        <p:spPr>
          <a:xfrm>
            <a:off x="4749157" y="1535667"/>
            <a:ext cx="68597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 err="1"/>
              <a:t>Github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used</a:t>
            </a:r>
            <a:r>
              <a:rPr lang="fr-FR" sz="1600" dirty="0"/>
              <a:t> for </a:t>
            </a:r>
            <a:r>
              <a:rPr lang="fr-FR" sz="1600" dirty="0" err="1"/>
              <a:t>our</a:t>
            </a:r>
            <a:r>
              <a:rPr lang="fr-FR" sz="1600" dirty="0"/>
              <a:t> </a:t>
            </a:r>
            <a:r>
              <a:rPr lang="fr-FR" sz="1600" dirty="0" err="1"/>
              <a:t>versionning</a:t>
            </a:r>
            <a:r>
              <a:rPr lang="fr-FR" sz="1600" dirty="0"/>
              <a:t>. </a:t>
            </a:r>
            <a:r>
              <a:rPr lang="fr-FR" sz="1600" dirty="0" err="1"/>
              <a:t>Each</a:t>
            </a:r>
            <a:r>
              <a:rPr lang="fr-FR" sz="1600" dirty="0"/>
              <a:t> push has to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validated</a:t>
            </a:r>
            <a:r>
              <a:rPr lang="fr-FR" sz="1600" dirty="0"/>
              <a:t> by </a:t>
            </a:r>
            <a:r>
              <a:rPr lang="fr-FR" sz="1600" dirty="0" err="1"/>
              <a:t>doing</a:t>
            </a:r>
            <a:r>
              <a:rPr lang="fr-FR" sz="1600" dirty="0"/>
              <a:t> a pull </a:t>
            </a:r>
            <a:r>
              <a:rPr lang="fr-FR" sz="1600" dirty="0" err="1"/>
              <a:t>request</a:t>
            </a:r>
            <a:r>
              <a:rPr lang="fr-FR" sz="1600" dirty="0"/>
              <a:t>. The team </a:t>
            </a:r>
            <a:r>
              <a:rPr lang="fr-FR" sz="1600" dirty="0" err="1"/>
              <a:t>members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then</a:t>
            </a:r>
            <a:r>
              <a:rPr lang="fr-FR" sz="1600" dirty="0"/>
              <a:t> look at the pull </a:t>
            </a:r>
            <a:r>
              <a:rPr lang="fr-FR" sz="1600" dirty="0" err="1"/>
              <a:t>request</a:t>
            </a:r>
            <a:r>
              <a:rPr lang="fr-FR" sz="1600" dirty="0"/>
              <a:t> and comment </a:t>
            </a:r>
            <a:r>
              <a:rPr lang="fr-FR" sz="1600" dirty="0" err="1"/>
              <a:t>it</a:t>
            </a:r>
            <a:r>
              <a:rPr lang="fr-FR" sz="1600" dirty="0"/>
              <a:t>. If </a:t>
            </a:r>
            <a:r>
              <a:rPr lang="fr-FR" sz="1600" dirty="0" err="1"/>
              <a:t>everyone</a:t>
            </a:r>
            <a:r>
              <a:rPr lang="fr-FR" sz="1600" dirty="0"/>
              <a:t> </a:t>
            </a:r>
            <a:r>
              <a:rPr lang="fr-FR" sz="1600" dirty="0" err="1"/>
              <a:t>find</a:t>
            </a:r>
            <a:r>
              <a:rPr lang="fr-FR" sz="1600" dirty="0"/>
              <a:t> </a:t>
            </a:r>
            <a:r>
              <a:rPr lang="fr-FR" sz="1600" dirty="0" err="1"/>
              <a:t>its</a:t>
            </a:r>
            <a:r>
              <a:rPr lang="fr-FR" sz="1600" dirty="0"/>
              <a:t> content </a:t>
            </a:r>
            <a:r>
              <a:rPr lang="fr-FR" sz="1600" dirty="0" err="1"/>
              <a:t>is</a:t>
            </a:r>
            <a:r>
              <a:rPr lang="fr-FR" sz="1600" dirty="0"/>
              <a:t> correct, </a:t>
            </a:r>
            <a:r>
              <a:rPr lang="fr-FR" sz="1600" dirty="0" err="1"/>
              <a:t>then</a:t>
            </a:r>
            <a:r>
              <a:rPr lang="fr-FR" sz="1600" dirty="0"/>
              <a:t> the pull </a:t>
            </a:r>
            <a:r>
              <a:rPr lang="fr-FR" sz="1600" dirty="0" err="1"/>
              <a:t>request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accepted</a:t>
            </a:r>
            <a:r>
              <a:rPr lang="fr-FR" sz="1600" dirty="0"/>
              <a:t>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28BE69-0EDB-4B7F-95A9-A70DFAB773ED}"/>
              </a:ext>
            </a:extLst>
          </p:cNvPr>
          <p:cNvSpPr txBox="1"/>
          <p:nvPr/>
        </p:nvSpPr>
        <p:spPr>
          <a:xfrm>
            <a:off x="2592925" y="35582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1707482-83A4-4F64-BF92-E806A4E02FA3}"/>
              </a:ext>
            </a:extLst>
          </p:cNvPr>
          <p:cNvSpPr txBox="1"/>
          <p:nvPr/>
        </p:nvSpPr>
        <p:spPr>
          <a:xfrm>
            <a:off x="2592925" y="3465874"/>
            <a:ext cx="5378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/>
              <a:t>Slack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used</a:t>
            </a:r>
            <a:r>
              <a:rPr lang="fr-FR" sz="1600" dirty="0"/>
              <a:t> in </a:t>
            </a:r>
            <a:r>
              <a:rPr lang="fr-FR" sz="1600" dirty="0" err="1"/>
              <a:t>order</a:t>
            </a:r>
            <a:r>
              <a:rPr lang="fr-FR" sz="1600" dirty="0"/>
              <a:t> to </a:t>
            </a:r>
            <a:r>
              <a:rPr lang="fr-FR" sz="1600" dirty="0" err="1"/>
              <a:t>handle</a:t>
            </a:r>
            <a:r>
              <a:rPr lang="fr-FR" sz="1600" dirty="0"/>
              <a:t> team discussions and </a:t>
            </a:r>
            <a:r>
              <a:rPr lang="fr-FR" sz="1600" dirty="0" err="1"/>
              <a:t>having</a:t>
            </a:r>
            <a:r>
              <a:rPr lang="fr-FR" sz="1600" dirty="0"/>
              <a:t> a </a:t>
            </a:r>
            <a:r>
              <a:rPr lang="fr-FR" sz="1600" dirty="0" err="1"/>
              <a:t>way</a:t>
            </a:r>
            <a:r>
              <a:rPr lang="fr-FR" sz="1600" dirty="0"/>
              <a:t> to contact </a:t>
            </a:r>
            <a:r>
              <a:rPr lang="fr-FR" sz="1600" dirty="0" err="1"/>
              <a:t>members</a:t>
            </a:r>
            <a:r>
              <a:rPr lang="fr-FR" sz="1600" dirty="0"/>
              <a:t> of the team at </a:t>
            </a:r>
            <a:r>
              <a:rPr lang="fr-FR" sz="1600" dirty="0" err="1"/>
              <a:t>any</a:t>
            </a:r>
            <a:r>
              <a:rPr lang="fr-FR" sz="1600" dirty="0"/>
              <a:t> time.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F40DBA-DD82-4C04-8ECB-57280BFA617B}"/>
              </a:ext>
            </a:extLst>
          </p:cNvPr>
          <p:cNvSpPr txBox="1"/>
          <p:nvPr/>
        </p:nvSpPr>
        <p:spPr>
          <a:xfrm>
            <a:off x="6237549" y="4953000"/>
            <a:ext cx="5371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/>
              <a:t>Our kanban table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be</a:t>
            </a:r>
            <a:r>
              <a:rPr lang="fr-FR" sz="1600" dirty="0"/>
              <a:t> made </a:t>
            </a:r>
            <a:r>
              <a:rPr lang="fr-FR" sz="1600" dirty="0" err="1"/>
              <a:t>using</a:t>
            </a:r>
            <a:r>
              <a:rPr lang="fr-FR" sz="1600" dirty="0"/>
              <a:t> Trello. All </a:t>
            </a:r>
            <a:r>
              <a:rPr lang="fr-FR" sz="1600" dirty="0" err="1"/>
              <a:t>members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have </a:t>
            </a:r>
            <a:r>
              <a:rPr lang="fr-FR" sz="1600" dirty="0" err="1"/>
              <a:t>access</a:t>
            </a:r>
            <a:r>
              <a:rPr lang="fr-FR" sz="1600" dirty="0"/>
              <a:t> to </a:t>
            </a:r>
            <a:r>
              <a:rPr lang="fr-FR" sz="1600" dirty="0" err="1"/>
              <a:t>it</a:t>
            </a:r>
            <a:r>
              <a:rPr lang="fr-FR" sz="1600" dirty="0"/>
              <a:t> and </a:t>
            </a:r>
            <a:r>
              <a:rPr lang="fr-FR" sz="1600" dirty="0" err="1"/>
              <a:t>we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be</a:t>
            </a:r>
            <a:r>
              <a:rPr lang="fr-FR" sz="1600" dirty="0"/>
              <a:t> able to </a:t>
            </a:r>
            <a:r>
              <a:rPr lang="fr-FR" sz="1600" dirty="0" err="1"/>
              <a:t>handle</a:t>
            </a:r>
            <a:r>
              <a:rPr lang="fr-FR" sz="1600" dirty="0"/>
              <a:t> </a:t>
            </a:r>
            <a:r>
              <a:rPr lang="fr-FR" sz="1600" dirty="0" err="1"/>
              <a:t>our</a:t>
            </a:r>
            <a:r>
              <a:rPr lang="fr-FR" sz="1600" dirty="0"/>
              <a:t> </a:t>
            </a:r>
            <a:r>
              <a:rPr lang="fr-FR" sz="1600" dirty="0" err="1"/>
              <a:t>tasks</a:t>
            </a:r>
            <a:r>
              <a:rPr lang="fr-FR" sz="1600" dirty="0"/>
              <a:t> </a:t>
            </a:r>
            <a:r>
              <a:rPr lang="fr-FR" sz="1600" dirty="0" err="1"/>
              <a:t>using</a:t>
            </a:r>
            <a:r>
              <a:rPr lang="fr-FR" sz="1600" dirty="0"/>
              <a:t> </a:t>
            </a:r>
            <a:r>
              <a:rPr lang="fr-FR" sz="1600" dirty="0" err="1"/>
              <a:t>this</a:t>
            </a:r>
            <a:r>
              <a:rPr lang="fr-FR" sz="1600" dirty="0"/>
              <a:t> </a:t>
            </a:r>
            <a:r>
              <a:rPr lang="fr-FR" sz="1600" dirty="0" err="1"/>
              <a:t>very</a:t>
            </a:r>
            <a:r>
              <a:rPr lang="fr-FR" sz="1600" dirty="0"/>
              <a:t> </a:t>
            </a:r>
            <a:r>
              <a:rPr lang="fr-FR" sz="1600" dirty="0" err="1"/>
              <a:t>useful</a:t>
            </a:r>
            <a:r>
              <a:rPr lang="fr-FR" sz="1600" dirty="0"/>
              <a:t> </a:t>
            </a:r>
            <a:r>
              <a:rPr lang="fr-FR" sz="1600" dirty="0" err="1"/>
              <a:t>tool</a:t>
            </a:r>
            <a:r>
              <a:rPr lang="fr-F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8241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A62220-0C6B-425B-B9D6-A4C46BEB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of the </a:t>
            </a:r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practices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E726FD-337B-476F-A39E-0C5997E87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4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E0789E-91A7-4246-978E-A17FE1BF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3C6C0BD2-8B3C-4042-B4EE-5DB7665A3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5F53669F-C1E6-43B8-AC6F-B44CE56B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53966C25-DAEA-4318-8FBC-EC6FF8F5A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ED6EA716-EAD4-4023-8673-0809A1E24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4261748-EFC0-4729-A7BB-A88FDAF6F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2C14F808-CC69-494F-98AC-CB75041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F1CA3607-84D0-4085-A363-796A17B1D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491E6160-2958-4A90-8B50-EDA182AAB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559F6CB7-E057-499B-A859-360276989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FF12353D-CF89-4D03-8075-C161824E2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5B91C9D6-FAF2-445B-AF1B-4399260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570F7A1D-86B1-4AD1-B4A3-9AE2A52C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52C6EBA8-95CC-4FE6-A8E4-3A6911E8A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FB9B5DB-2E40-40C9-87E7-2C7085F5E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6" y="1093380"/>
            <a:ext cx="3068182" cy="4671240"/>
          </a:xfrm>
        </p:spPr>
        <p:txBody>
          <a:bodyPr anchor="ctr">
            <a:normAutofit/>
          </a:bodyPr>
          <a:lstStyle/>
          <a:p>
            <a:pPr algn="r"/>
            <a:r>
              <a:rPr lang="fr-FR"/>
              <a:t>Summary</a:t>
            </a:r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15EDA122-4530-45D2-A70A-B1A967AAE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82F52E-0F94-4BFC-9F89-B054DDEAB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E7B78FD1-0EE4-4B18-A8B5-0C484A7F7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509" y="1093380"/>
            <a:ext cx="6219103" cy="4679250"/>
          </a:xfrm>
        </p:spPr>
        <p:txBody>
          <a:bodyPr anchor="ctr"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dirty="0"/>
              <a:t>Work Breakdown Structure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/>
              <a:t>Project Management Method </a:t>
            </a:r>
            <a:r>
              <a:rPr lang="fr-FR" dirty="0" err="1"/>
              <a:t>Explained</a:t>
            </a:r>
            <a:endParaRPr lang="fr-FR" dirty="0"/>
          </a:p>
          <a:p>
            <a:pPr marL="800100" lvl="1" indent="-400050">
              <a:buFont typeface="+mj-lt"/>
              <a:buAutoNum type="alphaLcParenR"/>
            </a:pPr>
            <a:r>
              <a:rPr lang="fr-FR" dirty="0"/>
              <a:t>Scrum </a:t>
            </a:r>
            <a:r>
              <a:rPr lang="fr-FR" dirty="0" err="1"/>
              <a:t>Methodology</a:t>
            </a:r>
            <a:endParaRPr lang="fr-FR" dirty="0"/>
          </a:p>
          <a:p>
            <a:pPr marL="800100" lvl="1" indent="-400050">
              <a:buFont typeface="+mj-lt"/>
              <a:buAutoNum type="alphaLcParenR"/>
            </a:pPr>
            <a:r>
              <a:rPr lang="fr-FR" dirty="0"/>
              <a:t>Team </a:t>
            </a:r>
            <a:r>
              <a:rPr lang="fr-FR" dirty="0" err="1"/>
              <a:t>Roles</a:t>
            </a:r>
            <a:endParaRPr lang="fr-FR" dirty="0"/>
          </a:p>
          <a:p>
            <a:pPr marL="800100" lvl="1" indent="-400050">
              <a:buFont typeface="+mj-lt"/>
              <a:buAutoNum type="alphaLcParenR"/>
            </a:pPr>
            <a:r>
              <a:rPr lang="fr-FR" dirty="0"/>
              <a:t>Daily Meetings</a:t>
            </a:r>
          </a:p>
          <a:p>
            <a:pPr marL="800100" lvl="1" indent="-400050">
              <a:buFont typeface="+mj-lt"/>
              <a:buAutoNum type="alphaLcParenR"/>
            </a:pPr>
            <a:r>
              <a:rPr lang="fr-FR" dirty="0" err="1"/>
              <a:t>Lifecycle</a:t>
            </a:r>
            <a:endParaRPr lang="fr-FR" dirty="0"/>
          </a:p>
          <a:p>
            <a:pPr marL="800100" lvl="1" indent="-400050">
              <a:buFont typeface="+mj-lt"/>
              <a:buAutoNum type="alphaLcParenR"/>
            </a:pPr>
            <a:r>
              <a:rPr lang="fr-FR" dirty="0" err="1"/>
              <a:t>Estimating</a:t>
            </a:r>
            <a:r>
              <a:rPr lang="fr-FR" dirty="0"/>
              <a:t> Work</a:t>
            </a:r>
          </a:p>
          <a:p>
            <a:pPr marL="800100" lvl="1" indent="-400050">
              <a:buFont typeface="+mj-lt"/>
              <a:buAutoNum type="alphaLcParenR"/>
            </a:pPr>
            <a:r>
              <a:rPr lang="fr-FR" dirty="0" err="1"/>
              <a:t>Burndown</a:t>
            </a:r>
            <a:r>
              <a:rPr lang="fr-FR" dirty="0"/>
              <a:t> </a:t>
            </a:r>
            <a:r>
              <a:rPr lang="fr-FR" dirty="0" err="1"/>
              <a:t>ChartSprint</a:t>
            </a:r>
            <a:r>
              <a:rPr lang="fr-FR" dirty="0"/>
              <a:t> </a:t>
            </a:r>
            <a:r>
              <a:rPr lang="fr-FR" dirty="0" err="1"/>
              <a:t>Retrospective</a:t>
            </a:r>
            <a:endParaRPr lang="fr-FR" dirty="0"/>
          </a:p>
          <a:p>
            <a:pPr marL="400050" indent="-400050">
              <a:buFont typeface="+mj-lt"/>
              <a:buAutoNum type="romanUcPeriod"/>
            </a:pPr>
            <a:r>
              <a:rPr lang="fr-FR" dirty="0"/>
              <a:t>Collaborative Tools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practices</a:t>
            </a:r>
          </a:p>
          <a:p>
            <a:pPr marL="400050" indent="-400050">
              <a:buFont typeface="+mj-lt"/>
              <a:buAutoNum type="romanU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741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5E89DE-49C6-4A39-88AF-DCBB464C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Work Breakdown Structure</a:t>
            </a:r>
          </a:p>
        </p:txBody>
      </p:sp>
      <p:pic>
        <p:nvPicPr>
          <p:cNvPr id="5" name="Image 4" descr="Une image contenant capture d’écran, intérieur&#10;&#10;Description générée avec un niveau de confiance élevé">
            <a:extLst>
              <a:ext uri="{FF2B5EF4-FFF2-40B4-BE49-F238E27FC236}">
                <a16:creationId xmlns:a16="http://schemas.microsoft.com/office/drawing/2014/main" id="{43FA5372-5A0A-4B0A-9D04-1992FDAF1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838" y="1474937"/>
            <a:ext cx="10150983" cy="526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0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9511AD-D5F7-4870-96B4-E3AC300B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Management Method</a:t>
            </a:r>
            <a:br>
              <a:rPr lang="fr-FR" dirty="0"/>
            </a:br>
            <a:r>
              <a:rPr lang="fr-FR" sz="2400" dirty="0"/>
              <a:t>Scrum </a:t>
            </a:r>
            <a:r>
              <a:rPr lang="fr-FR" sz="2400" dirty="0" err="1"/>
              <a:t>Methodology</a:t>
            </a:r>
            <a:endParaRPr lang="fr-FR" dirty="0"/>
          </a:p>
        </p:txBody>
      </p:sp>
      <p:pic>
        <p:nvPicPr>
          <p:cNvPr id="1026" name="Picture 2" descr="Résultat de recherche d'images pour &quot;scrum&quot;">
            <a:extLst>
              <a:ext uri="{FF2B5EF4-FFF2-40B4-BE49-F238E27FC236}">
                <a16:creationId xmlns:a16="http://schemas.microsoft.com/office/drawing/2014/main" id="{03F80CC3-6974-45E8-97A8-7B3F23478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560" y="2181765"/>
            <a:ext cx="7686227" cy="384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0561618-75FA-4368-874F-2E94B34CD90D}"/>
              </a:ext>
            </a:extLst>
          </p:cNvPr>
          <p:cNvSpPr txBox="1"/>
          <p:nvPr/>
        </p:nvSpPr>
        <p:spPr>
          <a:xfrm>
            <a:off x="1608615" y="1828424"/>
            <a:ext cx="94664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	</a:t>
            </a:r>
            <a:r>
              <a:rPr lang="fr-FR" sz="1600" dirty="0" err="1"/>
              <a:t>We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handle</a:t>
            </a:r>
            <a:r>
              <a:rPr lang="fr-FR" sz="1600" dirty="0"/>
              <a:t> </a:t>
            </a:r>
            <a:r>
              <a:rPr lang="fr-FR" sz="1600" dirty="0" err="1"/>
              <a:t>this</a:t>
            </a:r>
            <a:r>
              <a:rPr lang="fr-FR" sz="1600" dirty="0"/>
              <a:t> </a:t>
            </a:r>
            <a:r>
              <a:rPr lang="fr-FR" sz="1600" dirty="0" err="1"/>
              <a:t>project</a:t>
            </a:r>
            <a:r>
              <a:rPr lang="fr-FR" sz="1600" dirty="0"/>
              <a:t> </a:t>
            </a:r>
            <a:r>
              <a:rPr lang="fr-FR" sz="1600" dirty="0" err="1"/>
              <a:t>using</a:t>
            </a:r>
            <a:r>
              <a:rPr lang="fr-FR" sz="1600" dirty="0"/>
              <a:t> Scrum, a </a:t>
            </a:r>
            <a:r>
              <a:rPr lang="fr-FR" sz="1600" dirty="0" err="1"/>
              <a:t>focused</a:t>
            </a:r>
            <a:r>
              <a:rPr lang="fr-FR" sz="1600" dirty="0"/>
              <a:t> </a:t>
            </a:r>
            <a:r>
              <a:rPr lang="fr-FR" sz="1600" dirty="0" err="1"/>
              <a:t>yet</a:t>
            </a:r>
            <a:r>
              <a:rPr lang="fr-FR" sz="1600" dirty="0"/>
              <a:t> flexible </a:t>
            </a:r>
            <a:r>
              <a:rPr lang="fr-FR" sz="1600" dirty="0" err="1"/>
              <a:t>project</a:t>
            </a:r>
            <a:r>
              <a:rPr lang="fr-FR" sz="1600" dirty="0"/>
              <a:t> management </a:t>
            </a:r>
            <a:r>
              <a:rPr lang="fr-FR" sz="1600" dirty="0" err="1"/>
              <a:t>strategy</a:t>
            </a:r>
            <a:r>
              <a:rPr lang="fr-FR" sz="1600" dirty="0"/>
              <a:t> </a:t>
            </a:r>
            <a:r>
              <a:rPr lang="fr-FR" sz="1600" dirty="0" err="1"/>
              <a:t>that</a:t>
            </a:r>
            <a:r>
              <a:rPr lang="fr-FR" sz="1600" dirty="0"/>
              <a:t> </a:t>
            </a:r>
            <a:r>
              <a:rPr lang="fr-FR" sz="1600" dirty="0" err="1"/>
              <a:t>consists</a:t>
            </a:r>
            <a:r>
              <a:rPr lang="fr-FR" sz="1600" dirty="0"/>
              <a:t> in </a:t>
            </a:r>
            <a:r>
              <a:rPr lang="fr-FR" sz="1600" dirty="0" err="1"/>
              <a:t>working</a:t>
            </a:r>
            <a:r>
              <a:rPr lang="fr-FR" sz="1600" dirty="0"/>
              <a:t> </a:t>
            </a:r>
            <a:r>
              <a:rPr lang="fr-FR" sz="1600" dirty="0" err="1"/>
              <a:t>through</a:t>
            </a:r>
            <a:r>
              <a:rPr lang="fr-FR" sz="1600" dirty="0"/>
              <a:t> an </a:t>
            </a:r>
            <a:r>
              <a:rPr lang="fr-FR" sz="1600" dirty="0" err="1"/>
              <a:t>iterative</a:t>
            </a:r>
            <a:r>
              <a:rPr lang="fr-FR" sz="1600" dirty="0"/>
              <a:t> software </a:t>
            </a:r>
            <a:r>
              <a:rPr lang="fr-FR" sz="1600" dirty="0" err="1"/>
              <a:t>development</a:t>
            </a:r>
            <a:r>
              <a:rPr lang="fr-FR" sz="1600" dirty="0"/>
              <a:t> process.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C45238-A330-4E74-BE74-652E3FBE9C43}"/>
              </a:ext>
            </a:extLst>
          </p:cNvPr>
          <p:cNvSpPr txBox="1"/>
          <p:nvPr/>
        </p:nvSpPr>
        <p:spPr>
          <a:xfrm>
            <a:off x="1608615" y="5480633"/>
            <a:ext cx="94664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	</a:t>
            </a:r>
            <a:r>
              <a:rPr lang="fr-FR" sz="1600" dirty="0" err="1"/>
              <a:t>Unlike</a:t>
            </a:r>
            <a:r>
              <a:rPr lang="fr-FR" sz="1600" dirty="0"/>
              <a:t> the </a:t>
            </a:r>
            <a:r>
              <a:rPr lang="fr-FR" sz="1600" dirty="0" err="1"/>
              <a:t>average</a:t>
            </a:r>
            <a:r>
              <a:rPr lang="fr-FR" sz="1600" dirty="0"/>
              <a:t> </a:t>
            </a:r>
            <a:r>
              <a:rPr lang="fr-FR" sz="1600" dirty="0" err="1"/>
              <a:t>scrum</a:t>
            </a:r>
            <a:r>
              <a:rPr lang="fr-FR" sz="1600" dirty="0"/>
              <a:t> </a:t>
            </a:r>
            <a:r>
              <a:rPr lang="fr-FR" sz="1600" dirty="0" err="1"/>
              <a:t>method</a:t>
            </a:r>
            <a:r>
              <a:rPr lang="fr-FR" sz="1600" dirty="0"/>
              <a:t> </a:t>
            </a:r>
            <a:r>
              <a:rPr lang="fr-FR" sz="1600" dirty="0" err="1"/>
              <a:t>implementations</a:t>
            </a:r>
            <a:r>
              <a:rPr lang="fr-FR" sz="1600" dirty="0"/>
              <a:t>, </a:t>
            </a:r>
            <a:r>
              <a:rPr lang="fr-FR" sz="1600" dirty="0" err="1"/>
              <a:t>we</a:t>
            </a:r>
            <a:r>
              <a:rPr lang="fr-FR" sz="1600" dirty="0"/>
              <a:t> </a:t>
            </a:r>
            <a:r>
              <a:rPr lang="fr-FR" sz="1600" dirty="0" err="1"/>
              <a:t>decided</a:t>
            </a:r>
            <a:r>
              <a:rPr lang="fr-FR" sz="1600" dirty="0"/>
              <a:t> to </a:t>
            </a:r>
            <a:r>
              <a:rPr lang="fr-FR" sz="1600" dirty="0" err="1"/>
              <a:t>make</a:t>
            </a:r>
            <a:r>
              <a:rPr lang="fr-FR" sz="1600" dirty="0"/>
              <a:t> 3-days sprints </a:t>
            </a:r>
            <a:r>
              <a:rPr lang="fr-FR" sz="1600" dirty="0" err="1"/>
              <a:t>because</a:t>
            </a:r>
            <a:r>
              <a:rPr lang="fr-FR" sz="1600" dirty="0"/>
              <a:t> of the </a:t>
            </a:r>
            <a:r>
              <a:rPr lang="fr-FR" sz="1600" dirty="0" err="1"/>
              <a:t>relatively</a:t>
            </a:r>
            <a:r>
              <a:rPr lang="fr-FR" sz="1600" dirty="0"/>
              <a:t> short time </a:t>
            </a:r>
            <a:r>
              <a:rPr lang="fr-FR" sz="1600" dirty="0" err="1"/>
              <a:t>which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given</a:t>
            </a:r>
            <a:r>
              <a:rPr lang="fr-FR" sz="1600" dirty="0"/>
              <a:t> to us for </a:t>
            </a:r>
            <a:r>
              <a:rPr lang="fr-FR" sz="1600" dirty="0" err="1"/>
              <a:t>this</a:t>
            </a:r>
            <a:r>
              <a:rPr lang="fr-FR" sz="1600" dirty="0"/>
              <a:t> </a:t>
            </a:r>
            <a:r>
              <a:rPr lang="fr-FR" sz="1600" dirty="0" err="1"/>
              <a:t>project</a:t>
            </a:r>
            <a:r>
              <a:rPr lang="fr-FR" sz="1600" dirty="0"/>
              <a:t>. </a:t>
            </a:r>
            <a:r>
              <a:rPr lang="fr-FR" sz="1600" dirty="0" err="1"/>
              <a:t>Except</a:t>
            </a:r>
            <a:r>
              <a:rPr lang="fr-FR" sz="1600" dirty="0"/>
              <a:t> </a:t>
            </a:r>
            <a:r>
              <a:rPr lang="fr-FR" sz="1600" dirty="0" err="1"/>
              <a:t>this</a:t>
            </a:r>
            <a:r>
              <a:rPr lang="fr-FR" sz="1600" dirty="0"/>
              <a:t>, </a:t>
            </a:r>
            <a:r>
              <a:rPr lang="fr-FR" sz="1600" dirty="0" err="1"/>
              <a:t>we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handle</a:t>
            </a:r>
            <a:r>
              <a:rPr lang="fr-FR" sz="1600" dirty="0"/>
              <a:t> Scrum in a </a:t>
            </a:r>
            <a:r>
              <a:rPr lang="fr-FR" sz="1600" dirty="0" err="1"/>
              <a:t>very</a:t>
            </a:r>
            <a:r>
              <a:rPr lang="fr-FR" sz="1600" dirty="0"/>
              <a:t> </a:t>
            </a:r>
            <a:r>
              <a:rPr lang="fr-FR" sz="1600" dirty="0" err="1"/>
              <a:t>classic</a:t>
            </a:r>
            <a:r>
              <a:rPr lang="fr-FR" sz="1600" dirty="0"/>
              <a:t> </a:t>
            </a:r>
            <a:r>
              <a:rPr lang="fr-FR" sz="1600" dirty="0" err="1"/>
              <a:t>way</a:t>
            </a:r>
            <a:r>
              <a:rPr lang="fr-FR" sz="1600" dirty="0"/>
              <a:t> </a:t>
            </a:r>
            <a:r>
              <a:rPr lang="fr-FR" sz="1600" dirty="0" err="1"/>
              <a:t>that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explained</a:t>
            </a:r>
            <a:r>
              <a:rPr lang="fr-FR" sz="1600" dirty="0"/>
              <a:t> on the </a:t>
            </a:r>
            <a:r>
              <a:rPr lang="fr-FR" sz="1600" dirty="0" err="1"/>
              <a:t>next</a:t>
            </a:r>
            <a:r>
              <a:rPr lang="fr-FR" sz="1600" dirty="0"/>
              <a:t> panels. </a:t>
            </a:r>
          </a:p>
        </p:txBody>
      </p:sp>
    </p:spTree>
    <p:extLst>
      <p:ext uri="{BB962C8B-B14F-4D97-AF65-F5344CB8AC3E}">
        <p14:creationId xmlns:p14="http://schemas.microsoft.com/office/powerpoint/2010/main" val="76339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F9054B-24CD-4909-889B-4832704B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Project Management Method</a:t>
            </a:r>
            <a:br>
              <a:rPr lang="fr-FR"/>
            </a:br>
            <a:r>
              <a:rPr lang="fr-FR" sz="2400"/>
              <a:t>Team Roles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058B84-5270-4725-9E15-1D46C5B4D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4900418" cy="4100290"/>
          </a:xfrm>
        </p:spPr>
        <p:txBody>
          <a:bodyPr>
            <a:normAutofit/>
          </a:bodyPr>
          <a:lstStyle/>
          <a:p>
            <a:r>
              <a:rPr lang="fr-FR" sz="1600" b="1" dirty="0"/>
              <a:t>Product </a:t>
            </a:r>
            <a:r>
              <a:rPr lang="fr-FR" sz="1600" b="1" dirty="0" err="1"/>
              <a:t>Owner</a:t>
            </a:r>
            <a:r>
              <a:rPr lang="fr-FR" sz="1600" b="1" dirty="0"/>
              <a:t> : </a:t>
            </a:r>
            <a:r>
              <a:rPr lang="fr-FR" sz="1600" dirty="0"/>
              <a:t>Is </a:t>
            </a:r>
            <a:r>
              <a:rPr lang="fr-FR" sz="1600" dirty="0" err="1"/>
              <a:t>responsible</a:t>
            </a:r>
            <a:r>
              <a:rPr lang="fr-FR" sz="1600" dirty="0"/>
              <a:t> for </a:t>
            </a:r>
            <a:r>
              <a:rPr lang="fr-FR" sz="1600" dirty="0" err="1"/>
              <a:t>what</a:t>
            </a:r>
            <a:r>
              <a:rPr lang="fr-FR" sz="1600" dirty="0"/>
              <a:t> </a:t>
            </a:r>
            <a:r>
              <a:rPr lang="fr-FR" sz="1600" dirty="0" err="1"/>
              <a:t>goes</a:t>
            </a:r>
            <a:r>
              <a:rPr lang="fr-FR" sz="1600" dirty="0"/>
              <a:t> </a:t>
            </a:r>
            <a:r>
              <a:rPr lang="fr-FR" sz="1600" dirty="0" err="1"/>
              <a:t>into</a:t>
            </a:r>
            <a:r>
              <a:rPr lang="fr-FR" sz="1600" dirty="0"/>
              <a:t> the </a:t>
            </a:r>
            <a:r>
              <a:rPr lang="fr-FR" sz="1600" dirty="0" err="1"/>
              <a:t>product</a:t>
            </a:r>
            <a:r>
              <a:rPr lang="fr-FR" sz="1600" dirty="0"/>
              <a:t> </a:t>
            </a:r>
            <a:r>
              <a:rPr lang="fr-FR" sz="1600" dirty="0" err="1"/>
              <a:t>backlog</a:t>
            </a:r>
            <a:r>
              <a:rPr lang="fr-FR" sz="1600" dirty="0"/>
              <a:t> and </a:t>
            </a:r>
            <a:r>
              <a:rPr lang="fr-FR" sz="1600" dirty="0" err="1"/>
              <a:t>priotizes</a:t>
            </a:r>
            <a:r>
              <a:rPr lang="fr-FR" sz="1600" dirty="0"/>
              <a:t> </a:t>
            </a:r>
            <a:r>
              <a:rPr lang="fr-FR" sz="1600" dirty="0" err="1"/>
              <a:t>it</a:t>
            </a:r>
            <a:r>
              <a:rPr lang="fr-FR" sz="1600" dirty="0"/>
              <a:t>.</a:t>
            </a:r>
          </a:p>
          <a:p>
            <a:endParaRPr lang="fr-FR" sz="1600" b="1" dirty="0"/>
          </a:p>
          <a:p>
            <a:r>
              <a:rPr lang="fr-FR" sz="1600" b="1" dirty="0"/>
              <a:t>Scrum Master : </a:t>
            </a:r>
            <a:r>
              <a:rPr lang="fr-FR" sz="1600" dirty="0" err="1"/>
              <a:t>Ensure</a:t>
            </a:r>
            <a:r>
              <a:rPr lang="fr-FR" sz="1600" dirty="0"/>
              <a:t> </a:t>
            </a:r>
            <a:r>
              <a:rPr lang="fr-FR" sz="1600" dirty="0" err="1"/>
              <a:t>that</a:t>
            </a:r>
            <a:r>
              <a:rPr lang="fr-FR" sz="1600" dirty="0"/>
              <a:t> all the team </a:t>
            </a:r>
            <a:r>
              <a:rPr lang="fr-FR" sz="1600" dirty="0" err="1"/>
              <a:t>members</a:t>
            </a:r>
            <a:r>
              <a:rPr lang="fr-FR" sz="1600" dirty="0"/>
              <a:t> have </a:t>
            </a:r>
            <a:r>
              <a:rPr lang="fr-FR" sz="1600" dirty="0" err="1"/>
              <a:t>what</a:t>
            </a:r>
            <a:r>
              <a:rPr lang="fr-FR" sz="1600" dirty="0"/>
              <a:t> </a:t>
            </a:r>
            <a:r>
              <a:rPr lang="fr-FR" sz="1600" dirty="0" err="1"/>
              <a:t>they</a:t>
            </a:r>
            <a:r>
              <a:rPr lang="fr-FR" sz="1600" dirty="0"/>
              <a:t> </a:t>
            </a:r>
            <a:r>
              <a:rPr lang="fr-FR" sz="1600" dirty="0" err="1"/>
              <a:t>need</a:t>
            </a:r>
            <a:r>
              <a:rPr lang="fr-FR" sz="1600" dirty="0"/>
              <a:t> to </a:t>
            </a:r>
            <a:r>
              <a:rPr lang="fr-FR" sz="1600" dirty="0" err="1"/>
              <a:t>get</a:t>
            </a:r>
            <a:r>
              <a:rPr lang="fr-FR" sz="1600" dirty="0"/>
              <a:t> the job </a:t>
            </a:r>
            <a:r>
              <a:rPr lang="fr-FR" sz="1600" dirty="0" err="1"/>
              <a:t>done</a:t>
            </a:r>
            <a:r>
              <a:rPr lang="fr-FR" sz="1600" dirty="0"/>
              <a:t>. He </a:t>
            </a:r>
            <a:r>
              <a:rPr lang="fr-FR" sz="1600" dirty="0" err="1"/>
              <a:t>also</a:t>
            </a:r>
            <a:r>
              <a:rPr lang="fr-FR" sz="1600" dirty="0"/>
              <a:t> chairs the </a:t>
            </a:r>
            <a:r>
              <a:rPr lang="fr-FR" sz="1600" dirty="0" err="1"/>
              <a:t>scrum</a:t>
            </a:r>
            <a:r>
              <a:rPr lang="fr-FR" sz="1600" dirty="0"/>
              <a:t> meetings.</a:t>
            </a:r>
          </a:p>
          <a:p>
            <a:endParaRPr lang="fr-FR" sz="1600" b="1" dirty="0"/>
          </a:p>
          <a:p>
            <a:r>
              <a:rPr lang="fr-FR" sz="1600" b="1" dirty="0" err="1"/>
              <a:t>Developers</a:t>
            </a:r>
            <a:r>
              <a:rPr lang="fr-FR" sz="1600" b="1" dirty="0"/>
              <a:t> &amp; </a:t>
            </a:r>
            <a:r>
              <a:rPr lang="fr-FR" sz="1600" b="1" dirty="0" err="1"/>
              <a:t>Testers</a:t>
            </a:r>
            <a:r>
              <a:rPr lang="fr-FR" sz="1600" b="1" dirty="0"/>
              <a:t> : </a:t>
            </a:r>
            <a:r>
              <a:rPr lang="fr-FR" sz="1600" dirty="0" err="1"/>
              <a:t>They</a:t>
            </a:r>
            <a:r>
              <a:rPr lang="fr-FR" sz="1600" dirty="0"/>
              <a:t> </a:t>
            </a:r>
            <a:r>
              <a:rPr lang="fr-FR" sz="1600" dirty="0" err="1"/>
              <a:t>write</a:t>
            </a:r>
            <a:r>
              <a:rPr lang="fr-FR" sz="1600" dirty="0"/>
              <a:t> the code </a:t>
            </a:r>
            <a:r>
              <a:rPr lang="fr-FR" sz="1600" dirty="0" err="1"/>
              <a:t>following</a:t>
            </a:r>
            <a:r>
              <a:rPr lang="fr-FR" sz="1600" dirty="0"/>
              <a:t> the </a:t>
            </a:r>
            <a:r>
              <a:rPr lang="fr-FR" sz="1600" dirty="0" err="1"/>
              <a:t>development</a:t>
            </a:r>
            <a:r>
              <a:rPr lang="fr-FR" sz="1600" dirty="0"/>
              <a:t> </a:t>
            </a:r>
            <a:r>
              <a:rPr lang="fr-FR" sz="1600" dirty="0" err="1"/>
              <a:t>lifecycle</a:t>
            </a:r>
            <a:r>
              <a:rPr lang="fr-FR" sz="1600" dirty="0"/>
              <a:t>. </a:t>
            </a:r>
            <a:r>
              <a:rPr lang="fr-FR" sz="1600" dirty="0" err="1"/>
              <a:t>They</a:t>
            </a:r>
            <a:r>
              <a:rPr lang="fr-FR" sz="1600" dirty="0"/>
              <a:t> are </a:t>
            </a:r>
            <a:r>
              <a:rPr lang="fr-FR" sz="1600" dirty="0" err="1"/>
              <a:t>also</a:t>
            </a:r>
            <a:r>
              <a:rPr lang="fr-FR" sz="1600" dirty="0"/>
              <a:t> </a:t>
            </a:r>
            <a:r>
              <a:rPr lang="fr-FR" sz="1600" dirty="0" err="1"/>
              <a:t>actors</a:t>
            </a:r>
            <a:r>
              <a:rPr lang="fr-FR" sz="1600" dirty="0"/>
              <a:t> of the </a:t>
            </a:r>
            <a:r>
              <a:rPr lang="fr-FR" sz="1600" dirty="0" err="1"/>
              <a:t>scrum</a:t>
            </a:r>
            <a:r>
              <a:rPr lang="fr-FR" sz="1600" dirty="0"/>
              <a:t> </a:t>
            </a:r>
            <a:r>
              <a:rPr lang="fr-FR" sz="1600" dirty="0" err="1"/>
              <a:t>methodology</a:t>
            </a:r>
            <a:r>
              <a:rPr lang="fr-FR" sz="1600" dirty="0"/>
              <a:t> as </a:t>
            </a:r>
            <a:r>
              <a:rPr lang="fr-FR" sz="1600" dirty="0" err="1"/>
              <a:t>they</a:t>
            </a:r>
            <a:r>
              <a:rPr lang="fr-FR" sz="1600" dirty="0"/>
              <a:t> are </a:t>
            </a:r>
            <a:r>
              <a:rPr lang="fr-FR" sz="1600" dirty="0" err="1"/>
              <a:t>encouraged</a:t>
            </a:r>
            <a:r>
              <a:rPr lang="fr-FR" sz="1600" dirty="0"/>
              <a:t> to </a:t>
            </a:r>
            <a:r>
              <a:rPr lang="fr-FR" sz="1600" dirty="0" err="1"/>
              <a:t>give</a:t>
            </a:r>
            <a:r>
              <a:rPr lang="fr-FR" sz="1600" dirty="0"/>
              <a:t> </a:t>
            </a:r>
            <a:r>
              <a:rPr lang="fr-FR" sz="1600" dirty="0" err="1"/>
              <a:t>advices</a:t>
            </a:r>
            <a:r>
              <a:rPr lang="fr-FR" sz="1600" dirty="0"/>
              <a:t> or </a:t>
            </a:r>
            <a:r>
              <a:rPr lang="fr-FR" sz="1600" dirty="0" err="1"/>
              <a:t>ideas</a:t>
            </a:r>
            <a:r>
              <a:rPr lang="fr-FR" sz="1600" dirty="0"/>
              <a:t> </a:t>
            </a:r>
            <a:r>
              <a:rPr lang="fr-FR" sz="1600" dirty="0" err="1"/>
              <a:t>during</a:t>
            </a:r>
            <a:r>
              <a:rPr lang="fr-FR" sz="1600" dirty="0"/>
              <a:t> sprint </a:t>
            </a:r>
            <a:r>
              <a:rPr lang="fr-FR" sz="1600" dirty="0" err="1"/>
              <a:t>retrospective</a:t>
            </a:r>
            <a:r>
              <a:rPr lang="fr-FR" sz="1600" dirty="0"/>
              <a:t> meetings.</a:t>
            </a:r>
          </a:p>
          <a:p>
            <a:endParaRPr lang="fr-FR" sz="1600" dirty="0"/>
          </a:p>
          <a:p>
            <a:endParaRPr lang="fr-FR" sz="1600" dirty="0"/>
          </a:p>
        </p:txBody>
      </p:sp>
      <p:pic>
        <p:nvPicPr>
          <p:cNvPr id="4098" name="Picture 2" descr="https://www.scrum-institute.org/images_scrum/Scrum_Roles_Stakeholders.jpg">
            <a:extLst>
              <a:ext uri="{FF2B5EF4-FFF2-40B4-BE49-F238E27FC236}">
                <a16:creationId xmlns:a16="http://schemas.microsoft.com/office/drawing/2014/main" id="{62753CA1-3ACE-4806-AC5F-08F04978B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630" y="1905000"/>
            <a:ext cx="440055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97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61335C-0EE0-4D4A-890F-939090DA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/>
              <a:t>Project Management Method</a:t>
            </a:r>
            <a:br>
              <a:rPr lang="fr-FR" dirty="0"/>
            </a:br>
            <a:r>
              <a:rPr lang="fr-FR" sz="2400" dirty="0"/>
              <a:t>Daily Scrum Meetings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157D17-9D64-440E-A7DD-108669CB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277" y="2798649"/>
            <a:ext cx="5125915" cy="3435241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fr-FR" sz="1700" dirty="0"/>
              <a:t>	</a:t>
            </a:r>
            <a:r>
              <a:rPr lang="fr-FR" sz="1700" dirty="0" err="1"/>
              <a:t>From</a:t>
            </a:r>
            <a:r>
              <a:rPr lang="fr-FR" sz="1700" dirty="0"/>
              <a:t> </a:t>
            </a:r>
            <a:r>
              <a:rPr lang="fr-FR" sz="1700" dirty="0" err="1"/>
              <a:t>these</a:t>
            </a:r>
            <a:r>
              <a:rPr lang="fr-FR" sz="1700" dirty="0"/>
              <a:t> meetings </a:t>
            </a:r>
            <a:r>
              <a:rPr lang="fr-FR" sz="1700" dirty="0" err="1"/>
              <a:t>will</a:t>
            </a:r>
            <a:r>
              <a:rPr lang="fr-FR" sz="1700" dirty="0"/>
              <a:t> </a:t>
            </a:r>
            <a:r>
              <a:rPr lang="fr-FR" sz="1700" dirty="0" err="1"/>
              <a:t>be</a:t>
            </a:r>
            <a:r>
              <a:rPr lang="fr-FR" sz="1700" dirty="0"/>
              <a:t> </a:t>
            </a:r>
            <a:r>
              <a:rPr lang="fr-FR" sz="1700" dirty="0" err="1"/>
              <a:t>written</a:t>
            </a:r>
            <a:r>
              <a:rPr lang="fr-FR" sz="1700" dirty="0"/>
              <a:t> </a:t>
            </a:r>
            <a:r>
              <a:rPr lang="fr-FR" sz="1700" dirty="0" err="1"/>
              <a:t>daily</a:t>
            </a:r>
            <a:r>
              <a:rPr lang="fr-FR" sz="1700" dirty="0"/>
              <a:t> 	reports	</a:t>
            </a:r>
            <a:r>
              <a:rPr lang="fr-FR" sz="1700" dirty="0" err="1"/>
              <a:t>which</a:t>
            </a:r>
            <a:r>
              <a:rPr lang="fr-FR" sz="1700" dirty="0"/>
              <a:t> </a:t>
            </a:r>
            <a:r>
              <a:rPr lang="fr-FR" sz="1700" dirty="0" err="1"/>
              <a:t>contains</a:t>
            </a:r>
            <a:r>
              <a:rPr lang="fr-FR" sz="1700" dirty="0"/>
              <a:t> for </a:t>
            </a:r>
            <a:r>
              <a:rPr lang="fr-FR" sz="1700" dirty="0" err="1"/>
              <a:t>each</a:t>
            </a:r>
            <a:r>
              <a:rPr lang="fr-FR" sz="1700" dirty="0"/>
              <a:t> </a:t>
            </a:r>
            <a:r>
              <a:rPr lang="fr-FR" sz="1700" dirty="0" err="1"/>
              <a:t>developer</a:t>
            </a:r>
            <a:r>
              <a:rPr lang="fr-FR" sz="1700" dirty="0"/>
              <a:t> :</a:t>
            </a:r>
          </a:p>
          <a:p>
            <a:pPr lvl="2"/>
            <a:r>
              <a:rPr lang="fr-FR" sz="1700" dirty="0" err="1"/>
              <a:t>What</a:t>
            </a:r>
            <a:r>
              <a:rPr lang="fr-FR" sz="1700" dirty="0"/>
              <a:t> </a:t>
            </a:r>
            <a:r>
              <a:rPr lang="fr-FR" sz="1700" dirty="0" err="1"/>
              <a:t>they</a:t>
            </a:r>
            <a:r>
              <a:rPr lang="fr-FR" sz="1700" dirty="0"/>
              <a:t> have </a:t>
            </a:r>
            <a:r>
              <a:rPr lang="fr-FR" sz="1700" dirty="0" err="1"/>
              <a:t>done</a:t>
            </a:r>
            <a:r>
              <a:rPr lang="fr-FR" sz="1700" dirty="0"/>
              <a:t> on the </a:t>
            </a:r>
            <a:r>
              <a:rPr lang="fr-FR" sz="1700" dirty="0" err="1"/>
              <a:t>previous</a:t>
            </a:r>
            <a:r>
              <a:rPr lang="fr-FR" sz="1700" dirty="0"/>
              <a:t> </a:t>
            </a:r>
            <a:r>
              <a:rPr lang="fr-FR" sz="1700" dirty="0" err="1"/>
              <a:t>day</a:t>
            </a:r>
            <a:endParaRPr lang="fr-FR" sz="1700" dirty="0"/>
          </a:p>
          <a:p>
            <a:pPr lvl="2"/>
            <a:r>
              <a:rPr lang="fr-FR" sz="1700" dirty="0" err="1"/>
              <a:t>What</a:t>
            </a:r>
            <a:r>
              <a:rPr lang="fr-FR" sz="1700" dirty="0"/>
              <a:t> </a:t>
            </a:r>
            <a:r>
              <a:rPr lang="fr-FR" sz="1700" dirty="0" err="1"/>
              <a:t>they</a:t>
            </a:r>
            <a:r>
              <a:rPr lang="fr-FR" sz="1700" dirty="0"/>
              <a:t> are planning to do </a:t>
            </a:r>
            <a:r>
              <a:rPr lang="fr-FR" sz="1700" dirty="0" err="1"/>
              <a:t>today</a:t>
            </a:r>
            <a:endParaRPr lang="fr-FR" sz="1700" dirty="0"/>
          </a:p>
          <a:p>
            <a:pPr lvl="2"/>
            <a:r>
              <a:rPr lang="fr-FR" sz="1700" dirty="0"/>
              <a:t>The </a:t>
            </a:r>
            <a:r>
              <a:rPr lang="fr-FR" sz="1700" dirty="0" err="1"/>
              <a:t>problems</a:t>
            </a:r>
            <a:r>
              <a:rPr lang="fr-FR" sz="1700" dirty="0"/>
              <a:t> </a:t>
            </a:r>
            <a:r>
              <a:rPr lang="fr-FR" sz="1700" dirty="0" err="1"/>
              <a:t>they</a:t>
            </a:r>
            <a:r>
              <a:rPr lang="fr-FR" sz="1700" dirty="0"/>
              <a:t> </a:t>
            </a:r>
            <a:r>
              <a:rPr lang="fr-FR" sz="1700" dirty="0" err="1"/>
              <a:t>encountered</a:t>
            </a:r>
            <a:r>
              <a:rPr lang="fr-FR" sz="1700" dirty="0"/>
              <a:t> (</a:t>
            </a:r>
            <a:r>
              <a:rPr lang="fr-FR" sz="1700" dirty="0" err="1"/>
              <a:t>this</a:t>
            </a:r>
            <a:r>
              <a:rPr lang="fr-FR" sz="1700" dirty="0"/>
              <a:t> </a:t>
            </a:r>
            <a:r>
              <a:rPr lang="fr-FR" sz="1700" dirty="0" err="1"/>
              <a:t>will</a:t>
            </a:r>
            <a:r>
              <a:rPr lang="fr-FR" sz="1700" dirty="0"/>
              <a:t> </a:t>
            </a:r>
            <a:r>
              <a:rPr lang="fr-FR" sz="1700" dirty="0" err="1"/>
              <a:t>become</a:t>
            </a:r>
            <a:r>
              <a:rPr lang="fr-FR" sz="1700" dirty="0"/>
              <a:t> the </a:t>
            </a:r>
            <a:r>
              <a:rPr lang="fr-FR" sz="1700" dirty="0" err="1"/>
              <a:t>problems</a:t>
            </a:r>
            <a:r>
              <a:rPr lang="fr-FR" sz="1700" dirty="0"/>
              <a:t> </a:t>
            </a:r>
            <a:r>
              <a:rPr lang="fr-FR" sz="1700" dirty="0" err="1"/>
              <a:t>backlog</a:t>
            </a:r>
            <a:r>
              <a:rPr lang="fr-FR" sz="1700" dirty="0"/>
              <a:t>)</a:t>
            </a:r>
          </a:p>
          <a:p>
            <a:pPr marL="457200" lvl="1" indent="0" algn="just">
              <a:buNone/>
            </a:pPr>
            <a:r>
              <a:rPr lang="fr-FR" sz="1700" dirty="0" err="1"/>
              <a:t>These</a:t>
            </a:r>
            <a:r>
              <a:rPr lang="fr-FR" sz="1700" dirty="0"/>
              <a:t> meetings are </a:t>
            </a:r>
            <a:r>
              <a:rPr lang="fr-FR" sz="1700" dirty="0" err="1"/>
              <a:t>also</a:t>
            </a:r>
            <a:r>
              <a:rPr lang="fr-FR" sz="1700" dirty="0"/>
              <a:t> </a:t>
            </a:r>
            <a:r>
              <a:rPr lang="fr-FR" sz="1700" dirty="0" err="1"/>
              <a:t>intended</a:t>
            </a:r>
            <a:r>
              <a:rPr lang="fr-FR" sz="1700" dirty="0"/>
              <a:t> to </a:t>
            </a:r>
            <a:r>
              <a:rPr lang="fr-FR" sz="1700" dirty="0" err="1"/>
              <a:t>discuss</a:t>
            </a:r>
            <a:r>
              <a:rPr lang="fr-FR" sz="1700" dirty="0"/>
              <a:t> about </a:t>
            </a:r>
            <a:r>
              <a:rPr lang="fr-FR" sz="1700" dirty="0" err="1"/>
              <a:t>potential</a:t>
            </a:r>
            <a:r>
              <a:rPr lang="fr-FR" sz="1700" dirty="0"/>
              <a:t> </a:t>
            </a:r>
            <a:r>
              <a:rPr lang="fr-FR" sz="1700" dirty="0" err="1"/>
              <a:t>problems</a:t>
            </a:r>
            <a:r>
              <a:rPr lang="fr-FR" sz="1700" dirty="0"/>
              <a:t> </a:t>
            </a:r>
            <a:r>
              <a:rPr lang="fr-FR" sz="1700" dirty="0" err="1"/>
              <a:t>that</a:t>
            </a:r>
            <a:r>
              <a:rPr lang="fr-FR" sz="1700" dirty="0"/>
              <a:t> </a:t>
            </a:r>
            <a:r>
              <a:rPr lang="fr-FR" sz="1700" dirty="0" err="1"/>
              <a:t>could</a:t>
            </a:r>
            <a:r>
              <a:rPr lang="fr-FR" sz="1700" dirty="0"/>
              <a:t> have been </a:t>
            </a:r>
            <a:r>
              <a:rPr lang="fr-FR" sz="1700" dirty="0" err="1"/>
              <a:t>encountered</a:t>
            </a:r>
            <a:r>
              <a:rPr lang="fr-FR" sz="1700" dirty="0"/>
              <a:t> by a </a:t>
            </a:r>
            <a:r>
              <a:rPr lang="fr-FR" sz="1700" dirty="0" err="1"/>
              <a:t>developer</a:t>
            </a:r>
            <a:r>
              <a:rPr lang="fr-FR" sz="1700" dirty="0"/>
              <a:t> </a:t>
            </a:r>
            <a:r>
              <a:rPr lang="fr-FR" sz="1700" dirty="0" err="1"/>
              <a:t>during</a:t>
            </a:r>
            <a:r>
              <a:rPr lang="fr-FR" sz="1700" dirty="0"/>
              <a:t> the </a:t>
            </a:r>
            <a:r>
              <a:rPr lang="fr-FR" sz="1700" dirty="0" err="1"/>
              <a:t>previous</a:t>
            </a:r>
            <a:r>
              <a:rPr lang="fr-FR" sz="1700" dirty="0"/>
              <a:t> </a:t>
            </a:r>
            <a:r>
              <a:rPr lang="fr-FR" sz="1700" dirty="0" err="1"/>
              <a:t>day</a:t>
            </a:r>
            <a:r>
              <a:rPr lang="fr-FR" sz="1700" dirty="0"/>
              <a:t>.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6" name="Picture 4" descr="Résultat de recherche d'images pour &quot;meeting&quot;">
            <a:extLst>
              <a:ext uri="{FF2B5EF4-FFF2-40B4-BE49-F238E27FC236}">
                <a16:creationId xmlns:a16="http://schemas.microsoft.com/office/drawing/2014/main" id="{2B609581-C37C-434C-BE89-4A801EFB1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192" y="2426162"/>
            <a:ext cx="4498760" cy="380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DDFE09B-9574-4788-ACDB-59990A24586A}"/>
              </a:ext>
            </a:extLst>
          </p:cNvPr>
          <p:cNvSpPr txBox="1"/>
          <p:nvPr/>
        </p:nvSpPr>
        <p:spPr>
          <a:xfrm>
            <a:off x="1967388" y="2211675"/>
            <a:ext cx="89116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/>
              <a:t>A Daily Scrum Meeting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done</a:t>
            </a:r>
            <a:r>
              <a:rPr lang="fr-FR" sz="1600" dirty="0"/>
              <a:t> </a:t>
            </a:r>
            <a:r>
              <a:rPr lang="fr-FR" sz="1600" dirty="0" err="1"/>
              <a:t>every</a:t>
            </a:r>
            <a:r>
              <a:rPr lang="fr-FR" sz="1600" dirty="0"/>
              <a:t> </a:t>
            </a:r>
            <a:r>
              <a:rPr lang="fr-FR" sz="1600" dirty="0" err="1"/>
              <a:t>morning</a:t>
            </a:r>
            <a:r>
              <a:rPr lang="fr-FR" sz="1600" dirty="0"/>
              <a:t> in </a:t>
            </a:r>
            <a:r>
              <a:rPr lang="fr-FR" sz="1600" dirty="0" err="1"/>
              <a:t>order</a:t>
            </a:r>
            <a:r>
              <a:rPr lang="fr-FR" sz="1600" dirty="0"/>
              <a:t> to </a:t>
            </a:r>
            <a:r>
              <a:rPr lang="fr-FR" sz="1600" dirty="0" err="1"/>
              <a:t>ensure</a:t>
            </a:r>
            <a:r>
              <a:rPr lang="fr-FR" sz="1600" dirty="0"/>
              <a:t> </a:t>
            </a:r>
            <a:r>
              <a:rPr lang="fr-FR" sz="1600" dirty="0" err="1"/>
              <a:t>everything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on </a:t>
            </a:r>
            <a:r>
              <a:rPr lang="fr-FR" sz="1600" dirty="0" err="1"/>
              <a:t>track</a:t>
            </a:r>
            <a:r>
              <a:rPr lang="fr-FR" sz="1600" dirty="0"/>
              <a:t> and </a:t>
            </a:r>
            <a:r>
              <a:rPr lang="fr-FR" sz="1600" dirty="0" err="1"/>
              <a:t>everyone</a:t>
            </a:r>
            <a:r>
              <a:rPr lang="fr-FR" sz="1600" dirty="0"/>
              <a:t> has the </a:t>
            </a:r>
            <a:r>
              <a:rPr lang="fr-FR" sz="1600" dirty="0" err="1"/>
              <a:t>tools</a:t>
            </a:r>
            <a:r>
              <a:rPr lang="fr-FR" sz="1600" dirty="0"/>
              <a:t> </a:t>
            </a:r>
            <a:r>
              <a:rPr lang="fr-FR" sz="1600" dirty="0" err="1"/>
              <a:t>they</a:t>
            </a:r>
            <a:r>
              <a:rPr lang="fr-FR" sz="1600" dirty="0"/>
              <a:t> </a:t>
            </a:r>
            <a:r>
              <a:rPr lang="fr-FR" sz="1600" dirty="0" err="1"/>
              <a:t>need</a:t>
            </a:r>
            <a:r>
              <a:rPr lang="fr-FR" sz="1600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719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59B6B-C329-49B3-A127-E9D1DDD6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Management Method</a:t>
            </a:r>
            <a:br>
              <a:rPr lang="fr-FR" dirty="0"/>
            </a:br>
            <a:r>
              <a:rPr lang="fr-FR" sz="2400" dirty="0" err="1"/>
              <a:t>Lifecycle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35B2C6-3093-443D-BEAE-F66B94EB6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1"/>
            <a:ext cx="8915400" cy="4108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/>
              <a:t>For </a:t>
            </a:r>
            <a:r>
              <a:rPr lang="fr-FR" sz="1600" dirty="0" err="1"/>
              <a:t>our</a:t>
            </a:r>
            <a:r>
              <a:rPr lang="fr-FR" sz="1600" dirty="0"/>
              <a:t> </a:t>
            </a:r>
            <a:r>
              <a:rPr lang="fr-FR" sz="1600" dirty="0" err="1"/>
              <a:t>project</a:t>
            </a:r>
            <a:r>
              <a:rPr lang="fr-FR" sz="1600" dirty="0"/>
              <a:t> </a:t>
            </a:r>
            <a:r>
              <a:rPr lang="fr-FR" sz="1600" dirty="0" err="1"/>
              <a:t>we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use the </a:t>
            </a:r>
            <a:r>
              <a:rPr lang="fr-FR" sz="1600" dirty="0" err="1"/>
              <a:t>following</a:t>
            </a:r>
            <a:r>
              <a:rPr lang="fr-FR" sz="1600" dirty="0"/>
              <a:t> kanban table in </a:t>
            </a:r>
            <a:r>
              <a:rPr lang="fr-FR" sz="1600" dirty="0" err="1"/>
              <a:t>order</a:t>
            </a:r>
            <a:r>
              <a:rPr lang="fr-FR" sz="1600" dirty="0"/>
              <a:t> to manage </a:t>
            </a:r>
            <a:r>
              <a:rPr lang="fr-FR" sz="1600" dirty="0" err="1"/>
              <a:t>our</a:t>
            </a:r>
            <a:r>
              <a:rPr lang="fr-FR" sz="1600" dirty="0"/>
              <a:t> </a:t>
            </a:r>
            <a:r>
              <a:rPr lang="fr-FR" sz="1600" dirty="0" err="1"/>
              <a:t>tasks</a:t>
            </a:r>
            <a:r>
              <a:rPr lang="fr-FR" sz="1600" dirty="0"/>
              <a:t> for </a:t>
            </a:r>
            <a:r>
              <a:rPr lang="fr-FR" sz="1600" dirty="0" err="1"/>
              <a:t>each</a:t>
            </a:r>
            <a:r>
              <a:rPr lang="fr-FR" sz="1600" dirty="0"/>
              <a:t> sprint.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r>
              <a:rPr lang="fr-FR" sz="1600" b="1" dirty="0"/>
              <a:t>Product </a:t>
            </a:r>
            <a:r>
              <a:rPr lang="fr-FR" sz="1600" b="1" dirty="0" err="1"/>
              <a:t>Backlog</a:t>
            </a:r>
            <a:r>
              <a:rPr lang="fr-FR" sz="1600" b="1" dirty="0"/>
              <a:t> </a:t>
            </a:r>
            <a:r>
              <a:rPr lang="fr-FR" sz="1600" dirty="0"/>
              <a:t>: All the </a:t>
            </a:r>
            <a:r>
              <a:rPr lang="fr-FR" sz="1600" dirty="0" err="1"/>
              <a:t>tasks</a:t>
            </a:r>
            <a:r>
              <a:rPr lang="fr-FR" sz="1600" dirty="0"/>
              <a:t> of </a:t>
            </a:r>
            <a:r>
              <a:rPr lang="fr-FR" sz="1600" dirty="0" err="1"/>
              <a:t>our</a:t>
            </a:r>
            <a:r>
              <a:rPr lang="fr-FR" sz="1600" dirty="0"/>
              <a:t> </a:t>
            </a:r>
            <a:r>
              <a:rPr lang="fr-FR" sz="1600" dirty="0" err="1"/>
              <a:t>project</a:t>
            </a:r>
            <a:r>
              <a:rPr lang="fr-FR" sz="1600" dirty="0"/>
              <a:t> </a:t>
            </a:r>
            <a:r>
              <a:rPr lang="fr-FR" sz="1600" dirty="0" err="1"/>
              <a:t>from</a:t>
            </a:r>
            <a:r>
              <a:rPr lang="fr-FR" sz="1600" dirty="0"/>
              <a:t> the </a:t>
            </a:r>
            <a:r>
              <a:rPr lang="fr-FR" sz="1600" dirty="0" err="1"/>
              <a:t>work</a:t>
            </a:r>
            <a:r>
              <a:rPr lang="fr-FR" sz="1600" dirty="0"/>
              <a:t> breakdown structure.</a:t>
            </a:r>
          </a:p>
          <a:p>
            <a:r>
              <a:rPr lang="fr-FR" sz="1600" b="1" dirty="0"/>
              <a:t>Release </a:t>
            </a:r>
            <a:r>
              <a:rPr lang="fr-FR" sz="1600" b="1" dirty="0" err="1"/>
              <a:t>Backlog</a:t>
            </a:r>
            <a:r>
              <a:rPr lang="fr-FR" sz="1600" b="1" dirty="0"/>
              <a:t> </a:t>
            </a:r>
            <a:r>
              <a:rPr lang="fr-FR" sz="1600" dirty="0"/>
              <a:t>: All the </a:t>
            </a:r>
            <a:r>
              <a:rPr lang="fr-FR" sz="1600" dirty="0" err="1"/>
              <a:t>tasks</a:t>
            </a:r>
            <a:r>
              <a:rPr lang="fr-FR" sz="1600" dirty="0"/>
              <a:t> </a:t>
            </a:r>
            <a:r>
              <a:rPr lang="fr-FR" sz="1600" dirty="0" err="1"/>
              <a:t>we</a:t>
            </a:r>
            <a:r>
              <a:rPr lang="fr-FR" sz="1600" dirty="0"/>
              <a:t> </a:t>
            </a:r>
            <a:r>
              <a:rPr lang="fr-FR" sz="1600" dirty="0" err="1"/>
              <a:t>need</a:t>
            </a:r>
            <a:r>
              <a:rPr lang="fr-FR" sz="1600" dirty="0"/>
              <a:t> to do for the </a:t>
            </a:r>
            <a:r>
              <a:rPr lang="fr-FR" sz="1600" dirty="0" err="1"/>
              <a:t>actual</a:t>
            </a:r>
            <a:r>
              <a:rPr lang="fr-FR" sz="1600" dirty="0"/>
              <a:t> sprint scope.</a:t>
            </a:r>
          </a:p>
          <a:p>
            <a:r>
              <a:rPr lang="fr-FR" sz="1600" b="1" dirty="0"/>
              <a:t>Work in Progress </a:t>
            </a:r>
            <a:r>
              <a:rPr lang="fr-FR" sz="1600" dirty="0"/>
              <a:t>: One or </a:t>
            </a:r>
            <a:r>
              <a:rPr lang="fr-FR" sz="1600" dirty="0" err="1"/>
              <a:t>several</a:t>
            </a:r>
            <a:r>
              <a:rPr lang="fr-FR" sz="1600" dirty="0"/>
              <a:t> </a:t>
            </a:r>
            <a:r>
              <a:rPr lang="fr-FR" sz="1600" dirty="0" err="1"/>
              <a:t>members</a:t>
            </a:r>
            <a:r>
              <a:rPr lang="fr-FR" sz="1600" dirty="0"/>
              <a:t> are </a:t>
            </a:r>
            <a:r>
              <a:rPr lang="fr-FR" sz="1600" dirty="0" err="1"/>
              <a:t>currently</a:t>
            </a:r>
            <a:r>
              <a:rPr lang="fr-FR" sz="1600" dirty="0"/>
              <a:t> </a:t>
            </a:r>
            <a:r>
              <a:rPr lang="fr-FR" sz="1600" dirty="0" err="1"/>
              <a:t>working</a:t>
            </a:r>
            <a:r>
              <a:rPr lang="fr-FR" sz="1600" dirty="0"/>
              <a:t> on the </a:t>
            </a:r>
            <a:r>
              <a:rPr lang="fr-FR" sz="1600" dirty="0" err="1"/>
              <a:t>task</a:t>
            </a:r>
            <a:r>
              <a:rPr lang="fr-FR" sz="1600" dirty="0"/>
              <a:t>.</a:t>
            </a:r>
          </a:p>
          <a:p>
            <a:r>
              <a:rPr lang="fr-FR" sz="1600" b="1" dirty="0" err="1"/>
              <a:t>Review</a:t>
            </a:r>
            <a:r>
              <a:rPr lang="fr-FR" sz="1600" dirty="0"/>
              <a:t> : The </a:t>
            </a:r>
            <a:r>
              <a:rPr lang="fr-FR" sz="1600" dirty="0" err="1"/>
              <a:t>task</a:t>
            </a:r>
            <a:r>
              <a:rPr lang="fr-FR" sz="1600" dirty="0"/>
              <a:t> </a:t>
            </a:r>
            <a:r>
              <a:rPr lang="fr-FR" sz="1600" dirty="0" err="1"/>
              <a:t>need</a:t>
            </a:r>
            <a:r>
              <a:rPr lang="fr-FR" sz="1600" dirty="0"/>
              <a:t> to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reviewed</a:t>
            </a:r>
            <a:r>
              <a:rPr lang="fr-FR" sz="1600" dirty="0"/>
              <a:t> </a:t>
            </a:r>
            <a:r>
              <a:rPr lang="fr-FR" sz="1600" dirty="0" err="1"/>
              <a:t>before</a:t>
            </a:r>
            <a:r>
              <a:rPr lang="fr-FR" sz="1600" dirty="0"/>
              <a:t> validation. If </a:t>
            </a:r>
            <a:r>
              <a:rPr lang="fr-FR" sz="1600" dirty="0" err="1"/>
              <a:t>something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missing</a:t>
            </a:r>
            <a:r>
              <a:rPr lang="fr-FR" sz="1600" dirty="0"/>
              <a:t> or </a:t>
            </a:r>
            <a:r>
              <a:rPr lang="fr-FR" sz="1600" dirty="0" err="1"/>
              <a:t>wrong</a:t>
            </a:r>
            <a:r>
              <a:rPr lang="fr-FR" sz="1600" dirty="0"/>
              <a:t>, the </a:t>
            </a:r>
            <a:r>
              <a:rPr lang="fr-FR" sz="1600" dirty="0" err="1"/>
              <a:t>task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go back to the </a:t>
            </a:r>
            <a:r>
              <a:rPr lang="fr-FR" sz="1600" dirty="0" err="1"/>
              <a:t>work</a:t>
            </a:r>
            <a:r>
              <a:rPr lang="fr-FR" sz="1600" dirty="0"/>
              <a:t> in </a:t>
            </a:r>
            <a:r>
              <a:rPr lang="fr-FR" sz="1600" dirty="0" err="1"/>
              <a:t>progress</a:t>
            </a:r>
            <a:r>
              <a:rPr lang="fr-FR" sz="1600" dirty="0"/>
              <a:t> </a:t>
            </a:r>
            <a:r>
              <a:rPr lang="fr-FR" sz="1600" dirty="0" err="1"/>
              <a:t>column</a:t>
            </a:r>
            <a:r>
              <a:rPr lang="fr-FR" sz="1600" dirty="0"/>
              <a:t>.</a:t>
            </a:r>
          </a:p>
          <a:p>
            <a:r>
              <a:rPr lang="fr-FR" sz="1600" b="1" dirty="0" err="1"/>
              <a:t>Done</a:t>
            </a:r>
            <a:r>
              <a:rPr lang="fr-FR" sz="1600" dirty="0"/>
              <a:t> : The </a:t>
            </a:r>
            <a:r>
              <a:rPr lang="fr-FR" sz="1600" dirty="0" err="1"/>
              <a:t>task</a:t>
            </a:r>
            <a:r>
              <a:rPr lang="fr-FR" sz="1600" dirty="0"/>
              <a:t> has been </a:t>
            </a:r>
            <a:r>
              <a:rPr lang="fr-FR" sz="1600" dirty="0" err="1"/>
              <a:t>validated</a:t>
            </a:r>
            <a:r>
              <a:rPr lang="fr-FR" sz="1600" dirty="0"/>
              <a:t> and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flushed</a:t>
            </a:r>
            <a:r>
              <a:rPr lang="fr-FR" sz="1600" dirty="0"/>
              <a:t> </a:t>
            </a:r>
            <a:r>
              <a:rPr lang="fr-FR" sz="1600" dirty="0" err="1"/>
              <a:t>into</a:t>
            </a:r>
            <a:r>
              <a:rPr lang="fr-FR" sz="1600" dirty="0"/>
              <a:t> the </a:t>
            </a:r>
            <a:r>
              <a:rPr lang="fr-FR" sz="1600" b="1" dirty="0"/>
              <a:t>Archive</a:t>
            </a:r>
            <a:r>
              <a:rPr lang="fr-FR" sz="1600" dirty="0"/>
              <a:t> </a:t>
            </a:r>
            <a:r>
              <a:rPr lang="fr-FR" sz="1600" dirty="0" err="1"/>
              <a:t>column</a:t>
            </a:r>
            <a:r>
              <a:rPr lang="fr-FR" sz="1600" dirty="0"/>
              <a:t> once the </a:t>
            </a:r>
            <a:r>
              <a:rPr lang="fr-FR" sz="1600" dirty="0" err="1"/>
              <a:t>next</a:t>
            </a:r>
            <a:r>
              <a:rPr lang="fr-FR" sz="1600" dirty="0"/>
              <a:t> sprint start.</a:t>
            </a:r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3DB6ED-CBA8-4F10-A723-9F377E555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75" y="2566347"/>
            <a:ext cx="11420061" cy="93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A0BC0F-66F2-4B28-8D23-45A61F477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152993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dirty="0"/>
              <a:t>Project Management Method</a:t>
            </a:r>
            <a:br>
              <a:rPr lang="fr-FR" sz="2500" dirty="0"/>
            </a:br>
            <a:r>
              <a:rPr lang="fr-FR" sz="2400" dirty="0" err="1"/>
              <a:t>Estimating</a:t>
            </a:r>
            <a:r>
              <a:rPr lang="fr-FR" sz="2400" dirty="0"/>
              <a:t> Work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Résultat de recherche d'images pour &quot;estimation time&quot;">
            <a:extLst>
              <a:ext uri="{FF2B5EF4-FFF2-40B4-BE49-F238E27FC236}">
                <a16:creationId xmlns:a16="http://schemas.microsoft.com/office/drawing/2014/main" id="{7E73D9DA-55A8-4BC0-82AD-ED156D8B5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261" y="1889077"/>
            <a:ext cx="6953577" cy="417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52" name="Espace réservé du contenu 2">
            <a:extLst>
              <a:ext uri="{FF2B5EF4-FFF2-40B4-BE49-F238E27FC236}">
                <a16:creationId xmlns:a16="http://schemas.microsoft.com/office/drawing/2014/main" id="{B25F78ED-CA45-47C9-BF1F-606F2F69FC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265798"/>
              </p:ext>
            </p:extLst>
          </p:nvPr>
        </p:nvGraphicFramePr>
        <p:xfrm>
          <a:off x="865931" y="1905000"/>
          <a:ext cx="3650278" cy="3759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9338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F9A5B-9304-4A89-BB1D-86A97CBD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087054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dirty="0"/>
              <a:t>Project Management Method</a:t>
            </a:r>
            <a:br>
              <a:rPr lang="fr-FR" sz="2700" dirty="0"/>
            </a:br>
            <a:r>
              <a:rPr lang="fr-FR" sz="2400" dirty="0" err="1"/>
              <a:t>Burndown</a:t>
            </a:r>
            <a:r>
              <a:rPr lang="fr-FR" sz="2400" dirty="0"/>
              <a:t> charts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60D9CE-12AB-47FE-9D9F-AC532F3E8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669" y="1916880"/>
            <a:ext cx="4140772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</a:rPr>
              <a:t>The progress of the team will be tracked using a </a:t>
            </a:r>
            <a:r>
              <a:rPr lang="en-US" sz="1600" b="1" dirty="0">
                <a:solidFill>
                  <a:srgbClr val="000000"/>
                </a:solidFill>
              </a:rPr>
              <a:t>burndown chart </a:t>
            </a:r>
            <a:r>
              <a:rPr lang="en-US" sz="1600" dirty="0">
                <a:solidFill>
                  <a:srgbClr val="000000"/>
                </a:solidFill>
              </a:rPr>
              <a:t>for each sprint. 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</a:rPr>
              <a:t>Once our tasks has been given an expected time of work, we will add up the remaining time needed on each task of our current sprint, in order to build a chart that help us track our progress.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b="1" dirty="0">
                <a:solidFill>
                  <a:srgbClr val="000000"/>
                </a:solidFill>
              </a:rPr>
              <a:t>burndown velocity </a:t>
            </a:r>
            <a:r>
              <a:rPr lang="en-US" sz="1600" dirty="0">
                <a:solidFill>
                  <a:srgbClr val="000000"/>
                </a:solidFill>
              </a:rPr>
              <a:t>(Rate of Productivity), will be calculated by comparing the number of hours worked to the original project estimation and will show us the average rate of productivity for each day.</a:t>
            </a:r>
            <a:endParaRPr lang="fr-FR" sz="1600" dirty="0">
              <a:solidFill>
                <a:srgbClr val="000000"/>
              </a:solidFill>
            </a:endParaRPr>
          </a:p>
        </p:txBody>
      </p:sp>
      <p:pic>
        <p:nvPicPr>
          <p:cNvPr id="1026" name="Picture 2" descr="burndown-chart-formula">
            <a:extLst>
              <a:ext uri="{FF2B5EF4-FFF2-40B4-BE49-F238E27FC236}">
                <a16:creationId xmlns:a16="http://schemas.microsoft.com/office/drawing/2014/main" id="{ABB7CF54-B299-49C4-B783-EE8B1B152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11091"/>
            <a:ext cx="5451627" cy="318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998560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384</TotalTime>
  <Words>643</Words>
  <Application>Microsoft Office PowerPoint</Application>
  <PresentationFormat>Grand écran</PresentationFormat>
  <Paragraphs>56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Brin</vt:lpstr>
      <vt:lpstr>Project Management Atlantis Project</vt:lpstr>
      <vt:lpstr>Summary</vt:lpstr>
      <vt:lpstr>Work Breakdown Structure</vt:lpstr>
      <vt:lpstr>Project Management Method Scrum Methodology</vt:lpstr>
      <vt:lpstr>Project Management Method Team Roles</vt:lpstr>
      <vt:lpstr>Project Management Method Daily Scrum Meetings</vt:lpstr>
      <vt:lpstr>Project Management Method Lifecycle</vt:lpstr>
      <vt:lpstr>Project Management Method Estimating Work</vt:lpstr>
      <vt:lpstr>Project Management Method Burndown charts</vt:lpstr>
      <vt:lpstr>Project Management Method Sprint Retrospective Meetings</vt:lpstr>
      <vt:lpstr>Collaborative tools</vt:lpstr>
      <vt:lpstr>Description of the continuous integration 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Thomas ...</dc:creator>
  <cp:lastModifiedBy>Thomas ...</cp:lastModifiedBy>
  <cp:revision>39</cp:revision>
  <dcterms:created xsi:type="dcterms:W3CDTF">2018-06-22T08:52:47Z</dcterms:created>
  <dcterms:modified xsi:type="dcterms:W3CDTF">2018-06-24T15:02:34Z</dcterms:modified>
</cp:coreProperties>
</file>