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7" r:id="rId9"/>
    <p:sldId id="260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0" r:id="rId18"/>
    <p:sldId id="266" r:id="rId19"/>
    <p:sldId id="26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1" d="100"/>
          <a:sy n="71" d="100"/>
        </p:scale>
        <p:origin x="69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29.10.2020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29.10.2020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pdf/cypher-refcard-4.0.pdf" TargetMode="External"/><Relationship Id="rId2" Type="http://schemas.openxmlformats.org/officeDocument/2006/relationships/hyperlink" Target="https://neo4j.com/docs/pdf/neo4j-getting-started-4.1.pdf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neo4j.com/docs/cypher-manual/current/clauses/se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4367531" y="0"/>
            <a:ext cx="782129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2372"/>
            <a:ext cx="8416343" cy="1496649"/>
          </a:xfrm>
        </p:spPr>
        <p:txBody>
          <a:bodyPr/>
          <a:lstStyle/>
          <a:p>
            <a:r>
              <a:rPr lang="en-US" dirty="0" smtClean="0"/>
              <a:t>neo4j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130" y="3773554"/>
            <a:ext cx="10090287" cy="1101897"/>
          </a:xfrm>
        </p:spPr>
        <p:txBody>
          <a:bodyPr/>
          <a:lstStyle/>
          <a:p>
            <a:r>
              <a:rPr lang="en-US" dirty="0" smtClean="0"/>
              <a:t>NSY205/GLG203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4875451"/>
            <a:ext cx="4367531" cy="1747418"/>
          </a:xfrm>
        </p:spPr>
        <p:txBody>
          <a:bodyPr/>
          <a:lstStyle/>
          <a:p>
            <a:r>
              <a:rPr lang="en-US" dirty="0" smtClean="0"/>
              <a:t>Touma Chams</a:t>
            </a:r>
          </a:p>
          <a:p>
            <a:r>
              <a:rPr lang="fr-FR" dirty="0" smtClean="0"/>
              <a:t>Année universitaire </a:t>
            </a:r>
            <a:r>
              <a:rPr lang="fr-FR" dirty="0" smtClean="0"/>
              <a:t>2019-2020</a:t>
            </a:r>
          </a:p>
          <a:p>
            <a:r>
              <a:rPr lang="fr-FR" dirty="0" smtClean="0"/>
              <a:t>Projet sous la supervision du</a:t>
            </a:r>
          </a:p>
          <a:p>
            <a:r>
              <a:rPr lang="fr-FR" dirty="0" smtClean="0"/>
              <a:t>Dr. Pascal </a:t>
            </a:r>
            <a:r>
              <a:rPr lang="fr-FR" dirty="0" err="1" smtClean="0"/>
              <a:t>Fares</a:t>
            </a:r>
            <a:endParaRPr lang="fr-FR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8F5BBAC0-94F3-408A-A1AF-96630132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6165668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A noté bien!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403" y="2808515"/>
            <a:ext cx="7772401" cy="291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1" y="1288926"/>
            <a:ext cx="10218713" cy="665713"/>
          </a:xfrm>
        </p:spPr>
        <p:txBody>
          <a:bodyPr>
            <a:normAutofit/>
          </a:bodyPr>
          <a:lstStyle/>
          <a:p>
            <a:r>
              <a:rPr lang="fr-FR" b="1" dirty="0"/>
              <a:t>Ci-dessous un tableau pour définir la manière d’écriture des composants 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9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Requêtes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545429" y="2024453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1- </a:t>
            </a:r>
            <a:r>
              <a:rPr lang="fr-FR" u="sng" dirty="0" err="1" smtClean="0"/>
              <a:t>Create</a:t>
            </a:r>
            <a:endParaRPr lang="fr-FR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545430" y="2528999"/>
            <a:ext cx="4365625" cy="523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clause CREATE est utilisée pour créer des nœuds et des relations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666205" y="3155012"/>
            <a:ext cx="9117876" cy="1204604"/>
          </a:xfrm>
        </p:spPr>
        <p:txBody>
          <a:bodyPr>
            <a:normAutofit fontScale="92500"/>
          </a:bodyPr>
          <a:lstStyle/>
          <a:p>
            <a:r>
              <a:rPr lang="fr-FR" b="1" u="sng" dirty="0"/>
              <a:t>Exemple 1 : Création d’un </a:t>
            </a:r>
            <a:r>
              <a:rPr lang="fr-FR" b="1" u="sng" dirty="0" smtClean="0"/>
              <a:t>nœud</a:t>
            </a:r>
          </a:p>
          <a:p>
            <a:r>
              <a:rPr lang="en-US" dirty="0"/>
              <a:t>CREATE	(</a:t>
            </a:r>
            <a:r>
              <a:rPr lang="en-US" dirty="0" err="1"/>
              <a:t>m:Movie</a:t>
            </a:r>
            <a:r>
              <a:rPr lang="en-US" dirty="0"/>
              <a:t>	{</a:t>
            </a:r>
            <a:r>
              <a:rPr lang="en-US" dirty="0" err="1"/>
              <a:t>title:'Mystic</a:t>
            </a:r>
            <a:r>
              <a:rPr lang="en-US" dirty="0"/>
              <a:t>	River',	released:2003})	</a:t>
            </a:r>
          </a:p>
          <a:p>
            <a:r>
              <a:rPr lang="fr-FR" dirty="0"/>
              <a:t>RETURN	m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666205" y="4532811"/>
            <a:ext cx="10338677" cy="2168435"/>
          </a:xfrm>
        </p:spPr>
        <p:txBody>
          <a:bodyPr>
            <a:normAutofit/>
          </a:bodyPr>
          <a:lstStyle/>
          <a:p>
            <a:r>
              <a:rPr lang="fr-FR" b="1" u="sng" dirty="0"/>
              <a:t>Exemple </a:t>
            </a:r>
            <a:r>
              <a:rPr lang="fr-FR" b="1" u="sng" dirty="0" smtClean="0"/>
              <a:t>2 </a:t>
            </a:r>
            <a:r>
              <a:rPr lang="fr-FR" b="1" u="sng" dirty="0"/>
              <a:t>: Création d’une relation entre deux </a:t>
            </a:r>
            <a:r>
              <a:rPr lang="fr-FR" b="1" u="sng" dirty="0" smtClean="0"/>
              <a:t>nœuds</a:t>
            </a:r>
          </a:p>
          <a:p>
            <a:r>
              <a:rPr lang="en-US" dirty="0"/>
              <a:t>MATCH	(</a:t>
            </a:r>
            <a:r>
              <a:rPr lang="en-US" dirty="0" err="1"/>
              <a:t>m:Movie</a:t>
            </a:r>
            <a:r>
              <a:rPr lang="en-US" dirty="0"/>
              <a:t>	{title:	'Mystic	River'})	</a:t>
            </a:r>
          </a:p>
          <a:p>
            <a:r>
              <a:rPr lang="en-US" dirty="0"/>
              <a:t>MATCH	(</a:t>
            </a:r>
            <a:r>
              <a:rPr lang="en-US" dirty="0" err="1"/>
              <a:t>p:Person</a:t>
            </a:r>
            <a:r>
              <a:rPr lang="en-US" dirty="0"/>
              <a:t>	{name:	'Kevin	Bacon'})	</a:t>
            </a:r>
          </a:p>
          <a:p>
            <a:r>
              <a:rPr lang="en-US" dirty="0"/>
              <a:t>CREATE	(p)-[</a:t>
            </a:r>
            <a:r>
              <a:rPr lang="en-US" dirty="0" err="1"/>
              <a:t>r:ACTED_IN</a:t>
            </a:r>
            <a:r>
              <a:rPr lang="en-US" dirty="0"/>
              <a:t>	{roles:	['Sean']}]-&gt;(m)	</a:t>
            </a:r>
          </a:p>
          <a:p>
            <a:r>
              <a:rPr lang="en-US" dirty="0"/>
              <a:t>RETURN	p,	r,	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6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Requêtes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545429" y="2024453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2- Chemins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29" y="3207264"/>
            <a:ext cx="11646571" cy="1547616"/>
          </a:xfrm>
        </p:spPr>
        <p:txBody>
          <a:bodyPr>
            <a:normAutofit lnSpcReduction="10000"/>
          </a:bodyPr>
          <a:lstStyle/>
          <a:p>
            <a:r>
              <a:rPr lang="fr-FR" b="1" u="sng" dirty="0" smtClean="0"/>
              <a:t>Exemple </a:t>
            </a:r>
            <a:r>
              <a:rPr lang="fr-FR" b="1" u="sng" dirty="0"/>
              <a:t>: Création d’un </a:t>
            </a:r>
            <a:r>
              <a:rPr lang="fr-FR" b="1" u="sng" dirty="0" smtClean="0"/>
              <a:t>chemin</a:t>
            </a:r>
          </a:p>
          <a:p>
            <a:r>
              <a:rPr lang="en-US" dirty="0"/>
              <a:t>CREATE p = (</a:t>
            </a:r>
            <a:r>
              <a:rPr lang="en-US" dirty="0" err="1"/>
              <a:t>andy</a:t>
            </a:r>
            <a:r>
              <a:rPr lang="en-US" dirty="0"/>
              <a:t> {</a:t>
            </a:r>
            <a:r>
              <a:rPr lang="en-US" dirty="0" err="1"/>
              <a:t>name:'Andy</a:t>
            </a:r>
            <a:r>
              <a:rPr lang="en-US" dirty="0"/>
              <a:t>’}) - [: WORKS_AT]-&gt;(neo)&lt;- [:WORKS_AT]-(</a:t>
            </a:r>
            <a:r>
              <a:rPr lang="en-US" dirty="0" err="1"/>
              <a:t>michael</a:t>
            </a:r>
            <a:r>
              <a:rPr lang="en-US" dirty="0"/>
              <a:t> { name: 'Michael' })</a:t>
            </a:r>
          </a:p>
          <a:p>
            <a:r>
              <a:rPr lang="fr-FR" dirty="0"/>
              <a:t>RETURN 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2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Requêtes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545429" y="2024453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3- Set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29" y="3207264"/>
            <a:ext cx="11646571" cy="1547616"/>
          </a:xfrm>
        </p:spPr>
        <p:txBody>
          <a:bodyPr>
            <a:normAutofit lnSpcReduction="10000"/>
          </a:bodyPr>
          <a:lstStyle/>
          <a:p>
            <a:r>
              <a:rPr lang="fr-FR" b="1" u="sng" dirty="0" smtClean="0"/>
              <a:t>Exemple : mise a jours  d’une propriété </a:t>
            </a:r>
          </a:p>
          <a:p>
            <a:r>
              <a:rPr lang="en-US" dirty="0"/>
              <a:t>MATCH	(</a:t>
            </a:r>
            <a:r>
              <a:rPr lang="en-US" dirty="0" err="1"/>
              <a:t>m:Movie</a:t>
            </a:r>
            <a:r>
              <a:rPr lang="en-US" dirty="0"/>
              <a:t>	{title:	'Mystic	River'})	</a:t>
            </a:r>
          </a:p>
          <a:p>
            <a:r>
              <a:rPr lang="en-US" dirty="0"/>
              <a:t>SET	</a:t>
            </a:r>
            <a:r>
              <a:rPr lang="en-US" dirty="0" err="1"/>
              <a:t>m.tagline</a:t>
            </a:r>
            <a:r>
              <a:rPr lang="en-US" dirty="0"/>
              <a:t>	=	'We bury our sins	here, Dave.'		</a:t>
            </a:r>
          </a:p>
          <a:p>
            <a:r>
              <a:rPr lang="fr-FR" dirty="0"/>
              <a:t>RETURN	m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545430" y="2528999"/>
            <a:ext cx="4551005" cy="678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peut </a:t>
            </a:r>
            <a:r>
              <a:rPr lang="fr-FR" dirty="0" smtClean="0"/>
              <a:t>ajouter</a:t>
            </a:r>
            <a:r>
              <a:rPr lang="fr-FR" dirty="0"/>
              <a:t>/mettre a jours 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nouvelles propriétés </a:t>
            </a:r>
            <a:r>
              <a:rPr lang="fr-FR" dirty="0"/>
              <a:t>à un nœud ou une relation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4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2" y="159213"/>
            <a:ext cx="5056083" cy="782638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6"/>
            <a:ext cx="10218713" cy="665713"/>
          </a:xfrm>
        </p:spPr>
        <p:txBody>
          <a:bodyPr>
            <a:normAutofit/>
          </a:bodyPr>
          <a:lstStyle/>
          <a:p>
            <a:r>
              <a:rPr lang="fr-FR" dirty="0"/>
              <a:t>Conçue spécifiquement pour traiter d'énormes quantités de données connectées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2240006"/>
            <a:ext cx="4365625" cy="454353"/>
          </a:xfrm>
        </p:spPr>
        <p:txBody>
          <a:bodyPr/>
          <a:lstStyle/>
          <a:p>
            <a:r>
              <a:rPr lang="fr-FR" u="sng" dirty="0" smtClean="0"/>
              <a:t>Performance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1" y="2931399"/>
            <a:ext cx="4365625" cy="9279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performances restent élevées même si la quantité de données augmente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532988" y="2655259"/>
            <a:ext cx="4365625" cy="454353"/>
          </a:xfrm>
        </p:spPr>
        <p:txBody>
          <a:bodyPr/>
          <a:lstStyle/>
          <a:p>
            <a:r>
              <a:rPr lang="fr-FR" u="sng" dirty="0" smtClean="0"/>
              <a:t>Souplesse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532988" y="3308052"/>
            <a:ext cx="4365625" cy="13945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Les schémas </a:t>
            </a:r>
            <a:r>
              <a:rPr lang="fr-FR" dirty="0"/>
              <a:t>d'un modèle de graphe peuvent être facilement </a:t>
            </a:r>
            <a:r>
              <a:rPr lang="fr-FR" dirty="0" smtClean="0"/>
              <a:t>ajustés. </a:t>
            </a:r>
          </a:p>
          <a:p>
            <a:pPr>
              <a:lnSpc>
                <a:spcPct val="100000"/>
              </a:lnSpc>
            </a:pPr>
            <a:r>
              <a:rPr lang="fr-FR" dirty="0"/>
              <a:t>N</a:t>
            </a:r>
            <a:r>
              <a:rPr lang="fr-FR" dirty="0" smtClean="0"/>
              <a:t>ous </a:t>
            </a:r>
            <a:r>
              <a:rPr lang="fr-FR" dirty="0"/>
              <a:t>pouvons facilement mettre à niveau la structure de données sans endommager les fonctionnalités existantes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 txBox="1">
            <a:spLocks/>
          </p:cNvSpPr>
          <p:nvPr/>
        </p:nvSpPr>
        <p:spPr bwMode="grayWhite">
          <a:xfrm>
            <a:off x="2385097" y="4406422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Agilité</a:t>
            </a:r>
            <a:endParaRPr lang="ru-R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2385097" y="5065322"/>
            <a:ext cx="4365625" cy="92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/>
              <a:t>Le data </a:t>
            </a:r>
            <a:r>
              <a:rPr lang="fr-FR" dirty="0" smtClean="0"/>
              <a:t>store évolue </a:t>
            </a:r>
            <a:r>
              <a:rPr lang="fr-FR" dirty="0"/>
              <a:t>avec </a:t>
            </a:r>
            <a:r>
              <a:rPr lang="fr-FR" dirty="0" smtClean="0"/>
              <a:t>l’application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2957524"/>
            <a:ext cx="10760472" cy="26464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fr-FR" u="sng" dirty="0" smtClean="0">
                <a:solidFill>
                  <a:schemeClr val="accent2"/>
                </a:solidFill>
                <a:hlinkClick r:id="rId2"/>
              </a:rPr>
              <a:t>neo4j.com/docs/pdf/neo4j-getting-started-4.1.pdf</a:t>
            </a:r>
            <a:endParaRPr lang="fr-FR" u="sng" dirty="0" smtClean="0">
              <a:solidFill>
                <a:schemeClr val="accent2"/>
              </a:solidFill>
            </a:endParaRPr>
          </a:p>
          <a:p>
            <a:r>
              <a:rPr lang="fr-FR" u="sng" dirty="0">
                <a:solidFill>
                  <a:schemeClr val="accent2"/>
                </a:solidFill>
                <a:hlinkClick r:id="rId3"/>
              </a:rPr>
              <a:t>https://neo4j.com/docs/pdf/cypher-refcard-4.0.pdf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fr-FR" u="sng" dirty="0">
                <a:solidFill>
                  <a:schemeClr val="accent2"/>
                </a:solidFill>
                <a:hlinkClick r:id="rId4"/>
              </a:rPr>
              <a:t>https://neo4j.com/docs/cypher-manual/current/clauses/set/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>
          <a:xfrm>
            <a:off x="3" y="0"/>
            <a:ext cx="7315198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780" y="973512"/>
            <a:ext cx="4367531" cy="2281355"/>
          </a:xfrm>
        </p:spPr>
        <p:txBody>
          <a:bodyPr/>
          <a:lstStyle/>
          <a:p>
            <a:r>
              <a:rPr lang="en-US" dirty="0" smtClean="0"/>
              <a:t>Merci!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Touma Chams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961-3-194938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Touma.chams@isae.edu.lb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6" y="1020209"/>
            <a:ext cx="5819503" cy="782638"/>
          </a:xfrm>
        </p:spPr>
        <p:txBody>
          <a:bodyPr>
            <a:normAutofit/>
          </a:bodyPr>
          <a:lstStyle/>
          <a:p>
            <a:r>
              <a:rPr lang="fr-FR" dirty="0" smtClean="0"/>
              <a:t>Table des matières: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3365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1- </a:t>
            </a:r>
            <a:r>
              <a:rPr lang="fr-FR" dirty="0" smtClean="0"/>
              <a:t>Introduction</a:t>
            </a:r>
          </a:p>
          <a:p>
            <a:r>
              <a:rPr lang="fr-FR" dirty="0" smtClean="0"/>
              <a:t>2- Pourquoi la base graphique</a:t>
            </a:r>
          </a:p>
          <a:p>
            <a:r>
              <a:rPr lang="fr-FR" dirty="0" smtClean="0"/>
              <a:t>3- Installation</a:t>
            </a:r>
          </a:p>
          <a:p>
            <a:r>
              <a:rPr lang="fr-FR" dirty="0" smtClean="0"/>
              <a:t>4- Concept</a:t>
            </a:r>
          </a:p>
          <a:p>
            <a:r>
              <a:rPr lang="fr-FR" dirty="0" smtClean="0"/>
              <a:t>5- </a:t>
            </a:r>
            <a:r>
              <a:rPr lang="fr-FR" dirty="0" err="1" smtClean="0"/>
              <a:t>Cypher</a:t>
            </a:r>
            <a:r>
              <a:rPr lang="fr-FR" dirty="0" smtClean="0"/>
              <a:t> vs SQL</a:t>
            </a:r>
          </a:p>
          <a:p>
            <a:r>
              <a:rPr lang="fr-FR" dirty="0" smtClean="0"/>
              <a:t>6- Langage </a:t>
            </a:r>
            <a:r>
              <a:rPr lang="fr-FR" dirty="0" err="1"/>
              <a:t>C</a:t>
            </a:r>
            <a:r>
              <a:rPr lang="fr-FR" dirty="0" err="1" smtClean="0"/>
              <a:t>ypher</a:t>
            </a:r>
            <a:endParaRPr lang="fr-FR" dirty="0" smtClean="0"/>
          </a:p>
          <a:p>
            <a:r>
              <a:rPr lang="fr-FR" dirty="0" smtClean="0"/>
              <a:t>7- Avantages</a:t>
            </a:r>
          </a:p>
          <a:p>
            <a:r>
              <a:rPr lang="fr-FR" dirty="0" smtClean="0"/>
              <a:t>8- Références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3"/>
            <a:ext cx="5966403" cy="8491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La base de données dans l’architecture d’un logiciel ne se limite pas à stockée des informations, mais elle a également un impact sur les performances globales du </a:t>
            </a:r>
            <a:r>
              <a:rPr lang="fr-FR" dirty="0" smtClean="0"/>
              <a:t>logiciel.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fr-FR" dirty="0"/>
              <a:t>Malgré les nombreux avantages des bases de données relationnelles, elles ne sont pas efficaces pour faire face à des quantités toujours croissantes de données connectées</a:t>
            </a:r>
            <a:r>
              <a:rPr lang="fr-FR" dirty="0" smtClean="0"/>
              <a:t>.</a:t>
            </a:r>
            <a:r>
              <a:rPr lang="en-US" dirty="0" smtClean="0"/>
              <a:t> </a:t>
            </a:r>
          </a:p>
          <a:p>
            <a:r>
              <a:rPr lang="fr-FR" dirty="0"/>
              <a:t>Dans ce document nous proposerons la base NEO4J, une base de données non relationnelle graphique optimisé pour gérer les relations. 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7132319" y="457200"/>
            <a:ext cx="4859383" cy="416705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1651668"/>
            <a:ext cx="4611189" cy="471582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7683"/>
            <a:ext cx="11166582" cy="78263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Pourquoi la base de donnée graphique?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383" y="1110321"/>
            <a:ext cx="8373291" cy="835191"/>
          </a:xfrm>
        </p:spPr>
        <p:txBody>
          <a:bodyPr/>
          <a:lstStyle/>
          <a:p>
            <a:r>
              <a:rPr lang="fr-FR" dirty="0"/>
              <a:t>Les bases de données graphiques sont basées sur la théorie des graphes </a:t>
            </a:r>
            <a:r>
              <a:rPr lang="fr-FR" dirty="0" smtClean="0"/>
              <a:t>mathématiques.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4697" y="3090572"/>
            <a:ext cx="6378365" cy="2588637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graphes sont des structures qui contiennent </a:t>
            </a:r>
            <a:r>
              <a:rPr lang="fr-FR" dirty="0" smtClean="0"/>
              <a:t>des sommets et </a:t>
            </a:r>
            <a:r>
              <a:rPr lang="fr-FR" dirty="0"/>
              <a:t>des </a:t>
            </a:r>
            <a:r>
              <a:rPr lang="fr-FR" dirty="0" smtClean="0"/>
              <a:t>arêtes.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Un modèle graphique est </a:t>
            </a:r>
            <a:r>
              <a:rPr lang="fr-FR" dirty="0" smtClean="0"/>
              <a:t>intuitif </a:t>
            </a:r>
            <a:r>
              <a:rPr lang="fr-FR" dirty="0"/>
              <a:t>et facile à interpréter pour les </a:t>
            </a:r>
            <a:r>
              <a:rPr lang="fr-FR" dirty="0" smtClean="0"/>
              <a:t>gens.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out </a:t>
            </a:r>
            <a:r>
              <a:rPr lang="fr-FR" dirty="0"/>
              <a:t>ce que vous pouvez dessiner sur un tableau peut être affiché avec un graphique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7683"/>
            <a:ext cx="11166582" cy="782638"/>
          </a:xfrm>
        </p:spPr>
        <p:txBody>
          <a:bodyPr>
            <a:normAutofit/>
          </a:bodyPr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557" y="1434500"/>
            <a:ext cx="8373291" cy="503348"/>
          </a:xfrm>
        </p:spPr>
        <p:txBody>
          <a:bodyPr/>
          <a:lstStyle/>
          <a:p>
            <a:r>
              <a:rPr lang="fr-FR" dirty="0" smtClean="0"/>
              <a:t>Simple et gratuite!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40080" y="2262028"/>
            <a:ext cx="5115261" cy="2014137"/>
          </a:xfrm>
        </p:spPr>
        <p:txBody>
          <a:bodyPr/>
          <a:lstStyle/>
          <a:p>
            <a:r>
              <a:rPr lang="fr-FR" dirty="0" smtClean="0"/>
              <a:t>Il est possible d’utiliser </a:t>
            </a:r>
            <a:r>
              <a:rPr lang="fr-FR" dirty="0"/>
              <a:t>Neo4j Desktop, </a:t>
            </a:r>
            <a:r>
              <a:rPr lang="fr-FR" dirty="0" smtClean="0"/>
              <a:t>mais </a:t>
            </a:r>
            <a:r>
              <a:rPr lang="fr-FR" dirty="0"/>
              <a:t>il contient </a:t>
            </a:r>
            <a:r>
              <a:rPr lang="fr-FR" dirty="0" smtClean="0"/>
              <a:t>beaucoup des </a:t>
            </a:r>
            <a:r>
              <a:rPr lang="fr-FR" dirty="0"/>
              <a:t>fonctions </a:t>
            </a:r>
            <a:r>
              <a:rPr lang="fr-FR" dirty="0" smtClean="0"/>
              <a:t>supplémentaires.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L’installation du logiciel « neo4j » est très simple, ci-dessous un lien qui peut être utilisé.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3833" y="4037638"/>
            <a:ext cx="65630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https://neo4j.com/download-center/#releases</a:t>
            </a:r>
            <a:endParaRPr lang="en-US" sz="25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7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2" y="159213"/>
            <a:ext cx="5056083" cy="782638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6"/>
            <a:ext cx="10218713" cy="665713"/>
          </a:xfrm>
        </p:spPr>
        <p:txBody>
          <a:bodyPr>
            <a:normAutofit/>
          </a:bodyPr>
          <a:lstStyle/>
          <a:p>
            <a:r>
              <a:rPr lang="fr-FR" dirty="0"/>
              <a:t>Neo4j fournit sa propre implémentation des concepts de la théorie des </a:t>
            </a:r>
            <a:r>
              <a:rPr lang="fr-FR" dirty="0" smtClean="0"/>
              <a:t>graphes.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2240006"/>
            <a:ext cx="4365625" cy="454353"/>
          </a:xfrm>
        </p:spPr>
        <p:txBody>
          <a:bodyPr/>
          <a:lstStyle/>
          <a:p>
            <a:r>
              <a:rPr lang="fr-FR" u="sng" dirty="0"/>
              <a:t>Nœuds – </a:t>
            </a:r>
            <a:r>
              <a:rPr lang="fr-FR" u="sng" dirty="0" err="1"/>
              <a:t>Nodes</a:t>
            </a:r>
            <a:r>
              <a:rPr lang="fr-FR" dirty="0"/>
              <a:t>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1" y="2931399"/>
            <a:ext cx="4365625" cy="9279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dirty="0" smtClean="0"/>
              <a:t>Les </a:t>
            </a:r>
            <a:r>
              <a:rPr lang="fr-FR" dirty="0"/>
              <a:t>principaux éléments de données qui sont interconnectés par des relations.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532991" y="2240006"/>
            <a:ext cx="4365625" cy="454353"/>
          </a:xfrm>
        </p:spPr>
        <p:txBody>
          <a:bodyPr/>
          <a:lstStyle/>
          <a:p>
            <a:r>
              <a:rPr lang="fr-FR" u="sng" dirty="0"/>
              <a:t>Étiquettes – Labels 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532991" y="2919669"/>
            <a:ext cx="4365625" cy="2333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utilisées pour regrouper les nœuds et chaque nœud peut attribuer plusieurs </a:t>
            </a:r>
            <a:r>
              <a:rPr lang="fr-FR" dirty="0" smtClean="0"/>
              <a:t>étiquettes.</a:t>
            </a:r>
          </a:p>
          <a:p>
            <a:pPr>
              <a:lnSpc>
                <a:spcPct val="100000"/>
              </a:lnSpc>
            </a:pPr>
            <a:r>
              <a:rPr lang="fr-FR" dirty="0"/>
              <a:t>Les étiquettes sont indexées pour accélérer la recherche de nœuds dans un graphe.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774028" y="4313658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Relations</a:t>
            </a:r>
            <a:r>
              <a:rPr lang="fr-FR" dirty="0"/>
              <a:t> </a:t>
            </a:r>
            <a:endParaRPr lang="ru-R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774027" y="5006965"/>
            <a:ext cx="4365625" cy="92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/>
              <a:t>Une relation relie deux nœuds qui, à leur tour, peuvent avoir plusieurs </a:t>
            </a:r>
            <a:r>
              <a:rPr lang="fr-FR" dirty="0" smtClean="0"/>
              <a:t>relations.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 txBox="1">
            <a:spLocks/>
          </p:cNvSpPr>
          <p:nvPr/>
        </p:nvSpPr>
        <p:spPr bwMode="grayWhite">
          <a:xfrm>
            <a:off x="6398520" y="4313659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Étiquettes – Labels </a:t>
            </a:r>
            <a:endParaRPr lang="ru-R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6532989" y="4961700"/>
            <a:ext cx="4365625" cy="92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/>
              <a:t>Ce sont des attributs des nœuds et des </a:t>
            </a:r>
            <a:r>
              <a:rPr lang="fr-FR" dirty="0" smtClean="0"/>
              <a:t>relations</a:t>
            </a:r>
          </a:p>
          <a:p>
            <a:pPr>
              <a:lnSpc>
                <a:spcPct val="110000"/>
              </a:lnSpc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propriétés peuvent avoir n'importe quelle valeur (chaîne, nombre ou booléen).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vs SQL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116157"/>
            <a:ext cx="6475854" cy="1214872"/>
          </a:xfrm>
        </p:spPr>
        <p:txBody>
          <a:bodyPr>
            <a:normAutofit/>
          </a:bodyPr>
          <a:lstStyle/>
          <a:p>
            <a:pPr algn="just"/>
            <a:r>
              <a:rPr lang="fr-FR" dirty="0" err="1"/>
              <a:t>Cypher</a:t>
            </a:r>
            <a:r>
              <a:rPr lang="fr-FR" dirty="0"/>
              <a:t> est le langage de </a:t>
            </a:r>
            <a:r>
              <a:rPr lang="fr-FR" dirty="0" smtClean="0"/>
              <a:t>requête </a:t>
            </a:r>
            <a:r>
              <a:rPr lang="fr-FR" dirty="0"/>
              <a:t>graphique de </a:t>
            </a:r>
            <a:r>
              <a:rPr lang="fr-FR" dirty="0" smtClean="0"/>
              <a:t>Neo4j. </a:t>
            </a:r>
          </a:p>
          <a:p>
            <a:pPr algn="just"/>
            <a:r>
              <a:rPr lang="fr-FR" dirty="0"/>
              <a:t>P</a:t>
            </a:r>
            <a:r>
              <a:rPr lang="fr-FR" dirty="0" smtClean="0"/>
              <a:t>ourquoi pas SQL?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850" y="3778860"/>
            <a:ext cx="4421856" cy="2588637"/>
          </a:xfrm>
        </p:spPr>
        <p:txBody>
          <a:bodyPr>
            <a:noAutofit/>
          </a:bodyPr>
          <a:lstStyle/>
          <a:p>
            <a:r>
              <a:rPr lang="fr-FR" dirty="0"/>
              <a:t>SQL est inefficace pour exprimer les requêtes de modèle </a:t>
            </a:r>
            <a:r>
              <a:rPr lang="fr-FR" dirty="0" smtClean="0"/>
              <a:t>graphique.</a:t>
            </a:r>
          </a:p>
          <a:p>
            <a:endParaRPr lang="fr-FR" dirty="0" smtClean="0"/>
          </a:p>
          <a:p>
            <a:r>
              <a:rPr lang="fr-FR" dirty="0"/>
              <a:t>Les modèles de graphes sont plus intuitifs et déclaratifs que les </a:t>
            </a:r>
            <a:r>
              <a:rPr lang="fr-FR" dirty="0" smtClean="0"/>
              <a:t>jointures.</a:t>
            </a:r>
          </a:p>
          <a:p>
            <a:endParaRPr lang="fr-FR" dirty="0" smtClean="0"/>
          </a:p>
          <a:p>
            <a:pPr lvl="0"/>
            <a:r>
              <a:rPr lang="fr-FR" dirty="0"/>
              <a:t>SQL ne peut pas gérer les valeurs de chemin.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7132319" y="457200"/>
            <a:ext cx="4859383" cy="416705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5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2" y="159213"/>
            <a:ext cx="5763928" cy="782638"/>
          </a:xfrm>
        </p:spPr>
        <p:txBody>
          <a:bodyPr>
            <a:normAutofit/>
          </a:bodyPr>
          <a:lstStyle/>
          <a:p>
            <a:r>
              <a:rPr lang="fr-FR" dirty="0" err="1" smtClean="0"/>
              <a:t>Cypher</a:t>
            </a:r>
            <a:r>
              <a:rPr lang="fr-FR" dirty="0" smtClean="0"/>
              <a:t> - Définition 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7"/>
            <a:ext cx="10218713" cy="2257650"/>
          </a:xfrm>
        </p:spPr>
        <p:txBody>
          <a:bodyPr>
            <a:normAutofit/>
          </a:bodyPr>
          <a:lstStyle/>
          <a:p>
            <a:r>
              <a:rPr lang="fr-FR" dirty="0"/>
              <a:t>Neo4j fournit sa propre implémentation des concepts de la théorie des </a:t>
            </a:r>
            <a:r>
              <a:rPr lang="fr-FR" dirty="0" smtClean="0"/>
              <a:t>graphes</a:t>
            </a:r>
            <a:r>
              <a:rPr lang="fr-FR" dirty="0" smtClean="0"/>
              <a:t>.</a:t>
            </a:r>
          </a:p>
          <a:p>
            <a:pPr lvl="0"/>
            <a:r>
              <a:rPr lang="fr-FR" dirty="0"/>
              <a:t>Un langage de requête pour les graphiques. Il est : </a:t>
            </a:r>
            <a:endParaRPr lang="fr-FR" dirty="0" smtClean="0"/>
          </a:p>
          <a:p>
            <a:pPr lvl="0"/>
            <a:endParaRPr lang="en-US" dirty="0"/>
          </a:p>
          <a:p>
            <a:pPr lvl="1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Déclaratif.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Expressif.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Conçu pour la correspondance de motifs.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4147185"/>
            <a:ext cx="4365625" cy="454353"/>
          </a:xfrm>
        </p:spPr>
        <p:txBody>
          <a:bodyPr/>
          <a:lstStyle/>
          <a:p>
            <a:r>
              <a:rPr lang="fr-FR" u="sng" dirty="0" smtClean="0"/>
              <a:t>1- </a:t>
            </a:r>
            <a:r>
              <a:rPr lang="fr-FR" u="sng" dirty="0" smtClean="0"/>
              <a:t>Nœuds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1" y="4838578"/>
            <a:ext cx="4365625" cy="1289139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Les nœuds sont représentés par les parenthèses comme suivant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774027" y="5430952"/>
            <a:ext cx="4365625" cy="454353"/>
          </a:xfrm>
        </p:spPr>
        <p:txBody>
          <a:bodyPr/>
          <a:lstStyle/>
          <a:p>
            <a:r>
              <a:rPr lang="fr-FR" u="sng" dirty="0" smtClean="0"/>
              <a:t>2- </a:t>
            </a:r>
            <a:r>
              <a:rPr lang="fr-FR" u="sng" dirty="0" smtClean="0"/>
              <a:t>Les relations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774027" y="6031103"/>
            <a:ext cx="4365625" cy="683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Les relations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/>
              <a:t>[:DIRECTED]-&gt;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 txBox="1">
            <a:spLocks/>
          </p:cNvSpPr>
          <p:nvPr/>
        </p:nvSpPr>
        <p:spPr bwMode="grayWhite">
          <a:xfrm>
            <a:off x="545432" y="3226527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Cypher</a:t>
            </a:r>
            <a:r>
              <a:rPr lang="fr-FR" dirty="0" smtClean="0"/>
              <a:t> - Syntaxe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6309359" y="4147184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3- Les modèles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6309359" y="4786381"/>
            <a:ext cx="4365625" cy="174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modèles sont dessinés en connectant des nœuds et des relations avec des tirets, optionnellement spécifiant une direction avec les signes &gt; et &lt;. </a:t>
            </a:r>
          </a:p>
          <a:p>
            <a:pPr lvl="1"/>
            <a:r>
              <a:rPr lang="fr-FR" sz="1400" dirty="0" smtClean="0">
                <a:solidFill>
                  <a:srgbClr val="FF0000"/>
                </a:solidFill>
              </a:rPr>
              <a:t>()-[]-()	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fr-FR" sz="1400" dirty="0" smtClean="0">
                <a:solidFill>
                  <a:srgbClr val="FF0000"/>
                </a:solidFill>
              </a:rPr>
              <a:t>()-[]-&gt;()	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fr-FR" sz="1400" dirty="0" smtClean="0">
                <a:solidFill>
                  <a:srgbClr val="FF0000"/>
                </a:solidFill>
              </a:rPr>
              <a:t>()&lt;-[]-()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9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Les composants d’une requête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643400" y="2435861"/>
            <a:ext cx="4365625" cy="1012733"/>
          </a:xfrm>
        </p:spPr>
        <p:txBody>
          <a:bodyPr/>
          <a:lstStyle/>
          <a:p>
            <a:r>
              <a:rPr lang="en-US" dirty="0"/>
              <a:t>MATCH	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r>
              <a:rPr lang="en-US" dirty="0"/>
              <a:t>RETURN	m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074229" y="2435861"/>
            <a:ext cx="6008914" cy="1587499"/>
          </a:xfrm>
        </p:spPr>
        <p:txBody>
          <a:bodyPr/>
          <a:lstStyle/>
          <a:p>
            <a:r>
              <a:rPr lang="en-US" dirty="0"/>
              <a:t>MATCH	(</a:t>
            </a:r>
            <a:r>
              <a:rPr lang="en-US" dirty="0" err="1"/>
              <a:t>p:Person</a:t>
            </a:r>
            <a:r>
              <a:rPr lang="en-US" dirty="0"/>
              <a:t>)-[</a:t>
            </a:r>
            <a:r>
              <a:rPr lang="en-US" dirty="0" err="1"/>
              <a:t>r:ACTED_IN</a:t>
            </a:r>
            <a:r>
              <a:rPr lang="en-US" dirty="0"/>
              <a:t>]-&gt;(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r>
              <a:rPr lang="fr-FR" dirty="0"/>
              <a:t>RETURN	p,	r,	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685854" y="4116615"/>
            <a:ext cx="10773537" cy="1012733"/>
          </a:xfrm>
        </p:spPr>
        <p:txBody>
          <a:bodyPr/>
          <a:lstStyle/>
          <a:p>
            <a:r>
              <a:rPr lang="en-US" dirty="0"/>
              <a:t>MATCH	path	</a:t>
            </a:r>
            <a:r>
              <a:rPr lang="en-US" dirty="0" smtClean="0"/>
              <a:t>= (:</a:t>
            </a:r>
            <a:r>
              <a:rPr lang="en-US" dirty="0"/>
              <a:t>Person)-[:ACTED_IN]-&gt;(:Movie)</a:t>
            </a:r>
          </a:p>
          <a:p>
            <a:r>
              <a:rPr lang="en-US" dirty="0"/>
              <a:t>RETURN	path</a:t>
            </a:r>
            <a:endParaRPr lang="fr-FR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3408372" y="5291002"/>
            <a:ext cx="6349582" cy="1012733"/>
          </a:xfrm>
        </p:spPr>
        <p:txBody>
          <a:bodyPr/>
          <a:lstStyle/>
          <a:p>
            <a:r>
              <a:rPr lang="en-US" dirty="0"/>
              <a:t>MATCH	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r>
              <a:rPr lang="en-US" dirty="0"/>
              <a:t>RETURN	</a:t>
            </a:r>
            <a:r>
              <a:rPr lang="en-US" dirty="0" err="1"/>
              <a:t>m.title</a:t>
            </a:r>
            <a:r>
              <a:rPr lang="en-US" dirty="0"/>
              <a:t>,	</a:t>
            </a:r>
            <a:r>
              <a:rPr lang="en-US" dirty="0" err="1"/>
              <a:t>m.released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5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645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Lucida Grande</vt:lpstr>
      <vt:lpstr>Verdana</vt:lpstr>
      <vt:lpstr>Wingdings</vt:lpstr>
      <vt:lpstr>Office Theme</vt:lpstr>
      <vt:lpstr>neo4j</vt:lpstr>
      <vt:lpstr>Table des matières:</vt:lpstr>
      <vt:lpstr>Introduction</vt:lpstr>
      <vt:lpstr>Pourquoi la base de donnée graphique?</vt:lpstr>
      <vt:lpstr>Installation</vt:lpstr>
      <vt:lpstr>Concepts</vt:lpstr>
      <vt:lpstr>Cypher vs SQL</vt:lpstr>
      <vt:lpstr>Cypher - Définition </vt:lpstr>
      <vt:lpstr>Cypher – Les composants d’une requête</vt:lpstr>
      <vt:lpstr>Cypher – A noté bien!</vt:lpstr>
      <vt:lpstr>Cypher – Requêtes</vt:lpstr>
      <vt:lpstr>Cypher – Requêtes</vt:lpstr>
      <vt:lpstr>Cypher – Requêtes</vt:lpstr>
      <vt:lpstr>Avantages</vt:lpstr>
      <vt:lpstr>References: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2020-10-28T21:13:55Z</dcterms:created>
  <dcterms:modified xsi:type="dcterms:W3CDTF">2020-10-28T23:33:49Z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