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1" r:id="rId10"/>
    <p:sldId id="269" r:id="rId11"/>
    <p:sldId id="265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E5519-8A52-45D6-BE5E-CBAC9B01D77C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AC052-0DFC-4EA0-8824-F04868690E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663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AC052-0DFC-4EA0-8824-F04868690EB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42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B9910-BFE0-452C-A978-FF6D95E9B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FCC4A0-FAFD-4C94-A3F5-4E8A706DA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7E865-87F3-4866-BA9D-610CF0C8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F709-48E3-4FE4-B3EC-C25DFAA73CB0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F51C1F-C609-451B-8C01-9F7A621F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3D4EC0-86F4-49F7-A289-2F305E1D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7C20-0A13-4993-A0B4-3D734A774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5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81C65-929A-4B17-A9B0-8F8BF1AA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B2D8AB-FD39-4CF3-9BBA-900285D9D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FD00E0-F14A-46AE-867E-6D086A59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F709-48E3-4FE4-B3EC-C25DFAA73CB0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08B8D4-584A-40F1-8423-DDC328BD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0C6F04-8EEA-4FCA-977A-23E035433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7C20-0A13-4993-A0B4-3D734A774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66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B18934-ED18-491F-96FF-0B2677D41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E92CB4-89F8-47F6-88A7-DC5A9314E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64CC6D-8604-472E-9E3B-145988CB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F709-48E3-4FE4-B3EC-C25DFAA73CB0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64FA97-DABC-447F-9AF1-8DDB1B3F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85409D-764B-49DB-B110-03CC683A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7C20-0A13-4993-A0B4-3D734A774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8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40BEB-4A05-496F-B7BC-EEACCA15E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4A33D-AD3F-4FD1-9ABF-6DF53CFFA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77D890-4E5C-4AF0-8E47-8A604AC5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F709-48E3-4FE4-B3EC-C25DFAA73CB0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BE25D4-5131-40FB-9ED1-FBC480F63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D9E9D-E068-47E5-827B-70BA7BF3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7C20-0A13-4993-A0B4-3D734A774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15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8CE24-AF27-434F-9695-97F84AAD4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A8B80D-54E1-4814-9012-81D85277F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3E4354-1D68-4C03-8D61-25E3BEAFF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F709-48E3-4FE4-B3EC-C25DFAA73CB0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E9F60E-AEF4-44ED-AE62-5F12BB63E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9B4C09-2EAE-44FF-887A-8E96D8AF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7C20-0A13-4993-A0B4-3D734A774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08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142EB-0F27-41A4-9C7B-E1993287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3B8273-C06E-49DB-887B-5E4ABCAA3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00FE9F-45B9-4FE5-9083-15A553D01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AC2005-B68E-42CB-AE7C-222BA9258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F709-48E3-4FE4-B3EC-C25DFAA73CB0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37D535-391D-40D1-BC7A-18C583BC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6B627D-06E5-43EC-8A70-2629789B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7C20-0A13-4993-A0B4-3D734A774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463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B8990-517F-489C-88CA-E5C2FFA9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509E7A-2B59-4530-8732-E47FE099B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BD6B42-0827-4169-A677-6E55144EB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499DF4-9659-487A-A6FC-E9B8C9B58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C32265-0DC6-4297-AEC2-2E90A928D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96F02D-4290-4282-8ED2-7A5DD0EA6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F709-48E3-4FE4-B3EC-C25DFAA73CB0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B0D58C-BB58-40B7-B5A5-01EBB3ED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D4BC9B-D7F7-4811-9B62-FEFC226B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7C20-0A13-4993-A0B4-3D734A774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F5ABB-7C83-4B96-8229-6475E97B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F76418-BF2F-4E65-9044-2EF6C83A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F709-48E3-4FE4-B3EC-C25DFAA73CB0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AA5ED6-496B-42B1-B140-D54231BA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980E1F-5070-4C40-913E-DB5005A06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7C20-0A13-4993-A0B4-3D734A774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41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9D5B27-1B23-4724-9BFD-0B377505E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F709-48E3-4FE4-B3EC-C25DFAA73CB0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49115F-3061-4D56-973C-62FA17760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5C8E0D-C877-4032-8F62-A5EF668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7C20-0A13-4993-A0B4-3D734A774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47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45C63-E34F-429D-8DCA-C7E838DC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FAD736-EE49-4390-809C-8A473396F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F99CB5-447D-4B10-9066-EF4444E96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334D1A-122D-4057-A496-FD310F5A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F709-48E3-4FE4-B3EC-C25DFAA73CB0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0C69FF-F994-4FB2-95AC-D78654ED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854178-93DC-43FE-8DB4-C51D34F3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7C20-0A13-4993-A0B4-3D734A774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90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F2D86-2143-4D90-AC9A-2F73F0329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D1C47F-380C-430C-A054-42EFF7622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AEFE97-07BC-43C9-BD23-B350140F5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1D708D-C26F-4DC4-A2DA-D7442FBA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F709-48E3-4FE4-B3EC-C25DFAA73CB0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6FC84B-60BB-4668-9FE9-6E9A8DF2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10DC4F-F048-47A4-A85E-23599F981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7C20-0A13-4993-A0B4-3D734A774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27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57A070-854B-4A35-99F4-3F41DDF5E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2B861B-D2B9-4D0A-AD1B-1B5722144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C26358-35F0-4C5A-89BB-6E4F78105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1F709-48E3-4FE4-B3EC-C25DFAA73CB0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3B52C-7BC8-4430-8A7B-19BCC29F0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595DD8-FCA0-41C0-8DB5-4EA17730C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07C20-0A13-4993-A0B4-3D734A774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70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F219D42E-4826-4569-8985-3B9E56C54A75}"/>
              </a:ext>
            </a:extLst>
          </p:cNvPr>
          <p:cNvGrpSpPr>
            <a:grpSpLocks/>
          </p:cNvGrpSpPr>
          <p:nvPr/>
        </p:nvGrpSpPr>
        <p:grpSpPr bwMode="auto">
          <a:xfrm>
            <a:off x="-2" y="2061000"/>
            <a:ext cx="12192002" cy="3024000"/>
            <a:chOff x="-1" y="1609725"/>
            <a:chExt cx="12192002" cy="4243803"/>
          </a:xfrm>
        </p:grpSpPr>
        <p:pic>
          <p:nvPicPr>
            <p:cNvPr id="14" name="Picture 3">
              <a:extLst>
                <a:ext uri="{FF2B5EF4-FFF2-40B4-BE49-F238E27FC236}">
                  <a16:creationId xmlns:a16="http://schemas.microsoft.com/office/drawing/2014/main" id="{48C0DCA6-0F7A-47A3-B190-08A8E25E75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6" r="7205" b="57680"/>
            <a:stretch>
              <a:fillRect/>
            </a:stretch>
          </p:blipFill>
          <p:spPr bwMode="auto">
            <a:xfrm rot="10800000">
              <a:off x="-1" y="5218330"/>
              <a:ext cx="12192001" cy="63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1942568-1E52-4CE2-A209-0BC10B389CCF}"/>
                </a:ext>
              </a:extLst>
            </p:cNvPr>
            <p:cNvSpPr/>
            <p:nvPr/>
          </p:nvSpPr>
          <p:spPr>
            <a:xfrm>
              <a:off x="-1" y="1609725"/>
              <a:ext cx="12192002" cy="3608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16" name="Rectangle 2">
            <a:extLst>
              <a:ext uri="{FF2B5EF4-FFF2-40B4-BE49-F238E27FC236}">
                <a16:creationId xmlns:a16="http://schemas.microsoft.com/office/drawing/2014/main" id="{D4C5FB0D-BC32-41A0-B365-C86EB57EF07C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2891997" y="2479480"/>
            <a:ext cx="6408000" cy="635794"/>
          </a:xfrm>
          <a:prstGeom prst="rect">
            <a:avLst/>
          </a:prstGeom>
        </p:spPr>
        <p:txBody>
          <a:bodyPr/>
          <a:lstStyle/>
          <a:p>
            <a:pPr algn="ctr" defTabSz="91249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600" b="1" dirty="0" err="1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Soundiation</a:t>
            </a:r>
            <a:r>
              <a:rPr lang="en-US" altLang="zh-CN" sz="3600" b="1" dirty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User Manual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9EE1CF2-5F95-4CDD-8F39-9A10289B6042}"/>
              </a:ext>
            </a:extLst>
          </p:cNvPr>
          <p:cNvSpPr/>
          <p:nvPr/>
        </p:nvSpPr>
        <p:spPr>
          <a:xfrm>
            <a:off x="2315997" y="3365994"/>
            <a:ext cx="7559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08080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Last update: January 11, 2022</a:t>
            </a:r>
            <a:endParaRPr lang="en-US" altLang="zh-CN" sz="2000" dirty="0">
              <a:solidFill>
                <a:srgbClr val="080808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algn="ctr"/>
            <a:endParaRPr lang="en-US" altLang="zh-CN" sz="2000" dirty="0">
              <a:solidFill>
                <a:srgbClr val="080808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2000" dirty="0">
                <a:solidFill>
                  <a:srgbClr val="08080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Contact: Tianquan</a:t>
            </a:r>
            <a:r>
              <a:rPr lang="zh-CN" altLang="en-US" sz="2000" dirty="0">
                <a:solidFill>
                  <a:srgbClr val="08080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8080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Tang (tianquan@connect.hku.hk)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039F5D3-D8BF-432B-8E40-E493C8915988}"/>
              </a:ext>
            </a:extLst>
          </p:cNvPr>
          <p:cNvCxnSpPr>
            <a:cxnSpLocks/>
          </p:cNvCxnSpPr>
          <p:nvPr/>
        </p:nvCxnSpPr>
        <p:spPr>
          <a:xfrm flipH="1">
            <a:off x="2891997" y="3115274"/>
            <a:ext cx="6408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F585F033-DDD8-46EF-ACB9-AA4B9540D83E}"/>
              </a:ext>
            </a:extLst>
          </p:cNvPr>
          <p:cNvSpPr/>
          <p:nvPr/>
        </p:nvSpPr>
        <p:spPr>
          <a:xfrm>
            <a:off x="10560000" y="6457890"/>
            <a:ext cx="15611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08080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Version 1.0</a:t>
            </a:r>
          </a:p>
        </p:txBody>
      </p:sp>
    </p:spTree>
    <p:extLst>
      <p:ext uri="{BB962C8B-B14F-4D97-AF65-F5344CB8AC3E}">
        <p14:creationId xmlns:p14="http://schemas.microsoft.com/office/powerpoint/2010/main" val="3046511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5EE10B7-5DD9-4BC5-AAB1-A2BEF8741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350" y="-1695"/>
            <a:ext cx="9244618" cy="7366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215900" indent="-360045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Control panel (Save figures, Reset and Exit)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直接连接符 68">
            <a:extLst>
              <a:ext uri="{FF2B5EF4-FFF2-40B4-BE49-F238E27FC236}">
                <a16:creationId xmlns:a16="http://schemas.microsoft.com/office/drawing/2014/main" id="{117DC65D-07CD-44C1-B736-56F04A3D20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0" y="765000"/>
            <a:ext cx="12192000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69E8900-3F94-4AD4-AE86-C14BB0322409}"/>
              </a:ext>
            </a:extLst>
          </p:cNvPr>
          <p:cNvGrpSpPr/>
          <p:nvPr/>
        </p:nvGrpSpPr>
        <p:grpSpPr>
          <a:xfrm>
            <a:off x="1704000" y="1301056"/>
            <a:ext cx="8496000" cy="3495944"/>
            <a:chOff x="2352001" y="1917001"/>
            <a:chExt cx="8496000" cy="349594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C559989-85A3-41D9-952B-BC2EF8909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2001" y="1917001"/>
              <a:ext cx="8496000" cy="8132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图片 4" descr="图形用户界面, 文本, 应用程序&#10;&#10;描述已自动生成">
              <a:extLst>
                <a:ext uri="{FF2B5EF4-FFF2-40B4-BE49-F238E27FC236}">
                  <a16:creationId xmlns:a16="http://schemas.microsoft.com/office/drawing/2014/main" id="{6420C0EC-4841-4426-944C-CBECE55369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0"/>
            <a:stretch/>
          </p:blipFill>
          <p:spPr>
            <a:xfrm>
              <a:off x="2608042" y="2133000"/>
              <a:ext cx="2800624" cy="3279945"/>
            </a:xfrm>
            <a:prstGeom prst="rect">
              <a:avLst/>
            </a:prstGeom>
          </p:spPr>
        </p:pic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7D289262-CFEE-47EB-94C1-4E6B70202DD4}"/>
              </a:ext>
            </a:extLst>
          </p:cNvPr>
          <p:cNvSpPr/>
          <p:nvPr/>
        </p:nvSpPr>
        <p:spPr>
          <a:xfrm>
            <a:off x="4738041" y="1496934"/>
            <a:ext cx="1519376" cy="39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2F49007-3D6C-4D78-A6DE-619DBAB10844}"/>
              </a:ext>
            </a:extLst>
          </p:cNvPr>
          <p:cNvCxnSpPr>
            <a:cxnSpLocks/>
          </p:cNvCxnSpPr>
          <p:nvPr/>
        </p:nvCxnSpPr>
        <p:spPr>
          <a:xfrm>
            <a:off x="5488041" y="1895055"/>
            <a:ext cx="0" cy="495000"/>
          </a:xfrm>
          <a:prstGeom prst="straightConnector1">
            <a:avLst/>
          </a:prstGeom>
          <a:ln w="2540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DCCD083-EB42-4B9B-949A-E8EB3AA34147}"/>
              </a:ext>
            </a:extLst>
          </p:cNvPr>
          <p:cNvCxnSpPr>
            <a:cxnSpLocks/>
          </p:cNvCxnSpPr>
          <p:nvPr/>
        </p:nvCxnSpPr>
        <p:spPr>
          <a:xfrm>
            <a:off x="7648041" y="1895055"/>
            <a:ext cx="0" cy="495000"/>
          </a:xfrm>
          <a:prstGeom prst="straightConnector1">
            <a:avLst/>
          </a:prstGeom>
          <a:ln w="2540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F5388B3B-F44C-4C96-8D0A-359CE4D39CA2}"/>
              </a:ext>
            </a:extLst>
          </p:cNvPr>
          <p:cNvSpPr/>
          <p:nvPr/>
        </p:nvSpPr>
        <p:spPr>
          <a:xfrm>
            <a:off x="6898041" y="1496934"/>
            <a:ext cx="1512000" cy="39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5963868-43C9-492E-ACD8-69E2FC3C05AF}"/>
              </a:ext>
            </a:extLst>
          </p:cNvPr>
          <p:cNvCxnSpPr>
            <a:cxnSpLocks/>
          </p:cNvCxnSpPr>
          <p:nvPr/>
        </p:nvCxnSpPr>
        <p:spPr>
          <a:xfrm>
            <a:off x="9160041" y="1895055"/>
            <a:ext cx="0" cy="495000"/>
          </a:xfrm>
          <a:prstGeom prst="straightConnector1">
            <a:avLst/>
          </a:prstGeom>
          <a:ln w="2540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5BC9A91A-5C5A-40B4-B861-63DB2BC05AD1}"/>
              </a:ext>
            </a:extLst>
          </p:cNvPr>
          <p:cNvSpPr/>
          <p:nvPr/>
        </p:nvSpPr>
        <p:spPr>
          <a:xfrm>
            <a:off x="8410041" y="1496934"/>
            <a:ext cx="1476000" cy="39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 descr="图示&#10;&#10;描述已自动生成">
            <a:extLst>
              <a:ext uri="{FF2B5EF4-FFF2-40B4-BE49-F238E27FC236}">
                <a16:creationId xmlns:a16="http://schemas.microsoft.com/office/drawing/2014/main" id="{F410340B-B686-450F-820B-31D01CD4F1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4" t="11511" r="80344" b="63262"/>
          <a:stretch/>
        </p:blipFill>
        <p:spPr>
          <a:xfrm>
            <a:off x="12288000" y="6669000"/>
            <a:ext cx="1730655" cy="151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图片 17" descr="图示&#10;&#10;描述已自动生成">
            <a:extLst>
              <a:ext uri="{FF2B5EF4-FFF2-40B4-BE49-F238E27FC236}">
                <a16:creationId xmlns:a16="http://schemas.microsoft.com/office/drawing/2014/main" id="{ADE40915-18D5-4B4C-8697-6F52BF92A0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3" t="11249" r="63456" b="62950"/>
          <a:stretch/>
        </p:blipFill>
        <p:spPr>
          <a:xfrm>
            <a:off x="14419509" y="6686419"/>
            <a:ext cx="1583999" cy="15464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图片 18" descr="图示&#10;&#10;描述已自动生成">
            <a:extLst>
              <a:ext uri="{FF2B5EF4-FFF2-40B4-BE49-F238E27FC236}">
                <a16:creationId xmlns:a16="http://schemas.microsoft.com/office/drawing/2014/main" id="{6D847215-9E9B-4EA2-8C0C-9FF3EB850A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44" t="10812" r="46917" b="61018"/>
          <a:stretch/>
        </p:blipFill>
        <p:spPr>
          <a:xfrm>
            <a:off x="16400869" y="6686419"/>
            <a:ext cx="1694398" cy="16884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图片 20" descr="图示&#10;&#10;描述已自动生成">
            <a:extLst>
              <a:ext uri="{FF2B5EF4-FFF2-40B4-BE49-F238E27FC236}">
                <a16:creationId xmlns:a16="http://schemas.microsoft.com/office/drawing/2014/main" id="{B45FE89E-DF27-4098-AB59-B1DA95C5CE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" t="36804" r="82294" b="42570"/>
          <a:stretch/>
        </p:blipFill>
        <p:spPr>
          <a:xfrm>
            <a:off x="8968988" y="8682054"/>
            <a:ext cx="1575597" cy="12362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图片 21" descr="图示&#10;&#10;描述已自动生成">
            <a:extLst>
              <a:ext uri="{FF2B5EF4-FFF2-40B4-BE49-F238E27FC236}">
                <a16:creationId xmlns:a16="http://schemas.microsoft.com/office/drawing/2014/main" id="{F16F3B0E-9548-44C6-8509-98B9835113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5" t="55866" r="81976" b="23508"/>
          <a:stretch/>
        </p:blipFill>
        <p:spPr>
          <a:xfrm>
            <a:off x="10936256" y="8704270"/>
            <a:ext cx="1575597" cy="12362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图片 22" descr="图示&#10;&#10;描述已自动生成">
            <a:extLst>
              <a:ext uri="{FF2B5EF4-FFF2-40B4-BE49-F238E27FC236}">
                <a16:creationId xmlns:a16="http://schemas.microsoft.com/office/drawing/2014/main" id="{84A4A26D-022F-44FD-BDEB-2F77FAFE68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" t="75226" r="82596" b="2020"/>
          <a:stretch/>
        </p:blipFill>
        <p:spPr>
          <a:xfrm>
            <a:off x="12918645" y="8701046"/>
            <a:ext cx="1528800" cy="13638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图片 23" descr="图示&#10;&#10;描述已自动生成">
            <a:extLst>
              <a:ext uri="{FF2B5EF4-FFF2-40B4-BE49-F238E27FC236}">
                <a16:creationId xmlns:a16="http://schemas.microsoft.com/office/drawing/2014/main" id="{C012DAB2-E054-4BB5-8003-CA7908A2E91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1" t="75364" r="67396" b="2048"/>
          <a:stretch/>
        </p:blipFill>
        <p:spPr>
          <a:xfrm>
            <a:off x="18787763" y="8706021"/>
            <a:ext cx="1528800" cy="1353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图片 24" descr="图示&#10;&#10;描述已自动生成">
            <a:extLst>
              <a:ext uri="{FF2B5EF4-FFF2-40B4-BE49-F238E27FC236}">
                <a16:creationId xmlns:a16="http://schemas.microsoft.com/office/drawing/2014/main" id="{FFBDE313-6F0E-4E71-A45E-8BC1F7A82F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1" t="36817" r="66830" b="42186"/>
          <a:stretch/>
        </p:blipFill>
        <p:spPr>
          <a:xfrm>
            <a:off x="14857103" y="8701046"/>
            <a:ext cx="1575597" cy="12585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图片 25" descr="图示&#10;&#10;描述已自动生成">
            <a:extLst>
              <a:ext uri="{FF2B5EF4-FFF2-40B4-BE49-F238E27FC236}">
                <a16:creationId xmlns:a16="http://schemas.microsoft.com/office/drawing/2014/main" id="{BE986692-C896-45BC-99E9-3744BC873E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1" t="56103" r="66800" b="23271"/>
          <a:stretch/>
        </p:blipFill>
        <p:spPr>
          <a:xfrm>
            <a:off x="16821505" y="8701046"/>
            <a:ext cx="1575597" cy="12362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图片 26" descr="图示&#10;&#10;描述已自动生成">
            <a:extLst>
              <a:ext uri="{FF2B5EF4-FFF2-40B4-BE49-F238E27FC236}">
                <a16:creationId xmlns:a16="http://schemas.microsoft.com/office/drawing/2014/main" id="{F167D5CF-1DDE-41AB-ADA2-1082AE0002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19" t="39432" r="46706" b="508"/>
          <a:stretch/>
        </p:blipFill>
        <p:spPr>
          <a:xfrm>
            <a:off x="18492628" y="4761359"/>
            <a:ext cx="1944001" cy="35999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5D7F88B9-9BF1-4D89-AE5E-762A5D7632C2}"/>
              </a:ext>
            </a:extLst>
          </p:cNvPr>
          <p:cNvSpPr txBox="1"/>
          <p:nvPr/>
        </p:nvSpPr>
        <p:spPr>
          <a:xfrm>
            <a:off x="4780324" y="2440011"/>
            <a:ext cx="2003716" cy="2308324"/>
          </a:xfrm>
          <a:prstGeom prst="rect">
            <a:avLst/>
          </a:prstGeom>
          <a:solidFill>
            <a:schemeClr val="bg1"/>
          </a:solidFill>
          <a:ln w="6350">
            <a:noFill/>
            <a:prstDash val="lgDashDot"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Select a figure in “Select saved figure popup menu” and click on the “Save figure” button to save the selected figure.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65BE48D-2F4D-4AD2-BF83-A46E0BF711C7}"/>
              </a:ext>
            </a:extLst>
          </p:cNvPr>
          <p:cNvSpPr txBox="1"/>
          <p:nvPr/>
        </p:nvSpPr>
        <p:spPr>
          <a:xfrm>
            <a:off x="6776119" y="2440011"/>
            <a:ext cx="1633920" cy="1477328"/>
          </a:xfrm>
          <a:prstGeom prst="rect">
            <a:avLst/>
          </a:prstGeom>
          <a:solidFill>
            <a:schemeClr val="bg1"/>
          </a:solidFill>
          <a:ln w="6350">
            <a:noFill/>
            <a:prstDash val="lgDashDot"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Click on the “Reset” button to reset all parameters to default values.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6C5E3F6-CC32-4DB4-9B46-56C3D0CA0EFB}"/>
              </a:ext>
            </a:extLst>
          </p:cNvPr>
          <p:cNvSpPr txBox="1"/>
          <p:nvPr/>
        </p:nvSpPr>
        <p:spPr>
          <a:xfrm>
            <a:off x="8566080" y="2440011"/>
            <a:ext cx="1633920" cy="2308324"/>
          </a:xfrm>
          <a:prstGeom prst="rect">
            <a:avLst/>
          </a:prstGeom>
          <a:solidFill>
            <a:schemeClr val="bg1"/>
          </a:solidFill>
          <a:ln w="6350">
            <a:noFill/>
            <a:prstDash val="lgDashDot"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Click on the “Reset and Exit” button to reset all parameters to default values and exit the GUI.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71D54A8D-193D-49B4-8E7B-5BC885A629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927" t="85071" r="20821"/>
          <a:stretch/>
        </p:blipFill>
        <p:spPr>
          <a:xfrm>
            <a:off x="7944339" y="5237833"/>
            <a:ext cx="3471811" cy="9598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028C7A74-06EF-496A-9B37-5F1956ED18ED}"/>
              </a:ext>
            </a:extLst>
          </p:cNvPr>
          <p:cNvSpPr txBox="1"/>
          <p:nvPr/>
        </p:nvSpPr>
        <p:spPr>
          <a:xfrm>
            <a:off x="755484" y="5117600"/>
            <a:ext cx="7056000" cy="1200329"/>
          </a:xfrm>
          <a:prstGeom prst="rect">
            <a:avLst/>
          </a:prstGeom>
          <a:solidFill>
            <a:schemeClr val="bg1"/>
          </a:solidFill>
          <a:ln w="6350">
            <a:noFill/>
            <a:prstDash val="lgDashDot"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After clicking on the “Save figure” button, a new window will present.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user need to specify a filename and format to save the selected figure. The software supports ‘*.jpeg’, ‘*.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’, ‘*.tiff’, and ‘*.eps’ formats.</a:t>
            </a:r>
          </a:p>
        </p:txBody>
      </p:sp>
    </p:spTree>
    <p:extLst>
      <p:ext uri="{BB962C8B-B14F-4D97-AF65-F5344CB8AC3E}">
        <p14:creationId xmlns:p14="http://schemas.microsoft.com/office/powerpoint/2010/main" val="3846054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文本, 信件&#10;&#10;描述已自动生成">
            <a:extLst>
              <a:ext uri="{FF2B5EF4-FFF2-40B4-BE49-F238E27FC236}">
                <a16:creationId xmlns:a16="http://schemas.microsoft.com/office/drawing/2014/main" id="{B5B128B0-57D0-4BB4-A97B-B5B851FDB4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52270"/>
          <a:stretch/>
        </p:blipFill>
        <p:spPr>
          <a:xfrm>
            <a:off x="408000" y="864000"/>
            <a:ext cx="11448000" cy="5877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05EE10B7-5DD9-4BC5-AAB1-A2BEF8741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350" y="-1695"/>
            <a:ext cx="12192000" cy="7366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215900" indent="-360045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Template: saved data of particle acoustophoresis (MyFilename.txt)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直接连接符 68">
            <a:extLst>
              <a:ext uri="{FF2B5EF4-FFF2-40B4-BE49-F238E27FC236}">
                <a16:creationId xmlns:a16="http://schemas.microsoft.com/office/drawing/2014/main" id="{117DC65D-07CD-44C1-B736-56F04A3D20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0" y="765000"/>
            <a:ext cx="12192000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3DD61DD-34D7-4FFD-9056-D6B3F1CF5F4F}"/>
              </a:ext>
            </a:extLst>
          </p:cNvPr>
          <p:cNvSpPr txBox="1"/>
          <p:nvPr/>
        </p:nvSpPr>
        <p:spPr>
          <a:xfrm>
            <a:off x="6769063" y="981000"/>
            <a:ext cx="4938409" cy="1938992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Parameters saved in “MyFilename.txt”: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 saved computational parameters, including the particle parameters, the boundary condition, the medium parameters, and the wavefront parameters.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391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DC64E138-F136-4D71-9AA9-A0474ACC2F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4679"/>
          <a:stretch/>
        </p:blipFill>
        <p:spPr>
          <a:xfrm>
            <a:off x="264000" y="909000"/>
            <a:ext cx="11592000" cy="58574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05EE10B7-5DD9-4BC5-AAB1-A2BEF8741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350" y="-1695"/>
            <a:ext cx="12198350" cy="7366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215900" indent="-360045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Template: saved data of particle acoustophoresis (MyFilename.txt)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直接连接符 68">
            <a:extLst>
              <a:ext uri="{FF2B5EF4-FFF2-40B4-BE49-F238E27FC236}">
                <a16:creationId xmlns:a16="http://schemas.microsoft.com/office/drawing/2014/main" id="{117DC65D-07CD-44C1-B736-56F04A3D20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0" y="765000"/>
            <a:ext cx="12192000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3DD61DD-34D7-4FFD-9056-D6B3F1CF5F4F}"/>
              </a:ext>
            </a:extLst>
          </p:cNvPr>
          <p:cNvSpPr txBox="1"/>
          <p:nvPr/>
        </p:nvSpPr>
        <p:spPr>
          <a:xfrm>
            <a:off x="7536000" y="1485000"/>
            <a:ext cx="4104000" cy="1631216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Time-variant data saved in “MyFilename.txt”: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 saved position and orientation data of the particle in different moments.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23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5EE10B7-5DD9-4BC5-AAB1-A2BEF8741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350" y="-1695"/>
            <a:ext cx="12192000" cy="7366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215900" lvl="0" indent="-360045" defTabSz="914400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kumimoji="0" lang="en-US" altLang="zh-CN" sz="2800" b="1" i="0" u="none" strike="noStrike" kern="0" cap="none" spc="0" normalizeH="0" baseline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GUI start</a:t>
            </a:r>
          </a:p>
        </p:txBody>
      </p:sp>
      <p:sp>
        <p:nvSpPr>
          <p:cNvPr id="3" name="直接连接符 68">
            <a:extLst>
              <a:ext uri="{FF2B5EF4-FFF2-40B4-BE49-F238E27FC236}">
                <a16:creationId xmlns:a16="http://schemas.microsoft.com/office/drawing/2014/main" id="{117DC65D-07CD-44C1-B736-56F04A3D20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0" y="765000"/>
            <a:ext cx="12192000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49764B2-58F0-449D-A217-3BC4C7F9E28F}"/>
              </a:ext>
            </a:extLst>
          </p:cNvPr>
          <p:cNvGrpSpPr/>
          <p:nvPr/>
        </p:nvGrpSpPr>
        <p:grpSpPr>
          <a:xfrm>
            <a:off x="192000" y="981000"/>
            <a:ext cx="11808000" cy="5632311"/>
            <a:chOff x="192000" y="872912"/>
            <a:chExt cx="11808000" cy="5632311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7093C41-1D83-4441-B7AD-682FBE3B2601}"/>
                </a:ext>
              </a:extLst>
            </p:cNvPr>
            <p:cNvSpPr txBox="1"/>
            <p:nvPr/>
          </p:nvSpPr>
          <p:spPr>
            <a:xfrm>
              <a:off x="192000" y="872912"/>
              <a:ext cx="11808000" cy="56323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l"/>
              </a:pPr>
              <a:r>
                <a:rPr lang="en-US" altLang="zh-CN" sz="2000" i="1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Soundiation</a:t>
              </a: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runs on </a:t>
              </a:r>
              <a:r>
                <a:rPr lang="en-US" altLang="zh-CN" sz="1800" b="0" i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Microsoft Windows with</a:t>
              </a:r>
              <a:r>
                <a:rPr lang="en-US" altLang="zh-CN" dirty="0"/>
                <a:t> </a:t>
              </a:r>
              <a:r>
                <a:rPr lang="en-US" altLang="zh-CN" sz="1800" b="0" i="0" dirty="0">
                  <a:solidFill>
                    <a:srgbClr val="000000"/>
                  </a:solidFill>
                  <a:effectLst/>
                  <a:latin typeface="t1-gul-regular"/>
                </a:rPr>
                <a:t>MATLAB 2010a or above versions installed</a:t>
              </a: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.</a:t>
              </a:r>
              <a:r>
                <a:rPr lang="en-US" altLang="zh-CN" sz="2000" dirty="0"/>
                <a:t> </a:t>
              </a:r>
              <a:br>
                <a:rPr lang="en-US" altLang="zh-CN" sz="2000" dirty="0"/>
              </a:br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l"/>
              </a:pPr>
              <a:r>
                <a:rPr lang="en-US" altLang="zh-CN" sz="2000" b="0" i="1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Soundiation</a:t>
              </a: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supports parallel computation</a:t>
              </a:r>
              <a:r>
                <a:rPr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:</a:t>
              </a:r>
            </a:p>
            <a:p>
              <a:r>
                <a:rPr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      - Parallel computation greatly reduces computational time, depended on the cores number of computer.</a:t>
              </a:r>
            </a:p>
            <a:p>
              <a:r>
                <a:rPr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      - To enable </a:t>
              </a: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parallel computation, we need to activate MATLAB parallel pool by simply typing</a:t>
              </a:r>
            </a:p>
            <a:p>
              <a:r>
                <a:rPr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	 </a:t>
              </a:r>
              <a:r>
                <a:rPr lang="en-US" altLang="zh-CN" dirty="0"/>
                <a:t>&gt;&gt; </a:t>
              </a:r>
              <a:r>
                <a:rPr lang="en-US" altLang="zh-CN" dirty="0" err="1"/>
                <a:t>matlabpool</a:t>
              </a:r>
              <a:r>
                <a:rPr lang="en-US" altLang="zh-CN" dirty="0"/>
                <a:t>; 	 	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</a:rPr>
                <a:t>% for MATLAB 2010a</a:t>
              </a:r>
            </a:p>
            <a:p>
              <a:r>
                <a:rPr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         or</a:t>
              </a:r>
            </a:p>
            <a:p>
              <a:r>
                <a:rPr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	</a:t>
              </a:r>
              <a:r>
                <a:rPr lang="en-US" altLang="zh-CN" sz="2000" dirty="0"/>
                <a:t> &gt;&gt; </a:t>
              </a:r>
              <a:r>
                <a:rPr lang="en-US" altLang="zh-CN" sz="2000" dirty="0" err="1"/>
                <a:t>parpool</a:t>
              </a:r>
              <a:r>
                <a:rPr lang="en-US" altLang="zh-CN" sz="2000" dirty="0"/>
                <a:t>;</a:t>
              </a:r>
              <a:endParaRPr lang="en-US" altLang="zh-CN" sz="20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r>
                <a:rPr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         on Command Window before running the GUI.</a:t>
              </a:r>
            </a:p>
            <a:p>
              <a:endParaRPr lang="en-US" altLang="zh-CN" sz="20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pPr marL="342900" indent="-342900">
                <a:buFont typeface="Wingdings" panose="05000000000000000000" pitchFamily="2" charset="2"/>
                <a:buChar char="l"/>
              </a:pPr>
              <a:r>
                <a:rPr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Start </a:t>
              </a:r>
              <a:r>
                <a:rPr lang="en-US" altLang="zh-CN" sz="2000" i="1" dirty="0" err="1">
                  <a:solidFill>
                    <a:srgbClr val="000000"/>
                  </a:solidFill>
                  <a:latin typeface="Calibri" panose="020F0502020204030204" pitchFamily="34" charset="0"/>
                </a:rPr>
                <a:t>Soundiation</a:t>
              </a:r>
              <a:r>
                <a:rPr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 in MATLAB:</a:t>
              </a:r>
            </a:p>
            <a:p>
              <a:r>
                <a:rPr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      - Set </a:t>
              </a: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the Current Folder direction to “.\</a:t>
              </a:r>
              <a:r>
                <a:rPr lang="en-US" altLang="zh-CN" sz="2000" b="0" i="0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Soundiation</a:t>
              </a: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\</a:t>
              </a:r>
              <a:r>
                <a:rPr lang="en-US" altLang="zh-CN" sz="2000" b="0" i="0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src</a:t>
              </a: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”:</a:t>
              </a:r>
            </a:p>
            <a:p>
              <a:r>
                <a:rPr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         or type</a:t>
              </a:r>
              <a:r>
                <a:rPr lang="en-US" altLang="zh-CN" sz="2000" dirty="0"/>
                <a:t> </a:t>
              </a:r>
            </a:p>
            <a:p>
              <a:r>
                <a:rPr lang="en-US" altLang="zh-CN" sz="2000" dirty="0"/>
                <a:t>	&gt;&gt; </a:t>
              </a:r>
              <a:r>
                <a:rPr lang="en-US" altLang="zh-CN" sz="2000" dirty="0" err="1"/>
                <a:t>addpath</a:t>
              </a:r>
              <a:r>
                <a:rPr lang="en-US" altLang="zh-CN" sz="2000" dirty="0"/>
                <a:t>('&lt;</a:t>
              </a:r>
              <a:r>
                <a:rPr lang="en-US" altLang="zh-CN" sz="2000" dirty="0" err="1"/>
                <a:t>folderpath</a:t>
              </a:r>
              <a:r>
                <a:rPr lang="en-US" altLang="zh-CN" sz="2000" dirty="0"/>
                <a:t>&gt;\</a:t>
              </a:r>
              <a:r>
                <a:rPr lang="en-US" altLang="zh-CN" sz="2000" dirty="0" err="1"/>
                <a:t>Soundiation</a:t>
              </a:r>
              <a:r>
                <a:rPr lang="en-US" altLang="zh-CN" sz="2000" dirty="0"/>
                <a:t>\</a:t>
              </a:r>
              <a:r>
                <a:rPr lang="en-US" altLang="zh-CN" sz="2000" dirty="0" err="1"/>
                <a:t>src</a:t>
              </a:r>
              <a:r>
                <a:rPr lang="en-US" altLang="zh-CN" sz="2000" dirty="0"/>
                <a:t>’);</a:t>
              </a:r>
            </a:p>
            <a:p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        </a:t>
              </a:r>
              <a:r>
                <a:rPr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on Command Window to open the interface.</a:t>
              </a:r>
              <a:endParaRPr lang="en-US" altLang="zh-CN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r>
                <a:rPr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      - Type </a:t>
              </a:r>
            </a:p>
            <a:p>
              <a:r>
                <a:rPr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	</a:t>
              </a:r>
              <a:r>
                <a:rPr lang="en-US" altLang="zh-CN" sz="2000" dirty="0"/>
                <a:t>&gt;&gt; </a:t>
              </a:r>
              <a:r>
                <a:rPr lang="en-US" altLang="zh-CN" sz="2000" dirty="0" err="1"/>
                <a:t>main_interface</a:t>
              </a:r>
              <a:r>
                <a:rPr lang="en-US" altLang="zh-CN" sz="2000" dirty="0"/>
                <a:t>;</a:t>
              </a:r>
              <a:endParaRPr lang="en-US" altLang="zh-CN" sz="20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r>
                <a:rPr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         on Command Window to open the interface.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438B6B9-CD75-45DD-BB41-14B3E589957D}"/>
                </a:ext>
              </a:extLst>
            </p:cNvPr>
            <p:cNvGrpSpPr/>
            <p:nvPr/>
          </p:nvGrpSpPr>
          <p:grpSpPr>
            <a:xfrm>
              <a:off x="6600000" y="4248000"/>
              <a:ext cx="3228283" cy="360000"/>
              <a:chOff x="6600000" y="4869000"/>
              <a:chExt cx="3228283" cy="360000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1B4A2B18-09BB-45B5-979A-8D07545FF3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500" b="25000"/>
              <a:stretch/>
            </p:blipFill>
            <p:spPr>
              <a:xfrm>
                <a:off x="6600000" y="4869000"/>
                <a:ext cx="3228283" cy="360000"/>
              </a:xfrm>
              <a:prstGeom prst="rect">
                <a:avLst/>
              </a:prstGeom>
              <a:ln w="15875">
                <a:solidFill>
                  <a:schemeClr val="tx1"/>
                </a:solidFill>
              </a:ln>
            </p:spPr>
          </p:pic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79BB3AF4-8760-4EA4-82A3-6E6757DCB8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2000" y="5157000"/>
                <a:ext cx="1296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4626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E9C91AA3-0877-4AB9-BDA2-43C830A3D1BC}"/>
              </a:ext>
            </a:extLst>
          </p:cNvPr>
          <p:cNvGrpSpPr/>
          <p:nvPr/>
        </p:nvGrpSpPr>
        <p:grpSpPr>
          <a:xfrm>
            <a:off x="106967" y="837001"/>
            <a:ext cx="10081033" cy="5937478"/>
            <a:chOff x="106967" y="837000"/>
            <a:chExt cx="10165033" cy="5937479"/>
          </a:xfrm>
        </p:grpSpPr>
        <p:pic>
          <p:nvPicPr>
            <p:cNvPr id="11" name="图片 10" descr="图形用户界面&#10;&#10;描述已自动生成">
              <a:extLst>
                <a:ext uri="{FF2B5EF4-FFF2-40B4-BE49-F238E27FC236}">
                  <a16:creationId xmlns:a16="http://schemas.microsoft.com/office/drawing/2014/main" id="{63C10AEC-19FA-43B0-B15D-BED3FECED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67" y="837000"/>
              <a:ext cx="10165033" cy="59374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59E9F6E-2FE3-488F-84CE-5AF6CB3A45FA}"/>
                </a:ext>
              </a:extLst>
            </p:cNvPr>
            <p:cNvSpPr/>
            <p:nvPr/>
          </p:nvSpPr>
          <p:spPr>
            <a:xfrm>
              <a:off x="264000" y="1341000"/>
              <a:ext cx="5400000" cy="5328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BE3BE9A-2D64-4B53-9334-B1827ABFC89C}"/>
                </a:ext>
              </a:extLst>
            </p:cNvPr>
            <p:cNvSpPr/>
            <p:nvPr/>
          </p:nvSpPr>
          <p:spPr>
            <a:xfrm>
              <a:off x="5664001" y="1340999"/>
              <a:ext cx="4463999" cy="38880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59A5513-17E4-42EE-A1B1-68B20990C733}"/>
                </a:ext>
              </a:extLst>
            </p:cNvPr>
            <p:cNvSpPr/>
            <p:nvPr/>
          </p:nvSpPr>
          <p:spPr>
            <a:xfrm>
              <a:off x="5664000" y="5229000"/>
              <a:ext cx="4463999" cy="1440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05EE10B7-5DD9-4BC5-AAB1-A2BEF8741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350" y="-1695"/>
            <a:ext cx="12198350" cy="7366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215900" lvl="0" indent="-360045" defTabSz="914400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kumimoji="0" lang="en-US" altLang="zh-CN" sz="2800" b="1" i="0" u="none" strike="noStrike" kern="0" cap="none" spc="0" normalizeH="0" baseline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Main interface</a:t>
            </a:r>
          </a:p>
        </p:txBody>
      </p:sp>
      <p:sp>
        <p:nvSpPr>
          <p:cNvPr id="3" name="直接连接符 68">
            <a:extLst>
              <a:ext uri="{FF2B5EF4-FFF2-40B4-BE49-F238E27FC236}">
                <a16:creationId xmlns:a16="http://schemas.microsoft.com/office/drawing/2014/main" id="{117DC65D-07CD-44C1-B736-56F04A3D20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0" y="765000"/>
            <a:ext cx="12192000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4E43060-E94C-4B0A-A9EB-81FC5B91DF50}"/>
              </a:ext>
            </a:extLst>
          </p:cNvPr>
          <p:cNvSpPr txBox="1"/>
          <p:nvPr/>
        </p:nvSpPr>
        <p:spPr>
          <a:xfrm>
            <a:off x="1066761" y="1413000"/>
            <a:ext cx="446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1. Results visualization panel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FE80474-4E9D-4878-8381-A46537D8C91B}"/>
              </a:ext>
            </a:extLst>
          </p:cNvPr>
          <p:cNvSpPr txBox="1"/>
          <p:nvPr/>
        </p:nvSpPr>
        <p:spPr>
          <a:xfrm>
            <a:off x="10132510" y="1338198"/>
            <a:ext cx="2265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2. Parametric control panel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AAA0D51-E39A-45B7-B65A-70F0254F9B5A}"/>
              </a:ext>
            </a:extLst>
          </p:cNvPr>
          <p:cNvSpPr txBox="1"/>
          <p:nvPr/>
        </p:nvSpPr>
        <p:spPr>
          <a:xfrm>
            <a:off x="10132510" y="5190002"/>
            <a:ext cx="2155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3. Functional panel and Control panel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57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5EE10B7-5DD9-4BC5-AAB1-A2BEF8741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350" y="-1695"/>
            <a:ext cx="9244618" cy="7366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215900" lvl="0" indent="-360045" defTabSz="914400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Result v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isualization panel</a:t>
            </a:r>
            <a:endParaRPr kumimoji="0" lang="en-US" altLang="zh-CN" sz="2800" b="1" i="0" u="none" strike="noStrike" kern="0" cap="none" spc="0" normalizeH="0" baseline="0" dirty="0">
              <a:solidFill>
                <a:srgbClr val="1F497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3" name="直接连接符 68">
            <a:extLst>
              <a:ext uri="{FF2B5EF4-FFF2-40B4-BE49-F238E27FC236}">
                <a16:creationId xmlns:a16="http://schemas.microsoft.com/office/drawing/2014/main" id="{117DC65D-07CD-44C1-B736-56F04A3D20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0" y="765000"/>
            <a:ext cx="12192000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D9057CC5-A345-43B4-97B8-EB2C154B8B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45458"/>
          <a:stretch/>
        </p:blipFill>
        <p:spPr>
          <a:xfrm>
            <a:off x="3468001" y="834416"/>
            <a:ext cx="5562202" cy="59934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85ABABA-4B80-43EA-997D-472FC24A37ED}"/>
              </a:ext>
            </a:extLst>
          </p:cNvPr>
          <p:cNvSpPr/>
          <p:nvPr/>
        </p:nvSpPr>
        <p:spPr>
          <a:xfrm>
            <a:off x="3468001" y="981000"/>
            <a:ext cx="935999" cy="261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DE66DAB-6A75-40DF-A493-50ABFAC25720}"/>
              </a:ext>
            </a:extLst>
          </p:cNvPr>
          <p:cNvSpPr txBox="1"/>
          <p:nvPr/>
        </p:nvSpPr>
        <p:spPr>
          <a:xfrm>
            <a:off x="4368000" y="894167"/>
            <a:ext cx="4790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Figure adjustment and data collection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76A8E95-816D-4616-AFD8-31B09D1FDD88}"/>
              </a:ext>
            </a:extLst>
          </p:cNvPr>
          <p:cNvCxnSpPr>
            <a:cxnSpLocks/>
          </p:cNvCxnSpPr>
          <p:nvPr/>
        </p:nvCxnSpPr>
        <p:spPr>
          <a:xfrm flipH="1">
            <a:off x="3072000" y="1929638"/>
            <a:ext cx="864000" cy="0"/>
          </a:xfrm>
          <a:prstGeom prst="straightConnector1">
            <a:avLst/>
          </a:prstGeom>
          <a:ln w="2540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3DD61DD-34D7-4FFD-9056-D6B3F1CF5F4F}"/>
              </a:ext>
            </a:extLst>
          </p:cNvPr>
          <p:cNvSpPr txBox="1"/>
          <p:nvPr/>
        </p:nvSpPr>
        <p:spPr>
          <a:xfrm>
            <a:off x="85406" y="981000"/>
            <a:ext cx="26985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Figure 1: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Visualize the levitated particle.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D33A1C8-72F1-4A63-AC39-7B05F47AB9D1}"/>
              </a:ext>
            </a:extLst>
          </p:cNvPr>
          <p:cNvCxnSpPr>
            <a:cxnSpLocks/>
          </p:cNvCxnSpPr>
          <p:nvPr/>
        </p:nvCxnSpPr>
        <p:spPr>
          <a:xfrm flipH="1">
            <a:off x="3072000" y="2590850"/>
            <a:ext cx="2736000" cy="354451"/>
          </a:xfrm>
          <a:prstGeom prst="straightConnector1">
            <a:avLst/>
          </a:prstGeom>
          <a:ln w="2540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9401AFE-A8B6-4531-87E1-A421B9AD5B02}"/>
              </a:ext>
            </a:extLst>
          </p:cNvPr>
          <p:cNvSpPr txBox="1"/>
          <p:nvPr/>
        </p:nvSpPr>
        <p:spPr>
          <a:xfrm>
            <a:off x="85406" y="2133000"/>
            <a:ext cx="32547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Figure 2: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Visualize the position relationship between transducer array and the levitated particle.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(If </a:t>
            </a:r>
            <a:r>
              <a:rPr lang="en-US" altLang="zh-CN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Transducer array (circular oscillator)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feature is selected)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14ACF14-5249-4914-8973-0B69399B1103}"/>
              </a:ext>
            </a:extLst>
          </p:cNvPr>
          <p:cNvCxnSpPr>
            <a:cxnSpLocks/>
          </p:cNvCxnSpPr>
          <p:nvPr/>
        </p:nvCxnSpPr>
        <p:spPr>
          <a:xfrm flipH="1">
            <a:off x="3097330" y="5229000"/>
            <a:ext cx="577570" cy="0"/>
          </a:xfrm>
          <a:prstGeom prst="straightConnector1">
            <a:avLst/>
          </a:prstGeom>
          <a:ln w="2540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95A4A743-3FB0-45D1-BDE5-2EE706C7FBD4}"/>
              </a:ext>
            </a:extLst>
          </p:cNvPr>
          <p:cNvSpPr/>
          <p:nvPr/>
        </p:nvSpPr>
        <p:spPr>
          <a:xfrm>
            <a:off x="3674900" y="3024860"/>
            <a:ext cx="3177100" cy="37161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4F470AF-D724-4DD8-BB09-A6046843234E}"/>
              </a:ext>
            </a:extLst>
          </p:cNvPr>
          <p:cNvSpPr txBox="1"/>
          <p:nvPr/>
        </p:nvSpPr>
        <p:spPr>
          <a:xfrm>
            <a:off x="63059" y="4797000"/>
            <a:ext cx="32563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Figure 4 to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Figure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9: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Visualize the time-variation position and orientation.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(If </a:t>
            </a:r>
            <a:r>
              <a:rPr lang="en-US" altLang="zh-CN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Transducer array (circular oscillator)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feature is selected)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8F67EAA-67C4-4B7E-B6EB-E750C9CE06C4}"/>
              </a:ext>
            </a:extLst>
          </p:cNvPr>
          <p:cNvCxnSpPr>
            <a:cxnSpLocks/>
          </p:cNvCxnSpPr>
          <p:nvPr/>
        </p:nvCxnSpPr>
        <p:spPr>
          <a:xfrm>
            <a:off x="8868000" y="2675487"/>
            <a:ext cx="558204" cy="0"/>
          </a:xfrm>
          <a:prstGeom prst="straightConnector1">
            <a:avLst/>
          </a:prstGeom>
          <a:ln w="2540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B111DC63-23D9-4FAD-8326-6A4398D22541}"/>
              </a:ext>
            </a:extLst>
          </p:cNvPr>
          <p:cNvSpPr txBox="1"/>
          <p:nvPr/>
        </p:nvSpPr>
        <p:spPr>
          <a:xfrm>
            <a:off x="9426204" y="1837337"/>
            <a:ext cx="27357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Figure 3: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Visualize incident pressure wavefield.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F64E0F7-B752-4BB3-91E7-CE22313BC344}"/>
              </a:ext>
            </a:extLst>
          </p:cNvPr>
          <p:cNvCxnSpPr>
            <a:cxnSpLocks/>
          </p:cNvCxnSpPr>
          <p:nvPr/>
        </p:nvCxnSpPr>
        <p:spPr>
          <a:xfrm>
            <a:off x="8616000" y="4725000"/>
            <a:ext cx="810204" cy="0"/>
          </a:xfrm>
          <a:prstGeom prst="straightConnector1">
            <a:avLst/>
          </a:prstGeom>
          <a:ln w="2540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A15627EF-B01D-410E-BEA3-2960426D8B58}"/>
              </a:ext>
            </a:extLst>
          </p:cNvPr>
          <p:cNvSpPr txBox="1"/>
          <p:nvPr/>
        </p:nvSpPr>
        <p:spPr>
          <a:xfrm>
            <a:off x="9426204" y="3141000"/>
            <a:ext cx="273181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Figure 10: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Visualize the time-variation trajectory.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 solid line and the arrows indicate the translational and rotational motions, respectively.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(If </a:t>
            </a:r>
            <a:r>
              <a:rPr lang="en-US" altLang="zh-CN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Transducer array (circular oscillator)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feature is selected)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32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图示&#10;&#10;描述已自动生成">
            <a:extLst>
              <a:ext uri="{FF2B5EF4-FFF2-40B4-BE49-F238E27FC236}">
                <a16:creationId xmlns:a16="http://schemas.microsoft.com/office/drawing/2014/main" id="{DE2E1EB4-4DFA-4B46-B7A4-F6C3197FE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15" t="8094" r="2316" b="27035"/>
          <a:stretch/>
        </p:blipFill>
        <p:spPr>
          <a:xfrm>
            <a:off x="2660518" y="839824"/>
            <a:ext cx="6675482" cy="59731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05EE10B7-5DD9-4BC5-AAB1-A2BEF8741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350" y="-1695"/>
            <a:ext cx="12150350" cy="7366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215900" indent="-360045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Parametric control panel (Overall)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直接连接符 68">
            <a:extLst>
              <a:ext uri="{FF2B5EF4-FFF2-40B4-BE49-F238E27FC236}">
                <a16:creationId xmlns:a16="http://schemas.microsoft.com/office/drawing/2014/main" id="{117DC65D-07CD-44C1-B736-56F04A3D20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0" y="765000"/>
            <a:ext cx="12192000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5ABABA-4B80-43EA-997D-472FC24A37ED}"/>
              </a:ext>
            </a:extLst>
          </p:cNvPr>
          <p:cNvSpPr/>
          <p:nvPr/>
        </p:nvSpPr>
        <p:spPr>
          <a:xfrm>
            <a:off x="2712000" y="1125000"/>
            <a:ext cx="3330999" cy="295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3DD61DD-34D7-4FFD-9056-D6B3F1CF5F4F}"/>
              </a:ext>
            </a:extLst>
          </p:cNvPr>
          <p:cNvSpPr txBox="1"/>
          <p:nvPr/>
        </p:nvSpPr>
        <p:spPr>
          <a:xfrm>
            <a:off x="-71780" y="1053000"/>
            <a:ext cx="2732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Particle parameters: 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Define the particle physical properties.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D983734-4317-46BE-936A-09EAF78E7C44}"/>
              </a:ext>
            </a:extLst>
          </p:cNvPr>
          <p:cNvSpPr/>
          <p:nvPr/>
        </p:nvSpPr>
        <p:spPr>
          <a:xfrm>
            <a:off x="2712000" y="4077000"/>
            <a:ext cx="3330999" cy="86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40067B5-0CCD-4835-8032-5659CEFBD320}"/>
              </a:ext>
            </a:extLst>
          </p:cNvPr>
          <p:cNvSpPr/>
          <p:nvPr/>
        </p:nvSpPr>
        <p:spPr>
          <a:xfrm>
            <a:off x="2712000" y="4941000"/>
            <a:ext cx="3331000" cy="180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9BED53B-A5A1-4926-9C16-AC812154ABBE}"/>
              </a:ext>
            </a:extLst>
          </p:cNvPr>
          <p:cNvSpPr/>
          <p:nvPr/>
        </p:nvSpPr>
        <p:spPr>
          <a:xfrm>
            <a:off x="6042999" y="1125000"/>
            <a:ext cx="3221001" cy="561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CDCAD7B-4801-4D9A-BAA7-1806DFCBE942}"/>
              </a:ext>
            </a:extLst>
          </p:cNvPr>
          <p:cNvSpPr txBox="1"/>
          <p:nvPr/>
        </p:nvSpPr>
        <p:spPr>
          <a:xfrm>
            <a:off x="-96000" y="3986763"/>
            <a:ext cx="28097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Boundary conditions: 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Define the boundary condition of the particle.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5FEF017-0AE4-45B5-B58C-4A4F906ED29A}"/>
              </a:ext>
            </a:extLst>
          </p:cNvPr>
          <p:cNvSpPr txBox="1"/>
          <p:nvPr/>
        </p:nvSpPr>
        <p:spPr>
          <a:xfrm>
            <a:off x="-71780" y="5721506"/>
            <a:ext cx="2785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Medium parameters: 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Define the medium physical properties.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2492C35-67D6-4AE6-BA44-49ECA3FB6678}"/>
              </a:ext>
            </a:extLst>
          </p:cNvPr>
          <p:cNvSpPr txBox="1"/>
          <p:nvPr/>
        </p:nvSpPr>
        <p:spPr>
          <a:xfrm>
            <a:off x="9288000" y="1053000"/>
            <a:ext cx="285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Wavefront parameters: 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Define the incident wavefield.</a:t>
            </a:r>
          </a:p>
        </p:txBody>
      </p:sp>
    </p:spTree>
    <p:extLst>
      <p:ext uri="{BB962C8B-B14F-4D97-AF65-F5344CB8AC3E}">
        <p14:creationId xmlns:p14="http://schemas.microsoft.com/office/powerpoint/2010/main" val="2344403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C68C7C3F-8ED8-49D7-8AD7-1D7E2121393B}"/>
              </a:ext>
            </a:extLst>
          </p:cNvPr>
          <p:cNvSpPr/>
          <p:nvPr/>
        </p:nvSpPr>
        <p:spPr>
          <a:xfrm>
            <a:off x="3968885" y="807396"/>
            <a:ext cx="4260715" cy="6005604"/>
          </a:xfrm>
          <a:custGeom>
            <a:avLst/>
            <a:gdLst>
              <a:gd name="connsiteX0" fmla="*/ 2159541 w 4260715"/>
              <a:gd name="connsiteY0" fmla="*/ 0 h 5982510"/>
              <a:gd name="connsiteX1" fmla="*/ 4260715 w 4260715"/>
              <a:gd name="connsiteY1" fmla="*/ 0 h 5982510"/>
              <a:gd name="connsiteX2" fmla="*/ 4260715 w 4260715"/>
              <a:gd name="connsiteY2" fmla="*/ 5982510 h 5982510"/>
              <a:gd name="connsiteX3" fmla="*/ 0 w 4260715"/>
              <a:gd name="connsiteY3" fmla="*/ 5982510 h 5982510"/>
              <a:gd name="connsiteX4" fmla="*/ 0 w 4260715"/>
              <a:gd name="connsiteY4" fmla="*/ 1780161 h 5982510"/>
              <a:gd name="connsiteX5" fmla="*/ 2169268 w 4260715"/>
              <a:gd name="connsiteY5" fmla="*/ 1780161 h 5982510"/>
              <a:gd name="connsiteX6" fmla="*/ 2159541 w 4260715"/>
              <a:gd name="connsiteY6" fmla="*/ 0 h 598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60715" h="5982510">
                <a:moveTo>
                  <a:pt x="2159541" y="0"/>
                </a:moveTo>
                <a:lnTo>
                  <a:pt x="4260715" y="0"/>
                </a:lnTo>
                <a:lnTo>
                  <a:pt x="4260715" y="5982510"/>
                </a:lnTo>
                <a:lnTo>
                  <a:pt x="0" y="5982510"/>
                </a:lnTo>
                <a:lnTo>
                  <a:pt x="0" y="1780161"/>
                </a:lnTo>
                <a:lnTo>
                  <a:pt x="2169268" y="1780161"/>
                </a:lnTo>
                <a:cubicBezTo>
                  <a:pt x="2166026" y="1186774"/>
                  <a:pt x="2162783" y="593387"/>
                  <a:pt x="2159541" y="0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图形用户界面, 文本, 应用程序&#10;&#10;描述已自动生成">
            <a:extLst>
              <a:ext uri="{FF2B5EF4-FFF2-40B4-BE49-F238E27FC236}">
                <a16:creationId xmlns:a16="http://schemas.microsoft.com/office/drawing/2014/main" id="{BEA06373-52A8-4991-8916-14E9D5BB6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319" y="875628"/>
            <a:ext cx="3495681" cy="13784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 descr="图形用户界面, 文本, 应用程序&#10;&#10;描述已自动生成">
            <a:extLst>
              <a:ext uri="{FF2B5EF4-FFF2-40B4-BE49-F238E27FC236}">
                <a16:creationId xmlns:a16="http://schemas.microsoft.com/office/drawing/2014/main" id="{21E3ACB3-6DC6-45C5-A93B-CD16624903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1" t="16992" r="14038" b="29490"/>
          <a:stretch/>
        </p:blipFill>
        <p:spPr>
          <a:xfrm>
            <a:off x="3894493" y="941894"/>
            <a:ext cx="2068033" cy="15027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 descr="图形用户界面&#10;&#10;描述已自动生成">
            <a:extLst>
              <a:ext uri="{FF2B5EF4-FFF2-40B4-BE49-F238E27FC236}">
                <a16:creationId xmlns:a16="http://schemas.microsoft.com/office/drawing/2014/main" id="{79D20B66-811B-47D9-9246-A46A6932F0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319" y="3501000"/>
            <a:ext cx="3495681" cy="18635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05EE10B7-5DD9-4BC5-AAB1-A2BEF8741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350" y="-1695"/>
            <a:ext cx="12192000" cy="7366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215900" indent="-360045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Parametric control panel (Particle &amp; Mediu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m parameters, and B.C.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直接连接符 68">
            <a:extLst>
              <a:ext uri="{FF2B5EF4-FFF2-40B4-BE49-F238E27FC236}">
                <a16:creationId xmlns:a16="http://schemas.microsoft.com/office/drawing/2014/main" id="{117DC65D-07CD-44C1-B736-56F04A3D20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0" y="765000"/>
            <a:ext cx="12192000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A51A249-C0D2-4C3A-BE83-648BFE8BCA06}"/>
              </a:ext>
            </a:extLst>
          </p:cNvPr>
          <p:cNvCxnSpPr>
            <a:cxnSpLocks/>
          </p:cNvCxnSpPr>
          <p:nvPr/>
        </p:nvCxnSpPr>
        <p:spPr>
          <a:xfrm>
            <a:off x="8328000" y="765000"/>
            <a:ext cx="0" cy="609300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A51C5E7-C18C-483B-BA80-3682FCB08489}"/>
              </a:ext>
            </a:extLst>
          </p:cNvPr>
          <p:cNvCxnSpPr>
            <a:cxnSpLocks/>
          </p:cNvCxnSpPr>
          <p:nvPr/>
        </p:nvCxnSpPr>
        <p:spPr>
          <a:xfrm>
            <a:off x="8328000" y="3357000"/>
            <a:ext cx="3734011" cy="1077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 descr="图示&#10;&#10;描述已自动生成">
            <a:extLst>
              <a:ext uri="{FF2B5EF4-FFF2-40B4-BE49-F238E27FC236}">
                <a16:creationId xmlns:a16="http://schemas.microsoft.com/office/drawing/2014/main" id="{546A9AF3-2F20-44A1-926B-E6AD9A70D8D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4" t="11661" r="23707" b="56279"/>
          <a:stretch/>
        </p:blipFill>
        <p:spPr>
          <a:xfrm>
            <a:off x="383812" y="860364"/>
            <a:ext cx="3159338" cy="2875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图片 31" descr="图示&#10;&#10;低可信度描述已自动生成">
            <a:extLst>
              <a:ext uri="{FF2B5EF4-FFF2-40B4-BE49-F238E27FC236}">
                <a16:creationId xmlns:a16="http://schemas.microsoft.com/office/drawing/2014/main" id="{4797D352-05AE-4DB3-96FB-F4909987E54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5"/>
          <a:stretch/>
        </p:blipFill>
        <p:spPr>
          <a:xfrm>
            <a:off x="4068826" y="2762324"/>
            <a:ext cx="1905165" cy="1694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图片 35" descr="图示&#10;&#10;描述已自动生成">
            <a:extLst>
              <a:ext uri="{FF2B5EF4-FFF2-40B4-BE49-F238E27FC236}">
                <a16:creationId xmlns:a16="http://schemas.microsoft.com/office/drawing/2014/main" id="{384FAA0D-ED48-471C-8096-AD7F0F90E46B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013" y="899522"/>
            <a:ext cx="1905165" cy="1668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图片 37" descr="图示&#10;&#10;描述已自动生成">
            <a:extLst>
              <a:ext uri="{FF2B5EF4-FFF2-40B4-BE49-F238E27FC236}">
                <a16:creationId xmlns:a16="http://schemas.microsoft.com/office/drawing/2014/main" id="{B63BB4DF-20B5-45E3-B018-FBEBFFAF7B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013" y="4692328"/>
            <a:ext cx="1905165" cy="16556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" name="图片 39" descr="图示, 示意图&#10;&#10;描述已自动生成">
            <a:extLst>
              <a:ext uri="{FF2B5EF4-FFF2-40B4-BE49-F238E27FC236}">
                <a16:creationId xmlns:a16="http://schemas.microsoft.com/office/drawing/2014/main" id="{66A19AC4-F239-42FF-931A-B5706514FA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013" y="2768753"/>
            <a:ext cx="1905165" cy="16947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" name="图片 43" descr="图示&#10;&#10;描述已自动生成">
            <a:extLst>
              <a:ext uri="{FF2B5EF4-FFF2-40B4-BE49-F238E27FC236}">
                <a16:creationId xmlns:a16="http://schemas.microsoft.com/office/drawing/2014/main" id="{AF89CF27-FBFC-47E2-A44F-3E3B7E24BF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910" y="4679454"/>
            <a:ext cx="1905165" cy="166855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F99A87A-6406-47C4-B0BF-E304726A30F9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5088000" y="1547522"/>
            <a:ext cx="1153013" cy="186463"/>
          </a:xfrm>
          <a:prstGeom prst="straightConnector1">
            <a:avLst/>
          </a:prstGeom>
          <a:ln w="2540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FD663A0C-B6ED-4A90-99AF-35E425D98981}"/>
              </a:ext>
            </a:extLst>
          </p:cNvPr>
          <p:cNvCxnSpPr>
            <a:cxnSpLocks/>
          </p:cNvCxnSpPr>
          <p:nvPr/>
        </p:nvCxnSpPr>
        <p:spPr>
          <a:xfrm>
            <a:off x="5070947" y="1750184"/>
            <a:ext cx="1138865" cy="1001834"/>
          </a:xfrm>
          <a:prstGeom prst="straightConnector1">
            <a:avLst/>
          </a:prstGeom>
          <a:ln w="2540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82FF2E3-9BFE-469D-9D4E-691F548F0360}"/>
              </a:ext>
            </a:extLst>
          </p:cNvPr>
          <p:cNvCxnSpPr>
            <a:cxnSpLocks/>
          </p:cNvCxnSpPr>
          <p:nvPr/>
        </p:nvCxnSpPr>
        <p:spPr>
          <a:xfrm>
            <a:off x="5016000" y="1940975"/>
            <a:ext cx="1233212" cy="2751353"/>
          </a:xfrm>
          <a:prstGeom prst="straightConnector1">
            <a:avLst/>
          </a:prstGeom>
          <a:ln w="2540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A1D8C1E-22B9-4F91-982E-BD60C9E47C3B}"/>
              </a:ext>
            </a:extLst>
          </p:cNvPr>
          <p:cNvCxnSpPr>
            <a:cxnSpLocks/>
          </p:cNvCxnSpPr>
          <p:nvPr/>
        </p:nvCxnSpPr>
        <p:spPr>
          <a:xfrm>
            <a:off x="4929819" y="2114324"/>
            <a:ext cx="0" cy="648000"/>
          </a:xfrm>
          <a:prstGeom prst="straightConnector1">
            <a:avLst/>
          </a:prstGeom>
          <a:ln w="2540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77EBEB6F-8114-4074-BDD5-E3B274FE1B2B}"/>
              </a:ext>
            </a:extLst>
          </p:cNvPr>
          <p:cNvCxnSpPr>
            <a:cxnSpLocks/>
          </p:cNvCxnSpPr>
          <p:nvPr/>
        </p:nvCxnSpPr>
        <p:spPr>
          <a:xfrm>
            <a:off x="4069587" y="2415160"/>
            <a:ext cx="10413" cy="2227039"/>
          </a:xfrm>
          <a:prstGeom prst="straightConnector1">
            <a:avLst/>
          </a:prstGeom>
          <a:ln w="2540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0E20E88A-EDEC-4AEE-B991-F05AC490D30B}"/>
              </a:ext>
            </a:extLst>
          </p:cNvPr>
          <p:cNvSpPr txBox="1"/>
          <p:nvPr/>
        </p:nvSpPr>
        <p:spPr>
          <a:xfrm>
            <a:off x="34452" y="4874008"/>
            <a:ext cx="3883281" cy="1938992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Cn: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geometric mapping coefficients; </a:t>
            </a:r>
          </a:p>
          <a:p>
            <a:pPr algn="just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(The ‘Cn’ of four typical geometries of </a:t>
            </a:r>
            <a:r>
              <a:rPr lang="en-US" altLang="zh-CN" sz="1200" i="1" dirty="0">
                <a:latin typeface="Arial" panose="020B0604020202020204" pitchFamily="34" charset="0"/>
                <a:cs typeface="Arial" panose="020B0604020202020204" pitchFamily="34" charset="0"/>
              </a:rPr>
              <a:t>spherical, ellipsoidal, cone,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CN" sz="1200" i="1" dirty="0">
                <a:latin typeface="Arial" panose="020B0604020202020204" pitchFamily="34" charset="0"/>
                <a:cs typeface="Arial" panose="020B0604020202020204" pitchFamily="34" charset="0"/>
              </a:rPr>
              <a:t>diamond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particles are provided.</a:t>
            </a:r>
          </a:p>
          <a:p>
            <a:pPr algn="just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User can also </a:t>
            </a:r>
            <a:r>
              <a:rPr lang="en-US" altLang="zh-CN" sz="1200" i="1" dirty="0">
                <a:latin typeface="Arial" panose="020B0604020202020204" pitchFamily="34" charset="0"/>
                <a:cs typeface="Arial" panose="020B0604020202020204" pitchFamily="34" charset="0"/>
              </a:rPr>
              <a:t>self-specify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the ‘Cn’ for more complex geometries)</a:t>
            </a:r>
          </a:p>
          <a:p>
            <a:pPr algn="just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Initial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position&amp;orientation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define the initial position of mass center of particle deviated from origin of Cartesian coordinates; </a:t>
            </a:r>
          </a:p>
          <a:p>
            <a:pPr algn="just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the initial angle between symmetric axis of particle and 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y-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axes.</a:t>
            </a: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FE5B799-2288-453B-A853-D32C3CFD4E01}"/>
              </a:ext>
            </a:extLst>
          </p:cNvPr>
          <p:cNvSpPr/>
          <p:nvPr/>
        </p:nvSpPr>
        <p:spPr>
          <a:xfrm>
            <a:off x="1264626" y="3234911"/>
            <a:ext cx="1445958" cy="3371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9E12CDB-027C-4688-B231-D733BE9590AE}"/>
              </a:ext>
            </a:extLst>
          </p:cNvPr>
          <p:cNvSpPr txBox="1"/>
          <p:nvPr/>
        </p:nvSpPr>
        <p:spPr>
          <a:xfrm>
            <a:off x="264000" y="3714582"/>
            <a:ext cx="3537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Visualize the geometry based on “Particle parameters” in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Figure 1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of “Result visualization panel”; at the same time, the particle geometric data is created and saved in “</a:t>
            </a:r>
            <a:r>
              <a:rPr lang="en-US" altLang="zh-CN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particle_data.stl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”, which can be </a:t>
            </a:r>
            <a:r>
              <a:rPr lang="en-US" altLang="zh-CN" sz="1200" u="sng" dirty="0">
                <a:latin typeface="Arial" panose="020B0604020202020204" pitchFamily="34" charset="0"/>
                <a:cs typeface="Arial" panose="020B0604020202020204" pitchFamily="34" charset="0"/>
              </a:rPr>
              <a:t>directly imported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COMSOL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for further numerical calculations.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12BFD7F-EAFF-4608-9671-E56FEB7ACC2D}"/>
              </a:ext>
            </a:extLst>
          </p:cNvPr>
          <p:cNvSpPr txBox="1"/>
          <p:nvPr/>
        </p:nvSpPr>
        <p:spPr>
          <a:xfrm>
            <a:off x="3923374" y="6382113"/>
            <a:ext cx="232924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User-specified mapping coefficient:</a:t>
            </a:r>
          </a:p>
          <a:p>
            <a:r>
              <a:rPr lang="en-US" altLang="zh-CN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 = </a:t>
            </a:r>
            <a:r>
              <a:rPr lang="zh-CN" alt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[0.002  0 -0.0005 0 -0.00025]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F4E9D13-D0B3-46B5-92B6-BF0D0DB263F5}"/>
              </a:ext>
            </a:extLst>
          </p:cNvPr>
          <p:cNvSpPr/>
          <p:nvPr/>
        </p:nvSpPr>
        <p:spPr>
          <a:xfrm flipH="1" flipV="1">
            <a:off x="696000" y="1629000"/>
            <a:ext cx="288000" cy="285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8C06EC8-64F7-4FE3-A7A9-7D1615FDBA05}"/>
              </a:ext>
            </a:extLst>
          </p:cNvPr>
          <p:cNvSpPr/>
          <p:nvPr/>
        </p:nvSpPr>
        <p:spPr>
          <a:xfrm flipH="1" flipV="1">
            <a:off x="696000" y="2621090"/>
            <a:ext cx="936000" cy="5184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39BA0622-A8C6-401D-AE33-F517D169CB87}"/>
              </a:ext>
            </a:extLst>
          </p:cNvPr>
          <p:cNvCxnSpPr>
            <a:cxnSpLocks/>
            <a:stCxn id="71" idx="3"/>
          </p:cNvCxnSpPr>
          <p:nvPr/>
        </p:nvCxnSpPr>
        <p:spPr>
          <a:xfrm rot="10800000" flipV="1">
            <a:off x="136526" y="1771760"/>
            <a:ext cx="559474" cy="3102248"/>
          </a:xfrm>
          <a:prstGeom prst="bentConnector2">
            <a:avLst/>
          </a:prstGeom>
          <a:ln w="2540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96126F4F-7B35-4B17-9DF2-59C1121DCEA3}"/>
              </a:ext>
            </a:extLst>
          </p:cNvPr>
          <p:cNvCxnSpPr>
            <a:cxnSpLocks/>
            <a:stCxn id="72" idx="3"/>
          </p:cNvCxnSpPr>
          <p:nvPr/>
        </p:nvCxnSpPr>
        <p:spPr>
          <a:xfrm flipH="1">
            <a:off x="129989" y="2880318"/>
            <a:ext cx="566011" cy="0"/>
          </a:xfrm>
          <a:prstGeom prst="line">
            <a:avLst/>
          </a:prstGeom>
          <a:ln w="25400">
            <a:solidFill>
              <a:srgbClr val="FF00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4FF8F6E0-8FAF-4830-8F43-ADF5A33E4214}"/>
              </a:ext>
            </a:extLst>
          </p:cNvPr>
          <p:cNvSpPr/>
          <p:nvPr/>
        </p:nvSpPr>
        <p:spPr>
          <a:xfrm flipH="1" flipV="1">
            <a:off x="1022616" y="1343479"/>
            <a:ext cx="2160217" cy="285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C583A67C-C2AA-4E90-96B4-33E3DB9F268B}"/>
              </a:ext>
            </a:extLst>
          </p:cNvPr>
          <p:cNvCxnSpPr>
            <a:cxnSpLocks/>
          </p:cNvCxnSpPr>
          <p:nvPr/>
        </p:nvCxnSpPr>
        <p:spPr>
          <a:xfrm flipH="1">
            <a:off x="3153991" y="941894"/>
            <a:ext cx="740502" cy="389546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938692E6-CFAA-411B-BE7E-BA9B7FF3C3AB}"/>
              </a:ext>
            </a:extLst>
          </p:cNvPr>
          <p:cNvCxnSpPr>
            <a:cxnSpLocks/>
          </p:cNvCxnSpPr>
          <p:nvPr/>
        </p:nvCxnSpPr>
        <p:spPr>
          <a:xfrm flipH="1" flipV="1">
            <a:off x="3186869" y="1639292"/>
            <a:ext cx="707624" cy="805381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8A3C2D18-AFFD-40CB-907D-E8AB1E95E1E8}"/>
              </a:ext>
            </a:extLst>
          </p:cNvPr>
          <p:cNvSpPr txBox="1"/>
          <p:nvPr/>
        </p:nvSpPr>
        <p:spPr>
          <a:xfrm>
            <a:off x="8423039" y="2277000"/>
            <a:ext cx="36389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Boundary conditions: </a:t>
            </a:r>
          </a:p>
          <a:p>
            <a:pPr algn="just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there are two common options, </a:t>
            </a:r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sound-hard (Neumann)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sound-soft (Dirichlet)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conditions.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4D8BA4DE-F20F-4308-A2FA-CB7275721532}"/>
              </a:ext>
            </a:extLst>
          </p:cNvPr>
          <p:cNvSpPr txBox="1"/>
          <p:nvPr/>
        </p:nvSpPr>
        <p:spPr>
          <a:xfrm>
            <a:off x="8423040" y="5428005"/>
            <a:ext cx="363896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Medium: </a:t>
            </a:r>
          </a:p>
          <a:p>
            <a:pPr algn="just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there are two common options, </a:t>
            </a:r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air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water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medium.</a:t>
            </a:r>
          </a:p>
          <a:p>
            <a:pPr algn="just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The medium properties are automatically implanted once the “Medium popup menu” is selected.</a:t>
            </a: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BA54106D-3F6D-4321-85AE-389F2A3F561C}"/>
              </a:ext>
            </a:extLst>
          </p:cNvPr>
          <p:cNvCxnSpPr>
            <a:cxnSpLocks/>
          </p:cNvCxnSpPr>
          <p:nvPr/>
        </p:nvCxnSpPr>
        <p:spPr>
          <a:xfrm>
            <a:off x="1992000" y="3572046"/>
            <a:ext cx="0" cy="216954"/>
          </a:xfrm>
          <a:prstGeom prst="straightConnector1">
            <a:avLst/>
          </a:prstGeom>
          <a:ln w="2540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箭头: 右 99">
            <a:extLst>
              <a:ext uri="{FF2B5EF4-FFF2-40B4-BE49-F238E27FC236}">
                <a16:creationId xmlns:a16="http://schemas.microsoft.com/office/drawing/2014/main" id="{EC24C912-768B-45A5-B163-0B6A199A5D6F}"/>
              </a:ext>
            </a:extLst>
          </p:cNvPr>
          <p:cNvSpPr/>
          <p:nvPr/>
        </p:nvSpPr>
        <p:spPr>
          <a:xfrm>
            <a:off x="2796765" y="3318784"/>
            <a:ext cx="1138832" cy="18221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646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3187040-3C09-49C9-B98C-CB1001293C1E}"/>
              </a:ext>
            </a:extLst>
          </p:cNvPr>
          <p:cNvGrpSpPr/>
          <p:nvPr/>
        </p:nvGrpSpPr>
        <p:grpSpPr>
          <a:xfrm>
            <a:off x="7032001" y="844715"/>
            <a:ext cx="3168001" cy="3592285"/>
            <a:chOff x="192000" y="2444520"/>
            <a:chExt cx="3024000" cy="3428999"/>
          </a:xfrm>
        </p:grpSpPr>
        <p:pic>
          <p:nvPicPr>
            <p:cNvPr id="30" name="图片 29" descr="图示&#10;&#10;描述已自动生成">
              <a:extLst>
                <a:ext uri="{FF2B5EF4-FFF2-40B4-BE49-F238E27FC236}">
                  <a16:creationId xmlns:a16="http://schemas.microsoft.com/office/drawing/2014/main" id="{67A2B230-A9AD-45DB-A3DB-503A91B54C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818" t="32418" r="3635" b="32015"/>
            <a:stretch/>
          </p:blipFill>
          <p:spPr>
            <a:xfrm>
              <a:off x="192000" y="2444520"/>
              <a:ext cx="3024000" cy="3428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0D6C397-7F57-4282-822E-A29AEDCCF5D4}"/>
                </a:ext>
              </a:extLst>
            </p:cNvPr>
            <p:cNvSpPr/>
            <p:nvPr/>
          </p:nvSpPr>
          <p:spPr>
            <a:xfrm>
              <a:off x="936000" y="5384906"/>
              <a:ext cx="1584000" cy="3731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5" name="图片 14" descr="图示&#10;&#10;描述已自动生成">
            <a:extLst>
              <a:ext uri="{FF2B5EF4-FFF2-40B4-BE49-F238E27FC236}">
                <a16:creationId xmlns:a16="http://schemas.microsoft.com/office/drawing/2014/main" id="{2E226A3D-F1F4-42E4-BC2B-026B34EADC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34" t="11873" r="2752" b="27394"/>
          <a:stretch/>
        </p:blipFill>
        <p:spPr>
          <a:xfrm>
            <a:off x="192000" y="837000"/>
            <a:ext cx="3312000" cy="58550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 descr="图形用户界面&#10;&#10;描述已自动生成">
            <a:extLst>
              <a:ext uri="{FF2B5EF4-FFF2-40B4-BE49-F238E27FC236}">
                <a16:creationId xmlns:a16="http://schemas.microsoft.com/office/drawing/2014/main" id="{B47A6B02-E14A-4EFF-B7C5-6C3BE24C47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6" t="15549" r="7838" b="67316"/>
          <a:stretch/>
        </p:blipFill>
        <p:spPr>
          <a:xfrm>
            <a:off x="3676389" y="909000"/>
            <a:ext cx="3167999" cy="10549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05EE10B7-5DD9-4BC5-AAB1-A2BEF8741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350" y="-1695"/>
            <a:ext cx="9990350" cy="7366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215900" indent="-360045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Parametric control panel (Wavefront parameters)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直接连接符 68">
            <a:extLst>
              <a:ext uri="{FF2B5EF4-FFF2-40B4-BE49-F238E27FC236}">
                <a16:creationId xmlns:a16="http://schemas.microsoft.com/office/drawing/2014/main" id="{117DC65D-07CD-44C1-B736-56F04A3D20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0" y="765000"/>
            <a:ext cx="12192000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42EDACA-AF0A-451C-8C3C-7C50B4C48653}"/>
              </a:ext>
            </a:extLst>
          </p:cNvPr>
          <p:cNvCxnSpPr>
            <a:cxnSpLocks/>
          </p:cNvCxnSpPr>
          <p:nvPr/>
        </p:nvCxnSpPr>
        <p:spPr>
          <a:xfrm flipH="1">
            <a:off x="2891818" y="908999"/>
            <a:ext cx="765212" cy="838984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83B0949-B30F-4CC4-B95A-E2265C7F66BA}"/>
              </a:ext>
            </a:extLst>
          </p:cNvPr>
          <p:cNvCxnSpPr>
            <a:cxnSpLocks/>
          </p:cNvCxnSpPr>
          <p:nvPr/>
        </p:nvCxnSpPr>
        <p:spPr>
          <a:xfrm flipH="1">
            <a:off x="2891819" y="1963981"/>
            <a:ext cx="799794" cy="25019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 descr="图示&#10;&#10;描述已自动生成">
            <a:extLst>
              <a:ext uri="{FF2B5EF4-FFF2-40B4-BE49-F238E27FC236}">
                <a16:creationId xmlns:a16="http://schemas.microsoft.com/office/drawing/2014/main" id="{B143B181-EF44-4721-8068-E42518661C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18" t="24391" r="3635" b="67394"/>
          <a:stretch/>
        </p:blipFill>
        <p:spPr>
          <a:xfrm>
            <a:off x="3684302" y="2068587"/>
            <a:ext cx="3167999" cy="867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A850EA76-F9BE-4621-9D0A-ACE17A06D1AC}"/>
              </a:ext>
            </a:extLst>
          </p:cNvPr>
          <p:cNvSpPr txBox="1"/>
          <p:nvPr/>
        </p:nvSpPr>
        <p:spPr>
          <a:xfrm>
            <a:off x="10200000" y="807158"/>
            <a:ext cx="199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Visualize the particle-transducer system based on “Particle parameters” and “Controls: Transducer array” parameters in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Figure 2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of “Result visualization panel”.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27612E95-802D-44AC-BA15-AF75D4B922DD}"/>
                  </a:ext>
                </a:extLst>
              </p:cNvPr>
              <p:cNvSpPr txBox="1"/>
              <p:nvPr/>
            </p:nvSpPr>
            <p:spPr>
              <a:xfrm>
                <a:off x="227999" y="2072803"/>
                <a:ext cx="3240001" cy="267765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  <a:prstDash val="lgDashDot"/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Frequency: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set the operating frequency of incident wave.</a:t>
                </a:r>
              </a:p>
              <a:p>
                <a:pPr algn="just"/>
                <a:endParaRPr lang="en-US" altLang="zh-CN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n-US" altLang="zh-CN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Integration radius: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define the spherical space that the acoustic fields are approximated by partial-wave expansion series; </a:t>
                </a:r>
              </a:p>
              <a:p>
                <a:pPr algn="just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(we found “</a:t>
                </a:r>
                <a:r>
                  <a:rPr lang="en-US" altLang="zh-CN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integration radius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≈</m:t>
                    </m:r>
                  </m:oMath>
                </a14:m>
                <a:r>
                  <a:rPr lang="en-US" altLang="zh-CN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0.005 m”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can get a high accurate radiation force and torque through validating with the full three-dimensional numerical simulations in COMSOL)</a:t>
                </a:r>
                <a:endPara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27612E95-802D-44AC-BA15-AF75D4B92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99" y="2072803"/>
                <a:ext cx="3240001" cy="2677656"/>
              </a:xfrm>
              <a:prstGeom prst="rect">
                <a:avLst/>
              </a:prstGeom>
              <a:blipFill>
                <a:blip r:embed="rId4"/>
                <a:stretch>
                  <a:fillRect l="-563" t="-455" r="-188" b="-1364"/>
                </a:stretch>
              </a:blipFill>
              <a:ln w="6350">
                <a:solidFill>
                  <a:srgbClr val="FF0000"/>
                </a:solidFill>
                <a:prstDash val="lgDashDot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矩形 59">
            <a:extLst>
              <a:ext uri="{FF2B5EF4-FFF2-40B4-BE49-F238E27FC236}">
                <a16:creationId xmlns:a16="http://schemas.microsoft.com/office/drawing/2014/main" id="{4319B74B-CC5B-4907-814F-63965DF05BD8}"/>
              </a:ext>
            </a:extLst>
          </p:cNvPr>
          <p:cNvSpPr/>
          <p:nvPr/>
        </p:nvSpPr>
        <p:spPr>
          <a:xfrm flipH="1" flipV="1">
            <a:off x="579235" y="1108137"/>
            <a:ext cx="1152203" cy="5340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3576E60B-ADD6-4009-B5E3-5DF33D46587E}"/>
              </a:ext>
            </a:extLst>
          </p:cNvPr>
          <p:cNvCxnSpPr>
            <a:cxnSpLocks/>
          </p:cNvCxnSpPr>
          <p:nvPr/>
        </p:nvCxnSpPr>
        <p:spPr>
          <a:xfrm rot="5400000">
            <a:off x="108777" y="1602345"/>
            <a:ext cx="706712" cy="234205"/>
          </a:xfrm>
          <a:prstGeom prst="bentConnector3">
            <a:avLst>
              <a:gd name="adj1" fmla="val 177"/>
            </a:avLst>
          </a:prstGeom>
          <a:ln w="2540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图片 68" descr="图示&#10;&#10;描述已自动生成">
            <a:extLst>
              <a:ext uri="{FF2B5EF4-FFF2-40B4-BE49-F238E27FC236}">
                <a16:creationId xmlns:a16="http://schemas.microsoft.com/office/drawing/2014/main" id="{6ECC6299-BD51-485B-8A72-62AC9F16A0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83" t="10856" r="63556" b="62716"/>
          <a:stretch/>
        </p:blipFill>
        <p:spPr>
          <a:xfrm>
            <a:off x="10272000" y="2650962"/>
            <a:ext cx="1728000" cy="178604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9B503421-628C-455A-8875-E47343E2F8BF}"/>
              </a:ext>
            </a:extLst>
          </p:cNvPr>
          <p:cNvCxnSpPr>
            <a:cxnSpLocks/>
          </p:cNvCxnSpPr>
          <p:nvPr/>
        </p:nvCxnSpPr>
        <p:spPr>
          <a:xfrm>
            <a:off x="5404391" y="1593974"/>
            <a:ext cx="0" cy="474613"/>
          </a:xfrm>
          <a:prstGeom prst="straightConnector1">
            <a:avLst/>
          </a:prstGeom>
          <a:ln w="2540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D6F6D02A-AB79-4A79-8366-3C6EF17DBC35}"/>
              </a:ext>
            </a:extLst>
          </p:cNvPr>
          <p:cNvSpPr/>
          <p:nvPr/>
        </p:nvSpPr>
        <p:spPr>
          <a:xfrm>
            <a:off x="684000" y="6173540"/>
            <a:ext cx="1542663" cy="3909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01F62B8E-1BC8-4C68-B761-CC2B2A5D2632}"/>
              </a:ext>
            </a:extLst>
          </p:cNvPr>
          <p:cNvSpPr txBox="1"/>
          <p:nvPr/>
        </p:nvSpPr>
        <p:spPr>
          <a:xfrm>
            <a:off x="234000" y="5527875"/>
            <a:ext cx="3240000" cy="523220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Visualize the acoustic pressure field in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Figure 3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of “Result visualization panel”.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87AA6D4-04F2-42C6-8165-0074A4EFA1C1}"/>
              </a:ext>
            </a:extLst>
          </p:cNvPr>
          <p:cNvSpPr txBox="1"/>
          <p:nvPr/>
        </p:nvSpPr>
        <p:spPr>
          <a:xfrm>
            <a:off x="3689294" y="3026395"/>
            <a:ext cx="3163008" cy="1169551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Pressure (amp):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set the pressure amplitude of the incident plane wave.</a:t>
            </a:r>
          </a:p>
          <a:p>
            <a:pPr algn="just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activated when the “Wavefront popup menu” selects </a:t>
            </a:r>
            <a:r>
              <a:rPr lang="en-US" altLang="zh-CN" sz="1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 travelling wave</a:t>
            </a:r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feature)</a:t>
            </a:r>
          </a:p>
        </p:txBody>
      </p:sp>
      <p:pic>
        <p:nvPicPr>
          <p:cNvPr id="98" name="图片 97" descr="图示&#10;&#10;描述已自动生成">
            <a:extLst>
              <a:ext uri="{FF2B5EF4-FFF2-40B4-BE49-F238E27FC236}">
                <a16:creationId xmlns:a16="http://schemas.microsoft.com/office/drawing/2014/main" id="{C6EDCB0D-B650-45D3-90F2-6EE8DA5650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7" t="10539" r="45738" b="61164"/>
          <a:stretch/>
        </p:blipFill>
        <p:spPr>
          <a:xfrm>
            <a:off x="3701113" y="4464197"/>
            <a:ext cx="2375999" cy="22278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9" name="箭头: 右 98">
            <a:extLst>
              <a:ext uri="{FF2B5EF4-FFF2-40B4-BE49-F238E27FC236}">
                <a16:creationId xmlns:a16="http://schemas.microsoft.com/office/drawing/2014/main" id="{EA201346-4D81-424C-BC64-6614C11AA110}"/>
              </a:ext>
            </a:extLst>
          </p:cNvPr>
          <p:cNvSpPr/>
          <p:nvPr/>
        </p:nvSpPr>
        <p:spPr>
          <a:xfrm>
            <a:off x="2314226" y="6277883"/>
            <a:ext cx="1333774" cy="17514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6F4294DB-3396-4FDF-B118-BA07DAB6CA96}"/>
              </a:ext>
            </a:extLst>
          </p:cNvPr>
          <p:cNvCxnSpPr>
            <a:cxnSpLocks/>
          </p:cNvCxnSpPr>
          <p:nvPr/>
        </p:nvCxnSpPr>
        <p:spPr>
          <a:xfrm>
            <a:off x="6556389" y="1831280"/>
            <a:ext cx="547612" cy="0"/>
          </a:xfrm>
          <a:prstGeom prst="straightConnector1">
            <a:avLst/>
          </a:prstGeom>
          <a:ln w="2540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0A6C93BD-256B-4489-A08D-A7E80E0C2D83}"/>
              </a:ext>
            </a:extLst>
          </p:cNvPr>
          <p:cNvSpPr txBox="1"/>
          <p:nvPr/>
        </p:nvSpPr>
        <p:spPr>
          <a:xfrm>
            <a:off x="6384000" y="4509000"/>
            <a:ext cx="5616000" cy="2277547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Radial velocity (amp):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set the radial vibration amplitude of the circular oscillator of the transducers.</a:t>
            </a:r>
          </a:p>
          <a:p>
            <a:pPr algn="just"/>
            <a:r>
              <a:rPr lang="en-US" altLang="zh-C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Interdistance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set the initial vertical distance between the coordinate origin and transducer array.</a:t>
            </a:r>
          </a:p>
          <a:p>
            <a:pPr algn="just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Transducer positions: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set the initial positions of transducer. Each row gives the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y-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positions</a:t>
            </a:r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of a transducer.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zh-C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Phase&amp;Relative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 amplitude delay: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set the phase and amplitude parameters of the transducer array.</a:t>
            </a:r>
          </a:p>
          <a:p>
            <a:pPr algn="just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(The above parameters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activated when the “Wavefront popup menu” selects </a:t>
            </a:r>
            <a:r>
              <a:rPr lang="en-US" altLang="zh-CN" sz="1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Transducer array (circular oscillator)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feature)</a:t>
            </a:r>
          </a:p>
        </p:txBody>
      </p:sp>
      <p:sp>
        <p:nvSpPr>
          <p:cNvPr id="113" name="箭头: 右 112">
            <a:extLst>
              <a:ext uri="{FF2B5EF4-FFF2-40B4-BE49-F238E27FC236}">
                <a16:creationId xmlns:a16="http://schemas.microsoft.com/office/drawing/2014/main" id="{97077E4A-AB68-4D65-A7B3-AD0ECFFFC910}"/>
              </a:ext>
            </a:extLst>
          </p:cNvPr>
          <p:cNvSpPr/>
          <p:nvPr/>
        </p:nvSpPr>
        <p:spPr>
          <a:xfrm>
            <a:off x="9542858" y="4037469"/>
            <a:ext cx="677952" cy="15847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5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5EE10B7-5DD9-4BC5-AAB1-A2BEF8741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350" y="-1695"/>
            <a:ext cx="12192000" cy="7366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215900" indent="-360045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Functional panel and Control panel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直接连接符 68">
            <a:extLst>
              <a:ext uri="{FF2B5EF4-FFF2-40B4-BE49-F238E27FC236}">
                <a16:creationId xmlns:a16="http://schemas.microsoft.com/office/drawing/2014/main" id="{117DC65D-07CD-44C1-B736-56F04A3D20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0" y="765000"/>
            <a:ext cx="12192000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3DD61DD-34D7-4FFD-9056-D6B3F1CF5F4F}"/>
              </a:ext>
            </a:extLst>
          </p:cNvPr>
          <p:cNvSpPr txBox="1"/>
          <p:nvPr/>
        </p:nvSpPr>
        <p:spPr>
          <a:xfrm>
            <a:off x="1848000" y="1552156"/>
            <a:ext cx="338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Prediction of the radiation force and torque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BD34302-CEF4-4C2D-BC12-F6646B3B0FA5}"/>
              </a:ext>
            </a:extLst>
          </p:cNvPr>
          <p:cNvGrpSpPr/>
          <p:nvPr/>
        </p:nvGrpSpPr>
        <p:grpSpPr>
          <a:xfrm>
            <a:off x="1848000" y="2387029"/>
            <a:ext cx="8352000" cy="2821061"/>
            <a:chOff x="1768997" y="1304819"/>
            <a:chExt cx="8352000" cy="2821061"/>
          </a:xfrm>
        </p:grpSpPr>
        <p:pic>
          <p:nvPicPr>
            <p:cNvPr id="11" name="图片 10" descr="图形用户界面&#10;&#10;描述已自动生成">
              <a:extLst>
                <a:ext uri="{FF2B5EF4-FFF2-40B4-BE49-F238E27FC236}">
                  <a16:creationId xmlns:a16="http://schemas.microsoft.com/office/drawing/2014/main" id="{2B02DC87-EC41-4E0E-B230-148FE20630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410" t="73971" r="1701" b="861"/>
            <a:stretch/>
          </p:blipFill>
          <p:spPr>
            <a:xfrm>
              <a:off x="1768997" y="1304819"/>
              <a:ext cx="8352000" cy="28210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578E5D32-82F8-40F0-ABC8-171F70D923D6}"/>
                </a:ext>
              </a:extLst>
            </p:cNvPr>
            <p:cNvGrpSpPr/>
            <p:nvPr/>
          </p:nvGrpSpPr>
          <p:grpSpPr>
            <a:xfrm>
              <a:off x="1887008" y="1510016"/>
              <a:ext cx="8115978" cy="2422984"/>
              <a:chOff x="1343999" y="1263236"/>
              <a:chExt cx="9504001" cy="2837371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85ABABA-4B80-43EA-997D-472FC24A37ED}"/>
                  </a:ext>
                </a:extLst>
              </p:cNvPr>
              <p:cNvSpPr/>
              <p:nvPr/>
            </p:nvSpPr>
            <p:spPr>
              <a:xfrm>
                <a:off x="1344000" y="1263236"/>
                <a:ext cx="4824000" cy="194976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63B79A5-40D7-46B8-9DF4-88FE4E8A9864}"/>
                  </a:ext>
                </a:extLst>
              </p:cNvPr>
              <p:cNvSpPr/>
              <p:nvPr/>
            </p:nvSpPr>
            <p:spPr>
              <a:xfrm>
                <a:off x="6168000" y="1263236"/>
                <a:ext cx="4680000" cy="194976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2B9758E-52C2-486E-B530-94071B8CF1C5}"/>
                  </a:ext>
                </a:extLst>
              </p:cNvPr>
              <p:cNvSpPr/>
              <p:nvPr/>
            </p:nvSpPr>
            <p:spPr>
              <a:xfrm>
                <a:off x="1343999" y="3510411"/>
                <a:ext cx="9504000" cy="59019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5642AA54-FFFE-4E53-8894-8B59B854546A}"/>
              </a:ext>
            </a:extLst>
          </p:cNvPr>
          <p:cNvSpPr txBox="1"/>
          <p:nvPr/>
        </p:nvSpPr>
        <p:spPr>
          <a:xfrm>
            <a:off x="6128800" y="1552156"/>
            <a:ext cx="407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Calculation the acoustophoretic process of the particle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6AA3FBE-DC84-4C0E-87C2-2D9E38649D5E}"/>
              </a:ext>
            </a:extLst>
          </p:cNvPr>
          <p:cNvSpPr txBox="1"/>
          <p:nvPr/>
        </p:nvSpPr>
        <p:spPr>
          <a:xfrm>
            <a:off x="4260000" y="5255890"/>
            <a:ext cx="36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Save figures and Reset parameters to default values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397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5EE10B7-5DD9-4BC5-AAB1-A2BEF8741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350" y="-1695"/>
            <a:ext cx="12198350" cy="7366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215900" indent="-360045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Functional panel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直接连接符 68">
            <a:extLst>
              <a:ext uri="{FF2B5EF4-FFF2-40B4-BE49-F238E27FC236}">
                <a16:creationId xmlns:a16="http://schemas.microsoft.com/office/drawing/2014/main" id="{117DC65D-07CD-44C1-B736-56F04A3D20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0" y="765000"/>
            <a:ext cx="12192000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A9A242E-B103-4219-866C-A7B6F0AFAC29}"/>
                  </a:ext>
                </a:extLst>
              </p:cNvPr>
              <p:cNvSpPr txBox="1"/>
              <p:nvPr/>
            </p:nvSpPr>
            <p:spPr>
              <a:xfrm>
                <a:off x="4512001" y="1023198"/>
                <a:ext cx="7415999" cy="22311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Present the predicted radiation force and torque: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   Radiation force   = [-7.3206e-008  8.2886e-020  2.6585e-006]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N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   Radiation torque = [5.3267e-022  3.7968e-010  -5.9868e-023]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N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m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i.e.,</a:t>
                </a:r>
              </a:p>
              <a:p>
                <a:r>
                  <a:rPr lang="en-US" altLang="zh-CN" dirty="0"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rad</m:t>
                                </m:r>
                                <m:r>
                                  <a:rPr lang="en-US" altLang="zh-CN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altLang="zh-CN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b="0" i="0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=−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7.3206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−8</m:t>
                                </m:r>
                              </m:sup>
                            </m:sSup>
                            <m:r>
                              <a:rPr lang="en-US" altLang="zh-CN" b="0" i="0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N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rad</m:t>
                                </m:r>
                                <m:r>
                                  <a:rPr lang="en-US" altLang="zh-CN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+8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2886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−20</m:t>
                                </m:r>
                              </m:sup>
                            </m:sSup>
                            <m:r>
                              <a:rPr lang="en-US" altLang="zh-CN" b="0" i="0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N</m:t>
                            </m:r>
                            <m:r>
                              <a:rPr lang="en-US" altLang="zh-CN" b="0" i="0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rad</m:t>
                                </m:r>
                                <m:r>
                                  <a:rPr lang="en-US" altLang="zh-CN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US" altLang="zh-CN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+2.6585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−8</m:t>
                                </m:r>
                              </m:sup>
                            </m:sSup>
                            <m:r>
                              <a:rPr lang="en-US" altLang="zh-CN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N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rad</m:t>
                                </m:r>
                                <m:r>
                                  <a:rPr lang="en-US" altLang="zh-CN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altLang="zh-CN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b="0" i="0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+5.3267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−22</m:t>
                                </m:r>
                              </m:sup>
                            </m:sSup>
                            <m:r>
                              <a:rPr lang="en-US" altLang="zh-CN" b="0" i="0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N</m:t>
                            </m:r>
                            <m:r>
                              <a:rPr lang="en-US" altLang="zh-CN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∙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m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rad</m:t>
                                </m:r>
                                <m:r>
                                  <a:rPr lang="en-US" altLang="zh-CN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CN" b="0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3.7968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−10</m:t>
                                </m:r>
                              </m:sup>
                            </m:sSup>
                            <m:r>
                              <a:rPr lang="en-US" altLang="zh-CN" b="0" i="0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N</m:t>
                            </m:r>
                            <m:r>
                              <a:rPr lang="en-US" altLang="zh-CN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∙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m</m:t>
                            </m:r>
                            <m:r>
                              <a:rPr lang="en-US" altLang="zh-CN" b="0" i="0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rad</m:t>
                                </m:r>
                                <m:r>
                                  <a:rPr lang="en-US" altLang="zh-CN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US" altLang="zh-CN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altLang="zh-CN" b="0" i="0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5.98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68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−23</m:t>
                                </m:r>
                              </m:sup>
                            </m:sSup>
                            <m:r>
                              <a:rPr lang="en-US" altLang="zh-CN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N</m:t>
                            </m:r>
                            <m:r>
                              <a:rPr lang="en-US" altLang="zh-CN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∙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m</m:t>
                            </m:r>
                          </m:e>
                        </m:eqArr>
                      </m:e>
                    </m:d>
                  </m:oMath>
                </a14:m>
                <a:endParaRPr lang="zh-CN" altLang="en-US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A9A242E-B103-4219-866C-A7B6F0AFA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001" y="1023198"/>
                <a:ext cx="7415999" cy="2231188"/>
              </a:xfrm>
              <a:prstGeom prst="rect">
                <a:avLst/>
              </a:prstGeom>
              <a:blipFill>
                <a:blip r:embed="rId2"/>
                <a:stretch>
                  <a:fillRect l="-657" t="-1639" r="-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 descr="图形用户界面, 文本, 应用程序&#10;&#10;描述已自动生成">
            <a:extLst>
              <a:ext uri="{FF2B5EF4-FFF2-40B4-BE49-F238E27FC236}">
                <a16:creationId xmlns:a16="http://schemas.microsoft.com/office/drawing/2014/main" id="{37060FE6-E299-4782-B861-CD82DAA22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41" y="1052998"/>
            <a:ext cx="4119473" cy="16331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BFE3E657-EC93-4F6C-BAAC-ACDD975841C7}"/>
              </a:ext>
            </a:extLst>
          </p:cNvPr>
          <p:cNvSpPr/>
          <p:nvPr/>
        </p:nvSpPr>
        <p:spPr>
          <a:xfrm>
            <a:off x="1224000" y="2124000"/>
            <a:ext cx="1116000" cy="37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F6FF131-15F2-4F5C-94B3-52E43DBA20E7}"/>
              </a:ext>
            </a:extLst>
          </p:cNvPr>
          <p:cNvCxnSpPr>
            <a:cxnSpLocks/>
          </p:cNvCxnSpPr>
          <p:nvPr/>
        </p:nvCxnSpPr>
        <p:spPr>
          <a:xfrm>
            <a:off x="3864000" y="1413000"/>
            <a:ext cx="936000" cy="0"/>
          </a:xfrm>
          <a:prstGeom prst="straightConnector1">
            <a:avLst/>
          </a:prstGeom>
          <a:ln w="2540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878E83E-A4DE-4558-8027-C3A47D622D32}"/>
              </a:ext>
            </a:extLst>
          </p:cNvPr>
          <p:cNvCxnSpPr>
            <a:cxnSpLocks/>
          </p:cNvCxnSpPr>
          <p:nvPr/>
        </p:nvCxnSpPr>
        <p:spPr>
          <a:xfrm flipV="1">
            <a:off x="3864000" y="1772998"/>
            <a:ext cx="936000" cy="2"/>
          </a:xfrm>
          <a:prstGeom prst="straightConnector1">
            <a:avLst/>
          </a:prstGeom>
          <a:ln w="2540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9DF52EA-C60D-4EAC-9550-CED1E7AA5115}"/>
              </a:ext>
            </a:extLst>
          </p:cNvPr>
          <p:cNvCxnSpPr>
            <a:cxnSpLocks/>
          </p:cNvCxnSpPr>
          <p:nvPr/>
        </p:nvCxnSpPr>
        <p:spPr>
          <a:xfrm>
            <a:off x="1782000" y="2502000"/>
            <a:ext cx="0" cy="495000"/>
          </a:xfrm>
          <a:prstGeom prst="straightConnector1">
            <a:avLst/>
          </a:prstGeom>
          <a:ln w="2540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 descr="图示&#10;&#10;描述已自动生成">
            <a:extLst>
              <a:ext uri="{FF2B5EF4-FFF2-40B4-BE49-F238E27FC236}">
                <a16:creationId xmlns:a16="http://schemas.microsoft.com/office/drawing/2014/main" id="{96794BEA-AA5B-42B7-BED9-9B5D6F7156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50" t="75592" r="2556" b="9730"/>
          <a:stretch/>
        </p:blipFill>
        <p:spPr>
          <a:xfrm>
            <a:off x="185841" y="4011677"/>
            <a:ext cx="3894159" cy="16650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926C996D-2F50-4AE2-AFD5-7CAAD1727CB6}"/>
              </a:ext>
            </a:extLst>
          </p:cNvPr>
          <p:cNvSpPr/>
          <p:nvPr/>
        </p:nvSpPr>
        <p:spPr>
          <a:xfrm>
            <a:off x="451713" y="5082677"/>
            <a:ext cx="964287" cy="37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43EDF7B-9236-41E5-B4A5-EE4F91D6D3EE}"/>
              </a:ext>
            </a:extLst>
          </p:cNvPr>
          <p:cNvSpPr txBox="1"/>
          <p:nvPr/>
        </p:nvSpPr>
        <p:spPr>
          <a:xfrm>
            <a:off x="4194307" y="3933000"/>
            <a:ext cx="7916379" cy="2862322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Time step: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set the time step for iterative calculation of the particle dynamics.</a:t>
            </a:r>
          </a:p>
          <a:p>
            <a:pPr algn="just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Ending time: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set the ending moment.</a:t>
            </a:r>
          </a:p>
          <a:p>
            <a:pPr algn="just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Current calculated for time: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indicate the progress of the calculation.</a:t>
            </a:r>
          </a:p>
          <a:p>
            <a:pPr algn="just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Data saved in: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specify the fold direction to save the data of the particle position and orientation at different moments in file “MyFilename.txt”.</a:t>
            </a:r>
          </a:p>
          <a:p>
            <a:pPr algn="just"/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the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vertical distance between the mass center of particle and transducer array (i.e., the </a:t>
            </a:r>
            <a:r>
              <a:rPr lang="en-US" altLang="zh-CN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interdistance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small than </a:t>
            </a:r>
            <a:r>
              <a:rPr lang="en-US" altLang="zh-CN" sz="18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0.01 mm, we stop the dynamic calculation and regard the particle cannot be trapped.</a:t>
            </a:r>
            <a:endParaRPr lang="en-US" altLang="zh-CN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(The above parameters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activated when the “Wavefront popup menu” selects </a:t>
            </a:r>
            <a:r>
              <a:rPr lang="en-US" altLang="zh-CN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Transducer array (circular oscillator)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feature)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529F504-6AA4-4636-8A1A-C0A463818D61}"/>
              </a:ext>
            </a:extLst>
          </p:cNvPr>
          <p:cNvCxnSpPr>
            <a:cxnSpLocks/>
          </p:cNvCxnSpPr>
          <p:nvPr/>
        </p:nvCxnSpPr>
        <p:spPr>
          <a:xfrm>
            <a:off x="977841" y="5460677"/>
            <a:ext cx="0" cy="495000"/>
          </a:xfrm>
          <a:prstGeom prst="straightConnector1">
            <a:avLst/>
          </a:prstGeom>
          <a:ln w="2540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5980273-7C93-47D3-89D4-E0AEF4E33665}"/>
              </a:ext>
            </a:extLst>
          </p:cNvPr>
          <p:cNvCxnSpPr>
            <a:cxnSpLocks/>
          </p:cNvCxnSpPr>
          <p:nvPr/>
        </p:nvCxnSpPr>
        <p:spPr>
          <a:xfrm>
            <a:off x="50050" y="3789000"/>
            <a:ext cx="12093950" cy="34883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7DFC26CB-537B-4CED-ADC6-365473ED639A}"/>
              </a:ext>
            </a:extLst>
          </p:cNvPr>
          <p:cNvSpPr txBox="1"/>
          <p:nvPr/>
        </p:nvSpPr>
        <p:spPr>
          <a:xfrm>
            <a:off x="185841" y="5950669"/>
            <a:ext cx="3894159" cy="646331"/>
          </a:xfrm>
          <a:prstGeom prst="rect">
            <a:avLst/>
          </a:prstGeom>
          <a:solidFill>
            <a:schemeClr val="bg1"/>
          </a:solidFill>
          <a:ln w="6350">
            <a:noFill/>
            <a:prstDash val="lgDashDot"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Click on the “Calculation” button to start the acoustophoretic prediction.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811689A-CC74-43C0-9D9D-DDE707BAA0CB}"/>
              </a:ext>
            </a:extLst>
          </p:cNvPr>
          <p:cNvSpPr txBox="1"/>
          <p:nvPr/>
        </p:nvSpPr>
        <p:spPr>
          <a:xfrm>
            <a:off x="185842" y="3005677"/>
            <a:ext cx="4119471" cy="646331"/>
          </a:xfrm>
          <a:prstGeom prst="rect">
            <a:avLst/>
          </a:prstGeom>
          <a:solidFill>
            <a:schemeClr val="bg1"/>
          </a:solidFill>
          <a:ln w="6350">
            <a:noFill/>
            <a:prstDash val="lgDashDot"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Click on the “Calculation” button to predict the radiation force and torque.</a:t>
            </a:r>
          </a:p>
        </p:txBody>
      </p:sp>
    </p:spTree>
    <p:extLst>
      <p:ext uri="{BB962C8B-B14F-4D97-AF65-F5344CB8AC3E}">
        <p14:creationId xmlns:p14="http://schemas.microsoft.com/office/powerpoint/2010/main" val="276692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10125</TotalTime>
  <Words>1208</Words>
  <Application>Microsoft Office PowerPoint</Application>
  <PresentationFormat>宽屏</PresentationFormat>
  <Paragraphs>111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t1-gul-regular</vt:lpstr>
      <vt:lpstr>等线</vt:lpstr>
      <vt:lpstr>等线 Light</vt:lpstr>
      <vt:lpstr>微软雅黑</vt:lpstr>
      <vt:lpstr>Arial</vt:lpstr>
      <vt:lpstr>Calibri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Tang Tianquan</dc:creator>
  <cp:lastModifiedBy>Tang Tianquan</cp:lastModifiedBy>
  <cp:revision>68</cp:revision>
  <dcterms:created xsi:type="dcterms:W3CDTF">2022-01-11T04:35:58Z</dcterms:created>
  <dcterms:modified xsi:type="dcterms:W3CDTF">2022-01-23T14:17:39Z</dcterms:modified>
</cp:coreProperties>
</file>