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7e7e37b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7e7e37b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37e7e37b7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37e7e37b7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37e7e37b7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37e7e37b7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37e7e37b7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37e7e37b7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37e7e37b7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37e7e37b7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37e7e37b7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37e7e37b7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964600" y="0"/>
            <a:ext cx="61794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Impact"/>
                <a:ea typeface="Impact"/>
                <a:cs typeface="Impact"/>
                <a:sym typeface="Impact"/>
              </a:rPr>
              <a:t>Projet de compréhension </a:t>
            </a:r>
            <a:endParaRPr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Impact"/>
                <a:ea typeface="Impact"/>
                <a:cs typeface="Impact"/>
                <a:sym typeface="Impact"/>
              </a:rPr>
              <a:t>des systèmes d'IA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445425" y="4609200"/>
            <a:ext cx="2550000" cy="3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Theo DOUBLET, Quentin LOPES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0"/>
            <a:ext cx="7038900" cy="17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latin typeface="Impact"/>
                <a:ea typeface="Impact"/>
                <a:cs typeface="Impact"/>
                <a:sym typeface="Impact"/>
              </a:rPr>
              <a:t>Sommaire</a:t>
            </a:r>
            <a:endParaRPr sz="3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648775" y="1560025"/>
            <a:ext cx="7038900" cy="31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Impact"/>
                <a:ea typeface="Impact"/>
                <a:cs typeface="Impact"/>
                <a:sym typeface="Impact"/>
              </a:rPr>
              <a:t>1 - Présentation du projet</a:t>
            </a:r>
            <a:endParaRPr sz="18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800">
                <a:latin typeface="Impact"/>
                <a:ea typeface="Impact"/>
                <a:cs typeface="Impact"/>
                <a:sym typeface="Impact"/>
              </a:rPr>
              <a:t>2 - Organisation &amp; d</a:t>
            </a:r>
            <a:r>
              <a:rPr lang="fr" sz="1800">
                <a:latin typeface="Impact"/>
                <a:ea typeface="Impact"/>
                <a:cs typeface="Impact"/>
                <a:sym typeface="Impact"/>
              </a:rPr>
              <a:t>éroulé du projet</a:t>
            </a:r>
            <a:endParaRPr sz="18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800">
                <a:latin typeface="Impact"/>
                <a:ea typeface="Impact"/>
                <a:cs typeface="Impact"/>
                <a:sym typeface="Impact"/>
              </a:rPr>
              <a:t>4 - Behaviour Trees</a:t>
            </a:r>
            <a:endParaRPr sz="18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800">
                <a:latin typeface="Impact"/>
                <a:ea typeface="Impact"/>
                <a:cs typeface="Impact"/>
                <a:sym typeface="Impact"/>
              </a:rPr>
              <a:t>5 - Final State Machine (FSM)</a:t>
            </a:r>
            <a:endParaRPr sz="18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800">
                <a:latin typeface="Impact"/>
                <a:ea typeface="Impact"/>
                <a:cs typeface="Impact"/>
                <a:sym typeface="Impact"/>
              </a:rPr>
              <a:t>6 - Conclusion</a:t>
            </a:r>
            <a:endParaRPr sz="18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3500" y="1621113"/>
            <a:ext cx="3977351" cy="2994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156000" y="283000"/>
            <a:ext cx="7038900" cy="116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latin typeface="Impact"/>
                <a:ea typeface="Impact"/>
                <a:cs typeface="Impact"/>
                <a:sym typeface="Impact"/>
              </a:rPr>
              <a:t>Présentation du Projet</a:t>
            </a:r>
            <a:endParaRPr sz="3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243325" y="1450300"/>
            <a:ext cx="7038900" cy="34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600" u="sng">
                <a:latin typeface="Impact"/>
                <a:ea typeface="Impact"/>
                <a:cs typeface="Impact"/>
                <a:sym typeface="Impact"/>
              </a:rPr>
              <a:t>Types d’IA / Comportements utilisés :</a:t>
            </a:r>
            <a:endParaRPr i="1" sz="1600" u="sng">
              <a:latin typeface="Impact"/>
              <a:ea typeface="Impact"/>
              <a:cs typeface="Impact"/>
              <a:sym typeface="Impact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Impact"/>
              <a:buChar char="-"/>
            </a:pPr>
            <a:r>
              <a:rPr lang="fr" sz="1600">
                <a:latin typeface="Impact"/>
                <a:ea typeface="Impact"/>
                <a:cs typeface="Impact"/>
                <a:sym typeface="Impact"/>
              </a:rPr>
              <a:t>Pathfinding A*</a:t>
            </a:r>
            <a:endParaRPr sz="1600">
              <a:latin typeface="Impact"/>
              <a:ea typeface="Impact"/>
              <a:cs typeface="Impact"/>
              <a:sym typeface="Impac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Impact"/>
              <a:buChar char="-"/>
            </a:pPr>
            <a:r>
              <a:rPr lang="fr" sz="1600">
                <a:latin typeface="Impact"/>
                <a:ea typeface="Impact"/>
                <a:cs typeface="Impact"/>
                <a:sym typeface="Impact"/>
              </a:rPr>
              <a:t>Final State Machine (FSM)</a:t>
            </a:r>
            <a:endParaRPr sz="1600">
              <a:latin typeface="Impact"/>
              <a:ea typeface="Impact"/>
              <a:cs typeface="Impact"/>
              <a:sym typeface="Impac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Impact"/>
              <a:buChar char="-"/>
            </a:pPr>
            <a:r>
              <a:rPr lang="fr" sz="1600">
                <a:latin typeface="Impact"/>
                <a:ea typeface="Impact"/>
                <a:cs typeface="Impact"/>
                <a:sym typeface="Impact"/>
              </a:rPr>
              <a:t>Behavior Trees</a:t>
            </a:r>
            <a:endParaRPr sz="16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fr" sz="1600" u="sng">
                <a:latin typeface="Impact"/>
                <a:ea typeface="Impact"/>
                <a:cs typeface="Impact"/>
                <a:sym typeface="Impact"/>
              </a:rPr>
              <a:t>Technologies utilisées :</a:t>
            </a:r>
            <a:endParaRPr i="1" sz="1600" u="sng">
              <a:latin typeface="Impact"/>
              <a:ea typeface="Impact"/>
              <a:cs typeface="Impact"/>
              <a:sym typeface="Impact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Impact"/>
              <a:buChar char="-"/>
            </a:pPr>
            <a:r>
              <a:rPr lang="fr" sz="1600">
                <a:latin typeface="Impact"/>
                <a:ea typeface="Impact"/>
                <a:cs typeface="Impact"/>
                <a:sym typeface="Impact"/>
              </a:rPr>
              <a:t>SFML 2.6.2</a:t>
            </a:r>
            <a:endParaRPr sz="1600">
              <a:latin typeface="Impact"/>
              <a:ea typeface="Impact"/>
              <a:cs typeface="Impact"/>
              <a:sym typeface="Impac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Impact"/>
              <a:buChar char="-"/>
            </a:pPr>
            <a:r>
              <a:rPr lang="fr" sz="1600">
                <a:latin typeface="Impact"/>
                <a:ea typeface="Impact"/>
                <a:cs typeface="Impact"/>
                <a:sym typeface="Impact"/>
              </a:rPr>
              <a:t>C++ 17</a:t>
            </a:r>
            <a:endParaRPr sz="16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4575" y="91975"/>
            <a:ext cx="4103551" cy="271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 rotWithShape="1">
          <a:blip r:embed="rId4">
            <a:alphaModFix/>
          </a:blip>
          <a:srcRect b="26900" l="0" r="0" t="0"/>
          <a:stretch/>
        </p:blipFill>
        <p:spPr>
          <a:xfrm>
            <a:off x="4223675" y="3940750"/>
            <a:ext cx="4814450" cy="110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396200" y="1567550"/>
            <a:ext cx="7940100" cy="32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700" u="sng">
                <a:latin typeface="Impact"/>
                <a:ea typeface="Impact"/>
                <a:cs typeface="Impact"/>
                <a:sym typeface="Impact"/>
              </a:rPr>
              <a:t>Répartition des tâches : </a:t>
            </a:r>
            <a:endParaRPr i="1" sz="1700" u="sng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231" u="sng">
              <a:latin typeface="Impact"/>
              <a:ea typeface="Impact"/>
              <a:cs typeface="Impact"/>
              <a:sym typeface="Impact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Impact"/>
              <a:buChar char="-"/>
            </a:pPr>
            <a:r>
              <a:rPr lang="fr" sz="1500">
                <a:latin typeface="Impact"/>
                <a:ea typeface="Impact"/>
                <a:cs typeface="Impact"/>
                <a:sym typeface="Impact"/>
              </a:rPr>
              <a:t>Théo : Final State Machine</a:t>
            </a:r>
            <a:endParaRPr sz="1500">
              <a:latin typeface="Impact"/>
              <a:ea typeface="Impact"/>
              <a:cs typeface="Impact"/>
              <a:sym typeface="Impac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Impact"/>
              <a:buChar char="-"/>
            </a:pPr>
            <a:r>
              <a:rPr lang="fr" sz="1500">
                <a:latin typeface="Impact"/>
                <a:ea typeface="Impact"/>
                <a:cs typeface="Impact"/>
                <a:sym typeface="Impact"/>
              </a:rPr>
              <a:t>Quentin : Behavior Trees</a:t>
            </a:r>
            <a:endParaRPr sz="15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fr" sz="1700" u="sng">
                <a:latin typeface="Impact"/>
                <a:ea typeface="Impact"/>
                <a:cs typeface="Impact"/>
                <a:sym typeface="Impact"/>
              </a:rPr>
              <a:t>Déroulé du projet : </a:t>
            </a:r>
            <a:endParaRPr i="1" sz="1700" u="sng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374" u="sng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500">
                <a:latin typeface="Impact"/>
                <a:ea typeface="Impact"/>
                <a:cs typeface="Impact"/>
                <a:sym typeface="Impact"/>
              </a:rPr>
              <a:t>Vendredi 14 - Setup Projet, création du Github</a:t>
            </a:r>
            <a:endParaRPr sz="15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500">
                <a:latin typeface="Impact"/>
                <a:ea typeface="Impact"/>
                <a:cs typeface="Impact"/>
                <a:sym typeface="Impact"/>
              </a:rPr>
              <a:t>Lundi 17 - création des classes EnemyFSM et EnemyBehaviour</a:t>
            </a:r>
            <a:endParaRPr sz="15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500">
                <a:latin typeface="Impact"/>
                <a:ea typeface="Impact"/>
                <a:cs typeface="Impact"/>
                <a:sym typeface="Impact"/>
              </a:rPr>
              <a:t>Mardi 18/Jeudi 20 - avancées sur ces classes et finalisation du projet</a:t>
            </a:r>
            <a:endParaRPr sz="15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56" name="Google Shape;156;p16"/>
          <p:cNvSpPr txBox="1"/>
          <p:nvPr>
            <p:ph type="title"/>
          </p:nvPr>
        </p:nvSpPr>
        <p:spPr>
          <a:xfrm>
            <a:off x="1139125" y="192825"/>
            <a:ext cx="6587700" cy="126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latin typeface="Impact"/>
                <a:ea typeface="Impact"/>
                <a:cs typeface="Impact"/>
                <a:sym typeface="Impact"/>
              </a:rPr>
              <a:t>Organisation &amp; Déroulé du projet</a:t>
            </a:r>
            <a:endParaRPr sz="30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1225" y="1201650"/>
            <a:ext cx="3430050" cy="30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863" y="1539750"/>
            <a:ext cx="6714274" cy="336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5050" y="1061900"/>
            <a:ext cx="4046476" cy="301970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latin typeface="Impact"/>
                <a:ea typeface="Impact"/>
                <a:cs typeface="Impact"/>
                <a:sym typeface="Impact"/>
              </a:rPr>
              <a:t>Final State Machine (FSM)</a:t>
            </a:r>
            <a:endParaRPr sz="3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latin typeface="Impact"/>
                <a:ea typeface="Impact"/>
                <a:cs typeface="Impact"/>
                <a:sym typeface="Impact"/>
              </a:rPr>
              <a:t>Behavior Trees</a:t>
            </a:r>
            <a:endParaRPr sz="30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1175" y="87700"/>
            <a:ext cx="4918375" cy="369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8"/>
          <p:cNvSpPr/>
          <p:nvPr/>
        </p:nvSpPr>
        <p:spPr>
          <a:xfrm rot="-7882215">
            <a:off x="5779205" y="3499514"/>
            <a:ext cx="3307197" cy="120286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18"/>
          <p:cNvSpPr txBox="1"/>
          <p:nvPr/>
        </p:nvSpPr>
        <p:spPr>
          <a:xfrm rot="2926707">
            <a:off x="6650424" y="4003431"/>
            <a:ext cx="1860624" cy="5308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BEHAVIOUR</a:t>
            </a:r>
            <a:endParaRPr b="1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500" y="2709700"/>
            <a:ext cx="5519325" cy="231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8"/>
          <p:cNvSpPr txBox="1"/>
          <p:nvPr/>
        </p:nvSpPr>
        <p:spPr>
          <a:xfrm>
            <a:off x="0" y="1350725"/>
            <a:ext cx="4043700" cy="13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Les </a:t>
            </a:r>
            <a:r>
              <a:rPr lang="fr" u="sng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points</a:t>
            </a:r>
            <a:r>
              <a:rPr lang="fr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fr">
                <a:solidFill>
                  <a:srgbClr val="FF00FF"/>
                </a:solidFill>
                <a:latin typeface="Impact"/>
                <a:ea typeface="Impact"/>
                <a:cs typeface="Impact"/>
                <a:sym typeface="Impact"/>
              </a:rPr>
              <a:t>roses </a:t>
            </a:r>
            <a:r>
              <a:rPr lang="fr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sont les </a:t>
            </a:r>
            <a:r>
              <a:rPr lang="fr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checkpoints</a:t>
            </a:r>
            <a:r>
              <a:rPr lang="fr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,</a:t>
            </a:r>
            <a:endParaRPr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Le </a:t>
            </a:r>
            <a:r>
              <a:rPr lang="fr" u="sng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cercle</a:t>
            </a:r>
            <a:r>
              <a:rPr lang="fr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fr">
                <a:solidFill>
                  <a:srgbClr val="00FF00"/>
                </a:solidFill>
                <a:latin typeface="Impact"/>
                <a:ea typeface="Impact"/>
                <a:cs typeface="Impact"/>
                <a:sym typeface="Impact"/>
              </a:rPr>
              <a:t>vert </a:t>
            </a:r>
            <a:r>
              <a:rPr lang="fr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est le </a:t>
            </a:r>
            <a:r>
              <a:rPr lang="fr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rayon de détection de poursuite</a:t>
            </a:r>
            <a:r>
              <a:rPr lang="fr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,</a:t>
            </a:r>
            <a:endParaRPr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Le </a:t>
            </a:r>
            <a:r>
              <a:rPr lang="fr" u="sng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cercle</a:t>
            </a:r>
            <a:r>
              <a:rPr lang="fr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fr">
                <a:solidFill>
                  <a:srgbClr val="0000FF"/>
                </a:solidFill>
                <a:latin typeface="Impact"/>
                <a:ea typeface="Impact"/>
                <a:cs typeface="Impact"/>
                <a:sym typeface="Impact"/>
              </a:rPr>
              <a:t>bleu </a:t>
            </a:r>
            <a:r>
              <a:rPr lang="fr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est le </a:t>
            </a:r>
            <a:r>
              <a:rPr lang="fr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rayon de </a:t>
            </a:r>
            <a:r>
              <a:rPr lang="fr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détection</a:t>
            </a:r>
            <a:r>
              <a:rPr lang="fr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 d’attaque</a:t>
            </a:r>
            <a:r>
              <a:rPr lang="fr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.</a:t>
            </a:r>
            <a:endParaRPr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-42450" y="438975"/>
            <a:ext cx="91440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latin typeface="Impact"/>
                <a:ea typeface="Impact"/>
                <a:cs typeface="Impact"/>
                <a:sym typeface="Impact"/>
              </a:rPr>
              <a:t>Conclusion</a:t>
            </a:r>
            <a:endParaRPr sz="3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80" name="Google Shape;180;p19"/>
          <p:cNvSpPr txBox="1"/>
          <p:nvPr/>
        </p:nvSpPr>
        <p:spPr>
          <a:xfrm>
            <a:off x="68200" y="3231300"/>
            <a:ext cx="5796300" cy="18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mpact"/>
              <a:buChar char="-"/>
            </a:pPr>
            <a:r>
              <a:rPr lang="fr" sz="20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Objectif du projet réussi</a:t>
            </a:r>
            <a:endParaRPr sz="20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mpact"/>
              <a:buChar char="-"/>
            </a:pPr>
            <a:r>
              <a:rPr lang="fr" sz="20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Timing respecté</a:t>
            </a:r>
            <a:endParaRPr sz="20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mpact"/>
              <a:buChar char="-"/>
            </a:pPr>
            <a:r>
              <a:rPr lang="fr" sz="20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Communication et organisation efficace</a:t>
            </a:r>
            <a:endParaRPr sz="20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81" name="Google Shape;18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5600" y="1444150"/>
            <a:ext cx="5380376" cy="28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