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9.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1"/>
  </p:notesMasterIdLst>
  <p:sldIdLst>
    <p:sldId id="256" r:id="rId3"/>
    <p:sldId id="257" r:id="rId4"/>
    <p:sldId id="258" r:id="rId5"/>
    <p:sldId id="288" r:id="rId6"/>
    <p:sldId id="259" r:id="rId7"/>
    <p:sldId id="260" r:id="rId8"/>
    <p:sldId id="263" r:id="rId9"/>
    <p:sldId id="267" r:id="rId10"/>
    <p:sldId id="286" r:id="rId11"/>
    <p:sldId id="284" r:id="rId12"/>
    <p:sldId id="275" r:id="rId13"/>
    <p:sldId id="285" r:id="rId14"/>
    <p:sldId id="273" r:id="rId15"/>
    <p:sldId id="281" r:id="rId16"/>
    <p:sldId id="287" r:id="rId17"/>
    <p:sldId id="289" r:id="rId18"/>
    <p:sldId id="283" r:id="rId19"/>
    <p:sldId id="282" r:id="rId20"/>
  </p:sldIdLst>
  <p:sldSz cx="9144000" cy="5143500" type="screen16x9"/>
  <p:notesSz cx="6858000" cy="9144000"/>
  <p:embeddedFontLst>
    <p:embeddedFont>
      <p:font typeface="Fira Sans Extra Condensed" panose="020B0604020202020204" charset="0"/>
      <p:regular r:id="rId22"/>
      <p:bold r:id="rId23"/>
      <p:italic r:id="rId24"/>
      <p:boldItalic r:id="rId25"/>
    </p:embeddedFont>
    <p:embeddedFont>
      <p:font typeface="Gill Sans" panose="020B0604020202020204" charset="0"/>
      <p:regular r:id="rId26"/>
      <p:bold r:id="rId27"/>
    </p:embeddedFont>
    <p:embeddedFont>
      <p:font typeface="Fira Sans Extra Condensed SemiBold"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13" y="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8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pic>
        <p:nvPicPr>
          <p:cNvPr id="13" name="object 5"/>
          <p:cNvPicPr/>
          <p:nvPr/>
        </p:nvPicPr>
        <p:blipFill>
          <a:blip r:embed="rId5" cstate="print"/>
          <a:stretch>
            <a:fillRect/>
          </a:stretch>
        </p:blipFill>
        <p:spPr>
          <a:xfrm>
            <a:off x="768927" y="453541"/>
            <a:ext cx="8017835" cy="1053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5262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pic>
        <p:nvPicPr>
          <p:cNvPr id="8" name="Google Shape;785;p40"/>
          <p:cNvPicPr preferRelativeResize="0"/>
          <p:nvPr/>
        </p:nvPicPr>
        <p:blipFill rotWithShape="1">
          <a:blip r:embed="rId4">
            <a:alphaModFix/>
          </a:blip>
          <a:srcRect/>
          <a:stretch/>
        </p:blipFill>
        <p:spPr>
          <a:xfrm>
            <a:off x="1792575" y="752067"/>
            <a:ext cx="6135687"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smtClean="0">
                <a:ln>
                  <a:noFill/>
                </a:ln>
                <a:solidFill>
                  <a:schemeClr val="tx1"/>
                </a:solidFill>
                <a:effectLst/>
                <a:latin typeface="Arial" panose="020B0604020202020204" pitchFamily="34" charset="0"/>
              </a:rPr>
              <a:t>Eleve</a:t>
            </a:r>
            <a:r>
              <a:rPr kumimoji="0" lang="fr-FR" sz="1800" b="0" i="0" u="none" strike="noStrike" cap="none" normalizeH="0" baseline="0" smtClean="0">
                <a:ln>
                  <a:noFill/>
                </a:ln>
                <a:solidFill>
                  <a:schemeClr val="tx1"/>
                </a:solidFill>
                <a:effectLst/>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738623"/>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Tree>
    <p:extLst>
      <p:ext uri="{BB962C8B-B14F-4D97-AF65-F5344CB8AC3E}">
        <p14:creationId xmlns:p14="http://schemas.microsoft.com/office/powerpoint/2010/main" val="1246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36" y="1230008"/>
            <a:ext cx="7204549" cy="3735692"/>
          </a:xfrm>
          <a:prstGeom prst="rect">
            <a:avLst/>
          </a:prstGeom>
        </p:spPr>
      </p:pic>
      <p:sp>
        <p:nvSpPr>
          <p:cNvPr id="3" name="Rectangle 2"/>
          <p:cNvSpPr/>
          <p:nvPr/>
        </p:nvSpPr>
        <p:spPr>
          <a:xfrm>
            <a:off x="933096" y="639699"/>
            <a:ext cx="2533066" cy="307777"/>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Diagramme</a:t>
            </a:r>
            <a:r>
              <a:rPr lang="en-US" dirty="0">
                <a:latin typeface="Times New Roman" panose="02020603050405020304" pitchFamily="18" charset="0"/>
                <a:ea typeface="Times New Roman" panose="02020603050405020304" pitchFamily="18" charset="0"/>
              </a:rPr>
              <a:t> de </a:t>
            </a:r>
            <a:r>
              <a:rPr lang="en-US" dirty="0" err="1">
                <a:latin typeface="Times New Roman" panose="02020603050405020304" pitchFamily="18" charset="0"/>
                <a:ea typeface="Times New Roman" panose="02020603050405020304" pitchFamily="18" charset="0"/>
              </a:rPr>
              <a:t>Cas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d'Utilisation</a:t>
            </a:r>
            <a:r>
              <a:rPr lang="en-US" dirty="0">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916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677616"/>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complet, que nous avons appelé « </a:t>
            </a:r>
            <a:r>
              <a:rPr lang="fr-FR" dirty="0" err="1"/>
              <a:t>Darris</a:t>
            </a:r>
            <a:r>
              <a:rPr lang="fr-FR" dirty="0"/>
              <a:t> Bi </a:t>
            </a:r>
            <a:r>
              <a:rPr lang="fr-FR" dirty="0" err="1"/>
              <a:t>Dhakaa</a:t>
            </a:r>
            <a:r>
              <a:rPr lang="fr-FR" dirty="0"/>
              <a:t> ». Cette 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smtClean="0"/>
              <a:t>Mauritanie</a:t>
            </a:r>
            <a:r>
              <a:rPr lang="fr-FR"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05</a:t>
              </a:r>
              <a:endParaRPr dirty="0"/>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 sz="1800" b="1" dirty="0" smtClean="0"/>
                <a:t>Introduction</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04</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6966293" y="1061282"/>
            <a:ext cx="2386755" cy="2267543"/>
            <a:chOff x="761167" y="3401725"/>
            <a:chExt cx="2304170" cy="1989215"/>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761167" y="4686750"/>
              <a:ext cx="2216304" cy="7041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28" name="Google Shape;77;p2"/>
          <p:cNvSpPr txBox="1"/>
          <p:nvPr/>
        </p:nvSpPr>
        <p:spPr>
          <a:xfrm>
            <a:off x="3394869" y="4014787"/>
            <a:ext cx="2062162" cy="273711"/>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sp>
        <p:nvSpPr>
          <p:cNvPr id="30" name="Google Shape;76;p2"/>
          <p:cNvSpPr/>
          <p:nvPr/>
        </p:nvSpPr>
        <p:spPr>
          <a:xfrm>
            <a:off x="3923220" y="4350842"/>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 sz="2800" b="1" dirty="0" smtClean="0"/>
              <a:t>Introduction</a:t>
            </a:r>
            <a:endParaRPr lang="fr-FR" sz="2800" b="1" dirty="0">
              <a:latin typeface="Fira Sans Extra Condensed"/>
              <a:ea typeface="Fira Sans Extra Condensed"/>
              <a:cs typeface="Fira Sans Extra Condensed"/>
              <a:sym typeface="Fira Sans Extra Condensed"/>
            </a:endParaRPr>
          </a:p>
        </p:txBody>
      </p: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61" name="Google Shape;161;p4"/>
          <p:cNvSpPr txBox="1"/>
          <p:nvPr/>
        </p:nvSpPr>
        <p:spPr>
          <a:xfrm>
            <a:off x="715600" y="1320494"/>
            <a:ext cx="7831500" cy="2996722"/>
          </a:xfrm>
          <a:prstGeom prst="rect">
            <a:avLst/>
          </a:prstGeom>
          <a:noFill/>
          <a:ln>
            <a:noFill/>
          </a:ln>
        </p:spPr>
        <p:txBody>
          <a:bodyPr spcFirstLastPara="1" wrap="square" lIns="91425" tIns="91425" rIns="91425" bIns="91425" anchor="ctr" anchorCtr="0">
            <a:noAutofit/>
          </a:bodyPr>
          <a:lstStyle/>
          <a:p>
            <a:r>
              <a:rPr lang="fr-FR" dirty="0"/>
              <a:t>Aujourd'hui, la technologie est devenue essentielle dans tous les domaines, y compris l'éducation. En Algérie, la numérisation des tâches administratives permet aux établissements d'enseignement de rationaliser leurs opérations, de réduire l'usage du papier et de se concentrer davantage sur l'enseignement et l'apprentissage</a:t>
            </a:r>
            <a:r>
              <a:rPr lang="fr-FR" dirty="0" smtClean="0"/>
              <a:t>.</a:t>
            </a:r>
            <a:endParaRPr lang="" dirty="0" smtClean="0"/>
          </a:p>
          <a:p>
            <a:endParaRPr lang="fr-FR" dirty="0"/>
          </a:p>
          <a:p>
            <a:pPr marL="285750" indent="-285750">
              <a:buFont typeface="Arial" panose="020B0604020202020204" pitchFamily="34" charset="0"/>
              <a:buChar char="•"/>
            </a:pPr>
            <a:r>
              <a:rPr lang="fr-FR" dirty="0"/>
              <a:t>Les applications mobiles jouent un rôle clé dans cette transformation, offrant un apprentissage flexible et interactif. </a:t>
            </a:r>
            <a:endParaRPr lang="" dirty="0" smtClean="0"/>
          </a:p>
          <a:p>
            <a:pPr marL="285750" indent="-285750">
              <a:buFont typeface="Arial" panose="020B0604020202020204" pitchFamily="34" charset="0"/>
              <a:buChar char="•"/>
            </a:pPr>
            <a:r>
              <a:rPr lang="fr-FR" dirty="0" smtClean="0"/>
              <a:t>Elles </a:t>
            </a:r>
            <a:r>
              <a:rPr lang="fr-FR" dirty="0"/>
              <a:t>permettent d'accéder au savoir à tout moment, d'intégrer des contenus engageants tels que des vidéos et des </a:t>
            </a:r>
            <a:r>
              <a:rPr lang="fr-FR" dirty="0" err="1"/>
              <a:t>audios</a:t>
            </a:r>
            <a:r>
              <a:rPr lang="fr-FR" dirty="0"/>
              <a:t>, et de favoriser la collaboration en temps réel entre étudiants.</a:t>
            </a:r>
          </a:p>
          <a:p>
            <a:pPr marL="285750" indent="-285750">
              <a:buFont typeface="Arial" panose="020B0604020202020204" pitchFamily="34" charset="0"/>
              <a:buChar char="•"/>
            </a:pPr>
            <a:r>
              <a:rPr lang="fr-FR" dirty="0"/>
              <a:t>Cette transition numérique transforme le paysage éducatif, rendant le système plus moderne et performant.</a:t>
            </a:r>
          </a:p>
          <a:p>
            <a:pPr lvl="0">
              <a:buSzPts val="1800"/>
            </a:pPr>
            <a:endParaRPr b="1"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5145289" y="1258295"/>
            <a:ext cx="3679623" cy="586991"/>
          </a:xfrm>
          <a:prstGeom prst="rect">
            <a:avLst/>
          </a:prstGeom>
          <a:noFill/>
          <a:ln>
            <a:noFill/>
          </a:ln>
        </p:spPr>
        <p:txBody>
          <a:bodyPr spcFirstLastPara="1" wrap="square" lIns="91425" tIns="91425" rIns="91425" bIns="91425" anchor="ctr" anchorCtr="0">
            <a:noAutofit/>
          </a:bodyPr>
          <a:lstStyle/>
          <a:p>
            <a:endParaRPr lang="fr-FR" sz="1800" dirty="0"/>
          </a:p>
          <a:p>
            <a:r>
              <a:rPr lang="fr-FR" sz="1800" dirty="0"/>
              <a:t>Le domaine de l'éducation en Mauritanie</a:t>
            </a:r>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28944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5</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Eleve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82399" y="117796"/>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782636"/>
            <a:ext cx="7356764" cy="4360863"/>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03</a:t>
            </a:r>
            <a:endParaRPr dirty="0"/>
          </a:p>
        </p:txBody>
      </p:sp>
      <p:sp>
        <p:nvSpPr>
          <p:cNvPr id="77" name="Google Shape;195;p6"/>
          <p:cNvSpPr txBox="1">
            <a:spLocks/>
          </p:cNvSpPr>
          <p:nvPr/>
        </p:nvSpPr>
        <p:spPr>
          <a:xfrm>
            <a:off x="651794" y="120783"/>
            <a:ext cx="1706142"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842</Words>
  <Application>Microsoft Office PowerPoint</Application>
  <PresentationFormat>Affichage à l'écran (16:9)</PresentationFormat>
  <Paragraphs>146</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Fira Sans Extra Condensed</vt:lpstr>
      <vt:lpstr>Gill Sans</vt:lpstr>
      <vt:lpstr>Fira Sans Extra Condensed SemiBold</vt:lpstr>
      <vt:lpstr>Times New Roman</vt:lpstr>
      <vt:lpstr>Roboto</vt:lpstr>
      <vt:lpstr>Arial</vt:lpstr>
      <vt:lpstr>Educational Resources Infographics by Slidesgo</vt:lpstr>
      <vt:lpstr>2_Educational Resources Infographics by Slidesgo</vt:lpstr>
      <vt:lpstr>Présentation PowerPoint</vt:lpstr>
      <vt:lpstr>Table de Contenue</vt:lpstr>
      <vt:lpstr>Introduction</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Compte Microsoft</cp:lastModifiedBy>
  <cp:revision>21</cp:revision>
  <dcterms:modified xsi:type="dcterms:W3CDTF">2025-01-15T12:48:09Z</dcterms:modified>
</cp:coreProperties>
</file>