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8.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9.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1"/>
  </p:notesMasterIdLst>
  <p:sldIdLst>
    <p:sldId id="256" r:id="rId3"/>
    <p:sldId id="257" r:id="rId4"/>
    <p:sldId id="258" r:id="rId5"/>
    <p:sldId id="288" r:id="rId6"/>
    <p:sldId id="259" r:id="rId7"/>
    <p:sldId id="260" r:id="rId8"/>
    <p:sldId id="263" r:id="rId9"/>
    <p:sldId id="267" r:id="rId10"/>
    <p:sldId id="286" r:id="rId11"/>
    <p:sldId id="284" r:id="rId12"/>
    <p:sldId id="275" r:id="rId13"/>
    <p:sldId id="285" r:id="rId14"/>
    <p:sldId id="273" r:id="rId15"/>
    <p:sldId id="281" r:id="rId16"/>
    <p:sldId id="287" r:id="rId17"/>
    <p:sldId id="289" r:id="rId18"/>
    <p:sldId id="283" r:id="rId19"/>
    <p:sldId id="282"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Fira Sans Extra Condensed" panose="020B0604020202020204" charset="0"/>
      <p:regular r:id="rId26"/>
      <p:bold r:id="rId27"/>
      <p:italic r:id="rId28"/>
      <p:boldItalic r:id="rId29"/>
    </p:embeddedFont>
    <p:embeddedFont>
      <p:font typeface="Gill Sans" panose="020B0604020202020204" charset="0"/>
      <p:regular r:id="rId30"/>
      <p:bold r:id="rId31"/>
    </p:embeddedFont>
    <p:embeddedFont>
      <p:font typeface="Fira Sans Extra Condensed SemiBol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27"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8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pic>
        <p:nvPicPr>
          <p:cNvPr id="13" name="object 5"/>
          <p:cNvPicPr/>
          <p:nvPr/>
        </p:nvPicPr>
        <p:blipFill>
          <a:blip r:embed="rId5" cstate="print"/>
          <a:stretch>
            <a:fillRect/>
          </a:stretch>
        </p:blipFill>
        <p:spPr>
          <a:xfrm>
            <a:off x="768927" y="453541"/>
            <a:ext cx="8017835" cy="1053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5262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pic>
        <p:nvPicPr>
          <p:cNvPr id="8" name="Google Shape;785;p40"/>
          <p:cNvPicPr preferRelativeResize="0"/>
          <p:nvPr/>
        </p:nvPicPr>
        <p:blipFill>
          <a:blip r:embed="rId4">
            <a:extLst>
              <a:ext uri="{28A0092B-C50C-407E-A947-70E740481C1C}">
                <a14:useLocalDpi xmlns:a14="http://schemas.microsoft.com/office/drawing/2010/main" val="0"/>
              </a:ext>
            </a:extLst>
          </a:blip>
          <a:stretch>
            <a:fillRect/>
          </a:stretch>
        </p:blipFill>
        <p:spPr>
          <a:xfrm>
            <a:off x="1965551" y="752067"/>
            <a:ext cx="5789734"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smtClean="0">
                <a:ln>
                  <a:noFill/>
                </a:ln>
                <a:solidFill>
                  <a:schemeClr val="tx1"/>
                </a:solidFill>
                <a:effectLst/>
                <a:latin typeface="Arial" panose="020B0604020202020204" pitchFamily="34" charset="0"/>
              </a:rPr>
              <a:t>Eleve</a:t>
            </a:r>
            <a:r>
              <a:rPr kumimoji="0" lang="fr-FR" sz="1800" b="0" i="0" u="none" strike="noStrike" cap="none" normalizeH="0" baseline="0" smtClean="0">
                <a:ln>
                  <a:noFill/>
                </a:ln>
                <a:solidFill>
                  <a:schemeClr val="tx1"/>
                </a:solidFill>
                <a:effectLst/>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smtClean="0"/>
              <a:t>et </a:t>
            </a:r>
            <a:r>
              <a:rPr lang="fr-FR" dirty="0"/>
              <a:t>une </a:t>
            </a:r>
            <a:r>
              <a:rPr lang="fr-FR" dirty="0" smtClean="0"/>
              <a:t>application</a:t>
            </a:r>
            <a:endParaRPr lang="fr-FR" dirty="0"/>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523180"/>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smtClean="0"/>
              <a:t>et </a:t>
            </a:r>
            <a:r>
              <a:rPr lang="fr-FR" dirty="0"/>
              <a:t>une application </a:t>
            </a:r>
            <a:r>
              <a:rPr lang="fr-FR" dirty="0" smtClean="0"/>
              <a:t>mobile</a:t>
            </a:r>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extLst>
      <p:ext uri="{BB962C8B-B14F-4D97-AF65-F5344CB8AC3E}">
        <p14:creationId xmlns:p14="http://schemas.microsoft.com/office/powerpoint/2010/main" val="1246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36" y="1230008"/>
            <a:ext cx="7204549" cy="3735692"/>
          </a:xfrm>
          <a:prstGeom prst="rect">
            <a:avLst/>
          </a:prstGeom>
        </p:spPr>
      </p:pic>
      <p:sp>
        <p:nvSpPr>
          <p:cNvPr id="3" name="Rectangle 2"/>
          <p:cNvSpPr/>
          <p:nvPr/>
        </p:nvSpPr>
        <p:spPr>
          <a:xfrm>
            <a:off x="933096" y="639699"/>
            <a:ext cx="2533066" cy="307777"/>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Diagramme</a:t>
            </a:r>
            <a:r>
              <a:rPr lang="en-US" dirty="0">
                <a:latin typeface="Times New Roman" panose="02020603050405020304" pitchFamily="18" charset="0"/>
                <a:ea typeface="Times New Roman" panose="02020603050405020304" pitchFamily="18" charset="0"/>
              </a:rPr>
              <a:t> de </a:t>
            </a:r>
            <a:r>
              <a:rPr lang="en-US" dirty="0" err="1">
                <a:latin typeface="Times New Roman" panose="02020603050405020304" pitchFamily="18" charset="0"/>
                <a:ea typeface="Times New Roman" panose="02020603050405020304" pitchFamily="18" charset="0"/>
              </a:rPr>
              <a:t>Cas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d'Utilisation</a:t>
            </a:r>
            <a:r>
              <a:rPr lang="en-US" dirty="0">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916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462172"/>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a:t>
            </a:r>
            <a:r>
              <a:rPr lang="fr-FR" dirty="0" err="1" smtClean="0"/>
              <a:t>complet,Cette</a:t>
            </a:r>
            <a:r>
              <a:rPr lang="fr-FR" dirty="0" smtClean="0"/>
              <a:t> </a:t>
            </a:r>
            <a:r>
              <a:rPr lang="fr-FR" dirty="0"/>
              <a:t>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dirty="0" smtClean="0"/>
              <a:t>Mauritanie</a:t>
            </a:r>
            <a:r>
              <a:rPr lang="fr-FR" dirty="0"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05</a:t>
              </a:r>
              <a:endParaRPr dirty="0"/>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 sz="1800" b="1" dirty="0" smtClean="0"/>
                <a:t>Introduction</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6966293" y="1061282"/>
            <a:ext cx="2386755" cy="2267543"/>
            <a:chOff x="761167" y="3401725"/>
            <a:chExt cx="2304170" cy="1989215"/>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761167" y="4686750"/>
              <a:ext cx="2216304" cy="7041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28" name="Google Shape;77;p2"/>
          <p:cNvSpPr txBox="1"/>
          <p:nvPr/>
        </p:nvSpPr>
        <p:spPr>
          <a:xfrm>
            <a:off x="3394869" y="4014787"/>
            <a:ext cx="2062162" cy="273711"/>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sp>
        <p:nvSpPr>
          <p:cNvPr id="30" name="Google Shape;76;p2"/>
          <p:cNvSpPr/>
          <p:nvPr/>
        </p:nvSpPr>
        <p:spPr>
          <a:xfrm>
            <a:off x="3923220" y="4350842"/>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 sz="2800" b="1" dirty="0" smtClean="0"/>
              <a:t>Introduction</a:t>
            </a:r>
            <a:endParaRPr lang="fr-FR" sz="2800" b="1" dirty="0">
              <a:latin typeface="Fira Sans Extra Condensed"/>
              <a:ea typeface="Fira Sans Extra Condensed"/>
              <a:cs typeface="Fira Sans Extra Condensed"/>
              <a:sym typeface="Fira Sans Extra Condensed"/>
            </a:endParaRPr>
          </a:p>
        </p:txBody>
      </p: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61" name="Google Shape;161;p4"/>
          <p:cNvSpPr txBox="1"/>
          <p:nvPr/>
        </p:nvSpPr>
        <p:spPr>
          <a:xfrm>
            <a:off x="715600" y="1320494"/>
            <a:ext cx="7831500" cy="2996722"/>
          </a:xfrm>
          <a:prstGeom prst="rect">
            <a:avLst/>
          </a:prstGeom>
          <a:noFill/>
          <a:ln>
            <a:noFill/>
          </a:ln>
        </p:spPr>
        <p:txBody>
          <a:bodyPr spcFirstLastPara="1" wrap="square" lIns="91425" tIns="91425" rIns="91425" bIns="91425" anchor="ctr" anchorCtr="0">
            <a:noAutofit/>
          </a:bodyPr>
          <a:lstStyle/>
          <a:p>
            <a:r>
              <a:rPr lang="fr-FR" dirty="0"/>
              <a:t>Aujourd'hui, la technologie est devenue essentielle dans tous les domaines, y compris l'éducation. En </a:t>
            </a:r>
            <a:r>
              <a:rPr lang="fr-FR" dirty="0" smtClean="0"/>
              <a:t>Mauritanie, </a:t>
            </a:r>
            <a:r>
              <a:rPr lang="fr-FR" dirty="0"/>
              <a:t>la numérisation des tâches administratives permet aux établissements d'enseignement de rationaliser leurs opérations, de réduire l'usage du papier et de se concentrer davantage sur l'enseignement et l'apprentissage</a:t>
            </a:r>
            <a:r>
              <a:rPr lang="fr-FR" dirty="0" smtClean="0"/>
              <a:t>.</a:t>
            </a:r>
            <a:endParaRPr lang="" dirty="0" smtClean="0"/>
          </a:p>
          <a:p>
            <a:endParaRPr lang="fr-FR" dirty="0"/>
          </a:p>
          <a:p>
            <a:pPr marL="285750" indent="-285750">
              <a:buFont typeface="Arial" panose="020B0604020202020204" pitchFamily="34" charset="0"/>
              <a:buChar char="•"/>
            </a:pPr>
            <a:r>
              <a:rPr lang="fr-FR" dirty="0"/>
              <a:t>Les applications mobiles jouent un rôle clé dans cette transformation, offrant un apprentissage flexible et interactif. </a:t>
            </a:r>
            <a:endParaRPr lang="" dirty="0" smtClean="0"/>
          </a:p>
          <a:p>
            <a:pPr marL="285750" indent="-285750">
              <a:buFont typeface="Arial" panose="020B0604020202020204" pitchFamily="34" charset="0"/>
              <a:buChar char="•"/>
            </a:pPr>
            <a:r>
              <a:rPr lang="fr-FR" dirty="0" smtClean="0"/>
              <a:t>Elles </a:t>
            </a:r>
            <a:r>
              <a:rPr lang="fr-FR" dirty="0"/>
              <a:t>permettent d'accéder au savoir à tout moment, d'intégrer des contenus engageants tels que des vidéos et des </a:t>
            </a:r>
            <a:r>
              <a:rPr lang="fr-FR" dirty="0" err="1"/>
              <a:t>audios</a:t>
            </a:r>
            <a:r>
              <a:rPr lang="fr-FR" dirty="0"/>
              <a:t>, et de favoriser la collaboration en temps réel entre étudiants.</a:t>
            </a:r>
          </a:p>
          <a:p>
            <a:pPr marL="285750" indent="-285750">
              <a:buFont typeface="Arial" panose="020B0604020202020204" pitchFamily="34" charset="0"/>
              <a:buChar char="•"/>
            </a:pPr>
            <a:r>
              <a:rPr lang="fr-FR" dirty="0"/>
              <a:t>Cette transition numérique transforme le paysage éducatif, rendant le système plus moderne et performant.</a:t>
            </a:r>
          </a:p>
          <a:p>
            <a:pPr lvl="0">
              <a:buSzPts val="1800"/>
            </a:pPr>
            <a:endParaRPr b="1"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5145289" y="1258295"/>
            <a:ext cx="3679623" cy="586991"/>
          </a:xfrm>
          <a:prstGeom prst="rect">
            <a:avLst/>
          </a:prstGeom>
          <a:noFill/>
          <a:ln>
            <a:noFill/>
          </a:ln>
        </p:spPr>
        <p:txBody>
          <a:bodyPr spcFirstLastPara="1" wrap="square" lIns="91425" tIns="91425" rIns="91425" bIns="91425" anchor="ctr" anchorCtr="0">
            <a:noAutofit/>
          </a:bodyPr>
          <a:lstStyle/>
          <a:p>
            <a:endParaRPr lang="fr-FR" sz="1800" dirty="0"/>
          </a:p>
          <a:p>
            <a:r>
              <a:rPr lang="fr-FR" sz="1800" dirty="0"/>
              <a:t>Le domaine de l'éducation en Mauritanie</a:t>
            </a:r>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28944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5</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Eleve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82399" y="117796"/>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651794" y="120783"/>
            <a:ext cx="1706142"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814</Words>
  <Application>Microsoft Office PowerPoint</Application>
  <PresentationFormat>Affichage à l'écran (16:9)</PresentationFormat>
  <Paragraphs>146</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Roboto</vt:lpstr>
      <vt:lpstr>Fira Sans Extra Condensed</vt:lpstr>
      <vt:lpstr>Times New Roman</vt:lpstr>
      <vt:lpstr>Gill Sans</vt:lpstr>
      <vt:lpstr>Arial</vt:lpstr>
      <vt:lpstr>Fira Sans Extra Condensed SemiBold</vt:lpstr>
      <vt:lpstr>Educational Resources Infographics by Slidesgo</vt:lpstr>
      <vt:lpstr>2_Educational Resources Infographics by Slidesgo</vt:lpstr>
      <vt:lpstr>Présentation PowerPoint</vt:lpstr>
      <vt:lpstr>Table de Contenue</vt:lpstr>
      <vt:lpstr>Introduction</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Tourad Lehcene</cp:lastModifiedBy>
  <cp:revision>23</cp:revision>
  <dcterms:modified xsi:type="dcterms:W3CDTF">2025-02-06T12:19:50Z</dcterms:modified>
</cp:coreProperties>
</file>