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0"/>
  </p:notesMasterIdLst>
  <p:sldIdLst>
    <p:sldId id="256" r:id="rId3"/>
    <p:sldId id="257" r:id="rId4"/>
    <p:sldId id="258" r:id="rId5"/>
    <p:sldId id="288" r:id="rId6"/>
    <p:sldId id="259" r:id="rId7"/>
    <p:sldId id="260" r:id="rId8"/>
    <p:sldId id="263" r:id="rId9"/>
    <p:sldId id="267" r:id="rId10"/>
    <p:sldId id="286" r:id="rId11"/>
    <p:sldId id="284" r:id="rId12"/>
    <p:sldId id="275" r:id="rId13"/>
    <p:sldId id="285" r:id="rId14"/>
    <p:sldId id="273" r:id="rId15"/>
    <p:sldId id="281" r:id="rId16"/>
    <p:sldId id="287" r:id="rId17"/>
    <p:sldId id="283" r:id="rId18"/>
    <p:sldId id="282" r:id="rId19"/>
  </p:sldIdLst>
  <p:sldSz cx="9144000" cy="5143500" type="screen16x9"/>
  <p:notesSz cx="6858000" cy="9144000"/>
  <p:embeddedFontLst>
    <p:embeddedFont>
      <p:font typeface="Gill Sans" panose="020B0604020202020204" charset="0"/>
      <p:regular r:id="rId21"/>
      <p:bold r:id="rId22"/>
    </p:embeddedFont>
    <p:embeddedFont>
      <p:font typeface="Fira Sans Extra Condensed"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Fira Sans Extra Condensed SemiBol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7"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8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6" name="Google Shape;56;p1"/>
          <p:cNvPicPr preferRelativeResize="0"/>
          <p:nvPr/>
        </p:nvPicPr>
        <p:blipFill rotWithShape="1">
          <a:blip r:embed="rId5">
            <a:alphaModFix/>
          </a:blip>
          <a:srcRect/>
          <a:stretch/>
        </p:blipFill>
        <p:spPr>
          <a:xfrm>
            <a:off x="-11" y="2"/>
            <a:ext cx="1662092" cy="1714487"/>
          </a:xfrm>
          <a:prstGeom prst="rect">
            <a:avLst/>
          </a:prstGeom>
          <a:noFill/>
          <a:ln>
            <a:noFill/>
          </a:ln>
        </p:spPr>
      </p:pic>
      <p:pic>
        <p:nvPicPr>
          <p:cNvPr id="57" name="Google Shape;57;p1" descr="logo-final-univ-01"/>
          <p:cNvPicPr preferRelativeResize="0"/>
          <p:nvPr/>
        </p:nvPicPr>
        <p:blipFill rotWithShape="1">
          <a:blip r:embed="rId6">
            <a:alphaModFix/>
          </a:blip>
          <a:srcRect/>
          <a:stretch/>
        </p:blipFill>
        <p:spPr>
          <a:xfrm>
            <a:off x="7715272" y="142852"/>
            <a:ext cx="1428728" cy="1285884"/>
          </a:xfrm>
          <a:prstGeom prst="rect">
            <a:avLst/>
          </a:prstGeom>
          <a:noFill/>
          <a:ln>
            <a:noFill/>
          </a:ln>
        </p:spPr>
      </p:pic>
      <p:sp>
        <p:nvSpPr>
          <p:cNvPr id="58" name="Google Shape;58;p1"/>
          <p:cNvSpPr txBox="1"/>
          <p:nvPr/>
        </p:nvSpPr>
        <p:spPr>
          <a:xfrm>
            <a:off x="837350" y="77788"/>
            <a:ext cx="72135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000">
                <a:solidFill>
                  <a:schemeClr val="dk1"/>
                </a:solidFill>
              </a:rPr>
              <a:t>People's Democratic republic of Algeria </a:t>
            </a:r>
            <a:endParaRPr>
              <a:solidFill>
                <a:schemeClr val="dk1"/>
              </a:solidFill>
            </a:endParaRPr>
          </a:p>
          <a:p>
            <a:pPr marL="0" lvl="0" indent="0" algn="ctr" rtl="0">
              <a:spcBef>
                <a:spcPts val="0"/>
              </a:spcBef>
              <a:spcAft>
                <a:spcPts val="0"/>
              </a:spcAft>
              <a:buNone/>
            </a:pPr>
            <a:r>
              <a:rPr lang="fr-FR" sz="2000">
                <a:solidFill>
                  <a:schemeClr val="dk1"/>
                </a:solidFill>
              </a:rPr>
              <a:t>Ministry of higher education and scientific research</a:t>
            </a:r>
            <a:endParaRPr sz="2000">
              <a:solidFill>
                <a:schemeClr val="dk1"/>
              </a:solidFill>
            </a:endParaRPr>
          </a:p>
          <a:p>
            <a:pPr marL="0" lvl="0" indent="0" algn="ctr" rtl="0">
              <a:spcBef>
                <a:spcPts val="0"/>
              </a:spcBef>
              <a:spcAft>
                <a:spcPts val="0"/>
              </a:spcAft>
              <a:buNone/>
            </a:pPr>
            <a:r>
              <a:rPr lang="fr-FR" sz="2000">
                <a:solidFill>
                  <a:schemeClr val="dk1"/>
                </a:solidFill>
              </a:rPr>
              <a:t>University of mohamed chérif messaadia –souk ahras</a:t>
            </a:r>
            <a:endParaRPr sz="2000">
              <a:solidFill>
                <a:schemeClr val="dk1"/>
              </a:solidFill>
            </a:endParaRPr>
          </a:p>
          <a:p>
            <a:pPr marL="0" lvl="0" indent="0" algn="ctr" rtl="0">
              <a:spcBef>
                <a:spcPts val="0"/>
              </a:spcBef>
              <a:spcAft>
                <a:spcPts val="0"/>
              </a:spcAft>
              <a:buNone/>
            </a:pPr>
            <a:r>
              <a:rPr lang="fr-FR" sz="2000">
                <a:solidFill>
                  <a:schemeClr val="dk1"/>
                </a:solidFill>
              </a:rPr>
              <a:t>University business incubator</a:t>
            </a:r>
            <a:endParaRPr sz="2000">
              <a:solidFill>
                <a:schemeClr val="dk1"/>
              </a:solidFil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5262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pic>
        <p:nvPicPr>
          <p:cNvPr id="8" name="Google Shape;785;p40"/>
          <p:cNvPicPr preferRelativeResize="0"/>
          <p:nvPr/>
        </p:nvPicPr>
        <p:blipFill rotWithShape="1">
          <a:blip r:embed="rId4">
            <a:alphaModFix/>
          </a:blip>
          <a:srcRect/>
          <a:stretch/>
        </p:blipFill>
        <p:spPr>
          <a:xfrm>
            <a:off x="1792575" y="752067"/>
            <a:ext cx="6135687"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dirty="0" err="1" smtClean="0">
                <a:ln>
                  <a:noFill/>
                </a:ln>
                <a:solidFill>
                  <a:schemeClr val="tx1"/>
                </a:solidFill>
                <a:effectLst/>
                <a:latin typeface="Arial" panose="020B0604020202020204" pitchFamily="34" charset="0"/>
              </a:rPr>
              <a:t>Etudiant</a:t>
            </a:r>
            <a:r>
              <a:rPr kumimoji="0" lang="fr-FR" sz="1800" b="0" i="0" u="none" strike="noStrike" cap="none" normalizeH="0" baseline="0" dirty="0" smtClean="0">
                <a:ln>
                  <a:noFill/>
                </a:ln>
                <a:solidFill>
                  <a:schemeClr val="tx1"/>
                </a:solidFill>
                <a:effectLst/>
                <a:latin typeface="Arial" panose="020B0604020202020204" pitchFamily="34" charset="0"/>
              </a:rPr>
              <a:t>» 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738623"/>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1246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677616"/>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complet, que nous avons appelé « </a:t>
            </a:r>
            <a:r>
              <a:rPr lang="fr-FR" dirty="0" err="1"/>
              <a:t>Darris</a:t>
            </a:r>
            <a:r>
              <a:rPr lang="fr-FR" dirty="0"/>
              <a:t> Bi </a:t>
            </a:r>
            <a:r>
              <a:rPr lang="fr-FR" dirty="0" err="1"/>
              <a:t>Dhakaa</a:t>
            </a:r>
            <a:r>
              <a:rPr lang="fr-FR" dirty="0"/>
              <a:t> ». Cette 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smtClean="0"/>
              <a:t>Mauritanie</a:t>
            </a:r>
            <a:r>
              <a:rPr lang="fr-FR"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 sz="1800" b="1" dirty="0" smtClean="0"/>
                <a:t>Introduction</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7137744" y="1061283"/>
            <a:ext cx="2295740" cy="1393586"/>
            <a:chOff x="926685" y="3401725"/>
            <a:chExt cx="2216304" cy="1222531"/>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926685" y="4101213"/>
              <a:ext cx="2216304" cy="5230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28" name="Google Shape;77;p2"/>
          <p:cNvSpPr txBox="1"/>
          <p:nvPr/>
        </p:nvSpPr>
        <p:spPr>
          <a:xfrm>
            <a:off x="3394869" y="4014787"/>
            <a:ext cx="2062162" cy="273711"/>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sp>
        <p:nvSpPr>
          <p:cNvPr id="30" name="Google Shape;76;p2"/>
          <p:cNvSpPr/>
          <p:nvPr/>
        </p:nvSpPr>
        <p:spPr>
          <a:xfrm>
            <a:off x="3923220" y="4350842"/>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 sz="2800" b="1" dirty="0" smtClean="0"/>
              <a:t>Introduction</a:t>
            </a:r>
            <a:endParaRPr lang="fr-FR" sz="2800" b="1" dirty="0">
              <a:latin typeface="Fira Sans Extra Condensed"/>
              <a:ea typeface="Fira Sans Extra Condensed"/>
              <a:cs typeface="Fira Sans Extra Condensed"/>
              <a:sym typeface="Fira Sans Extra Condensed"/>
            </a:endParaRPr>
          </a:p>
        </p:txBody>
      </p: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61" name="Google Shape;161;p4"/>
          <p:cNvSpPr txBox="1"/>
          <p:nvPr/>
        </p:nvSpPr>
        <p:spPr>
          <a:xfrm>
            <a:off x="715600" y="1320494"/>
            <a:ext cx="7831500" cy="2996722"/>
          </a:xfrm>
          <a:prstGeom prst="rect">
            <a:avLst/>
          </a:prstGeom>
          <a:noFill/>
          <a:ln>
            <a:noFill/>
          </a:ln>
        </p:spPr>
        <p:txBody>
          <a:bodyPr spcFirstLastPara="1" wrap="square" lIns="91425" tIns="91425" rIns="91425" bIns="91425" anchor="ctr" anchorCtr="0">
            <a:noAutofit/>
          </a:bodyPr>
          <a:lstStyle/>
          <a:p>
            <a:r>
              <a:rPr lang="fr-FR" dirty="0"/>
              <a:t>Aujourd'hui, la technologie est devenue essentielle dans tous les domaines, y compris l'éducation. En Algérie, la numérisation des tâches administratives permet aux établissements d'enseignement de rationaliser leurs opérations, de réduire l'usage du papier et de se concentrer davantage sur l'enseignement et l'apprentissage</a:t>
            </a:r>
            <a:r>
              <a:rPr lang="fr-FR" dirty="0" smtClean="0"/>
              <a:t>.</a:t>
            </a:r>
            <a:endParaRPr lang="" dirty="0" smtClean="0"/>
          </a:p>
          <a:p>
            <a:endParaRPr lang="fr-FR" dirty="0"/>
          </a:p>
          <a:p>
            <a:pPr marL="285750" indent="-285750">
              <a:buFont typeface="Arial" panose="020B0604020202020204" pitchFamily="34" charset="0"/>
              <a:buChar char="•"/>
            </a:pPr>
            <a:r>
              <a:rPr lang="fr-FR" dirty="0"/>
              <a:t>Les applications mobiles jouent un rôle clé dans cette transformation, offrant un apprentissage flexible et interactif. </a:t>
            </a:r>
            <a:endParaRPr lang="" dirty="0" smtClean="0"/>
          </a:p>
          <a:p>
            <a:pPr marL="285750" indent="-285750">
              <a:buFont typeface="Arial" panose="020B0604020202020204" pitchFamily="34" charset="0"/>
              <a:buChar char="•"/>
            </a:pPr>
            <a:r>
              <a:rPr lang="fr-FR" dirty="0" smtClean="0"/>
              <a:t>Elles </a:t>
            </a:r>
            <a:r>
              <a:rPr lang="fr-FR" dirty="0"/>
              <a:t>permettent d'accéder au savoir à tout moment, d'intégrer des contenus engageants tels que des vidéos et des </a:t>
            </a:r>
            <a:r>
              <a:rPr lang="fr-FR" dirty="0" err="1"/>
              <a:t>audios</a:t>
            </a:r>
            <a:r>
              <a:rPr lang="fr-FR" dirty="0"/>
              <a:t>, et de favoriser la collaboration en temps réel entre étudiants.</a:t>
            </a:r>
          </a:p>
          <a:p>
            <a:pPr marL="285750" indent="-285750">
              <a:buFont typeface="Arial" panose="020B0604020202020204" pitchFamily="34" charset="0"/>
              <a:buChar char="•"/>
            </a:pPr>
            <a:r>
              <a:rPr lang="fr-FR" dirty="0"/>
              <a:t>Cette transition numérique transforme le paysage éducatif, rendant le système plus moderne et performant.</a:t>
            </a:r>
          </a:p>
          <a:p>
            <a:pPr lvl="0">
              <a:buSzPts val="1800"/>
            </a:pPr>
            <a:endParaRPr b="1"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4732421" y="1517650"/>
            <a:ext cx="3630529" cy="331787"/>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The </a:t>
            </a:r>
            <a:r>
              <a:rPr lang="fr-FR" sz="1800" b="1" i="0" u="none" dirty="0" err="1">
                <a:solidFill>
                  <a:srgbClr val="000000"/>
                </a:solidFill>
                <a:latin typeface="Fira Sans Extra Condensed"/>
                <a:ea typeface="Fira Sans Extra Condensed"/>
                <a:cs typeface="Fira Sans Extra Condensed"/>
                <a:sym typeface="Fira Sans Extra Condensed"/>
              </a:rPr>
              <a:t>field</a:t>
            </a:r>
            <a:r>
              <a:rPr lang="fr-FR" sz="1800" b="1" i="0" u="none" dirty="0">
                <a:solidFill>
                  <a:srgbClr val="000000"/>
                </a:solidFill>
                <a:latin typeface="Fira Sans Extra Condensed"/>
                <a:ea typeface="Fira Sans Extra Condensed"/>
                <a:cs typeface="Fira Sans Extra Condensed"/>
                <a:sym typeface="Fira Sans Extra Condensed"/>
              </a:rPr>
              <a:t> of </a:t>
            </a:r>
            <a:r>
              <a:rPr lang="fr-FR" sz="1800" b="1" i="0" u="none" dirty="0" err="1">
                <a:solidFill>
                  <a:srgbClr val="000000"/>
                </a:solidFill>
                <a:latin typeface="Fira Sans Extra Condensed"/>
                <a:ea typeface="Fira Sans Extra Condensed"/>
                <a:cs typeface="Fira Sans Extra Condensed"/>
                <a:sym typeface="Fira Sans Extra Condensed"/>
              </a:rPr>
              <a:t>education</a:t>
            </a:r>
            <a:r>
              <a:rPr lang="fr-FR" sz="1800" b="1" i="0" u="none" dirty="0">
                <a:solidFill>
                  <a:srgbClr val="000000"/>
                </a:solidFill>
                <a:latin typeface="Fira Sans Extra Condensed"/>
                <a:ea typeface="Fira Sans Extra Condensed"/>
                <a:cs typeface="Fira Sans Extra Condensed"/>
                <a:sym typeface="Fira Sans Extra Condensed"/>
              </a:rPr>
              <a:t> in </a:t>
            </a:r>
            <a:r>
              <a:rPr lang="" sz="1800" b="1" i="0" u="none" dirty="0" smtClean="0">
                <a:solidFill>
                  <a:srgbClr val="000000"/>
                </a:solidFill>
                <a:latin typeface="Fira Sans Extra Condensed"/>
                <a:ea typeface="Fira Sans Extra Condensed"/>
                <a:cs typeface="Fira Sans Extra Condensed"/>
                <a:sym typeface="Fira Sans Extra Condensed"/>
              </a:rPr>
              <a:t>Mauritania</a:t>
            </a:r>
            <a:endParaRPr dirty="0"/>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extLst>
      <p:ext uri="{BB962C8B-B14F-4D97-AF65-F5344CB8AC3E}">
        <p14:creationId xmlns:p14="http://schemas.microsoft.com/office/powerpoint/2010/main" val="28944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5</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Etudiant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782636"/>
            <a:ext cx="7356764" cy="4360863"/>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136561" y="86053"/>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856</Words>
  <Application>Microsoft Office PowerPoint</Application>
  <PresentationFormat>Affichage à l'écran (16:9)</PresentationFormat>
  <Paragraphs>145</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17</vt:i4>
      </vt:variant>
    </vt:vector>
  </HeadingPairs>
  <TitlesOfParts>
    <vt:vector size="24" baseType="lpstr">
      <vt:lpstr>Gill Sans</vt:lpstr>
      <vt:lpstr>Fira Sans Extra Condensed</vt:lpstr>
      <vt:lpstr>Roboto</vt:lpstr>
      <vt:lpstr>Fira Sans Extra Condensed SemiBold</vt:lpstr>
      <vt:lpstr>Arial</vt:lpstr>
      <vt:lpstr>Educational Resources Infographics by Slidesgo</vt:lpstr>
      <vt:lpstr>2_Educational Resources Infographics by Slidesgo</vt:lpstr>
      <vt:lpstr>Présentation PowerPoint</vt:lpstr>
      <vt:lpstr>Table de Contenue</vt:lpstr>
      <vt:lpstr>Introduction</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Compte Microsoft</cp:lastModifiedBy>
  <cp:revision>17</cp:revision>
  <dcterms:modified xsi:type="dcterms:W3CDTF">2025-01-07T11:07:06Z</dcterms:modified>
</cp:coreProperties>
</file>