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670550" cx="10080625"/>
  <p:notesSz cx="7559675" cy="10691800"/>
  <p:embeddedFontLst>
    <p:embeddedFont>
      <p:font typeface="Corben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Corben-bold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idx="1"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3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6"/>
          <p:cNvSpPr txBox="1"/>
          <p:nvPr>
            <p:ph idx="3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"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2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4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2"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3"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4"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5"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6"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fr-FR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fmla="val -34032" name="adj1"/>
              <a:gd fmla="val 132916" name="adj2"/>
            </a:avLst>
          </a:prstGeom>
          <a:solidFill>
            <a:srgbClr val="FFFFFF"/>
          </a:solidFill>
          <a:ln cap="flat" cmpd="sng" w="720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"/>
          <p:cNvSpPr txBox="1"/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8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5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0.png"/><Relationship Id="rId4" Type="http://schemas.openxmlformats.org/officeDocument/2006/relationships/image" Target="../media/image59.png"/><Relationship Id="rId5" Type="http://schemas.openxmlformats.org/officeDocument/2006/relationships/image" Target="../media/image61.png"/><Relationship Id="rId6" Type="http://schemas.openxmlformats.org/officeDocument/2006/relationships/image" Target="../media/image65.png"/><Relationship Id="rId7" Type="http://schemas.openxmlformats.org/officeDocument/2006/relationships/image" Target="../media/image6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Relationship Id="rId4" Type="http://schemas.openxmlformats.org/officeDocument/2006/relationships/image" Target="../media/image63.png"/><Relationship Id="rId5" Type="http://schemas.openxmlformats.org/officeDocument/2006/relationships/image" Target="../media/image6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/>
          <p:nvPr/>
        </p:nvSpPr>
        <p:spPr>
          <a:xfrm>
            <a:off x="108000" y="4229280"/>
            <a:ext cx="9792000" cy="95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Projet de l’équipe « EKIP »	</a:t>
            </a:r>
            <a:endParaRPr b="0" i="0" sz="1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b="0" i="0" sz="1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Aubin TOURAIS – Dave ROBERT – François-Xavier ITOUAD – Ahmet YILMAZ</a:t>
            </a:r>
            <a:endParaRPr b="0" i="0" sz="18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180000"/>
            <a:ext cx="3420000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0"/>
          <p:cNvSpPr txBox="1"/>
          <p:nvPr/>
        </p:nvSpPr>
        <p:spPr>
          <a:xfrm>
            <a:off x="4284000" y="1356840"/>
            <a:ext cx="5400000" cy="113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600" u="none" cap="none" strike="noStrike">
                <a:solidFill>
                  <a:srgbClr val="FFFFFF"/>
                </a:solidFill>
                <a:latin typeface="Corben"/>
                <a:ea typeface="Corben"/>
                <a:cs typeface="Corben"/>
                <a:sym typeface="Corben"/>
              </a:rPr>
              <a:t>PROJET PENDU EN C </a:t>
            </a:r>
            <a:endParaRPr b="0" i="0" sz="3600" u="none" cap="none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II. Fonction Règles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4" name="Google Shape;2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1440000"/>
            <a:ext cx="727956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II. Fonction Règles – Le code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360000" y="154764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Affichage des regles du jeu 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void afficheregle(){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printf("BIENVENUE AU JEU DU PENDU\n\n");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printf("Voici les regles du jeu :\n");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printf("Vous avez le droit a 5 point a chaque debut de partie.\n");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printf("Quand une lettre est fausse, le joueur perd 1 point.\n");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printf("S'il reste 3 points au joueur, on lui propose de prendre 1 indice mais, s'il choisit de le prendre, il perdra 1 point.\n");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printf("S'il reste 1 points au joueur, on lui propose de trouver le mot en entier, mais si c'est faux, il perdra la partie.\n\n");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printf("Lors du choix du theme, de l'indice ou de pouvoir rejouer, entrer le nombre puis faites uniquement ENTREE.\n");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printf("Pour proposer une lettre ou le mot en entier, le joueur doit entrer les caracteres en MAJUSCULE suivit d'un point pour valider son choix.\n\n");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printf("Nous vous souhaitons une bonne partie, et BONNE CHANCE !\n\n");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II. Fonction Règles – Explication du code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-179640" y="540000"/>
            <a:ext cx="10231560" cy="456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printf("Voici les regles du jeu :\n");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printf("Vous avez le droit a 5 point a chaque debut de partie.\n");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printf("Quand une lettre est fausse, le joueur perd 1 point.\n");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printf("S'il reste 3 points au joueur, on lui propose de prendre 1 indice mais, s'il choisit de le prendre, il perdra 1 point.\n");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printf("S'il reste 1 points au joueur, on lui propose de trouver le mot en entier, mais si c'est faux, il perdra la partie.\n\n");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printf("Lors du choix du theme, de l'indice ou de pouvoir rejouer, entrer le nombre puis faites uniquement ENTREE.\n");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printf("Pour proposer une lettre ou le mot en entier, le joueur doit entrer les caracteres en MAJUSCULE suivit d'un point pour valider son choix.\n\n");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printf("Nous vous souhaitons une bonne partie, et BONNE CHANCE !\n\n");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III. Fonction AffichageTheme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1080000" y="1457280"/>
            <a:ext cx="774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QUEL EST LE RÔLE DE LA FONCTION ‘</a:t>
            </a:r>
            <a:r>
              <a:rPr b="1" lang="fr-FR" sz="1800" u="sng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AffichageTheme</a:t>
            </a:r>
            <a:r>
              <a:rPr b="1" lang="fr-FR" sz="1800" u="sng" strike="noStrike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’ </a:t>
            </a: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?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3" name="Google Shape;26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00" y="2160000"/>
            <a:ext cx="1980000" cy="297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III. Fonction AffichageTheme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9" name="Google Shape;26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" y="1440000"/>
            <a:ext cx="4110480" cy="37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6000" y="1476000"/>
            <a:ext cx="2799720" cy="14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4000" y="3060000"/>
            <a:ext cx="38196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IV. Fonction ThemeChoisit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54"/>
          <p:cNvSpPr txBox="1"/>
          <p:nvPr/>
        </p:nvSpPr>
        <p:spPr>
          <a:xfrm>
            <a:off x="1080000" y="1457280"/>
            <a:ext cx="774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QUEL EST LE RÔLE DE LA FONCTION ‘</a:t>
            </a:r>
            <a:r>
              <a:rPr b="1" lang="fr-FR" sz="1800" u="sng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ThemeChoisit</a:t>
            </a:r>
            <a:r>
              <a:rPr b="1" lang="fr-FR" sz="1800" u="sng" strike="noStrike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’ </a:t>
            </a: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?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8" name="Google Shape;27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00" y="2160000"/>
            <a:ext cx="1980000" cy="297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IV. Fonction ThemeChoisit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4" name="Google Shape;28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332000"/>
            <a:ext cx="387324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560" y="3456000"/>
            <a:ext cx="5338440" cy="130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3160" y="2127240"/>
            <a:ext cx="3696840" cy="64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 txBox="1"/>
          <p:nvPr/>
        </p:nvSpPr>
        <p:spPr>
          <a:xfrm>
            <a:off x="1080000" y="1457280"/>
            <a:ext cx="774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QUEL EST LE RÔLE DE LA FONCTION ‘</a:t>
            </a:r>
            <a:r>
              <a:rPr b="1" lang="fr-FR" sz="1800" u="sng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Randomisation</a:t>
            </a: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?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2" name="Google Shape;29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00" y="2160000"/>
            <a:ext cx="1980000" cy="297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6"/>
          <p:cNvSpPr txBox="1"/>
          <p:nvPr/>
        </p:nvSpPr>
        <p:spPr>
          <a:xfrm>
            <a:off x="3582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V. Fonction Randomisation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V. Fonction Randomisation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568880"/>
            <a:ext cx="3960000" cy="347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6080" y="1692000"/>
            <a:ext cx="2977920" cy="72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000" y="4572000"/>
            <a:ext cx="5580000" cy="21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0000" y="4176000"/>
            <a:ext cx="5040000" cy="23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80000" y="2711880"/>
            <a:ext cx="1280160" cy="106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8"/>
          <p:cNvSpPr txBox="1"/>
          <p:nvPr/>
        </p:nvSpPr>
        <p:spPr>
          <a:xfrm>
            <a:off x="1080000" y="1457280"/>
            <a:ext cx="774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QUEL EST LE RÔLE DE LA FONCTION ‘</a:t>
            </a:r>
            <a:r>
              <a:rPr b="1" lang="fr-FR" sz="1800" u="sng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Copie</a:t>
            </a: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?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9" name="Google Shape;30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00" y="2160000"/>
            <a:ext cx="1980000" cy="2975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8"/>
          <p:cNvSpPr txBox="1"/>
          <p:nvPr/>
        </p:nvSpPr>
        <p:spPr>
          <a:xfrm>
            <a:off x="3582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VI. Fonction Copie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7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SOMMAIRE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41"/>
          <p:cNvSpPr txBox="1"/>
          <p:nvPr/>
        </p:nvSpPr>
        <p:spPr>
          <a:xfrm>
            <a:off x="180000" y="1468080"/>
            <a:ext cx="5580000" cy="367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I. Introduction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II. Fonctions Règles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III. Fonctions AffichageTheme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IV. Fonctions ThemeChoisit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V. Fonction Randomisation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VI. Fonction Copie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VII. Fonction CompteurLettre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41"/>
          <p:cNvSpPr txBox="1"/>
          <p:nvPr/>
        </p:nvSpPr>
        <p:spPr>
          <a:xfrm>
            <a:off x="5076000" y="1032840"/>
            <a:ext cx="5580000" cy="425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IX. Fonction PropositionIndice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(Suite)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X. Fonction Gagne-Perdu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XI. Fonction Rejouer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XII. Fonction Main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XIII. Test Programme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XIV. Conclusion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XV. Questions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41"/>
          <p:cNvSpPr txBox="1"/>
          <p:nvPr/>
        </p:nvSpPr>
        <p:spPr>
          <a:xfrm>
            <a:off x="3403440" y="1342800"/>
            <a:ext cx="91656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Ahmet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Aubin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Aubin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Aubin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Aubin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Aubin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Dave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Google Shape;189;p41"/>
          <p:cNvCxnSpPr/>
          <p:nvPr/>
        </p:nvCxnSpPr>
        <p:spPr>
          <a:xfrm>
            <a:off x="4680000" y="1440000"/>
            <a:ext cx="0" cy="3600000"/>
          </a:xfrm>
          <a:prstGeom prst="straightConnector1">
            <a:avLst/>
          </a:prstGeom>
          <a:noFill/>
          <a:ln cap="flat" cmpd="sng" w="38150">
            <a:solidFill>
              <a:srgbClr val="383D3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41"/>
          <p:cNvSpPr txBox="1"/>
          <p:nvPr/>
        </p:nvSpPr>
        <p:spPr>
          <a:xfrm>
            <a:off x="8803440" y="1341000"/>
            <a:ext cx="91656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Aubin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Dave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Aubin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Aubin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FX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Aubin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FX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EKIP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41"/>
          <p:cNvSpPr txBox="1"/>
          <p:nvPr/>
        </p:nvSpPr>
        <p:spPr>
          <a:xfrm>
            <a:off x="3051725" y="1206930"/>
            <a:ext cx="162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C9211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Ahmet + FX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VI. Fonction Copie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6" name="Google Shape;31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" y="1274040"/>
            <a:ext cx="5976000" cy="405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000" y="1883520"/>
            <a:ext cx="3600000" cy="107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9"/>
          <p:cNvSpPr txBox="1"/>
          <p:nvPr/>
        </p:nvSpPr>
        <p:spPr>
          <a:xfrm>
            <a:off x="6984000" y="1430640"/>
            <a:ext cx="1980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1 : Avec 0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Google Shape;319;p59"/>
          <p:cNvSpPr txBox="1"/>
          <p:nvPr/>
        </p:nvSpPr>
        <p:spPr>
          <a:xfrm>
            <a:off x="7056000" y="3329280"/>
            <a:ext cx="1980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2 : Avec 2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0" name="Google Shape;320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8000" y="3800160"/>
            <a:ext cx="3420000" cy="12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/>
        </p:nvSpPr>
        <p:spPr>
          <a:xfrm>
            <a:off x="1080000" y="1457280"/>
            <a:ext cx="774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QUEL EST LE RÔLE DE LA FONCTION ‘</a:t>
            </a:r>
            <a:r>
              <a:rPr b="1" lang="fr-FR" sz="1800" u="sng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CompteurLettre</a:t>
            </a: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?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6" name="Google Shape;32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00" y="2160000"/>
            <a:ext cx="1980000" cy="2975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0"/>
          <p:cNvSpPr txBox="1"/>
          <p:nvPr/>
        </p:nvSpPr>
        <p:spPr>
          <a:xfrm>
            <a:off x="3582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VII. Fonction CompteurLettre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VII. Fonction CompteurLettre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3" name="Google Shape;33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440000"/>
            <a:ext cx="5400000" cy="37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61"/>
          <p:cNvSpPr txBox="1"/>
          <p:nvPr/>
        </p:nvSpPr>
        <p:spPr>
          <a:xfrm>
            <a:off x="5580000" y="1167840"/>
            <a:ext cx="4500000" cy="1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 u="sng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1 : Avec Lettre ne se trouvant pas dans la chaîne de caractères</a:t>
            </a:r>
            <a:endParaRPr b="0" sz="16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5" name="Google Shape;335;p61"/>
          <p:cNvSpPr txBox="1"/>
          <p:nvPr/>
        </p:nvSpPr>
        <p:spPr>
          <a:xfrm>
            <a:off x="5580000" y="3024000"/>
            <a:ext cx="4500000" cy="1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 u="sng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2 : Avec Lettre se trouvant dans la chaîne de caractères</a:t>
            </a:r>
            <a:endParaRPr b="0" sz="16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6" name="Google Shape;33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0000" y="2340000"/>
            <a:ext cx="4140000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0000" y="4174560"/>
            <a:ext cx="4109760" cy="6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3" name="Google Shape;34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2160000"/>
            <a:ext cx="8859240" cy="189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9" name="Google Shape;349;p63"/>
          <p:cNvSpPr txBox="1"/>
          <p:nvPr/>
        </p:nvSpPr>
        <p:spPr>
          <a:xfrm>
            <a:off x="659880" y="158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des fonctions réalisées 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Google Shape;350;p63"/>
          <p:cNvSpPr txBox="1"/>
          <p:nvPr/>
        </p:nvSpPr>
        <p:spPr>
          <a:xfrm>
            <a:off x="900000" y="27000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des mots tapés par L’utilisateur  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Affichage des underscores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Gestion deux choix de taper le mots en entier 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Comparaison entre la proposition de l'utilisateur et le mots a trouver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6" name="Google Shape;356;p64"/>
          <p:cNvSpPr txBox="1"/>
          <p:nvPr/>
        </p:nvSpPr>
        <p:spPr>
          <a:xfrm>
            <a:off x="720000" y="140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Avoir le mot a trouver 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7" name="Google Shape;35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520" y="2133360"/>
            <a:ext cx="5514480" cy="81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280" y="3393000"/>
            <a:ext cx="8838720" cy="7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80" y="3729240"/>
            <a:ext cx="8478720" cy="160272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5" name="Google Shape;365;p65"/>
          <p:cNvSpPr txBox="1"/>
          <p:nvPr/>
        </p:nvSpPr>
        <p:spPr>
          <a:xfrm>
            <a:off x="2215800" y="1133640"/>
            <a:ext cx="53442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comptage des espaces et Taille  </a:t>
            </a:r>
            <a:endParaRPr b="0" sz="2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6" name="Google Shape;36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7360" y="1520280"/>
            <a:ext cx="2492640" cy="225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2" name="Google Shape;372;p66"/>
          <p:cNvSpPr txBox="1"/>
          <p:nvPr/>
        </p:nvSpPr>
        <p:spPr>
          <a:xfrm>
            <a:off x="720000" y="140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affichage des underscores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3" name="Google Shape;37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840" y="2484000"/>
            <a:ext cx="3866760" cy="14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440" y="2520000"/>
            <a:ext cx="4156560" cy="142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0" name="Google Shape;380;p67"/>
          <p:cNvSpPr txBox="1"/>
          <p:nvPr/>
        </p:nvSpPr>
        <p:spPr>
          <a:xfrm>
            <a:off x="659880" y="1440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de la boucle 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1" name="Google Shape;38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2880000"/>
            <a:ext cx="858456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7" name="Google Shape;387;p68"/>
          <p:cNvSpPr txBox="1"/>
          <p:nvPr/>
        </p:nvSpPr>
        <p:spPr>
          <a:xfrm>
            <a:off x="839880" y="1440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Réception des propositions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8" name="Google Shape;38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2520000"/>
            <a:ext cx="212364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8"/>
          <p:cNvPicPr preferRelativeResize="0"/>
          <p:nvPr/>
        </p:nvPicPr>
        <p:blipFill rotWithShape="1">
          <a:blip r:embed="rId4">
            <a:alphaModFix/>
          </a:blip>
          <a:srcRect b="0" l="0" r="40531" t="0"/>
          <a:stretch/>
        </p:blipFill>
        <p:spPr>
          <a:xfrm>
            <a:off x="4612320" y="2616480"/>
            <a:ext cx="4207680" cy="1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I. INTRODUCTION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7" name="Google Shape;1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120" y="1800000"/>
            <a:ext cx="579888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95" name="Google Shape;39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800" y="1335240"/>
            <a:ext cx="2410200" cy="4064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9"/>
          <p:cNvSpPr txBox="1"/>
          <p:nvPr/>
        </p:nvSpPr>
        <p:spPr>
          <a:xfrm>
            <a:off x="-2160000" y="302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Comparaison </a:t>
            </a:r>
            <a:br>
              <a:rPr lang="fr-FR" sz="1800"/>
            </a:br>
            <a:endParaRPr b="1" sz="15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2" name="Google Shape;40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0" y="1440000"/>
            <a:ext cx="3350520" cy="382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0"/>
          <p:cNvSpPr txBox="1"/>
          <p:nvPr/>
        </p:nvSpPr>
        <p:spPr>
          <a:xfrm>
            <a:off x="-2040120" y="284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Principe de Fonction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9" name="Google Shape;40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000" y="1440000"/>
            <a:ext cx="3174120" cy="382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71"/>
          <p:cNvSpPr txBox="1"/>
          <p:nvPr/>
        </p:nvSpPr>
        <p:spPr>
          <a:xfrm>
            <a:off x="-2039760" y="284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Principe de Fonction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16" name="Google Shape;41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0" y="1399320"/>
            <a:ext cx="3618000" cy="382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-2039400" y="284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Principe de Fonction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3" name="Google Shape;423;p73"/>
          <p:cNvSpPr txBox="1"/>
          <p:nvPr/>
        </p:nvSpPr>
        <p:spPr>
          <a:xfrm>
            <a:off x="540000" y="140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 d’indice 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24" name="Google Shape;42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000" y="1923120"/>
            <a:ext cx="3642480" cy="347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4"/>
          <p:cNvSpPr txBox="1"/>
          <p:nvPr/>
        </p:nvSpPr>
        <p:spPr>
          <a:xfrm>
            <a:off x="1080000" y="1457280"/>
            <a:ext cx="774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QUEL EST LE RÔLE DE LA FONCTION ‘</a:t>
            </a:r>
            <a:r>
              <a:rPr b="1" lang="fr-FR" sz="1800" u="sng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PropositionIndice</a:t>
            </a: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?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30" name="Google Shape;43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00" y="2160000"/>
            <a:ext cx="1980000" cy="2975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7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IX. Fonction Proposition Indice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IX. Fonction Proposition Indice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37" name="Google Shape;43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334160"/>
            <a:ext cx="3960000" cy="388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75"/>
          <p:cNvSpPr txBox="1"/>
          <p:nvPr/>
        </p:nvSpPr>
        <p:spPr>
          <a:xfrm>
            <a:off x="6588000" y="1448280"/>
            <a:ext cx="2160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OUI JE LE VEUX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9" name="Google Shape;439;p75"/>
          <p:cNvSpPr txBox="1"/>
          <p:nvPr/>
        </p:nvSpPr>
        <p:spPr>
          <a:xfrm>
            <a:off x="6624000" y="3564000"/>
            <a:ext cx="2160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 MERCI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40" name="Google Shape;440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4000" y="1854000"/>
            <a:ext cx="3420000" cy="140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0000" y="3994560"/>
            <a:ext cx="3720600" cy="68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(suite)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7" name="Google Shape;447;p76"/>
          <p:cNvSpPr txBox="1"/>
          <p:nvPr/>
        </p:nvSpPr>
        <p:spPr>
          <a:xfrm>
            <a:off x="659880" y="140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choix de taper le mots en entier 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48" name="Google Shape;44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280" y="2160000"/>
            <a:ext cx="8838720" cy="2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(suite)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4" name="Google Shape;454;p77"/>
          <p:cNvSpPr txBox="1"/>
          <p:nvPr/>
        </p:nvSpPr>
        <p:spPr>
          <a:xfrm>
            <a:off x="659880" y="140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choix de taper le mots en entier 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55" name="Google Shape;45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" y="2160000"/>
            <a:ext cx="8361000" cy="228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(suite)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1" name="Google Shape;461;p78"/>
          <p:cNvSpPr txBox="1"/>
          <p:nvPr/>
        </p:nvSpPr>
        <p:spPr>
          <a:xfrm>
            <a:off x="-2160000" y="302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taper le mots en entier 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2" name="Google Shape;46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000" y="1261800"/>
            <a:ext cx="2109240" cy="41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8280" y="1296000"/>
            <a:ext cx="2691720" cy="38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I. INTRODUCTION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43"/>
          <p:cNvSpPr/>
          <p:nvPr/>
        </p:nvSpPr>
        <p:spPr>
          <a:xfrm>
            <a:off x="360360" y="1404360"/>
            <a:ext cx="9359640" cy="37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Mise en place d’un cahier des charges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Répartition des tâches à accomplir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None/>
            </a:pPr>
            <a:r>
              <a:t/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Production des fonctions 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None/>
            </a:pPr>
            <a:r>
              <a:t/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Mise en commun de toutes les fonctions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None/>
            </a:pPr>
            <a:r>
              <a:t/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Correction des erreurs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None/>
            </a:pPr>
            <a:r>
              <a:t/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final du code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(suite)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9" name="Google Shape;46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80" y="1260000"/>
            <a:ext cx="7312320" cy="406224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9"/>
          <p:cNvSpPr txBox="1"/>
          <p:nvPr/>
        </p:nvSpPr>
        <p:spPr>
          <a:xfrm>
            <a:off x="3780000" y="302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taper le mots en entier 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VIII. Fonction Comparaison (suite)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Google Shape;476;p80"/>
          <p:cNvSpPr txBox="1"/>
          <p:nvPr/>
        </p:nvSpPr>
        <p:spPr>
          <a:xfrm>
            <a:off x="720000" y="1440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Affichage des lettres trouvées</a:t>
            </a:r>
            <a:endParaRPr b="1" sz="28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7" name="Google Shape;47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800" y="2340000"/>
            <a:ext cx="2676240" cy="17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000" y="2475360"/>
            <a:ext cx="5524200" cy="130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1"/>
          <p:cNvSpPr txBox="1"/>
          <p:nvPr/>
        </p:nvSpPr>
        <p:spPr>
          <a:xfrm>
            <a:off x="1080000" y="1457280"/>
            <a:ext cx="774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QUEL EST LE RÔLE DE LA FONCTION ‘</a:t>
            </a:r>
            <a:r>
              <a:rPr b="1" lang="fr-FR" sz="1800" u="sng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GagnePerdu</a:t>
            </a: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?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4" name="Google Shape;48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00" y="2160000"/>
            <a:ext cx="1980000" cy="2975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8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X. Fonction Gagne-Perdu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X. Fonction Gagne-Perdu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1" name="Google Shape;49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40" y="1332000"/>
            <a:ext cx="433836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3280" y="1254600"/>
            <a:ext cx="1872720" cy="10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6000" y="2160000"/>
            <a:ext cx="262656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9240" y="3117960"/>
            <a:ext cx="1796760" cy="113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2200" y="4068000"/>
            <a:ext cx="2611800" cy="747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Google Shape;496;p82"/>
          <p:cNvCxnSpPr/>
          <p:nvPr/>
        </p:nvCxnSpPr>
        <p:spPr>
          <a:xfrm rot="10800000">
            <a:off x="4860000" y="2520000"/>
            <a:ext cx="900000" cy="0"/>
          </a:xfrm>
          <a:prstGeom prst="straightConnector1">
            <a:avLst/>
          </a:prstGeom>
          <a:noFill/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82"/>
          <p:cNvCxnSpPr/>
          <p:nvPr/>
        </p:nvCxnSpPr>
        <p:spPr>
          <a:xfrm>
            <a:off x="4860000" y="2520000"/>
            <a:ext cx="0" cy="1548000"/>
          </a:xfrm>
          <a:prstGeom prst="straightConnector1">
            <a:avLst/>
          </a:prstGeom>
          <a:noFill/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82"/>
          <p:cNvCxnSpPr/>
          <p:nvPr/>
        </p:nvCxnSpPr>
        <p:spPr>
          <a:xfrm>
            <a:off x="1260000" y="4068000"/>
            <a:ext cx="3600000" cy="0"/>
          </a:xfrm>
          <a:prstGeom prst="straightConnector1">
            <a:avLst/>
          </a:prstGeom>
          <a:noFill/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82"/>
          <p:cNvCxnSpPr/>
          <p:nvPr/>
        </p:nvCxnSpPr>
        <p:spPr>
          <a:xfrm>
            <a:off x="1260000" y="4284000"/>
            <a:ext cx="4500000" cy="0"/>
          </a:xfrm>
          <a:prstGeom prst="straightConnector1">
            <a:avLst/>
          </a:prstGeom>
          <a:noFill/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3"/>
          <p:cNvSpPr txBox="1"/>
          <p:nvPr/>
        </p:nvSpPr>
        <p:spPr>
          <a:xfrm>
            <a:off x="1080000" y="1457280"/>
            <a:ext cx="774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QUEL EST LE RÔLE DE LA FONCTION ‘</a:t>
            </a:r>
            <a:r>
              <a:rPr b="1" lang="fr-FR" sz="1800" u="sng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Rejouer</a:t>
            </a:r>
            <a:r>
              <a:rPr b="1" lang="fr-FR" sz="1800" u="sng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?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05" name="Google Shape;50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00" y="2160000"/>
            <a:ext cx="1980000" cy="297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XI. Fonction Rejouer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XI. Fonction Rejouer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12" name="Google Shape;51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00" y="1426320"/>
            <a:ext cx="5837400" cy="37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2000" y="3744000"/>
            <a:ext cx="3798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7680" y="2016720"/>
            <a:ext cx="3568320" cy="86328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84"/>
          <p:cNvSpPr txBox="1"/>
          <p:nvPr/>
        </p:nvSpPr>
        <p:spPr>
          <a:xfrm>
            <a:off x="6912000" y="1520280"/>
            <a:ext cx="2160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OUI JE LE VEUX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6" name="Google Shape;516;p84"/>
          <p:cNvSpPr txBox="1"/>
          <p:nvPr/>
        </p:nvSpPr>
        <p:spPr>
          <a:xfrm>
            <a:off x="6840000" y="3204000"/>
            <a:ext cx="2160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 MERCI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XII. Fonction Main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2" name="Google Shape;52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1689480"/>
            <a:ext cx="4375440" cy="299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8280" y="1656000"/>
            <a:ext cx="4614120" cy="3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XII. Fonction Main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9" name="Google Shape;52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440" y="1599840"/>
            <a:ext cx="4012560" cy="3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00" y="1764000"/>
            <a:ext cx="4949640" cy="316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XII. Fonction Main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36" name="Google Shape;53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1956240"/>
            <a:ext cx="4526640" cy="259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0200" y="2737080"/>
            <a:ext cx="4286160" cy="10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XII. Fonction Main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43" name="Google Shape;54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920" y="1278360"/>
            <a:ext cx="4438080" cy="4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I. INTRODUCTION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9" name="Google Shape;2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560" y="1980000"/>
            <a:ext cx="369144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4"/>
          <p:cNvSpPr txBox="1"/>
          <p:nvPr/>
        </p:nvSpPr>
        <p:spPr>
          <a:xfrm>
            <a:off x="900000" y="3041280"/>
            <a:ext cx="1620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 CHOIX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XIII. TEST DU PROGRAMME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9" name="Google Shape;549;p89"/>
          <p:cNvSpPr txBox="1"/>
          <p:nvPr/>
        </p:nvSpPr>
        <p:spPr>
          <a:xfrm>
            <a:off x="3636000" y="1980000"/>
            <a:ext cx="612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Lancer le jeu via ‘TERMINAL’ avec le Code Source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0" name="Google Shape;550;p89"/>
          <p:cNvSpPr txBox="1"/>
          <p:nvPr/>
        </p:nvSpPr>
        <p:spPr>
          <a:xfrm>
            <a:off x="4176000" y="3544920"/>
            <a:ext cx="522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 Lancer le jeu via le ‘fichier.exe’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Google Shape;551;p89"/>
          <p:cNvSpPr txBox="1"/>
          <p:nvPr/>
        </p:nvSpPr>
        <p:spPr>
          <a:xfrm>
            <a:off x="4140000" y="2788920"/>
            <a:ext cx="522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Corben"/>
                <a:ea typeface="Corben"/>
                <a:cs typeface="Corben"/>
                <a:sym typeface="Corben"/>
              </a:rPr>
              <a:t>OU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2" name="Google Shape;552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2137680"/>
            <a:ext cx="3512520" cy="196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XIV. CONCLUSION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8" name="Google Shape;558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000" y="1225080"/>
            <a:ext cx="3353040" cy="223092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90"/>
          <p:cNvSpPr/>
          <p:nvPr/>
        </p:nvSpPr>
        <p:spPr>
          <a:xfrm>
            <a:off x="360000" y="3240360"/>
            <a:ext cx="9359640" cy="37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Affichages plus esthétique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None/>
            </a:pPr>
            <a:r>
              <a:t/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Correction de tous les bugs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0" name="Google Shape;560;p90"/>
          <p:cNvSpPr/>
          <p:nvPr/>
        </p:nvSpPr>
        <p:spPr>
          <a:xfrm>
            <a:off x="4536360" y="3240360"/>
            <a:ext cx="9359640" cy="37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Remplissage Tableaux Par Utilisateurs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None/>
            </a:pPr>
            <a:r>
              <a:t/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 Multijoueurs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1" name="Google Shape;561;p90"/>
          <p:cNvSpPr/>
          <p:nvPr/>
        </p:nvSpPr>
        <p:spPr>
          <a:xfrm>
            <a:off x="360000" y="4725000"/>
            <a:ext cx="9395640" cy="37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Source Sans Pro"/>
              <a:buChar char="●"/>
            </a:pPr>
            <a:r>
              <a:rPr b="1" lang="fr-FR" sz="24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Faire un affichage avec bonhomme, menu, couleurs...</a:t>
            </a:r>
            <a:endParaRPr b="0" sz="24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XV. QUESTIONS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7" name="Google Shape;567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5480"/>
            <a:ext cx="3420000" cy="331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4560" y="1620000"/>
            <a:ext cx="3475440" cy="347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I. INTRODUCTION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Google Shape;216;p45"/>
          <p:cNvSpPr txBox="1"/>
          <p:nvPr/>
        </p:nvSpPr>
        <p:spPr>
          <a:xfrm>
            <a:off x="360000" y="2753280"/>
            <a:ext cx="2520000" cy="955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 COMMENCEMENT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7" name="Google Shape;217;p45"/>
          <p:cNvPicPr preferRelativeResize="0"/>
          <p:nvPr/>
        </p:nvPicPr>
        <p:blipFill rotWithShape="1">
          <a:blip r:embed="rId3">
            <a:alphaModFix/>
          </a:blip>
          <a:srcRect b="0" l="10437" r="0" t="13089"/>
          <a:stretch/>
        </p:blipFill>
        <p:spPr>
          <a:xfrm>
            <a:off x="3200400" y="1620000"/>
            <a:ext cx="6519600" cy="3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I. INTRODUCTION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900000" y="3041280"/>
            <a:ext cx="1620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EQUIPE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000" y="2160000"/>
            <a:ext cx="4499640" cy="243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I. INTRODUCTION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Google Shape;230;p47"/>
          <p:cNvSpPr txBox="1"/>
          <p:nvPr/>
        </p:nvSpPr>
        <p:spPr>
          <a:xfrm>
            <a:off x="540000" y="2880000"/>
            <a:ext cx="270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 POINTS CRUCIAUX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1" name="Google Shape;23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720" y="1940760"/>
            <a:ext cx="3779280" cy="287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I. INTRODUCTION </a:t>
            </a:r>
            <a:endParaRPr b="1" sz="27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48"/>
          <p:cNvSpPr txBox="1"/>
          <p:nvPr/>
        </p:nvSpPr>
        <p:spPr>
          <a:xfrm>
            <a:off x="540000" y="2880000"/>
            <a:ext cx="2700000" cy="6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 POINTS DIFFICILE</a:t>
            </a:r>
            <a:endParaRPr b="0" sz="1800" strike="noStrik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8" name="Google Shape;23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00" y="2036520"/>
            <a:ext cx="4140000" cy="282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