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USING DATA LOCATION TO IDENTIFY PLACES TO OPEN ART CAFE IN MOSCOW</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Tatiana </a:t>
            </a:r>
            <a:r>
              <a:rPr lang="en-US" dirty="0" err="1"/>
              <a:t>shumskaya</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Identifying PLACES TO OPEN ART CAFE IN MOSCOW</a:t>
            </a:r>
          </a:p>
        </p:txBody>
      </p:sp>
      <p:sp>
        <p:nvSpPr>
          <p:cNvPr id="5" name="Content Placeholder 4">
            <a:extLst>
              <a:ext uri="{FF2B5EF4-FFF2-40B4-BE49-F238E27FC236}">
                <a16:creationId xmlns:a16="http://schemas.microsoft.com/office/drawing/2014/main" id="{0857168B-C843-404D-B6D1-70594DB17832}"/>
              </a:ext>
            </a:extLst>
          </p:cNvPr>
          <p:cNvSpPr>
            <a:spLocks noGrp="1"/>
          </p:cNvSpPr>
          <p:nvPr>
            <p:ph idx="1"/>
          </p:nvPr>
        </p:nvSpPr>
        <p:spPr/>
        <p:txBody>
          <a:bodyPr/>
          <a:lstStyle/>
          <a:p>
            <a:pPr marL="0" indent="0">
              <a:buNone/>
            </a:pPr>
            <a:r>
              <a:rPr lang="en-US" dirty="0"/>
              <a:t>Moscow is the capital of Russia and one of the largest cities in the world. Public catering sphere is growing steadily in Moscow. The aim of this project is to provide investors and business owners suitable areas, where they could potentially open a new Art café:</a:t>
            </a:r>
          </a:p>
          <a:p>
            <a:pPr marL="0" indent="0">
              <a:buNone/>
            </a:pPr>
            <a:r>
              <a:rPr lang="en-US" dirty="0"/>
              <a:t>1.	in location nearby theaters, museums, and galleries;</a:t>
            </a:r>
          </a:p>
          <a:p>
            <a:pPr marL="0" indent="0">
              <a:buNone/>
            </a:pPr>
            <a:r>
              <a:rPr lang="en-US" dirty="0"/>
              <a:t>2.	outside the city center, but as much close to the center as possible;</a:t>
            </a:r>
          </a:p>
          <a:p>
            <a:pPr marL="0" indent="0">
              <a:buNone/>
            </a:pPr>
            <a:r>
              <a:rPr lang="en-US" dirty="0"/>
              <a:t>3.	nearby one of metro stations. </a:t>
            </a:r>
          </a:p>
          <a:p>
            <a:pPr marL="0" indent="0">
              <a:buNone/>
            </a:pPr>
            <a:endParaRPr lang="ru-RU"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sources</a:t>
            </a:r>
          </a:p>
        </p:txBody>
      </p:sp>
      <p:sp>
        <p:nvSpPr>
          <p:cNvPr id="5" name="Content Placeholder 4">
            <a:extLst>
              <a:ext uri="{FF2B5EF4-FFF2-40B4-BE49-F238E27FC236}">
                <a16:creationId xmlns:a16="http://schemas.microsoft.com/office/drawing/2014/main" id="{0857168B-C843-404D-B6D1-70594DB17832}"/>
              </a:ext>
            </a:extLst>
          </p:cNvPr>
          <p:cNvSpPr>
            <a:spLocks noGrp="1"/>
          </p:cNvSpPr>
          <p:nvPr>
            <p:ph idx="1"/>
          </p:nvPr>
        </p:nvSpPr>
        <p:spPr/>
        <p:txBody>
          <a:bodyPr/>
          <a:lstStyle/>
          <a:p>
            <a:r>
              <a:rPr lang="en-US" dirty="0"/>
              <a:t>Foursquare API</a:t>
            </a:r>
          </a:p>
          <a:p>
            <a:r>
              <a:rPr lang="en-US" sz="1800" dirty="0">
                <a:solidFill>
                  <a:srgbClr val="222222"/>
                </a:solidFill>
                <a:latin typeface="Times New Roman" panose="02020603050405020304" pitchFamily="18" charset="0"/>
                <a:ea typeface="Times New Roman" panose="02020603050405020304" pitchFamily="18" charset="0"/>
              </a:rPr>
              <a:t>O</a:t>
            </a:r>
            <a:r>
              <a:rPr lang="en-US" sz="1800" dirty="0">
                <a:solidFill>
                  <a:srgbClr val="222222"/>
                </a:solidFill>
                <a:effectLst/>
                <a:latin typeface="Times New Roman" panose="02020603050405020304" pitchFamily="18" charset="0"/>
                <a:ea typeface="Times New Roman" panose="02020603050405020304" pitchFamily="18" charset="0"/>
              </a:rPr>
              <a:t>fficial website of the Moscow government</a:t>
            </a:r>
          </a:p>
          <a:p>
            <a:r>
              <a:rPr lang="en-US" sz="1800" dirty="0">
                <a:solidFill>
                  <a:srgbClr val="222222"/>
                </a:solidFill>
                <a:latin typeface="Times New Roman" panose="02020603050405020304" pitchFamily="18" charset="0"/>
              </a:rPr>
              <a:t>Python libraries (Pandas, Seaborn, </a:t>
            </a:r>
            <a:r>
              <a:rPr lang="en-US" sz="1800" dirty="0">
                <a:solidFill>
                  <a:srgbClr val="222222"/>
                </a:solidFill>
                <a:effectLst/>
                <a:latin typeface="Times New Roman" panose="02020603050405020304" pitchFamily="18" charset="0"/>
                <a:ea typeface="Times New Roman" panose="02020603050405020304" pitchFamily="18" charset="0"/>
              </a:rPr>
              <a:t>Scikit-learn, </a:t>
            </a:r>
            <a:r>
              <a:rPr lang="en-US" sz="1800" dirty="0" err="1">
                <a:solidFill>
                  <a:srgbClr val="222222"/>
                </a:solidFill>
                <a:effectLst/>
                <a:latin typeface="Times New Roman" panose="02020603050405020304" pitchFamily="18" charset="0"/>
                <a:ea typeface="Times New Roman" panose="02020603050405020304" pitchFamily="18" charset="0"/>
              </a:rPr>
              <a:t>Nominatum</a:t>
            </a:r>
            <a:r>
              <a:rPr lang="en-US" sz="1800" dirty="0">
                <a:solidFill>
                  <a:srgbClr val="222222"/>
                </a:solidFill>
                <a:effectLst/>
                <a:latin typeface="Times New Roman" panose="02020603050405020304" pitchFamily="18" charset="0"/>
                <a:ea typeface="Times New Roman" panose="02020603050405020304" pitchFamily="18" charset="0"/>
              </a:rPr>
              <a:t>, Folium, </a:t>
            </a:r>
            <a:r>
              <a:rPr lang="en-US" sz="1800" dirty="0" err="1">
                <a:solidFill>
                  <a:srgbClr val="222222"/>
                </a:solidFill>
                <a:effectLst/>
                <a:latin typeface="Times New Roman" panose="02020603050405020304" pitchFamily="18" charset="0"/>
                <a:ea typeface="Times New Roman" panose="02020603050405020304" pitchFamily="18" charset="0"/>
              </a:rPr>
              <a:t>etc</a:t>
            </a:r>
            <a:r>
              <a:rPr lang="en-US" sz="1800" dirty="0">
                <a:solidFill>
                  <a:srgbClr val="222222"/>
                </a:solidFill>
                <a:effectLst/>
                <a:latin typeface="Times New Roman" panose="02020603050405020304" pitchFamily="18" charset="0"/>
                <a:ea typeface="Times New Roman" panose="02020603050405020304" pitchFamily="18" charset="0"/>
              </a:rPr>
              <a:t>)</a:t>
            </a:r>
            <a:endParaRPr lang="ru-RU" dirty="0"/>
          </a:p>
        </p:txBody>
      </p:sp>
    </p:spTree>
    <p:extLst>
      <p:ext uri="{BB962C8B-B14F-4D97-AF65-F5344CB8AC3E}">
        <p14:creationId xmlns:p14="http://schemas.microsoft.com/office/powerpoint/2010/main" val="357134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cleaning</a:t>
            </a:r>
          </a:p>
        </p:txBody>
      </p:sp>
      <p:sp>
        <p:nvSpPr>
          <p:cNvPr id="5" name="Content Placeholder 4">
            <a:extLst>
              <a:ext uri="{FF2B5EF4-FFF2-40B4-BE49-F238E27FC236}">
                <a16:creationId xmlns:a16="http://schemas.microsoft.com/office/drawing/2014/main" id="{0857168B-C843-404D-B6D1-70594DB17832}"/>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Removed duplicates and </a:t>
            </a:r>
            <a:r>
              <a:rPr lang="en-US" sz="1800" dirty="0">
                <a:solidFill>
                  <a:srgbClr val="222222"/>
                </a:solidFill>
                <a:latin typeface="Times New Roman" panose="02020603050405020304" pitchFamily="18" charset="0"/>
                <a:cs typeface="Times New Roman" panose="02020603050405020304" pitchFamily="18" charset="0"/>
              </a:rPr>
              <a:t>redundant</a:t>
            </a:r>
            <a:r>
              <a:rPr lang="en-US" sz="1800" b="0" i="0" dirty="0">
                <a:solidFill>
                  <a:srgbClr val="000000"/>
                </a:solidFill>
                <a:effectLst/>
                <a:latin typeface="Times New Roman" panose="02020603050405020304" pitchFamily="18" charset="0"/>
                <a:cs typeface="Times New Roman" panose="02020603050405020304" pitchFamily="18" charset="0"/>
              </a:rPr>
              <a:t> columns</a:t>
            </a:r>
            <a:endParaRPr lang="en-US" sz="1800" dirty="0">
              <a:latin typeface="Times New Roman" panose="02020603050405020304" pitchFamily="18" charset="0"/>
              <a:cs typeface="Times New Roman" panose="02020603050405020304" pitchFamily="18" charset="0"/>
            </a:endParaRPr>
          </a:p>
          <a:p>
            <a:r>
              <a:rPr lang="en-US" sz="1800" dirty="0">
                <a:solidFill>
                  <a:srgbClr val="222222"/>
                </a:solidFill>
                <a:latin typeface="Times New Roman" panose="02020603050405020304" pitchFamily="18" charset="0"/>
                <a:ea typeface="Times New Roman" panose="02020603050405020304" pitchFamily="18" charset="0"/>
              </a:rPr>
              <a:t>Added geospatial data</a:t>
            </a:r>
          </a:p>
          <a:p>
            <a:r>
              <a:rPr lang="en-US" sz="1800" dirty="0">
                <a:solidFill>
                  <a:srgbClr val="222222"/>
                </a:solidFill>
                <a:latin typeface="Times New Roman" panose="02020603050405020304" pitchFamily="18" charset="0"/>
                <a:ea typeface="Times New Roman" panose="02020603050405020304" pitchFamily="18" charset="0"/>
              </a:rPr>
              <a:t>Foursquare data added for each district</a:t>
            </a:r>
          </a:p>
          <a:p>
            <a:endParaRPr lang="en-US" sz="1800" dirty="0">
              <a:solidFill>
                <a:srgbClr val="22222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5E420A1-FBEB-4C8A-8835-85CD1A4D30EE}"/>
              </a:ext>
            </a:extLst>
          </p:cNvPr>
          <p:cNvPicPr/>
          <p:nvPr/>
        </p:nvPicPr>
        <p:blipFill>
          <a:blip r:embed="rId2"/>
          <a:stretch>
            <a:fillRect/>
          </a:stretch>
        </p:blipFill>
        <p:spPr>
          <a:xfrm>
            <a:off x="5851231" y="796413"/>
            <a:ext cx="5868821" cy="5843610"/>
          </a:xfrm>
          <a:prstGeom prst="rect">
            <a:avLst/>
          </a:prstGeom>
        </p:spPr>
      </p:pic>
    </p:spTree>
    <p:extLst>
      <p:ext uri="{BB962C8B-B14F-4D97-AF65-F5344CB8AC3E}">
        <p14:creationId xmlns:p14="http://schemas.microsoft.com/office/powerpoint/2010/main" val="263907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0857168B-C843-404D-B6D1-70594DB17832}"/>
              </a:ext>
            </a:extLst>
          </p:cNvPr>
          <p:cNvSpPr>
            <a:spLocks noGrp="1"/>
          </p:cNvSpPr>
          <p:nvPr>
            <p:ph idx="1"/>
          </p:nvPr>
        </p:nvSpPr>
        <p:spPr>
          <a:xfrm>
            <a:off x="581193" y="2340864"/>
            <a:ext cx="4836382" cy="3634486"/>
          </a:xfrm>
        </p:spPr>
        <p:txBody>
          <a:bodyPr/>
          <a:lstStyle/>
          <a:p>
            <a:r>
              <a:rPr lang="en-US"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K-means method was used to explore each district and group them into clusters</a:t>
            </a:r>
          </a:p>
          <a:p>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Elbrow</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method to find </a:t>
            </a:r>
            <a:r>
              <a:rPr lang="en-US"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value for k (k=6)</a:t>
            </a:r>
            <a:endParaRPr lang="en-US" sz="1800" dirty="0">
              <a:solidFill>
                <a:srgbClr val="222222"/>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6BD5A54B-8F14-4A39-BDB3-36143E650833}"/>
              </a:ext>
            </a:extLst>
          </p:cNvPr>
          <p:cNvPicPr/>
          <p:nvPr/>
        </p:nvPicPr>
        <p:blipFill>
          <a:blip r:embed="rId2"/>
          <a:stretch>
            <a:fillRect/>
          </a:stretch>
        </p:blipFill>
        <p:spPr>
          <a:xfrm>
            <a:off x="5591724" y="2686177"/>
            <a:ext cx="5940425" cy="2943860"/>
          </a:xfrm>
          <a:prstGeom prst="rect">
            <a:avLst/>
          </a:prstGeom>
        </p:spPr>
      </p:pic>
    </p:spTree>
    <p:extLst>
      <p:ext uri="{BB962C8B-B14F-4D97-AF65-F5344CB8AC3E}">
        <p14:creationId xmlns:p14="http://schemas.microsoft.com/office/powerpoint/2010/main" val="103250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0857168B-C843-404D-B6D1-70594DB17832}"/>
              </a:ext>
            </a:extLst>
          </p:cNvPr>
          <p:cNvSpPr>
            <a:spLocks noGrp="1"/>
          </p:cNvSpPr>
          <p:nvPr>
            <p:ph idx="1"/>
          </p:nvPr>
        </p:nvSpPr>
        <p:spPr>
          <a:xfrm>
            <a:off x="581192" y="2340864"/>
            <a:ext cx="5757463" cy="3634486"/>
          </a:xfrm>
        </p:spPr>
        <p:txBody>
          <a:bodyPr/>
          <a:lstStyle/>
          <a:p>
            <a:r>
              <a:rPr lang="en-US"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Districts were grouped in 6 clusters</a:t>
            </a:r>
          </a:p>
          <a:p>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best </a:t>
            </a:r>
            <a:r>
              <a:rPr lang="en-US"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districts for opening art café were identified as </a:t>
            </a:r>
          </a:p>
          <a:p>
            <a:pPr lvl="1" algn="just">
              <a:lnSpc>
                <a:spcPct val="107000"/>
              </a:lnSpc>
              <a:spcBef>
                <a:spcPts val="1200"/>
              </a:spcBef>
              <a:buFont typeface="Wingdings" panose="05000000000000000000" pitchFamily="2" charset="2"/>
              <a:buChar char="Ø"/>
            </a:pP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Metro Park </a:t>
            </a:r>
            <a:r>
              <a:rPr lang="en-US" sz="15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Pobedy</a:t>
            </a: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Slavyansky</a:t>
            </a: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Boulevard (</a:t>
            </a:r>
            <a:r>
              <a:rPr lang="en-US" sz="15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Minskaya</a:t>
            </a: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5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1" algn="just">
              <a:lnSpc>
                <a:spcPct val="107000"/>
              </a:lnSpc>
              <a:spcBef>
                <a:spcPts val="1200"/>
              </a:spcBef>
              <a:buFont typeface="Wingdings" panose="05000000000000000000" pitchFamily="2" charset="2"/>
              <a:buChar char="Ø"/>
            </a:pP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Metro station </a:t>
            </a:r>
            <a:r>
              <a:rPr lang="en-US" sz="15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Kaluzhskaya</a:t>
            </a: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5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1" algn="just">
              <a:lnSpc>
                <a:spcPct val="107000"/>
              </a:lnSpc>
              <a:spcBef>
                <a:spcPts val="1200"/>
              </a:spcBef>
              <a:buFont typeface="Wingdings" panose="05000000000000000000" pitchFamily="2" charset="2"/>
              <a:buChar char="Ø"/>
            </a:pP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Metro Dynamo, Airport, Sokol, </a:t>
            </a:r>
            <a:r>
              <a:rPr lang="en-US" sz="15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Voikovskaya</a:t>
            </a:r>
            <a:r>
              <a:rPr lang="en-US" sz="15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5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dirty="0">
              <a:solidFill>
                <a:srgbClr val="22222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B841E9B-7D50-45B1-9E94-63481A9E8C23}"/>
              </a:ext>
            </a:extLst>
          </p:cNvPr>
          <p:cNvPicPr>
            <a:picLocks noChangeAspect="1"/>
          </p:cNvPicPr>
          <p:nvPr/>
        </p:nvPicPr>
        <p:blipFill>
          <a:blip r:embed="rId2"/>
          <a:stretch>
            <a:fillRect/>
          </a:stretch>
        </p:blipFill>
        <p:spPr>
          <a:xfrm>
            <a:off x="6647835" y="702156"/>
            <a:ext cx="5121379" cy="6067219"/>
          </a:xfrm>
          <a:prstGeom prst="rect">
            <a:avLst/>
          </a:prstGeom>
        </p:spPr>
      </p:pic>
    </p:spTree>
    <p:extLst>
      <p:ext uri="{BB962C8B-B14F-4D97-AF65-F5344CB8AC3E}">
        <p14:creationId xmlns:p14="http://schemas.microsoft.com/office/powerpoint/2010/main" val="20843356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{7BE39879-11CA-421F-B0D3-68820732540E}tf33552983_win32</Template>
  <TotalTime>27</TotalTime>
  <Words>221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 Light</vt:lpstr>
      <vt:lpstr>Corbel</vt:lpstr>
      <vt:lpstr>Franklin Gothic Book</vt:lpstr>
      <vt:lpstr>Franklin Gothic Demi</vt:lpstr>
      <vt:lpstr>Times New Roman</vt:lpstr>
      <vt:lpstr>Wingdings</vt:lpstr>
      <vt:lpstr>Wingdings 2</vt:lpstr>
      <vt:lpstr>DividendVTI</vt:lpstr>
      <vt:lpstr>USING DATA LOCATION TO IDENTIFY PLACES TO OPEN ART CAFE IN MOSCOW</vt:lpstr>
      <vt:lpstr>Identifying PLACES TO OPEN ART CAFE IN MOSCOW</vt:lpstr>
      <vt:lpstr>Data sources</vt:lpstr>
      <vt:lpstr>Data cleaning</vt:lpstr>
      <vt:lpstr>Exploratory Data Analysis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LOCATION TO IDENTIFY PLACES TO OPEN ART CAFE IN MOSCOW</dc:title>
  <dc:creator>Леонид Шумский</dc:creator>
  <cp:lastModifiedBy>Леонид Шумский</cp:lastModifiedBy>
  <cp:revision>3</cp:revision>
  <dcterms:created xsi:type="dcterms:W3CDTF">2021-01-08T17:57:16Z</dcterms:created>
  <dcterms:modified xsi:type="dcterms:W3CDTF">2021-01-08T18:24:33Z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