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8" r:id="rId1"/>
  </p:sldMasterIdLst>
  <p:notesMasterIdLst>
    <p:notesMasterId r:id="rId28"/>
  </p:notesMasterIdLst>
  <p:sldIdLst>
    <p:sldId id="257" r:id="rId2"/>
    <p:sldId id="256" r:id="rId3"/>
    <p:sldId id="260" r:id="rId4"/>
    <p:sldId id="25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283" r:id="rId26"/>
    <p:sldId id="31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1DB1B-8F54-488C-8407-943E65AFBBB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2CAC-8C0E-4C63-8E3A-C22940F38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E7FEAB-B395-4825-AC0E-20FC89EA6E0E}" type="datetimeFigureOut">
              <a:rPr lang="en-US" smtClean="0"/>
              <a:t>26-Feb-23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01B222-D850-4E10-8ECA-EE52C3740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560" y="124164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NAME-338</a:t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+mn-lt"/>
                <a:cs typeface="Arial" panose="020B0604020202020204" pitchFamily="34" charset="0"/>
              </a:rPr>
            </a:br>
            <a:r>
              <a:rPr lang="en-US" b="1" dirty="0" smtClean="0">
                <a:latin typeface="+mn-lt"/>
                <a:cs typeface="Arial" panose="020B0604020202020204" pitchFamily="34" charset="0"/>
              </a:rPr>
              <a:t>Ship Design Project &amp; Presentation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640" y="3210560"/>
            <a:ext cx="374769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Supervised by,</a:t>
            </a:r>
          </a:p>
          <a:p>
            <a:endParaRPr lang="en-US" sz="2800" dirty="0"/>
          </a:p>
          <a:p>
            <a:r>
              <a:rPr lang="en-US" sz="2800" dirty="0" smtClean="0"/>
              <a:t>Dr. N. M. Golam Zakaria</a:t>
            </a:r>
          </a:p>
          <a:p>
            <a:r>
              <a:rPr lang="en-US" sz="2800" dirty="0" smtClean="0"/>
              <a:t>Professor,</a:t>
            </a:r>
          </a:p>
          <a:p>
            <a:r>
              <a:rPr lang="en-US" sz="2800" dirty="0" smtClean="0"/>
              <a:t>Dept. of NAME,</a:t>
            </a:r>
          </a:p>
          <a:p>
            <a:r>
              <a:rPr lang="en-US" sz="2800" dirty="0" smtClean="0"/>
              <a:t>BUET.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54807" y="3210560"/>
            <a:ext cx="327192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Presented by,</a:t>
            </a:r>
          </a:p>
          <a:p>
            <a:endParaRPr lang="en-US" sz="2800" dirty="0"/>
          </a:p>
          <a:p>
            <a:r>
              <a:rPr lang="en-US" sz="2800" dirty="0" smtClean="0"/>
              <a:t>Touseef Hasan</a:t>
            </a:r>
          </a:p>
          <a:p>
            <a:r>
              <a:rPr lang="en-US" sz="2800" dirty="0" smtClean="0"/>
              <a:t>Student ID: 1812044,</a:t>
            </a:r>
          </a:p>
          <a:p>
            <a:r>
              <a:rPr lang="en-US" sz="2800" dirty="0" smtClean="0"/>
              <a:t>Mehedi Hasan</a:t>
            </a:r>
          </a:p>
          <a:p>
            <a:r>
              <a:rPr lang="en-US" sz="2800" dirty="0" smtClean="0"/>
              <a:t>Student ID: 1712046.</a:t>
            </a:r>
          </a:p>
        </p:txBody>
      </p:sp>
    </p:spTree>
    <p:extLst>
      <p:ext uri="{BB962C8B-B14F-4D97-AF65-F5344CB8AC3E}">
        <p14:creationId xmlns:p14="http://schemas.microsoft.com/office/powerpoint/2010/main" val="79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842" y="82402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964" y="1706880"/>
            <a:ext cx="558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Summary: Watertight Bulkheads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85145"/>
              </p:ext>
            </p:extLst>
          </p:nvPr>
        </p:nvGraphicFramePr>
        <p:xfrm>
          <a:off x="2034722" y="2711026"/>
          <a:ext cx="8196398" cy="30598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98199">
                  <a:extLst>
                    <a:ext uri="{9D8B030D-6E8A-4147-A177-3AD203B41FA5}">
                      <a16:colId xmlns:a16="http://schemas.microsoft.com/office/drawing/2014/main" val="3807965872"/>
                    </a:ext>
                  </a:extLst>
                </a:gridCol>
                <a:gridCol w="4098199">
                  <a:extLst>
                    <a:ext uri="{9D8B030D-6E8A-4147-A177-3AD203B41FA5}">
                      <a16:colId xmlns:a16="http://schemas.microsoft.com/office/drawing/2014/main" val="2787486924"/>
                    </a:ext>
                  </a:extLst>
                </a:gridCol>
              </a:tblGrid>
              <a:tr h="520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8760"/>
                  </a:ext>
                </a:extLst>
              </a:tr>
              <a:tr h="5205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= 9 mm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6030"/>
                  </a:ext>
                </a:extLst>
              </a:tr>
              <a:tr h="67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T-200x100x9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6077"/>
                  </a:ext>
                </a:extLst>
              </a:tr>
              <a:tr h="67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Vertical Stiffeners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L-75x50x9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70252"/>
                  </a:ext>
                </a:extLst>
              </a:tr>
              <a:tr h="672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Transverse Stiffeners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L-90x65x7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8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842" y="82402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964" y="1706880"/>
            <a:ext cx="4460901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Summary: Superstructure</a:t>
            </a: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95500"/>
              </p:ext>
            </p:extLst>
          </p:nvPr>
        </p:nvGraphicFramePr>
        <p:xfrm>
          <a:off x="2055042" y="2873586"/>
          <a:ext cx="8128000" cy="28566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79658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486924"/>
                    </a:ext>
                  </a:extLst>
                </a:gridCol>
              </a:tblGrid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876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= 7</a:t>
                      </a:r>
                      <a:r>
                        <a:rPr lang="en-US" baseline="0" dirty="0" smtClean="0"/>
                        <a:t> mm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603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Side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= 9 mm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6077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Side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L-125x75x7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6143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T-250x175x9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5694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Deck Longitudinal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L-100x75x7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325" y="36585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Midship Section Drawing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8" y="1288291"/>
            <a:ext cx="11345354" cy="53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1885" y="21345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Midship Section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80" y="938833"/>
            <a:ext cx="3454400" cy="59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51885" y="213455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Midship Section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85" y="1223758"/>
            <a:ext cx="9143999" cy="5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9485" y="182974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908352"/>
            <a:ext cx="8257095" cy="58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720" y="162654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686560"/>
            <a:ext cx="1174714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720" y="162654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1738375"/>
            <a:ext cx="5584586" cy="310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720" y="162654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44" y="1879600"/>
            <a:ext cx="6101825" cy="30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720" y="162654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10" y="1950721"/>
            <a:ext cx="476322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8882" y="12924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Owner’s Requirements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4720" y="2743200"/>
            <a:ext cx="77067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Vessel Type:        </a:t>
            </a:r>
            <a:r>
              <a:rPr lang="en-US" sz="3200" dirty="0" smtClean="0"/>
              <a:t>Bulk Carrier</a:t>
            </a:r>
            <a:endParaRPr lang="en-US" sz="3200" b="1" dirty="0" smtClean="0"/>
          </a:p>
          <a:p>
            <a:r>
              <a:rPr lang="en-US" sz="3200" b="1" dirty="0" smtClean="0"/>
              <a:t>Capacity:              </a:t>
            </a:r>
            <a:r>
              <a:rPr lang="en-US" sz="3200" dirty="0" smtClean="0"/>
              <a:t>2300 tonnes</a:t>
            </a:r>
            <a:endParaRPr lang="en-US" sz="3200" b="1" dirty="0" smtClean="0"/>
          </a:p>
          <a:p>
            <a:r>
              <a:rPr lang="en-US" sz="3200" b="1" dirty="0" smtClean="0"/>
              <a:t>Service Speed:    </a:t>
            </a:r>
            <a:r>
              <a:rPr lang="en-US" sz="3200" dirty="0" smtClean="0"/>
              <a:t>10 knots</a:t>
            </a:r>
            <a:endParaRPr lang="en-US" sz="3200" b="1" dirty="0" smtClean="0"/>
          </a:p>
          <a:p>
            <a:r>
              <a:rPr lang="en-US" sz="3200" b="1" dirty="0" smtClean="0"/>
              <a:t>Route:                   </a:t>
            </a:r>
            <a:r>
              <a:rPr lang="en-US" sz="3200" dirty="0" smtClean="0"/>
              <a:t>Dhaka – Chittagong (Inland)</a:t>
            </a:r>
            <a:endParaRPr lang="en-US" sz="3200" b="1" dirty="0" smtClean="0"/>
          </a:p>
          <a:p>
            <a:r>
              <a:rPr lang="en-US" sz="3200" b="1" dirty="0" smtClean="0"/>
              <a:t>Route Distance:  </a:t>
            </a:r>
            <a:r>
              <a:rPr lang="en-US" sz="3200" dirty="0" smtClean="0"/>
              <a:t>315 km (171 nautical miles)</a:t>
            </a:r>
            <a:endParaRPr lang="en-US" sz="3200" b="1" dirty="0" smtClean="0"/>
          </a:p>
          <a:p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256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720" y="162654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482"/>
            <a:ext cx="12192000" cy="21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34720" y="162654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Longitudinal Construction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8" y="2042160"/>
            <a:ext cx="11914004" cy="28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89" y="711200"/>
            <a:ext cx="8025532" cy="613938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75360" y="109512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Shell Expansion Drawing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584701"/>
              </p:ext>
            </p:extLst>
          </p:nvPr>
        </p:nvGraphicFramePr>
        <p:xfrm>
          <a:off x="1217930" y="907733"/>
          <a:ext cx="4776470" cy="245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5346725" imgH="2743200" progId="Excel.Sheet.12">
                  <p:embed/>
                </p:oleObj>
              </mc:Choice>
              <mc:Fallback>
                <p:oleObj name="Worksheet" r:id="rId4" imgW="5346725" imgH="274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7930" y="907733"/>
                        <a:ext cx="4776470" cy="245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55040" y="607352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Shell Expansion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65424"/>
            <a:ext cx="12096991" cy="41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55040" y="607352"/>
            <a:ext cx="10721005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Shell Expansion Drawing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67316"/>
              </p:ext>
            </p:extLst>
          </p:nvPr>
        </p:nvGraphicFramePr>
        <p:xfrm>
          <a:off x="1959610" y="1862773"/>
          <a:ext cx="8171664" cy="419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5346725" imgH="2743200" progId="Excel.Sheet.12">
                  <p:embed/>
                </p:oleObj>
              </mc:Choice>
              <mc:Fallback>
                <p:oleObj name="Worksheet" r:id="rId3" imgW="5346725" imgH="2743200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610" y="1862773"/>
                        <a:ext cx="8171664" cy="419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8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7113" y="261324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latin typeface="+mn-lt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19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2903038" y="67268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References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0878" y="1838960"/>
            <a:ext cx="8133445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1. Germanischer Lloyd, 13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Edition (GL-13)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2. Illustration of Hull Structures (English/Japanese),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 </a:t>
            </a:r>
            <a:r>
              <a:rPr lang="en-US" sz="3000" dirty="0" smtClean="0"/>
              <a:t>               Dr. Hirohiko Emi (Author/Illustrator)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924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Principal Particulars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193" y="1513840"/>
            <a:ext cx="66522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Length Overall</a:t>
            </a:r>
          </a:p>
          <a:p>
            <a:r>
              <a:rPr lang="en-US" sz="3200" dirty="0" smtClean="0"/>
              <a:t>Length between Perpendiculars</a:t>
            </a:r>
          </a:p>
          <a:p>
            <a:r>
              <a:rPr lang="en-US" sz="3200" dirty="0" smtClean="0"/>
              <a:t>Breadth Mld.                                              </a:t>
            </a:r>
          </a:p>
          <a:p>
            <a:r>
              <a:rPr lang="en-US" sz="3200" dirty="0" smtClean="0"/>
              <a:t>Depth Mld.</a:t>
            </a:r>
          </a:p>
          <a:p>
            <a:r>
              <a:rPr lang="en-US" sz="3200" dirty="0" smtClean="0"/>
              <a:t>Draft</a:t>
            </a:r>
          </a:p>
          <a:p>
            <a:r>
              <a:rPr lang="en-US" sz="3200" dirty="0" smtClean="0"/>
              <a:t>Service Speed</a:t>
            </a:r>
          </a:p>
          <a:p>
            <a:r>
              <a:rPr lang="en-US" sz="3200" dirty="0" smtClean="0"/>
              <a:t>CB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6727" y="1513840"/>
            <a:ext cx="209384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:    76.4 m</a:t>
            </a:r>
          </a:p>
          <a:p>
            <a:r>
              <a:rPr lang="en-US" sz="3200" dirty="0" smtClean="0"/>
              <a:t>:    74.4 m</a:t>
            </a:r>
          </a:p>
          <a:p>
            <a:r>
              <a:rPr lang="en-US" sz="3200" dirty="0" smtClean="0"/>
              <a:t>:    13.54 m</a:t>
            </a:r>
          </a:p>
          <a:p>
            <a:r>
              <a:rPr lang="en-US" sz="3200" dirty="0" smtClean="0"/>
              <a:t>:    5.1 m</a:t>
            </a:r>
          </a:p>
          <a:p>
            <a:r>
              <a:rPr lang="en-US" sz="3200" dirty="0" smtClean="0"/>
              <a:t>:    3.85 m</a:t>
            </a:r>
          </a:p>
          <a:p>
            <a:r>
              <a:rPr lang="en-US" sz="3200" dirty="0" smtClean="0"/>
              <a:t>:    10 knots</a:t>
            </a:r>
          </a:p>
          <a:p>
            <a:r>
              <a:rPr lang="en-US" sz="3200" dirty="0" smtClean="0"/>
              <a:t>:    0.79</a:t>
            </a:r>
          </a:p>
        </p:txBody>
      </p:sp>
    </p:spTree>
    <p:extLst>
      <p:ext uri="{BB962C8B-B14F-4D97-AF65-F5344CB8AC3E}">
        <p14:creationId xmlns:p14="http://schemas.microsoft.com/office/powerpoint/2010/main" val="14037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7913" y="39836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List of Contents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9838" y="1849120"/>
            <a:ext cx="61073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000" dirty="0" smtClean="0"/>
              <a:t>Scantling Calculations</a:t>
            </a:r>
          </a:p>
          <a:p>
            <a:endParaRPr lang="en-US" sz="3000" dirty="0" smtClean="0"/>
          </a:p>
          <a:p>
            <a:pPr marL="514350" indent="-514350">
              <a:buAutoNum type="arabicPeriod" startAt="2"/>
            </a:pPr>
            <a:r>
              <a:rPr lang="en-US" sz="3000" dirty="0" smtClean="0"/>
              <a:t>Midship Section Drawing</a:t>
            </a:r>
          </a:p>
          <a:p>
            <a:endParaRPr lang="en-US" sz="3000" dirty="0" smtClean="0"/>
          </a:p>
          <a:p>
            <a:pPr marL="514350" indent="-514350">
              <a:buAutoNum type="arabicPeriod" startAt="3"/>
            </a:pPr>
            <a:r>
              <a:rPr lang="en-US" sz="3000" dirty="0" smtClean="0"/>
              <a:t>Longitudinal Construction Drawing</a:t>
            </a:r>
          </a:p>
          <a:p>
            <a:pPr marL="514350" indent="-514350">
              <a:buAutoNum type="arabicPeriod" startAt="3"/>
            </a:pPr>
            <a:endParaRPr lang="en-US" sz="3000" dirty="0" smtClean="0"/>
          </a:p>
          <a:p>
            <a:pPr marL="514350" indent="-514350">
              <a:buAutoNum type="arabicPeriod" startAt="3"/>
            </a:pPr>
            <a:r>
              <a:rPr lang="en-US" sz="3000" dirty="0" smtClean="0"/>
              <a:t>Shell Expansion Drawing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7832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0962" y="1434683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764" y="3200400"/>
            <a:ext cx="104947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Reference Book: </a:t>
            </a:r>
            <a:r>
              <a:rPr lang="en-US" sz="3200" dirty="0" smtClean="0"/>
              <a:t>Germanischer Lloyd – Rules for Classification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smtClean="0"/>
              <a:t>                            and Construction (Edition 2013)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312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842" y="82402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964" y="1706880"/>
            <a:ext cx="5114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Summary: Thickness of Plates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07092"/>
              </p:ext>
            </p:extLst>
          </p:nvPr>
        </p:nvGraphicFramePr>
        <p:xfrm>
          <a:off x="2055042" y="2893906"/>
          <a:ext cx="8128000" cy="28566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79658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486924"/>
                    </a:ext>
                  </a:extLst>
                </a:gridCol>
              </a:tblGrid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 (Thickness)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876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 Shell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r>
                        <a:rPr lang="en-US" baseline="0" dirty="0" smtClean="0"/>
                        <a:t> mm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603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Bilge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6077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Side Shell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mm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6143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Keel</a:t>
                      </a:r>
                      <a:r>
                        <a:rPr lang="en-US" baseline="0" dirty="0" smtClean="0"/>
                        <a:t>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mm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5694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Deck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mm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1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842" y="82402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964" y="1706880"/>
            <a:ext cx="5036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Summary: Bottom Structure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57171"/>
              </p:ext>
            </p:extLst>
          </p:nvPr>
        </p:nvGraphicFramePr>
        <p:xfrm>
          <a:off x="2055042" y="2873586"/>
          <a:ext cx="8128000" cy="28566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79658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486924"/>
                    </a:ext>
                  </a:extLst>
                </a:gridCol>
              </a:tblGrid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876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</a:t>
                      </a:r>
                      <a:r>
                        <a:rPr lang="en-US" baseline="0" dirty="0" smtClean="0"/>
                        <a:t> Longitudinal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L-200x150x10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603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 Center Girder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T-850x550x9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6077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Bottom Side</a:t>
                      </a:r>
                      <a:r>
                        <a:rPr lang="en-US" baseline="0" dirty="0" smtClean="0"/>
                        <a:t> Girder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T-800x450x7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6143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Inner Bottom Longitudinal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L-200x150x9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956940"/>
                  </a:ext>
                </a:extLst>
              </a:tr>
              <a:tr h="476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T-900x450x8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81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842" y="82402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964" y="1706880"/>
            <a:ext cx="4329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Summary: Side Structure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13214"/>
              </p:ext>
            </p:extLst>
          </p:nvPr>
        </p:nvGraphicFramePr>
        <p:xfrm>
          <a:off x="1849120" y="2965026"/>
          <a:ext cx="8453120" cy="24299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26560">
                  <a:extLst>
                    <a:ext uri="{9D8B030D-6E8A-4147-A177-3AD203B41FA5}">
                      <a16:colId xmlns:a16="http://schemas.microsoft.com/office/drawing/2014/main" val="3807965872"/>
                    </a:ext>
                  </a:extLst>
                </a:gridCol>
                <a:gridCol w="4226560">
                  <a:extLst>
                    <a:ext uri="{9D8B030D-6E8A-4147-A177-3AD203B41FA5}">
                      <a16:colId xmlns:a16="http://schemas.microsoft.com/office/drawing/2014/main" val="2787486924"/>
                    </a:ext>
                  </a:extLst>
                </a:gridCol>
              </a:tblGrid>
              <a:tr h="566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8760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L-175x100x8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6030"/>
                  </a:ext>
                </a:extLst>
              </a:tr>
              <a:tr h="731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T-250x200x10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6077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Side Longitudinal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L-150x75x8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9842" y="824021"/>
            <a:ext cx="10058400" cy="1450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  <a:cs typeface="Arial" panose="020B0604020202020204" pitchFamily="34" charset="0"/>
              </a:rPr>
              <a:t>Scantling Calculations (contd.)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964" y="1706880"/>
            <a:ext cx="444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Summary: Deck Structure</a:t>
            </a:r>
            <a:endParaRPr lang="en-US" sz="2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48396"/>
              </p:ext>
            </p:extLst>
          </p:nvPr>
        </p:nvGraphicFramePr>
        <p:xfrm>
          <a:off x="1849120" y="2965026"/>
          <a:ext cx="8453120" cy="18638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26560">
                  <a:extLst>
                    <a:ext uri="{9D8B030D-6E8A-4147-A177-3AD203B41FA5}">
                      <a16:colId xmlns:a16="http://schemas.microsoft.com/office/drawing/2014/main" val="3807965872"/>
                    </a:ext>
                  </a:extLst>
                </a:gridCol>
                <a:gridCol w="4226560">
                  <a:extLst>
                    <a:ext uri="{9D8B030D-6E8A-4147-A177-3AD203B41FA5}">
                      <a16:colId xmlns:a16="http://schemas.microsoft.com/office/drawing/2014/main" val="2787486924"/>
                    </a:ext>
                  </a:extLst>
                </a:gridCol>
              </a:tblGrid>
              <a:tr h="566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48760"/>
                  </a:ext>
                </a:extLst>
              </a:tr>
              <a:tr h="566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Deck</a:t>
                      </a:r>
                      <a:r>
                        <a:rPr lang="en-US" baseline="0" dirty="0" smtClean="0"/>
                        <a:t> Longitudinal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L-100x75x7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36030"/>
                  </a:ext>
                </a:extLst>
              </a:tr>
              <a:tr h="7317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Deck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T-200x100x10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7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321</TotalTime>
  <Words>405</Words>
  <Application>Microsoft Office PowerPoint</Application>
  <PresentationFormat>Widescreen</PresentationFormat>
  <Paragraphs>135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Worksheet</vt:lpstr>
      <vt:lpstr>NAME-338  Ship Design Project &amp;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Touseef Hasan</dc:creator>
  <cp:lastModifiedBy>Touseef Hasan</cp:lastModifiedBy>
  <cp:revision>41</cp:revision>
  <dcterms:created xsi:type="dcterms:W3CDTF">2022-07-16T03:30:07Z</dcterms:created>
  <dcterms:modified xsi:type="dcterms:W3CDTF">2023-02-26T17:48:29Z</dcterms:modified>
</cp:coreProperties>
</file>