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8" r:id="rId1"/>
  </p:sldMasterIdLst>
  <p:notesMasterIdLst>
    <p:notesMasterId r:id="rId44"/>
  </p:notesMasterIdLst>
  <p:sldIdLst>
    <p:sldId id="257" r:id="rId2"/>
    <p:sldId id="256" r:id="rId3"/>
    <p:sldId id="260" r:id="rId4"/>
    <p:sldId id="258" r:id="rId5"/>
    <p:sldId id="314" r:id="rId6"/>
    <p:sldId id="315" r:id="rId7"/>
    <p:sldId id="316" r:id="rId8"/>
    <p:sldId id="317" r:id="rId9"/>
    <p:sldId id="318" r:id="rId10"/>
    <p:sldId id="293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3" r:id="rId25"/>
    <p:sldId id="332" r:id="rId26"/>
    <p:sldId id="334" r:id="rId27"/>
    <p:sldId id="335" r:id="rId28"/>
    <p:sldId id="336" r:id="rId29"/>
    <p:sldId id="337" r:id="rId30"/>
    <p:sldId id="338" r:id="rId31"/>
    <p:sldId id="339" r:id="rId32"/>
    <p:sldId id="34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28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1" d="100"/>
          <a:sy n="71" d="100"/>
        </p:scale>
        <p:origin x="48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Group%20N%20-%20Stability%20Calc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Group%20N%20-%20Stability%20Calcul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Group%20N%20-%20Stability%20Calcul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GZ vs. Angle</a:t>
            </a:r>
          </a:p>
        </c:rich>
      </c:tx>
      <c:layout>
        <c:manualLayout>
          <c:xMode val="edge"/>
          <c:yMode val="edge"/>
          <c:x val="0.45778318973764376"/>
          <c:y val="6.5829558461312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14565374327236"/>
          <c:y val="0.21612275224194727"/>
          <c:w val="0.82967058275896177"/>
          <c:h val="0.651479115848047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'C:\Users\touse\Desktop\3-1\NAME-338\Rayhan Bhai''s (''17) Files\[Group L - Final Presentation - Stability Calculation.xlsx]Graph'!$J$3</c:f>
              <c:strCache>
                <c:ptCount val="1"/>
                <c:pt idx="0">
                  <c:v>Lightship Condition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[1]Graph!$I$5:$I$11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</c:numCache>
            </c:numRef>
          </c:xVal>
          <c:yVal>
            <c:numRef>
              <c:f>[1]Graph!$J$5:$J$11</c:f>
              <c:numCache>
                <c:formatCode>General</c:formatCode>
                <c:ptCount val="7"/>
                <c:pt idx="0">
                  <c:v>0</c:v>
                </c:pt>
                <c:pt idx="1">
                  <c:v>0.5316265308002649</c:v>
                </c:pt>
                <c:pt idx="2">
                  <c:v>1.541005054790145</c:v>
                </c:pt>
                <c:pt idx="3">
                  <c:v>2.3134232216020241</c:v>
                </c:pt>
                <c:pt idx="4">
                  <c:v>2.5364015981422683</c:v>
                </c:pt>
                <c:pt idx="5">
                  <c:v>1.5940765890847497</c:v>
                </c:pt>
                <c:pt idx="6">
                  <c:v>-0.24828642778056564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E93-4D0B-A3DB-EF58803D5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354336"/>
        <c:axId val="2083539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'C:\Users\touse\Desktop\3-1\NAME-338\Rayhan Bhai''s (''17) Files\[Group L - Final Presentation - Stability Calculation.xlsx]Graph'!$K$3</c15:sqref>
                        </c15:formulaRef>
                      </c:ext>
                    </c:extLst>
                    <c:strCache>
                      <c:ptCount val="1"/>
                      <c:pt idx="0">
                        <c:v>WL-2</c:v>
                      </c:pt>
                    </c:strCache>
                  </c:strRef>
                </c:tx>
                <c:spPr>
                  <a:ln w="95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2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[1]Graph!$I$5:$I$11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15</c:v>
                      </c:pt>
                      <c:pt idx="2">
                        <c:v>30</c:v>
                      </c:pt>
                      <c:pt idx="3">
                        <c:v>45</c:v>
                      </c:pt>
                      <c:pt idx="4">
                        <c:v>60</c:v>
                      </c:pt>
                      <c:pt idx="5">
                        <c:v>75</c:v>
                      </c:pt>
                      <c:pt idx="6">
                        <c:v>90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[1]Graph!$K$5:$K$11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0.95499361363657065</c:v>
                      </c:pt>
                      <c:pt idx="2">
                        <c:v>1.802187082719706</c:v>
                      </c:pt>
                      <c:pt idx="3">
                        <c:v>2.107450613808016</c:v>
                      </c:pt>
                      <c:pt idx="4">
                        <c:v>1.3372873218044177</c:v>
                      </c:pt>
                      <c:pt idx="5">
                        <c:v>1.1504586070026352</c:v>
                      </c:pt>
                      <c:pt idx="6">
                        <c:v>-0.21706368903316683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BE93-4D0B-A3DB-EF58803D56BF}"/>
                  </c:ext>
                </c:extLst>
              </c15:ser>
            </c15:filteredScatterSeries>
          </c:ext>
        </c:extLst>
      </c:scatterChart>
      <c:valAx>
        <c:axId val="208354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(DEGREES)</a:t>
                </a:r>
              </a:p>
            </c:rich>
          </c:tx>
          <c:layout>
            <c:manualLayout>
              <c:xMode val="edge"/>
              <c:yMode val="edge"/>
              <c:x val="0.44287637346297193"/>
              <c:y val="0.87969801337984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53944"/>
        <c:crosses val="autoZero"/>
        <c:crossBetween val="midCat"/>
      </c:valAx>
      <c:valAx>
        <c:axId val="20835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GZ (m)</a:t>
                </a:r>
              </a:p>
            </c:rich>
          </c:tx>
          <c:layout>
            <c:manualLayout>
              <c:xMode val="edge"/>
              <c:yMode val="edge"/>
              <c:x val="1.6434080585093613E-2"/>
              <c:y val="0.494667193177475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54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GZ vs. Angle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41982729655791"/>
          <c:y val="0.20471457488342445"/>
          <c:w val="0.79435048831942556"/>
          <c:h val="0.6677846664381486"/>
        </c:manualLayout>
      </c:layout>
      <c:scatterChart>
        <c:scatterStyle val="smoothMarker"/>
        <c:varyColors val="0"/>
        <c:ser>
          <c:idx val="3"/>
          <c:order val="1"/>
          <c:tx>
            <c:strRef>
              <c:f>'C:\Users\touse\Desktop\3-1\NAME-338\Rayhan Bhai''s (''17) Files\[Group L - Final Presentation - Stability Calculation.xlsx]Graph'!$M$3</c:f>
              <c:strCache>
                <c:ptCount val="1"/>
                <c:pt idx="0">
                  <c:v>Departure Condition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[1]Graph!$I$5:$I$11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</c:numCache>
            </c:numRef>
          </c:xVal>
          <c:yVal>
            <c:numRef>
              <c:f>[1]Graph!$M$5:$M$11</c:f>
              <c:numCache>
                <c:formatCode>General</c:formatCode>
                <c:ptCount val="7"/>
                <c:pt idx="0">
                  <c:v>0</c:v>
                </c:pt>
                <c:pt idx="1">
                  <c:v>0.49995688467087401</c:v>
                </c:pt>
                <c:pt idx="2">
                  <c:v>0.89837794999431819</c:v>
                </c:pt>
                <c:pt idx="3">
                  <c:v>0.97441482725286044</c:v>
                </c:pt>
                <c:pt idx="4">
                  <c:v>0.71169767700478714</c:v>
                </c:pt>
                <c:pt idx="5">
                  <c:v>0.38136190511672874</c:v>
                </c:pt>
                <c:pt idx="6">
                  <c:v>-6.0233088674928471E-2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AF3-41DA-99ED-08ADB7ABE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936360"/>
        <c:axId val="39094028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'C:\Users\touse\Desktop\3-1\NAME-338\Rayhan Bhai''s (''17) Files\[Group L - Final Presentation - Stability Calculation.xlsx]Graph'!$K$3</c15:sqref>
                        </c15:formulaRef>
                      </c:ext>
                    </c:extLst>
                    <c:strCache>
                      <c:ptCount val="1"/>
                      <c:pt idx="0">
                        <c:v>WL-2</c:v>
                      </c:pt>
                    </c:strCache>
                  </c:strRef>
                </c:tx>
                <c:spPr>
                  <a:ln w="95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2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[1]Graph!$I$5:$I$11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15</c:v>
                      </c:pt>
                      <c:pt idx="2">
                        <c:v>30</c:v>
                      </c:pt>
                      <c:pt idx="3">
                        <c:v>45</c:v>
                      </c:pt>
                      <c:pt idx="4">
                        <c:v>60</c:v>
                      </c:pt>
                      <c:pt idx="5">
                        <c:v>75</c:v>
                      </c:pt>
                      <c:pt idx="6">
                        <c:v>90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[1]Graph!$K$5:$K$11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0.95499361363657065</c:v>
                      </c:pt>
                      <c:pt idx="2">
                        <c:v>1.802187082719706</c:v>
                      </c:pt>
                      <c:pt idx="3">
                        <c:v>2.107450613808016</c:v>
                      </c:pt>
                      <c:pt idx="4">
                        <c:v>1.3372873218044177</c:v>
                      </c:pt>
                      <c:pt idx="5">
                        <c:v>1.1504586070026352</c:v>
                      </c:pt>
                      <c:pt idx="6">
                        <c:v>-0.21706368903316683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3AF3-41DA-99ED-08ADB7ABE34F}"/>
                  </c:ext>
                </c:extLst>
              </c15:ser>
            </c15:filteredScatterSeries>
          </c:ext>
        </c:extLst>
      </c:scatterChart>
      <c:valAx>
        <c:axId val="390936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(DEGREES)</a:t>
                </a:r>
              </a:p>
            </c:rich>
          </c:tx>
          <c:layout>
            <c:manualLayout>
              <c:xMode val="edge"/>
              <c:yMode val="edge"/>
              <c:x val="0.43022534463599532"/>
              <c:y val="0.881962970138650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40280"/>
        <c:crosses val="autoZero"/>
        <c:crossBetween val="midCat"/>
      </c:valAx>
      <c:valAx>
        <c:axId val="39094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GZ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36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GZ vs. Angle</a:t>
            </a:r>
          </a:p>
        </c:rich>
      </c:tx>
      <c:layout>
        <c:manualLayout>
          <c:xMode val="edge"/>
          <c:yMode val="edge"/>
          <c:x val="0.4510363759894867"/>
          <c:y val="4.1009056270088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81848525796471"/>
          <c:y val="0.20221679517066896"/>
          <c:w val="0.79433276150168086"/>
          <c:h val="0.66723448436886801"/>
        </c:manualLayout>
      </c:layout>
      <c:scatterChart>
        <c:scatterStyle val="smoothMarker"/>
        <c:varyColors val="0"/>
        <c:ser>
          <c:idx val="2"/>
          <c:order val="1"/>
          <c:tx>
            <c:strRef>
              <c:f>'C:\Users\touse\Desktop\3-1\NAME-338\Rayhan Bhai''s (''17) Files\[Group L - Final Presentation - Stability Calculation.xlsx]Graph'!$L$3</c:f>
              <c:strCache>
                <c:ptCount val="1"/>
                <c:pt idx="0">
                  <c:v>Arrival Condition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[1]Graph!$I$5:$I$11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</c:numCache>
            </c:numRef>
          </c:xVal>
          <c:yVal>
            <c:numRef>
              <c:f>[1]Graph!$L$5:$L$11</c:f>
              <c:numCache>
                <c:formatCode>General</c:formatCode>
                <c:ptCount val="7"/>
                <c:pt idx="0">
                  <c:v>0</c:v>
                </c:pt>
                <c:pt idx="1">
                  <c:v>0.33469156636944969</c:v>
                </c:pt>
                <c:pt idx="2">
                  <c:v>0.56931721126288271</c:v>
                </c:pt>
                <c:pt idx="3">
                  <c:v>0.70258661728015792</c:v>
                </c:pt>
                <c:pt idx="4">
                  <c:v>0.66863293127545942</c:v>
                </c:pt>
                <c:pt idx="5">
                  <c:v>0.32824793386316881</c:v>
                </c:pt>
                <c:pt idx="6">
                  <c:v>-4.0127664325866931E-2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56-41FC-94BD-057CEF056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302408"/>
        <c:axId val="39093949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'C:\Users\touse\Desktop\3-1\NAME-338\Rayhan Bhai''s (''17) Files\[Group L - Final Presentation - Stability Calculation.xlsx]Graph'!$K$3</c15:sqref>
                        </c15:formulaRef>
                      </c:ext>
                    </c:extLst>
                    <c:strCache>
                      <c:ptCount val="1"/>
                      <c:pt idx="0">
                        <c:v>WL-2</c:v>
                      </c:pt>
                    </c:strCache>
                  </c:strRef>
                </c:tx>
                <c:spPr>
                  <a:ln w="95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 cap="rnd">
                      <a:solidFill>
                        <a:schemeClr val="accent4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[1]Graph!$I$5:$I$11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15</c:v>
                      </c:pt>
                      <c:pt idx="2">
                        <c:v>30</c:v>
                      </c:pt>
                      <c:pt idx="3">
                        <c:v>45</c:v>
                      </c:pt>
                      <c:pt idx="4">
                        <c:v>60</c:v>
                      </c:pt>
                      <c:pt idx="5">
                        <c:v>75</c:v>
                      </c:pt>
                      <c:pt idx="6">
                        <c:v>90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[1]Graph!$K$5:$K$11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0.95499361363657065</c:v>
                      </c:pt>
                      <c:pt idx="2">
                        <c:v>1.802187082719706</c:v>
                      </c:pt>
                      <c:pt idx="3">
                        <c:v>2.107450613808016</c:v>
                      </c:pt>
                      <c:pt idx="4">
                        <c:v>1.3372873218044177</c:v>
                      </c:pt>
                      <c:pt idx="5">
                        <c:v>1.1504586070026352</c:v>
                      </c:pt>
                      <c:pt idx="6">
                        <c:v>-0.21706368903316683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CF56-41FC-94BD-057CEF056E2F}"/>
                  </c:ext>
                </c:extLst>
              </c15:ser>
            </c15:filteredScatterSeries>
          </c:ext>
        </c:extLst>
      </c:scatterChart>
      <c:valAx>
        <c:axId val="208302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Angle (DEGREES)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39496"/>
        <c:crosses val="autoZero"/>
        <c:crossBetween val="midCat"/>
      </c:valAx>
      <c:valAx>
        <c:axId val="39093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GZ (m)</a:t>
                </a:r>
              </a:p>
            </c:rich>
          </c:tx>
          <c:layout>
            <c:manualLayout>
              <c:xMode val="edge"/>
              <c:yMode val="edge"/>
              <c:x val="6.2360803239881061E-3"/>
              <c:y val="0.49173137205224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02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1DB1B-8F54-488C-8407-943E65AFBBB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2CAC-8C0E-4C63-8E3A-C22940F3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E7FEAB-B395-4825-AC0E-20FC89EA6E0E}" type="datetimeFigureOut">
              <a:rPr lang="en-US" smtClean="0"/>
              <a:t>14-Jan-23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124164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NAME-338</a:t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>Ship Design Project &amp; Presentation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640" y="3210560"/>
            <a:ext cx="374769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Supervised by,</a:t>
            </a:r>
          </a:p>
          <a:p>
            <a:endParaRPr lang="en-US" sz="2800" dirty="0"/>
          </a:p>
          <a:p>
            <a:r>
              <a:rPr lang="en-US" sz="2800" dirty="0" smtClean="0"/>
              <a:t>Dr. N. M. Golam Zakaria</a:t>
            </a:r>
          </a:p>
          <a:p>
            <a:r>
              <a:rPr lang="en-US" sz="2800" dirty="0" smtClean="0"/>
              <a:t>Professor,</a:t>
            </a:r>
          </a:p>
          <a:p>
            <a:r>
              <a:rPr lang="en-US" sz="2800" dirty="0" smtClean="0"/>
              <a:t>Dept. of NAME,</a:t>
            </a:r>
          </a:p>
          <a:p>
            <a:r>
              <a:rPr lang="en-US" sz="2800" dirty="0" smtClean="0"/>
              <a:t>BUET.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4807" y="3210560"/>
            <a:ext cx="327192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Presented by,</a:t>
            </a:r>
          </a:p>
          <a:p>
            <a:endParaRPr lang="en-US" sz="2800" dirty="0"/>
          </a:p>
          <a:p>
            <a:r>
              <a:rPr lang="en-US" sz="2800" dirty="0" smtClean="0"/>
              <a:t>Touseef Hasan</a:t>
            </a:r>
          </a:p>
          <a:p>
            <a:r>
              <a:rPr lang="en-US" sz="2800" dirty="0" smtClean="0"/>
              <a:t>Student ID: 1812044,</a:t>
            </a:r>
          </a:p>
          <a:p>
            <a:r>
              <a:rPr lang="en-US" sz="2800" dirty="0" smtClean="0"/>
              <a:t>Mehedi Hasan</a:t>
            </a:r>
          </a:p>
          <a:p>
            <a:r>
              <a:rPr lang="en-US" sz="2800" dirty="0" smtClean="0"/>
              <a:t>Student ID: 1712046.</a:t>
            </a:r>
          </a:p>
        </p:txBody>
      </p:sp>
    </p:spTree>
    <p:extLst>
      <p:ext uri="{BB962C8B-B14F-4D97-AF65-F5344CB8AC3E}">
        <p14:creationId xmlns:p14="http://schemas.microsoft.com/office/powerpoint/2010/main" val="79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Stability 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Calculations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5591"/>
              </p:ext>
            </p:extLst>
          </p:nvPr>
        </p:nvGraphicFramePr>
        <p:xfrm>
          <a:off x="1998481" y="1451725"/>
          <a:ext cx="8154186" cy="4232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767">
                  <a:extLst>
                    <a:ext uri="{9D8B030D-6E8A-4147-A177-3AD203B41FA5}">
                      <a16:colId xmlns:a16="http://schemas.microsoft.com/office/drawing/2014/main" val="1736043161"/>
                    </a:ext>
                  </a:extLst>
                </a:gridCol>
                <a:gridCol w="1941473">
                  <a:extLst>
                    <a:ext uri="{9D8B030D-6E8A-4147-A177-3AD203B41FA5}">
                      <a16:colId xmlns:a16="http://schemas.microsoft.com/office/drawing/2014/main" val="695768061"/>
                    </a:ext>
                  </a:extLst>
                </a:gridCol>
                <a:gridCol w="1941473">
                  <a:extLst>
                    <a:ext uri="{9D8B030D-6E8A-4147-A177-3AD203B41FA5}">
                      <a16:colId xmlns:a16="http://schemas.microsoft.com/office/drawing/2014/main" val="1988056059"/>
                    </a:ext>
                  </a:extLst>
                </a:gridCol>
                <a:gridCol w="1941473">
                  <a:extLst>
                    <a:ext uri="{9D8B030D-6E8A-4147-A177-3AD203B41FA5}">
                      <a16:colId xmlns:a16="http://schemas.microsoft.com/office/drawing/2014/main" val="1444509210"/>
                    </a:ext>
                  </a:extLst>
                </a:gridCol>
              </a:tblGrid>
              <a:tr h="836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Lightship 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Arrival 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Departure 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6096220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Angle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GZ(m)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GZ(m)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GZ(m)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3923669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6078114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8086050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1.541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0.569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8964159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0.974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0368702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2.536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0.669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3932304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1.594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3074502"/>
                  </a:ext>
                </a:extLst>
              </a:tr>
              <a:tr h="424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-0.040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-0.060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84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2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Stability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160700"/>
              </p:ext>
            </p:extLst>
          </p:nvPr>
        </p:nvGraphicFramePr>
        <p:xfrm>
          <a:off x="1990521" y="1734533"/>
          <a:ext cx="8115013" cy="456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Lightship Condition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2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Stability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Fully Loaded Departure Condition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41485"/>
              </p:ext>
            </p:extLst>
          </p:nvPr>
        </p:nvGraphicFramePr>
        <p:xfrm>
          <a:off x="2127210" y="2018109"/>
          <a:ext cx="8352147" cy="434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754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Stability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Fully Loaded Arrival Condition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640399"/>
              </p:ext>
            </p:extLst>
          </p:nvPr>
        </p:nvGraphicFramePr>
        <p:xfrm>
          <a:off x="2121031" y="1876773"/>
          <a:ext cx="8408710" cy="4420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2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54494"/>
              </p:ext>
            </p:extLst>
          </p:nvPr>
        </p:nvGraphicFramePr>
        <p:xfrm>
          <a:off x="1274084" y="1593130"/>
          <a:ext cx="10058401" cy="429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2764">
                  <a:extLst>
                    <a:ext uri="{9D8B030D-6E8A-4147-A177-3AD203B41FA5}">
                      <a16:colId xmlns:a16="http://schemas.microsoft.com/office/drawing/2014/main" val="3358944424"/>
                    </a:ext>
                  </a:extLst>
                </a:gridCol>
                <a:gridCol w="1768509">
                  <a:extLst>
                    <a:ext uri="{9D8B030D-6E8A-4147-A177-3AD203B41FA5}">
                      <a16:colId xmlns:a16="http://schemas.microsoft.com/office/drawing/2014/main" val="2926567859"/>
                    </a:ext>
                  </a:extLst>
                </a:gridCol>
                <a:gridCol w="1326384">
                  <a:extLst>
                    <a:ext uri="{9D8B030D-6E8A-4147-A177-3AD203B41FA5}">
                      <a16:colId xmlns:a16="http://schemas.microsoft.com/office/drawing/2014/main" val="5575967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3972845314"/>
                    </a:ext>
                  </a:extLst>
                </a:gridCol>
                <a:gridCol w="1591659">
                  <a:extLst>
                    <a:ext uri="{9D8B030D-6E8A-4147-A177-3AD203B41FA5}">
                      <a16:colId xmlns:a16="http://schemas.microsoft.com/office/drawing/2014/main" val="3157438711"/>
                    </a:ext>
                  </a:extLst>
                </a:gridCol>
                <a:gridCol w="1326384">
                  <a:extLst>
                    <a:ext uri="{9D8B030D-6E8A-4147-A177-3AD203B41FA5}">
                      <a16:colId xmlns:a16="http://schemas.microsoft.com/office/drawing/2014/main" val="4055526768"/>
                    </a:ext>
                  </a:extLst>
                </a:gridCol>
              </a:tblGrid>
              <a:tr h="746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Properties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IMO 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Lightship 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Arrival Condition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Departure Condition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Comment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0478256"/>
                  </a:ext>
                </a:extLst>
              </a:tr>
              <a:tr h="54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Area up to 30 degree (m-rad)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≥ 0.055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0.1665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0.2529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Satisfied</a:t>
                      </a:r>
                      <a:endParaRPr lang="en-US" sz="1600" b="1" i="1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039156"/>
                  </a:ext>
                </a:extLst>
              </a:tr>
              <a:tr h="816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Area up to 40˚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(m-rad)</a:t>
                      </a:r>
                      <a:br>
                        <a:rPr lang="en-US" sz="1600" u="none" strike="noStrike">
                          <a:effectLst/>
                        </a:rPr>
                      </a:b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≥ 0.09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0.7450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Satisfied</a:t>
                      </a:r>
                      <a:endParaRPr lang="en-US" sz="1600" b="1" i="1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2174807"/>
                  </a:ext>
                </a:extLst>
              </a:tr>
              <a:tr h="816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Area up to 30˚ - 40˚ 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(m-rad)</a:t>
                      </a:r>
                      <a:br>
                        <a:rPr lang="en-US" sz="1600" u="none" strike="noStrike">
                          <a:effectLst/>
                        </a:rPr>
                      </a:b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≥ 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0.1428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0.2210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Satisfied</a:t>
                      </a:r>
                      <a:endParaRPr lang="en-US" sz="1600" b="1" i="1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7990692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u="none" strike="noStrike">
                          <a:effectLst/>
                        </a:rPr>
                        <a:t>GZ at 30 degree (m)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≥ 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1.5410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0.5693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0.8984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Satisfied</a:t>
                      </a:r>
                      <a:endParaRPr lang="en-US" sz="1600" b="1" i="1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5488044"/>
                  </a:ext>
                </a:extLst>
              </a:tr>
              <a:tr h="54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Max. GZ  at (degree)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≥ 30 (preferable) but not ≤ 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Satisfied</a:t>
                      </a:r>
                      <a:endParaRPr lang="en-US" sz="1600" b="1" i="1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1572694"/>
                  </a:ext>
                </a:extLst>
              </a:tr>
              <a:tr h="54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Initial Metacentric Height (m)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Should not be   ≤ 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effectLst/>
                        </a:rPr>
                        <a:t>Satisfied</a:t>
                      </a:r>
                      <a:endParaRPr lang="en-US" sz="1600" b="1" i="1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7361591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Stability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3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Trim 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Calculations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992"/>
              </p:ext>
            </p:extLst>
          </p:nvPr>
        </p:nvGraphicFramePr>
        <p:xfrm>
          <a:off x="1274083" y="2234153"/>
          <a:ext cx="9990947" cy="331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385">
                  <a:extLst>
                    <a:ext uri="{9D8B030D-6E8A-4147-A177-3AD203B41FA5}">
                      <a16:colId xmlns:a16="http://schemas.microsoft.com/office/drawing/2014/main" val="4121132403"/>
                    </a:ext>
                  </a:extLst>
                </a:gridCol>
                <a:gridCol w="1547895">
                  <a:extLst>
                    <a:ext uri="{9D8B030D-6E8A-4147-A177-3AD203B41FA5}">
                      <a16:colId xmlns:a16="http://schemas.microsoft.com/office/drawing/2014/main" val="4254123408"/>
                    </a:ext>
                  </a:extLst>
                </a:gridCol>
                <a:gridCol w="2251481">
                  <a:extLst>
                    <a:ext uri="{9D8B030D-6E8A-4147-A177-3AD203B41FA5}">
                      <a16:colId xmlns:a16="http://schemas.microsoft.com/office/drawing/2014/main" val="619611896"/>
                    </a:ext>
                  </a:extLst>
                </a:gridCol>
                <a:gridCol w="1801186">
                  <a:extLst>
                    <a:ext uri="{9D8B030D-6E8A-4147-A177-3AD203B41FA5}">
                      <a16:colId xmlns:a16="http://schemas.microsoft.com/office/drawing/2014/main" val="1147794795"/>
                    </a:ext>
                  </a:extLst>
                </a:gridCol>
              </a:tblGrid>
              <a:tr h="81500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Final Draft of Vessel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1890"/>
                  </a:ext>
                </a:extLst>
              </a:tr>
              <a:tr h="562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Draft (aft)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Draft (fore)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8826480"/>
                  </a:ext>
                </a:extLst>
              </a:tr>
              <a:tr h="56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Mean Draft (m)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1" i="1" u="sng" strike="noStrike" dirty="0">
                          <a:effectLst/>
                        </a:rPr>
                        <a:t>Trim by Stern</a:t>
                      </a:r>
                      <a:endParaRPr lang="en-US" sz="20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855130"/>
                  </a:ext>
                </a:extLst>
              </a:tr>
              <a:tr h="562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Change in Draft (m)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86492"/>
                  </a:ext>
                </a:extLst>
              </a:tr>
              <a:tr h="81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sng" strike="noStrike" dirty="0">
                          <a:effectLst/>
                        </a:rPr>
                        <a:t>Final Draft (m)</a:t>
                      </a: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3.70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73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Fully Loaded Departure Condition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9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Trim Calculations (contd.)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Fully Loaded Arrival Condition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53264"/>
              </p:ext>
            </p:extLst>
          </p:nvPr>
        </p:nvGraphicFramePr>
        <p:xfrm>
          <a:off x="1423447" y="2187020"/>
          <a:ext cx="9558780" cy="3553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277">
                  <a:extLst>
                    <a:ext uri="{9D8B030D-6E8A-4147-A177-3AD203B41FA5}">
                      <a16:colId xmlns:a16="http://schemas.microsoft.com/office/drawing/2014/main" val="1600731822"/>
                    </a:ext>
                  </a:extLst>
                </a:gridCol>
                <a:gridCol w="1868431">
                  <a:extLst>
                    <a:ext uri="{9D8B030D-6E8A-4147-A177-3AD203B41FA5}">
                      <a16:colId xmlns:a16="http://schemas.microsoft.com/office/drawing/2014/main" val="761416949"/>
                    </a:ext>
                  </a:extLst>
                </a:gridCol>
                <a:gridCol w="1733036">
                  <a:extLst>
                    <a:ext uri="{9D8B030D-6E8A-4147-A177-3AD203B41FA5}">
                      <a16:colId xmlns:a16="http://schemas.microsoft.com/office/drawing/2014/main" val="1541784282"/>
                    </a:ext>
                  </a:extLst>
                </a:gridCol>
                <a:gridCol w="1733036">
                  <a:extLst>
                    <a:ext uri="{9D8B030D-6E8A-4147-A177-3AD203B41FA5}">
                      <a16:colId xmlns:a16="http://schemas.microsoft.com/office/drawing/2014/main" val="3353501498"/>
                    </a:ext>
                  </a:extLst>
                </a:gridCol>
              </a:tblGrid>
              <a:tr h="8077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Final Draft of Vessel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5456"/>
                  </a:ext>
                </a:extLst>
              </a:tr>
              <a:tr h="646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Draft (aft)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Draft (fore)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0409640"/>
                  </a:ext>
                </a:extLst>
              </a:tr>
              <a:tr h="646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Mean Draft (m)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1" i="1" u="sng" strike="noStrike" dirty="0">
                          <a:effectLst/>
                        </a:rPr>
                        <a:t>Trim by Stern</a:t>
                      </a:r>
                      <a:endParaRPr lang="en-US" sz="20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3753341"/>
                  </a:ext>
                </a:extLst>
              </a:tr>
              <a:tr h="646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Change in Draft (m)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843775"/>
                  </a:ext>
                </a:extLst>
              </a:tr>
              <a:tr h="80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sng" strike="noStrike" dirty="0">
                          <a:effectLst/>
                        </a:rPr>
                        <a:t>Final Draft (m)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effectLst/>
                        </a:rPr>
                        <a:t>3.81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effectLst/>
                        </a:rPr>
                        <a:t>3.48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3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5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Trim Calculations (contd.)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Lightship Condition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23445"/>
              </p:ext>
            </p:extLst>
          </p:nvPr>
        </p:nvGraphicFramePr>
        <p:xfrm>
          <a:off x="1178349" y="2215299"/>
          <a:ext cx="9935852" cy="349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8223">
                  <a:extLst>
                    <a:ext uri="{9D8B030D-6E8A-4147-A177-3AD203B41FA5}">
                      <a16:colId xmlns:a16="http://schemas.microsoft.com/office/drawing/2014/main" val="2112653167"/>
                    </a:ext>
                  </a:extLst>
                </a:gridCol>
                <a:gridCol w="1892543">
                  <a:extLst>
                    <a:ext uri="{9D8B030D-6E8A-4147-A177-3AD203B41FA5}">
                      <a16:colId xmlns:a16="http://schemas.microsoft.com/office/drawing/2014/main" val="944211608"/>
                    </a:ext>
                  </a:extLst>
                </a:gridCol>
                <a:gridCol w="1892543">
                  <a:extLst>
                    <a:ext uri="{9D8B030D-6E8A-4147-A177-3AD203B41FA5}">
                      <a16:colId xmlns:a16="http://schemas.microsoft.com/office/drawing/2014/main" val="1281494256"/>
                    </a:ext>
                  </a:extLst>
                </a:gridCol>
                <a:gridCol w="1892543">
                  <a:extLst>
                    <a:ext uri="{9D8B030D-6E8A-4147-A177-3AD203B41FA5}">
                      <a16:colId xmlns:a16="http://schemas.microsoft.com/office/drawing/2014/main" val="819260738"/>
                    </a:ext>
                  </a:extLst>
                </a:gridCol>
              </a:tblGrid>
              <a:tr h="85899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Final Draft of Vessel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87783"/>
                  </a:ext>
                </a:extLst>
              </a:tr>
              <a:tr h="593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Draft (aft)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Draft (fore)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Comment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7932189"/>
                  </a:ext>
                </a:extLst>
              </a:tr>
              <a:tr h="59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Mean Draft (m)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1" i="1" u="sng" strike="noStrike" dirty="0">
                          <a:effectLst/>
                        </a:rPr>
                        <a:t>Trim by Stern</a:t>
                      </a:r>
                      <a:endParaRPr lang="en-US" sz="20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7791466"/>
                  </a:ext>
                </a:extLst>
              </a:tr>
              <a:tr h="59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Change in Draft (m)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06760"/>
                  </a:ext>
                </a:extLst>
              </a:tr>
              <a:tr h="858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sng" strike="noStrike" dirty="0">
                          <a:effectLst/>
                        </a:rPr>
                        <a:t>Final Draft (m)</a:t>
                      </a:r>
                      <a:endParaRPr lang="en-US" sz="2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effectLst/>
                        </a:rPr>
                        <a:t>4.42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effectLst/>
                        </a:rPr>
                        <a:t>2.93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9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Resistance &amp; Power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Calculations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Holtrop &amp; Mennen’s Method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5362" name="Picture 2" descr="https://image.slidesharecdn.com/introductiontoshipresistanceandpropulsion-221109093059-cc3f5df8/85/introduction-to-ship-resistance-and-propulsionpdf-5-320.jpg?cb=16679866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 bwMode="auto">
          <a:xfrm>
            <a:off x="2617403" y="2108956"/>
            <a:ext cx="7371761" cy="40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7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Resistance &amp; Power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87961"/>
              </p:ext>
            </p:extLst>
          </p:nvPr>
        </p:nvGraphicFramePr>
        <p:xfrm>
          <a:off x="1834979" y="2018109"/>
          <a:ext cx="8936610" cy="3845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3590">
                  <a:extLst>
                    <a:ext uri="{9D8B030D-6E8A-4147-A177-3AD203B41FA5}">
                      <a16:colId xmlns:a16="http://schemas.microsoft.com/office/drawing/2014/main" val="3227657550"/>
                    </a:ext>
                  </a:extLst>
                </a:gridCol>
                <a:gridCol w="2052590">
                  <a:extLst>
                    <a:ext uri="{9D8B030D-6E8A-4147-A177-3AD203B41FA5}">
                      <a16:colId xmlns:a16="http://schemas.microsoft.com/office/drawing/2014/main" val="2041907719"/>
                    </a:ext>
                  </a:extLst>
                </a:gridCol>
                <a:gridCol w="1293456">
                  <a:extLst>
                    <a:ext uri="{9D8B030D-6E8A-4147-A177-3AD203B41FA5}">
                      <a16:colId xmlns:a16="http://schemas.microsoft.com/office/drawing/2014/main" val="15628289"/>
                    </a:ext>
                  </a:extLst>
                </a:gridCol>
                <a:gridCol w="1316974">
                  <a:extLst>
                    <a:ext uri="{9D8B030D-6E8A-4147-A177-3AD203B41FA5}">
                      <a16:colId xmlns:a16="http://schemas.microsoft.com/office/drawing/2014/main" val="1312207418"/>
                    </a:ext>
                  </a:extLst>
                </a:gridCol>
              </a:tblGrid>
              <a:tr h="505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Frictional Resistance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R</a:t>
                      </a:r>
                      <a:r>
                        <a:rPr lang="en-US" sz="1600" b="0" u="none" strike="noStrike" baseline="-25000">
                          <a:effectLst/>
                        </a:rPr>
                        <a:t>F</a:t>
                      </a:r>
                      <a:r>
                        <a:rPr lang="en-US" sz="1600" b="0" u="none" strike="noStrike">
                          <a:effectLst/>
                        </a:rPr>
                        <a:t>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28.489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kN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461501"/>
                  </a:ext>
                </a:extLst>
              </a:tr>
              <a:tr h="505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Resistance of Appendages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R</a:t>
                      </a:r>
                      <a:r>
                        <a:rPr lang="en-US" sz="1600" b="0" u="none" strike="noStrike" baseline="-25000">
                          <a:effectLst/>
                        </a:rPr>
                        <a:t>APP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5.923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kN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5699540"/>
                  </a:ext>
                </a:extLst>
              </a:tr>
              <a:tr h="505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Wave Making and Wave Breaking Resistance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R</a:t>
                      </a:r>
                      <a:r>
                        <a:rPr lang="en-US" sz="1600" b="0" u="none" strike="noStrike" baseline="-25000" dirty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15.896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kN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2851478"/>
                  </a:ext>
                </a:extLst>
              </a:tr>
              <a:tr h="448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Additional Resistance due to Bulbous Bow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R(B)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kN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1883990"/>
                  </a:ext>
                </a:extLst>
              </a:tr>
              <a:tr h="448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Resistance of Immersed Transom Stern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R(TR)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kN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2628485"/>
                  </a:ext>
                </a:extLst>
              </a:tr>
              <a:tr h="505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Model Ship Correlation Resistance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R</a:t>
                      </a:r>
                      <a:r>
                        <a:rPr lang="en-US" sz="1600" b="0" u="none" strike="noStrike" baseline="-25000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8.428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kN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7277058"/>
                  </a:ext>
                </a:extLst>
              </a:tr>
              <a:tr h="41922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8186797"/>
                  </a:ext>
                </a:extLst>
              </a:tr>
              <a:tr h="505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 Resistance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R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58.381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3551782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Resistance Summary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8882" y="12924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Owner’s Requirements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4720" y="2743200"/>
            <a:ext cx="77067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Vessel Type:        </a:t>
            </a:r>
            <a:r>
              <a:rPr lang="en-US" sz="3200" dirty="0" smtClean="0"/>
              <a:t>Bulk Carrier</a:t>
            </a:r>
            <a:endParaRPr lang="en-US" sz="3200" b="1" dirty="0" smtClean="0"/>
          </a:p>
          <a:p>
            <a:r>
              <a:rPr lang="en-US" sz="3200" b="1" dirty="0" smtClean="0"/>
              <a:t>Capacity:              </a:t>
            </a:r>
            <a:r>
              <a:rPr lang="en-US" sz="3200" dirty="0" smtClean="0"/>
              <a:t>2300 tonnes</a:t>
            </a:r>
            <a:endParaRPr lang="en-US" sz="3200" b="1" dirty="0" smtClean="0"/>
          </a:p>
          <a:p>
            <a:r>
              <a:rPr lang="en-US" sz="3200" b="1" dirty="0" smtClean="0"/>
              <a:t>Service Speed:    </a:t>
            </a:r>
            <a:r>
              <a:rPr lang="en-US" sz="3200" dirty="0" smtClean="0"/>
              <a:t>10 knots</a:t>
            </a:r>
            <a:endParaRPr lang="en-US" sz="3200" b="1" dirty="0" smtClean="0"/>
          </a:p>
          <a:p>
            <a:r>
              <a:rPr lang="en-US" sz="3200" b="1" dirty="0" smtClean="0"/>
              <a:t>Route:                   </a:t>
            </a:r>
            <a:r>
              <a:rPr lang="en-US" sz="3200" dirty="0" smtClean="0"/>
              <a:t>Dhaka – Chittagong (Inland)</a:t>
            </a:r>
            <a:endParaRPr lang="en-US" sz="3200" b="1" dirty="0" smtClean="0"/>
          </a:p>
          <a:p>
            <a:r>
              <a:rPr lang="en-US" sz="3200" b="1" dirty="0" smtClean="0"/>
              <a:t>Route Distance:  </a:t>
            </a:r>
            <a:r>
              <a:rPr lang="en-US" sz="3200" dirty="0" smtClean="0"/>
              <a:t>315 km (171 nautical miles)</a:t>
            </a:r>
            <a:endParaRPr lang="en-US" sz="3200" b="1" dirty="0" smtClean="0"/>
          </a:p>
          <a:p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2256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Resistance &amp; Power</a:t>
            </a:r>
            <a:r>
              <a:rPr lang="en-US" b="1" dirty="0" smtClean="0">
                <a:latin typeface="+mn-lt"/>
                <a:cs typeface="Arial" panose="020B0604020202020204" pitchFamily="34" charset="0"/>
              </a:rPr>
              <a:t>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Power Summary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56243"/>
              </p:ext>
            </p:extLst>
          </p:nvPr>
        </p:nvGraphicFramePr>
        <p:xfrm>
          <a:off x="1847654" y="2253006"/>
          <a:ext cx="8286160" cy="3299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9569">
                  <a:extLst>
                    <a:ext uri="{9D8B030D-6E8A-4147-A177-3AD203B41FA5}">
                      <a16:colId xmlns:a16="http://schemas.microsoft.com/office/drawing/2014/main" val="3860864673"/>
                    </a:ext>
                  </a:extLst>
                </a:gridCol>
                <a:gridCol w="1498676">
                  <a:extLst>
                    <a:ext uri="{9D8B030D-6E8A-4147-A177-3AD203B41FA5}">
                      <a16:colId xmlns:a16="http://schemas.microsoft.com/office/drawing/2014/main" val="4189735574"/>
                    </a:ext>
                  </a:extLst>
                </a:gridCol>
                <a:gridCol w="1867915">
                  <a:extLst>
                    <a:ext uri="{9D8B030D-6E8A-4147-A177-3AD203B41FA5}">
                      <a16:colId xmlns:a16="http://schemas.microsoft.com/office/drawing/2014/main" val="4007315775"/>
                    </a:ext>
                  </a:extLst>
                </a:gridCol>
              </a:tblGrid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Effective Power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300.312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9821284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dirty="0">
                          <a:effectLst/>
                        </a:rPr>
                        <a:t>η</a:t>
                      </a:r>
                      <a:r>
                        <a:rPr lang="en-US" sz="1600" u="none" strike="noStrike" dirty="0">
                          <a:effectLst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3901270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u="none" strike="noStrike" dirty="0">
                          <a:effectLst/>
                        </a:rPr>
                        <a:t>η</a:t>
                      </a:r>
                      <a:r>
                        <a:rPr lang="en-US" sz="1600" u="none" strike="noStrike" dirty="0">
                          <a:effectLst/>
                        </a:rPr>
                        <a:t>d (QPC)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8843808"/>
                  </a:ext>
                </a:extLst>
              </a:tr>
              <a:tr h="37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Delivered Power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562.569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3620312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Shaft Power (considering shaft loss of 3.5%)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582.974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0514992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Power (considering gear box loss of 5%)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613.656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4860004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Power (considering sea margin of 15%)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705.704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kW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6628377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 Brake Power (considering 85% MCR)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830.241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5398896"/>
                  </a:ext>
                </a:extLst>
              </a:tr>
              <a:tr h="365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Per Engine Brake Power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415.121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56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3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74084" y="42601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Rudder Design &amp; Steering Arrangement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129273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Scantling Summary (Rudder) (DNV – GL 2016)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34549"/>
              </p:ext>
            </p:extLst>
          </p:nvPr>
        </p:nvGraphicFramePr>
        <p:xfrm>
          <a:off x="2413262" y="1876772"/>
          <a:ext cx="7362333" cy="4253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3714">
                  <a:extLst>
                    <a:ext uri="{9D8B030D-6E8A-4147-A177-3AD203B41FA5}">
                      <a16:colId xmlns:a16="http://schemas.microsoft.com/office/drawing/2014/main" val="422695909"/>
                    </a:ext>
                  </a:extLst>
                </a:gridCol>
                <a:gridCol w="2403511">
                  <a:extLst>
                    <a:ext uri="{9D8B030D-6E8A-4147-A177-3AD203B41FA5}">
                      <a16:colId xmlns:a16="http://schemas.microsoft.com/office/drawing/2014/main" val="1244737016"/>
                    </a:ext>
                  </a:extLst>
                </a:gridCol>
                <a:gridCol w="1695108">
                  <a:extLst>
                    <a:ext uri="{9D8B030D-6E8A-4147-A177-3AD203B41FA5}">
                      <a16:colId xmlns:a16="http://schemas.microsoft.com/office/drawing/2014/main" val="98217397"/>
                    </a:ext>
                  </a:extLst>
                </a:gridCol>
              </a:tblGrid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Used Material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HLS GL F-40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227635"/>
                  </a:ext>
                </a:extLst>
              </a:tr>
              <a:tr h="241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Rudder Area (each)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2.557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</a:t>
                      </a:r>
                      <a:r>
                        <a:rPr lang="en-US" sz="1600" u="none" strike="noStrike" baseline="30000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9127949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Mean height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6994364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Mean breadth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048314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Aspect 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9311570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Rudder Force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 (ahead)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55726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 (astern)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8198085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Rudder Torque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5.696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kNm (ahead)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6436926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kNm (astern)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6482585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Rudder Stock Diameter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9351265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Coupling Bolt Diameter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7042721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Coupling Flange Thickness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8366620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Rudder Plate Thickness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318983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Rudder Web Thickness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4039530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Pintle Diameter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7815869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Bearing liners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1940546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NACA Section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0010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357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67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83" y="1876772"/>
            <a:ext cx="6324925" cy="452143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5791" y="295386"/>
            <a:ext cx="11862707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Rudder Design &amp; Steering Arrangement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4084" y="115139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Rudder Drawing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093" y="213743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Rudder Design &amp; Steering Arrangement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939122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Rudder Drawing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0" y="1754709"/>
            <a:ext cx="8176376" cy="45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94" y="2168460"/>
            <a:ext cx="8998412" cy="252108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3093" y="213743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Rudder Design &amp; Steering Arrangement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4084" y="939122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Rudder Drawing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9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093" y="213743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Rudder Design &amp; Steering Arrangement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74084" y="797720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Rudder Drawing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16" y="1333216"/>
            <a:ext cx="3882111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6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093" y="213743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Rudder Design &amp; Steering Arrangement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36F21E0-DA4F-4025-905D-9099FE481C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" t="22885" r="75867" b="45601"/>
          <a:stretch/>
        </p:blipFill>
        <p:spPr>
          <a:xfrm>
            <a:off x="1241062" y="1431811"/>
            <a:ext cx="2748775" cy="2653991"/>
          </a:xfrm>
          <a:prstGeom prst="rect">
            <a:avLst/>
          </a:prstGeom>
        </p:spPr>
      </p:pic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B1EB46D-3E9D-4542-B3DF-385F47618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64027" r="71484" b="10278"/>
          <a:stretch/>
        </p:blipFill>
        <p:spPr>
          <a:xfrm>
            <a:off x="4158656" y="1584506"/>
            <a:ext cx="3920952" cy="250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2E7BE-ECCF-4EF2-A95E-2BBDCE20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427" y="1584506"/>
            <a:ext cx="3245476" cy="62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74D53-ABFB-4CA8-B97A-9859892A6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427" y="2266778"/>
            <a:ext cx="1164803" cy="492028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DECA541-8C7A-431C-BA75-D67934F91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24444" r="18203" b="30417"/>
          <a:stretch/>
        </p:blipFill>
        <p:spPr>
          <a:xfrm>
            <a:off x="2204419" y="4143449"/>
            <a:ext cx="7542898" cy="248373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41062" y="859127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Steering Gear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0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38" y="1455957"/>
            <a:ext cx="6938963" cy="535486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3093" y="213743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Rudder Design &amp; Steering Arrangement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1062" y="859127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Steering Gear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26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2519" y="174256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Propeller Design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4A661-D8DD-4A85-A94C-EF58639C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32" y="1442301"/>
            <a:ext cx="7494010" cy="47699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9358" y="89963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Cavitation Check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83965"/>
              </p:ext>
            </p:extLst>
          </p:nvPr>
        </p:nvGraphicFramePr>
        <p:xfrm>
          <a:off x="518474" y="1625009"/>
          <a:ext cx="3591613" cy="2371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074">
                  <a:extLst>
                    <a:ext uri="{9D8B030D-6E8A-4147-A177-3AD203B41FA5}">
                      <a16:colId xmlns:a16="http://schemas.microsoft.com/office/drawing/2014/main" val="3131795918"/>
                    </a:ext>
                  </a:extLst>
                </a:gridCol>
                <a:gridCol w="1038539">
                  <a:extLst>
                    <a:ext uri="{9D8B030D-6E8A-4147-A177-3AD203B41FA5}">
                      <a16:colId xmlns:a16="http://schemas.microsoft.com/office/drawing/2014/main" val="3541634282"/>
                    </a:ext>
                  </a:extLst>
                </a:gridCol>
              </a:tblGrid>
              <a:tr h="47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0.65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1377612"/>
                  </a:ext>
                </a:extLst>
              </a:tr>
              <a:tr h="47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Open water efficiency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0724359"/>
                  </a:ext>
                </a:extLst>
              </a:tr>
              <a:tr h="47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P/D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7035988"/>
                  </a:ext>
                </a:extLst>
              </a:tr>
              <a:tr h="47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2696852"/>
                  </a:ext>
                </a:extLst>
              </a:tr>
              <a:tr h="474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Min. BAR (for cavitation)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0.598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430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2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2520" y="308011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Propeller Design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9359" y="1033389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Propeller Parameters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1612"/>
              </p:ext>
            </p:extLst>
          </p:nvPr>
        </p:nvGraphicFramePr>
        <p:xfrm>
          <a:off x="1904214" y="1941918"/>
          <a:ext cx="8239027" cy="3761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7188">
                  <a:extLst>
                    <a:ext uri="{9D8B030D-6E8A-4147-A177-3AD203B41FA5}">
                      <a16:colId xmlns:a16="http://schemas.microsoft.com/office/drawing/2014/main" val="3309192229"/>
                    </a:ext>
                  </a:extLst>
                </a:gridCol>
                <a:gridCol w="2700186">
                  <a:extLst>
                    <a:ext uri="{9D8B030D-6E8A-4147-A177-3AD203B41FA5}">
                      <a16:colId xmlns:a16="http://schemas.microsoft.com/office/drawing/2014/main" val="2054370946"/>
                    </a:ext>
                  </a:extLst>
                </a:gridCol>
                <a:gridCol w="1661653">
                  <a:extLst>
                    <a:ext uri="{9D8B030D-6E8A-4147-A177-3AD203B41FA5}">
                      <a16:colId xmlns:a16="http://schemas.microsoft.com/office/drawing/2014/main" val="1252899692"/>
                    </a:ext>
                  </a:extLst>
                </a:gridCol>
              </a:tblGrid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Number of propellers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5157439"/>
                  </a:ext>
                </a:extLst>
              </a:tr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Number of blades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3632820"/>
                  </a:ext>
                </a:extLst>
              </a:tr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8684138"/>
                  </a:ext>
                </a:extLst>
              </a:tr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Diameter, 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2190836"/>
                  </a:ext>
                </a:extLst>
              </a:tr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P/D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0341621"/>
                  </a:ext>
                </a:extLst>
              </a:tr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Efficiency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5925614"/>
                  </a:ext>
                </a:extLst>
              </a:tr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Propeller speed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0408841"/>
                  </a:ext>
                </a:extLst>
              </a:tr>
              <a:tr h="4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Pitch, 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318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8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Principal Particulars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193" y="1513840"/>
            <a:ext cx="66522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Length Overall</a:t>
            </a:r>
          </a:p>
          <a:p>
            <a:r>
              <a:rPr lang="en-US" sz="3200" dirty="0" smtClean="0"/>
              <a:t>Length between Perpendiculars</a:t>
            </a:r>
          </a:p>
          <a:p>
            <a:r>
              <a:rPr lang="en-US" sz="3200" dirty="0" smtClean="0"/>
              <a:t>Breadth Mld.                                              </a:t>
            </a:r>
          </a:p>
          <a:p>
            <a:r>
              <a:rPr lang="en-US" sz="3200" dirty="0" smtClean="0"/>
              <a:t>Depth Mld.</a:t>
            </a:r>
          </a:p>
          <a:p>
            <a:r>
              <a:rPr lang="en-US" sz="3200" dirty="0" smtClean="0"/>
              <a:t>Draft</a:t>
            </a:r>
          </a:p>
          <a:p>
            <a:r>
              <a:rPr lang="en-US" sz="3200" dirty="0" smtClean="0"/>
              <a:t>Service Speed</a:t>
            </a:r>
          </a:p>
          <a:p>
            <a:r>
              <a:rPr lang="en-US" sz="3200" dirty="0" smtClean="0"/>
              <a:t>CB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6727" y="1513840"/>
            <a:ext cx="20938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:    76.4 m</a:t>
            </a:r>
          </a:p>
          <a:p>
            <a:r>
              <a:rPr lang="en-US" sz="3200" dirty="0" smtClean="0"/>
              <a:t>:    74.4 m</a:t>
            </a:r>
          </a:p>
          <a:p>
            <a:r>
              <a:rPr lang="en-US" sz="3200" dirty="0" smtClean="0"/>
              <a:t>:    13.54 m</a:t>
            </a:r>
          </a:p>
          <a:p>
            <a:r>
              <a:rPr lang="en-US" sz="3200" dirty="0" smtClean="0"/>
              <a:t>:    5.1 m</a:t>
            </a:r>
          </a:p>
          <a:p>
            <a:r>
              <a:rPr lang="en-US" sz="3200" dirty="0" smtClean="0"/>
              <a:t>:    3.85 m</a:t>
            </a:r>
          </a:p>
          <a:p>
            <a:r>
              <a:rPr lang="en-US" sz="3200" dirty="0" smtClean="0"/>
              <a:t>:    10 knots</a:t>
            </a:r>
          </a:p>
          <a:p>
            <a:r>
              <a:rPr lang="en-US" sz="3200" dirty="0" smtClean="0"/>
              <a:t>:    0.79</a:t>
            </a:r>
          </a:p>
        </p:txBody>
      </p:sp>
    </p:spTree>
    <p:extLst>
      <p:ext uri="{BB962C8B-B14F-4D97-AF65-F5344CB8AC3E}">
        <p14:creationId xmlns:p14="http://schemas.microsoft.com/office/powerpoint/2010/main" val="14037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2520" y="308011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Propeller Design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56" y="1444146"/>
            <a:ext cx="7874405" cy="464843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99359" y="1033389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Propeller Drawing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3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42" y="1426476"/>
            <a:ext cx="2734033" cy="487919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2520" y="308011"/>
            <a:ext cx="1173207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Propeller Design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9359" y="1033389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Propeller Drawing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2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199459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4658" y="110419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Selection of Engine and Gear Box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A5761-2FF1-41C2-A681-75BA6D83F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79279"/>
              </p:ext>
            </p:extLst>
          </p:nvPr>
        </p:nvGraphicFramePr>
        <p:xfrm>
          <a:off x="735107" y="1758768"/>
          <a:ext cx="11017622" cy="89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360">
                  <a:extLst>
                    <a:ext uri="{9D8B030D-6E8A-4147-A177-3AD203B41FA5}">
                      <a16:colId xmlns:a16="http://schemas.microsoft.com/office/drawing/2014/main" val="398867987"/>
                    </a:ext>
                  </a:extLst>
                </a:gridCol>
                <a:gridCol w="1751725">
                  <a:extLst>
                    <a:ext uri="{9D8B030D-6E8A-4147-A177-3AD203B41FA5}">
                      <a16:colId xmlns:a16="http://schemas.microsoft.com/office/drawing/2014/main" val="2016195036"/>
                    </a:ext>
                  </a:extLst>
                </a:gridCol>
                <a:gridCol w="1751725">
                  <a:extLst>
                    <a:ext uri="{9D8B030D-6E8A-4147-A177-3AD203B41FA5}">
                      <a16:colId xmlns:a16="http://schemas.microsoft.com/office/drawing/2014/main" val="3903481730"/>
                    </a:ext>
                  </a:extLst>
                </a:gridCol>
                <a:gridCol w="923530">
                  <a:extLst>
                    <a:ext uri="{9D8B030D-6E8A-4147-A177-3AD203B41FA5}">
                      <a16:colId xmlns:a16="http://schemas.microsoft.com/office/drawing/2014/main" val="2095991992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1921629414"/>
                    </a:ext>
                  </a:extLst>
                </a:gridCol>
                <a:gridCol w="3218329">
                  <a:extLst>
                    <a:ext uri="{9D8B030D-6E8A-4147-A177-3AD203B41FA5}">
                      <a16:colId xmlns:a16="http://schemas.microsoft.com/office/drawing/2014/main" val="974465770"/>
                    </a:ext>
                  </a:extLst>
                </a:gridCol>
              </a:tblGrid>
              <a:tr h="299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</a:t>
                      </a:r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54377"/>
                  </a:ext>
                </a:extLst>
              </a:tr>
              <a:tr h="524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6M33C750-18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    </a:t>
                      </a:r>
                      <a:r>
                        <a:rPr lang="en-US" b="1" smtClean="0"/>
                        <a:t>649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  </a:t>
                      </a:r>
                      <a:r>
                        <a:rPr lang="en-US" b="1" dirty="0" smtClean="0"/>
                        <a:t>484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 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CCS, BV, RS, LR, GL, VR, RINA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897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CD5799-5049-421F-B1E3-6C9629BAC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58865" r="44697" b="10244"/>
          <a:stretch/>
        </p:blipFill>
        <p:spPr>
          <a:xfrm>
            <a:off x="949429" y="3135983"/>
            <a:ext cx="4393536" cy="329809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F1C9184-A316-4D14-8D43-A532CAE08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8" t="31793" r="42239" b="48370"/>
          <a:stretch/>
        </p:blipFill>
        <p:spPr>
          <a:xfrm>
            <a:off x="6571040" y="2816104"/>
            <a:ext cx="2886452" cy="10700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05626D-04A1-48A1-881A-21ACC51843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7" t="40771" r="42231" b="25811"/>
          <a:stretch/>
        </p:blipFill>
        <p:spPr>
          <a:xfrm>
            <a:off x="5926220" y="4053392"/>
            <a:ext cx="4447592" cy="2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10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1994599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4658" y="110419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Scantling Summary (Engine Room) (DNV – GL 2016)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16413"/>
              </p:ext>
            </p:extLst>
          </p:nvPr>
        </p:nvGraphicFramePr>
        <p:xfrm>
          <a:off x="2271859" y="2073896"/>
          <a:ext cx="7598003" cy="362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8395">
                  <a:extLst>
                    <a:ext uri="{9D8B030D-6E8A-4147-A177-3AD203B41FA5}">
                      <a16:colId xmlns:a16="http://schemas.microsoft.com/office/drawing/2014/main" val="2459547533"/>
                    </a:ext>
                  </a:extLst>
                </a:gridCol>
                <a:gridCol w="2153764">
                  <a:extLst>
                    <a:ext uri="{9D8B030D-6E8A-4147-A177-3AD203B41FA5}">
                      <a16:colId xmlns:a16="http://schemas.microsoft.com/office/drawing/2014/main" val="3450024732"/>
                    </a:ext>
                  </a:extLst>
                </a:gridCol>
                <a:gridCol w="1435844">
                  <a:extLst>
                    <a:ext uri="{9D8B030D-6E8A-4147-A177-3AD203B41FA5}">
                      <a16:colId xmlns:a16="http://schemas.microsoft.com/office/drawing/2014/main" val="3500777292"/>
                    </a:ext>
                  </a:extLst>
                </a:gridCol>
              </a:tblGrid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Plate Floor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510434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Longitudinal Girder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4209644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Side Girder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586354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Inner Bottom Plate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3035762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Top Plate (Thickness)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775518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Top Plate (Width)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270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7128575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Bottom Plate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4276600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Web Frame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T-200x100x12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9017989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Foundation Bolt (Diameter)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443680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Foundation Bolt (Spacing)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38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45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32" y="1578884"/>
            <a:ext cx="4654137" cy="442211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9359" y="1033389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Profile View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74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55" y="1758767"/>
            <a:ext cx="5537426" cy="42075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9359" y="1033389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Plan View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6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55" y="1758768"/>
            <a:ext cx="7653906" cy="35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7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4" y="1758768"/>
            <a:ext cx="7309768" cy="37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86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20" y="1954306"/>
            <a:ext cx="7422776" cy="33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4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4658" y="110419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Shaftin</a:t>
            </a:r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g Arrangement Summary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86589"/>
              </p:ext>
            </p:extLst>
          </p:nvPr>
        </p:nvGraphicFramePr>
        <p:xfrm>
          <a:off x="2214281" y="1829573"/>
          <a:ext cx="7682753" cy="4060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3375">
                  <a:extLst>
                    <a:ext uri="{9D8B030D-6E8A-4147-A177-3AD203B41FA5}">
                      <a16:colId xmlns:a16="http://schemas.microsoft.com/office/drawing/2014/main" val="84030484"/>
                    </a:ext>
                  </a:extLst>
                </a:gridCol>
                <a:gridCol w="1957203">
                  <a:extLst>
                    <a:ext uri="{9D8B030D-6E8A-4147-A177-3AD203B41FA5}">
                      <a16:colId xmlns:a16="http://schemas.microsoft.com/office/drawing/2014/main" val="4129340671"/>
                    </a:ext>
                  </a:extLst>
                </a:gridCol>
                <a:gridCol w="1402175">
                  <a:extLst>
                    <a:ext uri="{9D8B030D-6E8A-4147-A177-3AD203B41FA5}">
                      <a16:colId xmlns:a16="http://schemas.microsoft.com/office/drawing/2014/main" val="1386430544"/>
                    </a:ext>
                  </a:extLst>
                </a:gridCol>
              </a:tblGrid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Shaft Speed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5535181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Torque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386598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Stress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Nm^-2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2977638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Shaft Diameter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5820902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Twisting angle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degrees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3343882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Shaft liners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3915025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Coupling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3218211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Shaft bearing max. distance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042616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Stern tube bearing (fwd.)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7417197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Stern tube bearing (aft)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5060709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Flange coupling bolt diameter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756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84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6193" y="26638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latin typeface="+mn-lt"/>
                <a:cs typeface="Arial" panose="020B0604020202020204" pitchFamily="34" charset="0"/>
              </a:rPr>
              <a:t>List of Contents</a:t>
            </a:r>
            <a:endParaRPr lang="en-US" sz="44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4996" y="1189729"/>
            <a:ext cx="768005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Detailed Weight Calculation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Approximate Trim and Stability Calculation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Resistance and Power Calculation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Rudder Design &amp; Steering Arrangement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Propeller Design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Engine Selection &amp; Design of Engine Foundation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832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E7C900-D189-40AE-B105-C13049858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88071"/>
              </p:ext>
            </p:extLst>
          </p:nvPr>
        </p:nvGraphicFramePr>
        <p:xfrm>
          <a:off x="2384612" y="1344705"/>
          <a:ext cx="7512424" cy="50124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714005">
                  <a:extLst>
                    <a:ext uri="{9D8B030D-6E8A-4147-A177-3AD203B41FA5}">
                      <a16:colId xmlns:a16="http://schemas.microsoft.com/office/drawing/2014/main" val="1343784003"/>
                    </a:ext>
                  </a:extLst>
                </a:gridCol>
                <a:gridCol w="3003045">
                  <a:extLst>
                    <a:ext uri="{9D8B030D-6E8A-4147-A177-3AD203B41FA5}">
                      <a16:colId xmlns:a16="http://schemas.microsoft.com/office/drawing/2014/main" val="3065567305"/>
                    </a:ext>
                  </a:extLst>
                </a:gridCol>
                <a:gridCol w="1664244">
                  <a:extLst>
                    <a:ext uri="{9D8B030D-6E8A-4147-A177-3AD203B41FA5}">
                      <a16:colId xmlns:a16="http://schemas.microsoft.com/office/drawing/2014/main" val="3488673030"/>
                    </a:ext>
                  </a:extLst>
                </a:gridCol>
                <a:gridCol w="2131130">
                  <a:extLst>
                    <a:ext uri="{9D8B030D-6E8A-4147-A177-3AD203B41FA5}">
                      <a16:colId xmlns:a16="http://schemas.microsoft.com/office/drawing/2014/main" val="2259162765"/>
                    </a:ext>
                  </a:extLst>
                </a:gridCol>
              </a:tblGrid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SL. NO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DESCRIPTION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MATERIALS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COMPONENT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293917436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Cone nut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M.B.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92870627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Cone nut securing screw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M.B.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1364386761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Propeller key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M.B.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97934976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Propeller dia X pitch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M.B.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1756194485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Aft  Brg securing screw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M.B.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2654175344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Cover plate securing screw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470471440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Aft locking ring</a:t>
                      </a:r>
                      <a:endParaRPr lang="en-US" sz="1100" b="1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865012307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Cover plate</a:t>
                      </a:r>
                      <a:endParaRPr lang="en-US" sz="1100" b="1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4134184600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Lock ring securing screw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b="1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1051083849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FWD locking ring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763082234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Rubber bearing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756677378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Sterntube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2068984553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Tailshaft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44013406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gland housing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G.M.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2800635342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FWD  bearing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G.M.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462929242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Greasy packing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GRAPHITED ASBESTOS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turns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089642709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Gland ring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G.M.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1483076038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Gland studs and nuts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M.B.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2013659598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Coupling key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1448364927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Half coupling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789855209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Backing washer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191728240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Locking nut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En7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1787369214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Sealing ring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2476798094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Fwd brg securing screw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M.B.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3743169127"/>
                  </a:ext>
                </a:extLst>
              </a:tr>
              <a:tr h="1892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Bearing lock ring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STEEL BS</a:t>
                      </a:r>
                      <a:endParaRPr lang="en-US" sz="1100" b="1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74" marR="36874" marT="0" marB="0"/>
                </a:tc>
                <a:extLst>
                  <a:ext uri="{0D108BD9-81ED-4DB2-BD59-A6C34878D82A}">
                    <a16:rowId xmlns:a16="http://schemas.microsoft.com/office/drawing/2014/main" val="19631592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201905" y="83525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Shaftin</a:t>
            </a:r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g Arrangement Summary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69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8011"/>
            <a:ext cx="12104016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+mn-lt"/>
                <a:cs typeface="Arial" panose="020B0604020202020204" pitchFamily="34" charset="0"/>
              </a:rPr>
              <a:t>Engine Selection &amp; Design of Engine Foundation (contd.)</a:t>
            </a:r>
            <a:endParaRPr lang="en-US" sz="42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4658" y="110419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Shaftin</a:t>
            </a:r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g Arrangement Drawing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3" y="1758768"/>
            <a:ext cx="10875005" cy="43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1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19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Detailed Weight Calculation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02088"/>
              </p:ext>
            </p:extLst>
          </p:nvPr>
        </p:nvGraphicFramePr>
        <p:xfrm>
          <a:off x="1007913" y="1781664"/>
          <a:ext cx="10417373" cy="372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val="12285323"/>
                    </a:ext>
                  </a:extLst>
                </a:gridCol>
                <a:gridCol w="1905546">
                  <a:extLst>
                    <a:ext uri="{9D8B030D-6E8A-4147-A177-3AD203B41FA5}">
                      <a16:colId xmlns:a16="http://schemas.microsoft.com/office/drawing/2014/main" val="1410254491"/>
                    </a:ext>
                  </a:extLst>
                </a:gridCol>
                <a:gridCol w="1318431">
                  <a:extLst>
                    <a:ext uri="{9D8B030D-6E8A-4147-A177-3AD203B41FA5}">
                      <a16:colId xmlns:a16="http://schemas.microsoft.com/office/drawing/2014/main" val="3888988382"/>
                    </a:ext>
                  </a:extLst>
                </a:gridCol>
                <a:gridCol w="988825">
                  <a:extLst>
                    <a:ext uri="{9D8B030D-6E8A-4147-A177-3AD203B41FA5}">
                      <a16:colId xmlns:a16="http://schemas.microsoft.com/office/drawing/2014/main" val="384563998"/>
                    </a:ext>
                  </a:extLst>
                </a:gridCol>
                <a:gridCol w="1565638">
                  <a:extLst>
                    <a:ext uri="{9D8B030D-6E8A-4147-A177-3AD203B41FA5}">
                      <a16:colId xmlns:a16="http://schemas.microsoft.com/office/drawing/2014/main" val="2693563928"/>
                    </a:ext>
                  </a:extLst>
                </a:gridCol>
                <a:gridCol w="1709840">
                  <a:extLst>
                    <a:ext uri="{9D8B030D-6E8A-4147-A177-3AD203B41FA5}">
                      <a16:colId xmlns:a16="http://schemas.microsoft.com/office/drawing/2014/main" val="1875214015"/>
                    </a:ext>
                  </a:extLst>
                </a:gridCol>
                <a:gridCol w="1940268">
                  <a:extLst>
                    <a:ext uri="{9D8B030D-6E8A-4147-A177-3AD203B41FA5}">
                      <a16:colId xmlns:a16="http://schemas.microsoft.com/office/drawing/2014/main" val="1181528686"/>
                    </a:ext>
                  </a:extLst>
                </a:gridCol>
              </a:tblGrid>
              <a:tr h="1241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Weight (tonnes)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LCG (m)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Moment (t-m) (about aft)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VCG (m)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Moment (t-m) (about keel)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7058561"/>
                  </a:ext>
                </a:extLst>
              </a:tr>
              <a:tr h="620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Steel Weight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640.95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29.87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19143.08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1535.94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0885166"/>
                  </a:ext>
                </a:extLst>
              </a:tr>
              <a:tr h="620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Wood &amp; Outfit Weight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11.49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94.07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81.47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8458181"/>
                  </a:ext>
                </a:extLst>
              </a:tr>
              <a:tr h="620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Machinery Weight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57.96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25.97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1505.37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223.48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7935775"/>
                  </a:ext>
                </a:extLst>
              </a:tr>
              <a:tr h="62059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Lightship Weight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710.40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29.20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20742.52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2.59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1840.88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755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6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2294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Detailed Weight Calculation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80385"/>
              </p:ext>
            </p:extLst>
          </p:nvPr>
        </p:nvGraphicFramePr>
        <p:xfrm>
          <a:off x="1357461" y="1621410"/>
          <a:ext cx="9708852" cy="447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569">
                  <a:extLst>
                    <a:ext uri="{9D8B030D-6E8A-4147-A177-3AD203B41FA5}">
                      <a16:colId xmlns:a16="http://schemas.microsoft.com/office/drawing/2014/main" val="1587200703"/>
                    </a:ext>
                  </a:extLst>
                </a:gridCol>
                <a:gridCol w="2483303">
                  <a:extLst>
                    <a:ext uri="{9D8B030D-6E8A-4147-A177-3AD203B41FA5}">
                      <a16:colId xmlns:a16="http://schemas.microsoft.com/office/drawing/2014/main" val="3171049887"/>
                    </a:ext>
                  </a:extLst>
                </a:gridCol>
                <a:gridCol w="677608">
                  <a:extLst>
                    <a:ext uri="{9D8B030D-6E8A-4147-A177-3AD203B41FA5}">
                      <a16:colId xmlns:a16="http://schemas.microsoft.com/office/drawing/2014/main" val="3397085455"/>
                    </a:ext>
                  </a:extLst>
                </a:gridCol>
                <a:gridCol w="1030529">
                  <a:extLst>
                    <a:ext uri="{9D8B030D-6E8A-4147-A177-3AD203B41FA5}">
                      <a16:colId xmlns:a16="http://schemas.microsoft.com/office/drawing/2014/main" val="1089548155"/>
                    </a:ext>
                  </a:extLst>
                </a:gridCol>
                <a:gridCol w="1379920">
                  <a:extLst>
                    <a:ext uri="{9D8B030D-6E8A-4147-A177-3AD203B41FA5}">
                      <a16:colId xmlns:a16="http://schemas.microsoft.com/office/drawing/2014/main" val="3087396985"/>
                    </a:ext>
                  </a:extLst>
                </a:gridCol>
                <a:gridCol w="790543">
                  <a:extLst>
                    <a:ext uri="{9D8B030D-6E8A-4147-A177-3AD203B41FA5}">
                      <a16:colId xmlns:a16="http://schemas.microsoft.com/office/drawing/2014/main" val="2452293681"/>
                    </a:ext>
                  </a:extLst>
                </a:gridCol>
                <a:gridCol w="889360">
                  <a:extLst>
                    <a:ext uri="{9D8B030D-6E8A-4147-A177-3AD203B41FA5}">
                      <a16:colId xmlns:a16="http://schemas.microsoft.com/office/drawing/2014/main" val="2163394048"/>
                    </a:ext>
                  </a:extLst>
                </a:gridCol>
                <a:gridCol w="790543">
                  <a:extLst>
                    <a:ext uri="{9D8B030D-6E8A-4147-A177-3AD203B41FA5}">
                      <a16:colId xmlns:a16="http://schemas.microsoft.com/office/drawing/2014/main" val="28870518"/>
                    </a:ext>
                  </a:extLst>
                </a:gridCol>
                <a:gridCol w="903477">
                  <a:extLst>
                    <a:ext uri="{9D8B030D-6E8A-4147-A177-3AD203B41FA5}">
                      <a16:colId xmlns:a16="http://schemas.microsoft.com/office/drawing/2014/main" val="2180599337"/>
                    </a:ext>
                  </a:extLst>
                </a:gridCol>
              </a:tblGrid>
              <a:tr h="557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Unit weight (tonnes)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 weight (tonnes)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LCG (m)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Moment (about </a:t>
                      </a:r>
                      <a:r>
                        <a:rPr lang="en-US" sz="1400" b="1" u="none" strike="noStrike" dirty="0" smtClean="0">
                          <a:effectLst/>
                        </a:rPr>
                        <a:t>midship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VCG (m)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Moment (about keel)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36778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Main Engine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51.62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06121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Gear Box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15.26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9820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Generator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17397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Pump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9783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Exhaust and Chimney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5572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Engine Control Room Equipment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24.00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21.93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7190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Rudder &amp; Steering Arrangement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22886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Anchor &amp; Chain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61.6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565.49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536657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 Bollard, Capstan and other Fittings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61.68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246.72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87626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Propeller, Propeller Shaft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85347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Complete Electrical System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275099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Hatch Coaming Girder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102.00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19577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Complete Piping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67.00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38696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Windlass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32.00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26498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Mooring Rope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62.50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2312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52.69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1158.21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171.94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796649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07913" y="1123049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Machinery Weight</a:t>
            </a:r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2294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Detailed Weight Calculation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35374"/>
              </p:ext>
            </p:extLst>
          </p:nvPr>
        </p:nvGraphicFramePr>
        <p:xfrm>
          <a:off x="2187018" y="2149311"/>
          <a:ext cx="7720552" cy="3478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7352">
                  <a:extLst>
                    <a:ext uri="{9D8B030D-6E8A-4147-A177-3AD203B41FA5}">
                      <a16:colId xmlns:a16="http://schemas.microsoft.com/office/drawing/2014/main" val="1564285826"/>
                    </a:ext>
                  </a:extLst>
                </a:gridCol>
                <a:gridCol w="1695493">
                  <a:extLst>
                    <a:ext uri="{9D8B030D-6E8A-4147-A177-3AD203B41FA5}">
                      <a16:colId xmlns:a16="http://schemas.microsoft.com/office/drawing/2014/main" val="1915676337"/>
                    </a:ext>
                  </a:extLst>
                </a:gridCol>
                <a:gridCol w="1937707">
                  <a:extLst>
                    <a:ext uri="{9D8B030D-6E8A-4147-A177-3AD203B41FA5}">
                      <a16:colId xmlns:a16="http://schemas.microsoft.com/office/drawing/2014/main" val="3385133892"/>
                    </a:ext>
                  </a:extLst>
                </a:gridCol>
              </a:tblGrid>
              <a:tr h="1159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</a:rPr>
                        <a:t>Total Machinery Weight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57.96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tonnes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4439125"/>
                  </a:ext>
                </a:extLst>
              </a:tr>
              <a:tr h="1159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LCG (from aft)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25.97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5062352"/>
                  </a:ext>
                </a:extLst>
              </a:tr>
              <a:tr h="11594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VCG (from keel)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3.86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8636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07913" y="1217317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 smtClean="0">
                <a:latin typeface="+mn-lt"/>
                <a:cs typeface="Arial" panose="020B0604020202020204" pitchFamily="34" charset="0"/>
              </a:rPr>
              <a:t>Machinery Weight (contd.)</a:t>
            </a:r>
          </a:p>
          <a:p>
            <a:pPr algn="ctr"/>
            <a:endParaRPr lang="en-US" sz="3000" b="1" u="sng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2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2294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Detailed Weight Calculation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35701"/>
              </p:ext>
            </p:extLst>
          </p:nvPr>
        </p:nvGraphicFramePr>
        <p:xfrm>
          <a:off x="894791" y="1508294"/>
          <a:ext cx="10284643" cy="4242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027">
                  <a:extLst>
                    <a:ext uri="{9D8B030D-6E8A-4147-A177-3AD203B41FA5}">
                      <a16:colId xmlns:a16="http://schemas.microsoft.com/office/drawing/2014/main" val="3586752813"/>
                    </a:ext>
                  </a:extLst>
                </a:gridCol>
                <a:gridCol w="2142032">
                  <a:extLst>
                    <a:ext uri="{9D8B030D-6E8A-4147-A177-3AD203B41FA5}">
                      <a16:colId xmlns:a16="http://schemas.microsoft.com/office/drawing/2014/main" val="3998007462"/>
                    </a:ext>
                  </a:extLst>
                </a:gridCol>
                <a:gridCol w="1482055">
                  <a:extLst>
                    <a:ext uri="{9D8B030D-6E8A-4147-A177-3AD203B41FA5}">
                      <a16:colId xmlns:a16="http://schemas.microsoft.com/office/drawing/2014/main" val="124917588"/>
                    </a:ext>
                  </a:extLst>
                </a:gridCol>
                <a:gridCol w="741027">
                  <a:extLst>
                    <a:ext uri="{9D8B030D-6E8A-4147-A177-3AD203B41FA5}">
                      <a16:colId xmlns:a16="http://schemas.microsoft.com/office/drawing/2014/main" val="1164823142"/>
                    </a:ext>
                  </a:extLst>
                </a:gridCol>
                <a:gridCol w="1759941">
                  <a:extLst>
                    <a:ext uri="{9D8B030D-6E8A-4147-A177-3AD203B41FA5}">
                      <a16:colId xmlns:a16="http://schemas.microsoft.com/office/drawing/2014/main" val="2565109730"/>
                    </a:ext>
                  </a:extLst>
                </a:gridCol>
                <a:gridCol w="1285218">
                  <a:extLst>
                    <a:ext uri="{9D8B030D-6E8A-4147-A177-3AD203B41FA5}">
                      <a16:colId xmlns:a16="http://schemas.microsoft.com/office/drawing/2014/main" val="3011189453"/>
                    </a:ext>
                  </a:extLst>
                </a:gridCol>
                <a:gridCol w="2133343">
                  <a:extLst>
                    <a:ext uri="{9D8B030D-6E8A-4147-A177-3AD203B41FA5}">
                      <a16:colId xmlns:a16="http://schemas.microsoft.com/office/drawing/2014/main" val="1880635583"/>
                    </a:ext>
                  </a:extLst>
                </a:gridCol>
              </a:tblGrid>
              <a:tr h="32231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Fully Loaded Departure Condition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10336"/>
                  </a:ext>
                </a:extLst>
              </a:tr>
              <a:tr h="904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Weight (tonnes)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LCG (m)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Moment (t-m) (about aft)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VCG (m)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Moment (t-m) (about keel)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837277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Light Ship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710.40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20742.52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8427012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Crew (13)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3921659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Fuel Oil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109.21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27.17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3381341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Lub Oil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4.60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423161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 Fresh Water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320.00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9413300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Cargo Hold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23701.50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1314.00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1479735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Cargo Hold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37.54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21322.72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1658.56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611183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Cargo Hold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21.13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12001.84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1658.56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0093804"/>
                  </a:ext>
                </a:extLst>
              </a:tr>
              <a:tr h="301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964563"/>
                  </a:ext>
                </a:extLst>
              </a:tr>
              <a:tr h="3015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Weight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2311.30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33.84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78206.64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2.82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6518.74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329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6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22948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Detailed Weight Calculation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96573"/>
              </p:ext>
            </p:extLst>
          </p:nvPr>
        </p:nvGraphicFramePr>
        <p:xfrm>
          <a:off x="1074656" y="1423442"/>
          <a:ext cx="10473179" cy="4355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656">
                  <a:extLst>
                    <a:ext uri="{9D8B030D-6E8A-4147-A177-3AD203B41FA5}">
                      <a16:colId xmlns:a16="http://schemas.microsoft.com/office/drawing/2014/main" val="240712882"/>
                    </a:ext>
                  </a:extLst>
                </a:gridCol>
                <a:gridCol w="2059281">
                  <a:extLst>
                    <a:ext uri="{9D8B030D-6E8A-4147-A177-3AD203B41FA5}">
                      <a16:colId xmlns:a16="http://schemas.microsoft.com/office/drawing/2014/main" val="1745306297"/>
                    </a:ext>
                  </a:extLst>
                </a:gridCol>
                <a:gridCol w="1424800">
                  <a:extLst>
                    <a:ext uri="{9D8B030D-6E8A-4147-A177-3AD203B41FA5}">
                      <a16:colId xmlns:a16="http://schemas.microsoft.com/office/drawing/2014/main" val="3891872529"/>
                    </a:ext>
                  </a:extLst>
                </a:gridCol>
                <a:gridCol w="1124257">
                  <a:extLst>
                    <a:ext uri="{9D8B030D-6E8A-4147-A177-3AD203B41FA5}">
                      <a16:colId xmlns:a16="http://schemas.microsoft.com/office/drawing/2014/main" val="334608669"/>
                    </a:ext>
                  </a:extLst>
                </a:gridCol>
                <a:gridCol w="1847788">
                  <a:extLst>
                    <a:ext uri="{9D8B030D-6E8A-4147-A177-3AD203B41FA5}">
                      <a16:colId xmlns:a16="http://schemas.microsoft.com/office/drawing/2014/main" val="187270459"/>
                    </a:ext>
                  </a:extLst>
                </a:gridCol>
                <a:gridCol w="1179913">
                  <a:extLst>
                    <a:ext uri="{9D8B030D-6E8A-4147-A177-3AD203B41FA5}">
                      <a16:colId xmlns:a16="http://schemas.microsoft.com/office/drawing/2014/main" val="643950857"/>
                    </a:ext>
                  </a:extLst>
                </a:gridCol>
                <a:gridCol w="1964484">
                  <a:extLst>
                    <a:ext uri="{9D8B030D-6E8A-4147-A177-3AD203B41FA5}">
                      <a16:colId xmlns:a16="http://schemas.microsoft.com/office/drawing/2014/main" val="1825359033"/>
                    </a:ext>
                  </a:extLst>
                </a:gridCol>
              </a:tblGrid>
              <a:tr h="33090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effectLst/>
                        </a:rPr>
                        <a:t>Fully Loaded Arrival 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6392"/>
                  </a:ext>
                </a:extLst>
              </a:tr>
              <a:tr h="92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Weight (tonnes)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LCG (m)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Moment (t-m) (about aft)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VCG (m)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Moment (t-m) (about keel)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3684729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 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710.40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29.20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20742.52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1840.88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0192261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Crew (13)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8.53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3741230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Fuel Oil (10%)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8460389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Lub Oil (10%)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1745470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 Fresh Water (10%)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64.00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32.00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8901716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Cargo Hold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52.67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23701.50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1314.00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3809525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Cargo Hold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37.54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21322.72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1658.56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4802337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Cargo Hold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21.13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12001.84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1658.56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3772584"/>
                  </a:ext>
                </a:extLst>
              </a:tr>
              <a:tr h="30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7812020"/>
                  </a:ext>
                </a:extLst>
              </a:tr>
              <a:tr h="3095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 Weight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2298.77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33.85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77820.06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2.82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6481.50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229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25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4845</TotalTime>
  <Words>1899</Words>
  <Application>Microsoft Office PowerPoint</Application>
  <PresentationFormat>Widescreen</PresentationFormat>
  <Paragraphs>902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Retrospect</vt:lpstr>
      <vt:lpstr>NAME-338  Ship Design Project &amp;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Touseef Hasan</dc:creator>
  <cp:lastModifiedBy>Touseef Hasan</cp:lastModifiedBy>
  <cp:revision>63</cp:revision>
  <dcterms:created xsi:type="dcterms:W3CDTF">2022-07-16T03:30:07Z</dcterms:created>
  <dcterms:modified xsi:type="dcterms:W3CDTF">2023-01-14T06:11:02Z</dcterms:modified>
</cp:coreProperties>
</file>