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8" r:id="rId1"/>
  </p:sldMasterIdLst>
  <p:notesMasterIdLst>
    <p:notesMasterId r:id="rId38"/>
  </p:notesMasterIdLst>
  <p:sldIdLst>
    <p:sldId id="257" r:id="rId2"/>
    <p:sldId id="256" r:id="rId3"/>
    <p:sldId id="258" r:id="rId4"/>
    <p:sldId id="259" r:id="rId5"/>
    <p:sldId id="261" r:id="rId6"/>
    <p:sldId id="262" r:id="rId7"/>
    <p:sldId id="264" r:id="rId8"/>
    <p:sldId id="260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8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use\Desktop\338%20Files\Preliminary%20Hydrostatics%20Calcula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use\Desktop\338%20Files\Preliminary%20Hydrostatics%20Calculation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use\Desktop\338%20Files\Preliminary%20Hydrostatics%20Calculation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use\Desktop\338%20Files\Preliminary%20Hydrostatics%20Calculation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use\Desktop\338%20Files\Preliminary%20Hydrostatics%20Calculation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use\Desktop\338%20Files\Preliminary%20Hydrostatics%20Calculation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use\Desktop\338%20Files\Preliminary%20Hydrostatics%20Calculations.xlsx" TargetMode="Externa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use\Desktop\338%20Files\Preliminary%20Hydrostatics%20Calculatio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use\Desktop\338%20Files\Preliminary%20Hydrostatics%20Calculation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use\Desktop\338%20Files\Preliminary%20Hydrostatics%20Calculation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use\Desktop\338%20Files\Preliminary%20Hydrostatics%20Calculation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use\Desktop\338%20Files\Preliminary%20Hydrostatics%20Calculation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use\Desktop\338%20Files\Preliminary%20Hydrostatics%20Calculation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use\Desktop\338%20Files\Preliminary%20Hydrostatics%20Calculation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use\Desktop\338%20Files\Preliminary%20Hydrostatics%20Calculation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T vs. Displacement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'Separated Hydrostatic Curves'!$C$13:$C$16</c:f>
              <c:numCache>
                <c:formatCode>0.000</c:formatCode>
                <c:ptCount val="4"/>
                <c:pt idx="0">
                  <c:v>420.73700000000002</c:v>
                </c:pt>
                <c:pt idx="1">
                  <c:v>1226.9010000000001</c:v>
                </c:pt>
                <c:pt idx="2">
                  <c:v>1996.59</c:v>
                </c:pt>
                <c:pt idx="3">
                  <c:v>2993.1280000000002</c:v>
                </c:pt>
              </c:numCache>
            </c:numRef>
          </c:xVal>
          <c:yVal>
            <c:numRef>
              <c:f>'Separated Hydrostatic Curves'!$D$13:$D$16</c:f>
              <c:numCache>
                <c:formatCode>0.000</c:formatCode>
                <c:ptCount val="4"/>
                <c:pt idx="0">
                  <c:v>1.1000000000000001</c:v>
                </c:pt>
                <c:pt idx="1">
                  <c:v>2.2000000000000002</c:v>
                </c:pt>
                <c:pt idx="2">
                  <c:v>3.3000000000000003</c:v>
                </c:pt>
                <c:pt idx="3">
                  <c:v>4.4000000000000004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6E0-4C60-9921-3D533C8378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5872720"/>
        <c:axId val="575875280"/>
      </c:scatterChart>
      <c:valAx>
        <c:axId val="575872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Displacement</a:t>
                </a:r>
                <a:r>
                  <a:rPr lang="en-US" baseline="0"/>
                  <a:t> (tonnes)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875280"/>
        <c:crosses val="autoZero"/>
        <c:crossBetween val="midCat"/>
      </c:valAx>
      <c:valAx>
        <c:axId val="57587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Draft (m)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8727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 vs. WPA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'Separated Hydrostatic Curves'!$U$67:$U$70</c:f>
              <c:numCache>
                <c:formatCode>0.000</c:formatCode>
                <c:ptCount val="4"/>
                <c:pt idx="0">
                  <c:v>661.33</c:v>
                </c:pt>
                <c:pt idx="1">
                  <c:v>700.77499999999998</c:v>
                </c:pt>
                <c:pt idx="2">
                  <c:v>753.904</c:v>
                </c:pt>
                <c:pt idx="3">
                  <c:v>775.06100000000004</c:v>
                </c:pt>
              </c:numCache>
            </c:numRef>
          </c:xVal>
          <c:yVal>
            <c:numRef>
              <c:f>'Separated Hydrostatic Curves'!$V$67:$V$70</c:f>
              <c:numCache>
                <c:formatCode>0.000</c:formatCode>
                <c:ptCount val="4"/>
                <c:pt idx="0">
                  <c:v>1.1000000000000001</c:v>
                </c:pt>
                <c:pt idx="1">
                  <c:v>2.2000000000000002</c:v>
                </c:pt>
                <c:pt idx="2">
                  <c:v>3.3000000000000003</c:v>
                </c:pt>
                <c:pt idx="3">
                  <c:v>4.4000000000000004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B08-4FA9-9650-80CC7CA123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5368272"/>
        <c:axId val="595367632"/>
      </c:scatterChart>
      <c:valAx>
        <c:axId val="595368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WPA (m^2)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367632"/>
        <c:crosses val="autoZero"/>
        <c:crossBetween val="midCat"/>
      </c:valAx>
      <c:valAx>
        <c:axId val="59536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Draft (m)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368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 vs BMt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[1]Summary!$AB$124:$AB$128</c:f>
              <c:numCache>
                <c:formatCode>General</c:formatCode>
                <c:ptCount val="5"/>
                <c:pt idx="0">
                  <c:v>16.170162834434333</c:v>
                </c:pt>
                <c:pt idx="1">
                  <c:v>6.293587292219474</c:v>
                </c:pt>
                <c:pt idx="2">
                  <c:v>4.1236971524455504</c:v>
                </c:pt>
                <c:pt idx="3">
                  <c:v>2.8585124373588608</c:v>
                </c:pt>
                <c:pt idx="4">
                  <c:v>2.2349999999999999</c:v>
                </c:pt>
              </c:numCache>
            </c:numRef>
          </c:xVal>
          <c:yVal>
            <c:numRef>
              <c:f>[1]Summary!$AC$124:$AC$128</c:f>
              <c:numCache>
                <c:formatCode>General</c:formatCode>
                <c:ptCount val="5"/>
                <c:pt idx="0">
                  <c:v>0.9</c:v>
                </c:pt>
                <c:pt idx="1">
                  <c:v>1.8</c:v>
                </c:pt>
                <c:pt idx="2">
                  <c:v>2.7</c:v>
                </c:pt>
                <c:pt idx="3">
                  <c:v>3.6</c:v>
                </c:pt>
                <c:pt idx="4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02B-49F0-9276-E81814F54D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3799696"/>
        <c:axId val="613800656"/>
      </c:scatterChart>
      <c:valAx>
        <c:axId val="613799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BMt</a:t>
                </a:r>
                <a:r>
                  <a:rPr lang="en-US" baseline="0"/>
                  <a:t> (m)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800656"/>
        <c:crosses val="autoZero"/>
        <c:crossBetween val="midCat"/>
      </c:valAx>
      <c:valAx>
        <c:axId val="613800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Draft (m)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7996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</a:t>
            </a:r>
            <a:r>
              <a:rPr lang="en-US" baseline="0"/>
              <a:t> vs. BML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'Separated Hydrostatic Curves'!$B$95:$B$98</c:f>
              <c:numCache>
                <c:formatCode>0.000</c:formatCode>
                <c:ptCount val="4"/>
                <c:pt idx="0">
                  <c:v>589.31700000000001</c:v>
                </c:pt>
                <c:pt idx="1">
                  <c:v>227.12100000000001</c:v>
                </c:pt>
                <c:pt idx="2">
                  <c:v>173.22900000000001</c:v>
                </c:pt>
                <c:pt idx="3">
                  <c:v>124.685</c:v>
                </c:pt>
              </c:numCache>
            </c:numRef>
          </c:xVal>
          <c:yVal>
            <c:numRef>
              <c:f>'Separated Hydrostatic Curves'!$C$95:$C$98</c:f>
              <c:numCache>
                <c:formatCode>0.000</c:formatCode>
                <c:ptCount val="4"/>
                <c:pt idx="0">
                  <c:v>1.1000000000000001</c:v>
                </c:pt>
                <c:pt idx="1">
                  <c:v>2.2000000000000002</c:v>
                </c:pt>
                <c:pt idx="2">
                  <c:v>3.3000000000000003</c:v>
                </c:pt>
                <c:pt idx="3">
                  <c:v>4.4000000000000004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BE3-49C5-8F40-CF82E68F9E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1824816"/>
        <c:axId val="421825136"/>
      </c:scatterChart>
      <c:valAx>
        <c:axId val="421824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BML (m)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825136"/>
        <c:crosses val="autoZero"/>
        <c:crossBetween val="midCat"/>
      </c:valAx>
      <c:valAx>
        <c:axId val="42182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Draft (m)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824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 vs. KML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'Separated Hydrostatic Curves'!$N$96:$N$99</c:f>
              <c:numCache>
                <c:formatCode>0.000</c:formatCode>
                <c:ptCount val="4"/>
                <c:pt idx="0">
                  <c:v>590.78599999999994</c:v>
                </c:pt>
                <c:pt idx="1">
                  <c:v>228.46</c:v>
                </c:pt>
                <c:pt idx="2">
                  <c:v>174.09</c:v>
                </c:pt>
                <c:pt idx="3">
                  <c:v>124.41200000000001</c:v>
                </c:pt>
              </c:numCache>
            </c:numRef>
          </c:xVal>
          <c:yVal>
            <c:numRef>
              <c:f>'Separated Hydrostatic Curves'!$O$96:$O$99</c:f>
              <c:numCache>
                <c:formatCode>0.000</c:formatCode>
                <c:ptCount val="4"/>
                <c:pt idx="0">
                  <c:v>1.1000000000000001</c:v>
                </c:pt>
                <c:pt idx="1">
                  <c:v>2.2000000000000002</c:v>
                </c:pt>
                <c:pt idx="2">
                  <c:v>3.3000000000000003</c:v>
                </c:pt>
                <c:pt idx="3">
                  <c:v>4.4000000000000004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D6F-4575-A5FD-9BDCFD308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9687224"/>
        <c:axId val="609690104"/>
      </c:scatterChart>
      <c:valAx>
        <c:axId val="609687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KML</a:t>
                </a:r>
                <a:r>
                  <a:rPr lang="en-US" baseline="0"/>
                  <a:t> (m)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690104"/>
        <c:crosses val="autoZero"/>
        <c:crossBetween val="midCat"/>
      </c:valAx>
      <c:valAx>
        <c:axId val="609690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Draft</a:t>
                </a:r>
                <a:r>
                  <a:rPr lang="en-US" baseline="0"/>
                  <a:t> (m)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6872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 vs. KMT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'Separated Hydrostatic Curves'!$Y$96:$Y$99</c:f>
              <c:numCache>
                <c:formatCode>0.000</c:formatCode>
                <c:ptCount val="4"/>
                <c:pt idx="0">
                  <c:v>14.162000000000001</c:v>
                </c:pt>
                <c:pt idx="1">
                  <c:v>6.48</c:v>
                </c:pt>
                <c:pt idx="2">
                  <c:v>5.2939999999999996</c:v>
                </c:pt>
                <c:pt idx="3">
                  <c:v>4.806</c:v>
                </c:pt>
              </c:numCache>
            </c:numRef>
          </c:xVal>
          <c:yVal>
            <c:numRef>
              <c:f>'Separated Hydrostatic Curves'!$Z$96:$Z$99</c:f>
              <c:numCache>
                <c:formatCode>0.000</c:formatCode>
                <c:ptCount val="4"/>
                <c:pt idx="0">
                  <c:v>1.1000000000000001</c:v>
                </c:pt>
                <c:pt idx="1">
                  <c:v>2.2000000000000002</c:v>
                </c:pt>
                <c:pt idx="2">
                  <c:v>3.3000000000000003</c:v>
                </c:pt>
                <c:pt idx="3">
                  <c:v>4.4000000000000004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71D-44F5-834F-3F2CAE2BBD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9687544"/>
        <c:axId val="609687864"/>
      </c:scatterChart>
      <c:valAx>
        <c:axId val="609687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KMT</a:t>
                </a:r>
                <a:r>
                  <a:rPr lang="en-US" baseline="0"/>
                  <a:t> (m)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687864"/>
        <c:crosses val="autoZero"/>
        <c:crossBetween val="midCat"/>
      </c:valAx>
      <c:valAx>
        <c:axId val="609687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Draft (m)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687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Displacement (*10^-2) (tonnes)</c:v>
          </c:tx>
          <c:spPr>
            <a:ln w="9525" cap="rnd">
              <a:solidFill>
                <a:srgbClr val="CC99FF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CC99FF"/>
                </a:solidFill>
                <a:round/>
              </a:ln>
              <a:effectLst/>
            </c:spPr>
          </c:marker>
          <c:xVal>
            <c:numRef>
              <c:f>[1]Sheet1!$G$6:$G$9</c:f>
              <c:numCache>
                <c:formatCode>General</c:formatCode>
                <c:ptCount val="4"/>
                <c:pt idx="0">
                  <c:v>5.6327523196077767</c:v>
                </c:pt>
                <c:pt idx="1">
                  <c:v>12.371945232235559</c:v>
                </c:pt>
                <c:pt idx="2">
                  <c:v>19.415214623980003</c:v>
                </c:pt>
                <c:pt idx="3">
                  <c:v>27.028586511235563</c:v>
                </c:pt>
              </c:numCache>
            </c:numRef>
          </c:xVal>
          <c:yVal>
            <c:numRef>
              <c:f>[1]Sheet1!$AE$6:$AE$9</c:f>
              <c:numCache>
                <c:formatCode>General</c:formatCode>
                <c:ptCount val="4"/>
                <c:pt idx="0">
                  <c:v>0.8</c:v>
                </c:pt>
                <c:pt idx="1">
                  <c:v>1.6</c:v>
                </c:pt>
                <c:pt idx="2">
                  <c:v>2.4</c:v>
                </c:pt>
                <c:pt idx="3">
                  <c:v>3.2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F72-4BF0-9085-705587F85686}"/>
            </c:ext>
          </c:extLst>
        </c:ser>
        <c:ser>
          <c:idx val="1"/>
          <c:order val="1"/>
          <c:tx>
            <c:v>VCB (m)</c:v>
          </c:tx>
          <c:spPr>
            <a:ln w="952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'Merged Hydrostatic Curves'!$H$6:$H$9</c:f>
              <c:numCache>
                <c:formatCode>General</c:formatCode>
                <c:ptCount val="4"/>
                <c:pt idx="0">
                  <c:v>0.93200000000000005</c:v>
                </c:pt>
                <c:pt idx="1">
                  <c:v>1.33</c:v>
                </c:pt>
                <c:pt idx="2">
                  <c:v>1.92</c:v>
                </c:pt>
                <c:pt idx="3">
                  <c:v>2.4670000000000001</c:v>
                </c:pt>
              </c:numCache>
            </c:numRef>
          </c:xVal>
          <c:yVal>
            <c:numRef>
              <c:f>'Merged Hydrostatic Curves'!$AD$7:$AD$10</c:f>
              <c:numCache>
                <c:formatCode>General</c:formatCode>
                <c:ptCount val="4"/>
                <c:pt idx="0">
                  <c:v>1.1000000000000001</c:v>
                </c:pt>
                <c:pt idx="1">
                  <c:v>2.2000000000000002</c:v>
                </c:pt>
                <c:pt idx="2">
                  <c:v>3.3</c:v>
                </c:pt>
                <c:pt idx="3">
                  <c:v>4.4000000000000004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F72-4BF0-9085-705587F85686}"/>
            </c:ext>
          </c:extLst>
        </c:ser>
        <c:ser>
          <c:idx val="3"/>
          <c:order val="2"/>
          <c:tx>
            <c:v>TPC (tonnes/cm)</c:v>
          </c:tx>
          <c:spPr>
            <a:ln w="952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'Merged Hydrostatic Curves'!$I$6:$I$9</c:f>
              <c:numCache>
                <c:formatCode>General</c:formatCode>
                <c:ptCount val="4"/>
                <c:pt idx="0">
                  <c:v>6.6130000000000004</c:v>
                </c:pt>
                <c:pt idx="1">
                  <c:v>7.008</c:v>
                </c:pt>
                <c:pt idx="2">
                  <c:v>7.5389999999999997</c:v>
                </c:pt>
                <c:pt idx="3">
                  <c:v>7.7510000000000003</c:v>
                </c:pt>
              </c:numCache>
            </c:numRef>
          </c:xVal>
          <c:yVal>
            <c:numRef>
              <c:f>'Merged Hydrostatic Curves'!$AD$7:$AD$10</c:f>
              <c:numCache>
                <c:formatCode>General</c:formatCode>
                <c:ptCount val="4"/>
                <c:pt idx="0">
                  <c:v>1.1000000000000001</c:v>
                </c:pt>
                <c:pt idx="1">
                  <c:v>2.2000000000000002</c:v>
                </c:pt>
                <c:pt idx="2">
                  <c:v>3.3</c:v>
                </c:pt>
                <c:pt idx="3">
                  <c:v>4.4000000000000004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F72-4BF0-9085-705587F85686}"/>
            </c:ext>
          </c:extLst>
        </c:ser>
        <c:ser>
          <c:idx val="2"/>
          <c:order val="3"/>
          <c:tx>
            <c:v>MCTC (t-m/cm)</c:v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FF3399"/>
                </a:solidFill>
                <a:round/>
              </a:ln>
              <a:effectLst/>
            </c:spPr>
          </c:marker>
          <c:xVal>
            <c:numRef>
              <c:f>'Merged Hydrostatic Curves'!$J$6:$J$9</c:f>
              <c:numCache>
                <c:formatCode>General</c:formatCode>
                <c:ptCount val="4"/>
                <c:pt idx="0">
                  <c:v>33.326000000000001</c:v>
                </c:pt>
                <c:pt idx="1">
                  <c:v>37.454000000000001</c:v>
                </c:pt>
                <c:pt idx="2">
                  <c:v>46.487000000000002</c:v>
                </c:pt>
                <c:pt idx="3">
                  <c:v>50.161000000000001</c:v>
                </c:pt>
              </c:numCache>
            </c:numRef>
          </c:xVal>
          <c:yVal>
            <c:numRef>
              <c:f>'Merged Hydrostatic Curves'!$AD$7:$AD$10</c:f>
              <c:numCache>
                <c:formatCode>General</c:formatCode>
                <c:ptCount val="4"/>
                <c:pt idx="0">
                  <c:v>1.1000000000000001</c:v>
                </c:pt>
                <c:pt idx="1">
                  <c:v>2.2000000000000002</c:v>
                </c:pt>
                <c:pt idx="2">
                  <c:v>3.3</c:v>
                </c:pt>
                <c:pt idx="3">
                  <c:v>4.4000000000000004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BF72-4BF0-9085-705587F85686}"/>
            </c:ext>
          </c:extLst>
        </c:ser>
        <c:ser>
          <c:idx val="4"/>
          <c:order val="4"/>
          <c:tx>
            <c:v>BMT (m)</c:v>
          </c:tx>
          <c:spPr>
            <a:ln w="952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xVal>
            <c:numRef>
              <c:f>'Merged Hydrostatic Curves'!$K$6:$K$9</c:f>
              <c:numCache>
                <c:formatCode>General</c:formatCode>
                <c:ptCount val="4"/>
                <c:pt idx="0">
                  <c:v>13.23</c:v>
                </c:pt>
                <c:pt idx="1">
                  <c:v>5.149</c:v>
                </c:pt>
                <c:pt idx="2">
                  <c:v>3.3740000000000001</c:v>
                </c:pt>
                <c:pt idx="3">
                  <c:v>2.339</c:v>
                </c:pt>
              </c:numCache>
            </c:numRef>
          </c:xVal>
          <c:yVal>
            <c:numRef>
              <c:f>'Merged Hydrostatic Curves'!$AD$7:$AD$10</c:f>
              <c:numCache>
                <c:formatCode>General</c:formatCode>
                <c:ptCount val="4"/>
                <c:pt idx="0">
                  <c:v>1.1000000000000001</c:v>
                </c:pt>
                <c:pt idx="1">
                  <c:v>2.2000000000000002</c:v>
                </c:pt>
                <c:pt idx="2">
                  <c:v>3.3</c:v>
                </c:pt>
                <c:pt idx="3">
                  <c:v>4.4000000000000004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BF72-4BF0-9085-705587F85686}"/>
            </c:ext>
          </c:extLst>
        </c:ser>
        <c:ser>
          <c:idx val="5"/>
          <c:order val="5"/>
          <c:tx>
            <c:v>Midship (m)</c:v>
          </c:tx>
          <c:spPr>
            <a:ln w="95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  <a:round/>
              </a:ln>
              <a:effectLst/>
            </c:spPr>
          </c:marker>
          <c:xVal>
            <c:numRef>
              <c:f>'Merged Hydrostatic Curves'!$AE$7:$AE$10</c:f>
              <c:numCache>
                <c:formatCode>General</c:formatCode>
                <c:ptCount val="4"/>
                <c:pt idx="0">
                  <c:v>37.200000000000003</c:v>
                </c:pt>
                <c:pt idx="1">
                  <c:v>37.200000000000003</c:v>
                </c:pt>
                <c:pt idx="2">
                  <c:v>37.200000000000003</c:v>
                </c:pt>
                <c:pt idx="3">
                  <c:v>37.200000000000003</c:v>
                </c:pt>
              </c:numCache>
            </c:numRef>
          </c:xVal>
          <c:yVal>
            <c:numRef>
              <c:f>'Merged Hydrostatic Curves'!$AD$7:$AD$10</c:f>
              <c:numCache>
                <c:formatCode>General</c:formatCode>
                <c:ptCount val="4"/>
                <c:pt idx="0">
                  <c:v>1.1000000000000001</c:v>
                </c:pt>
                <c:pt idx="1">
                  <c:v>2.2000000000000002</c:v>
                </c:pt>
                <c:pt idx="2">
                  <c:v>3.3</c:v>
                </c:pt>
                <c:pt idx="3">
                  <c:v>4.4000000000000004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BF72-4BF0-9085-705587F85686}"/>
            </c:ext>
          </c:extLst>
        </c:ser>
        <c:ser>
          <c:idx val="6"/>
          <c:order val="6"/>
          <c:tx>
            <c:v>LCB (m forward of amidship)</c:v>
          </c:tx>
          <c:spPr>
            <a:ln w="95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'Merged Hydrostatic Curves'!$O$6:$O$9</c:f>
              <c:numCache>
                <c:formatCode>General</c:formatCode>
                <c:ptCount val="4"/>
                <c:pt idx="0">
                  <c:v>38.669000000000004</c:v>
                </c:pt>
                <c:pt idx="1">
                  <c:v>38.539000000000001</c:v>
                </c:pt>
                <c:pt idx="2">
                  <c:v>38.061</c:v>
                </c:pt>
                <c:pt idx="3">
                  <c:v>36.926000000000002</c:v>
                </c:pt>
              </c:numCache>
            </c:numRef>
          </c:xVal>
          <c:yVal>
            <c:numRef>
              <c:f>'Merged Hydrostatic Curves'!$AD$7:$AD$10</c:f>
              <c:numCache>
                <c:formatCode>General</c:formatCode>
                <c:ptCount val="4"/>
                <c:pt idx="0">
                  <c:v>1.1000000000000001</c:v>
                </c:pt>
                <c:pt idx="1">
                  <c:v>2.2000000000000002</c:v>
                </c:pt>
                <c:pt idx="2">
                  <c:v>3.3</c:v>
                </c:pt>
                <c:pt idx="3">
                  <c:v>4.4000000000000004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BF72-4BF0-9085-705587F85686}"/>
            </c:ext>
          </c:extLst>
        </c:ser>
        <c:ser>
          <c:idx val="7"/>
          <c:order val="7"/>
          <c:tx>
            <c:v>LCF (m forward of amidship)</c:v>
          </c:tx>
          <c:spPr>
            <a:ln w="95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'Merged Hydrostatic Curves'!$Q$6:$Q$9</c:f>
              <c:numCache>
                <c:formatCode>General</c:formatCode>
                <c:ptCount val="4"/>
                <c:pt idx="0">
                  <c:v>38.614000000000004</c:v>
                </c:pt>
                <c:pt idx="1">
                  <c:v>38.255000000000003</c:v>
                </c:pt>
                <c:pt idx="2">
                  <c:v>36.065000000000005</c:v>
                </c:pt>
                <c:pt idx="3">
                  <c:v>35.416000000000004</c:v>
                </c:pt>
              </c:numCache>
            </c:numRef>
          </c:xVal>
          <c:yVal>
            <c:numRef>
              <c:f>'Merged Hydrostatic Curves'!$AD$7:$AD$10</c:f>
              <c:numCache>
                <c:formatCode>General</c:formatCode>
                <c:ptCount val="4"/>
                <c:pt idx="0">
                  <c:v>1.1000000000000001</c:v>
                </c:pt>
                <c:pt idx="1">
                  <c:v>2.2000000000000002</c:v>
                </c:pt>
                <c:pt idx="2">
                  <c:v>3.3</c:v>
                </c:pt>
                <c:pt idx="3">
                  <c:v>4.4000000000000004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BF72-4BF0-9085-705587F85686}"/>
            </c:ext>
          </c:extLst>
        </c:ser>
        <c:ser>
          <c:idx val="8"/>
          <c:order val="8"/>
          <c:tx>
            <c:v>CB (*10)</c:v>
          </c:tx>
          <c:spPr>
            <a:ln w="952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'Merged Hydrostatic Curves'!$S$6:$S$9</c:f>
              <c:numCache>
                <c:formatCode>General</c:formatCode>
                <c:ptCount val="4"/>
                <c:pt idx="0">
                  <c:v>7.22</c:v>
                </c:pt>
                <c:pt idx="1">
                  <c:v>7.65</c:v>
                </c:pt>
                <c:pt idx="2">
                  <c:v>7.79</c:v>
                </c:pt>
                <c:pt idx="3">
                  <c:v>7.84</c:v>
                </c:pt>
              </c:numCache>
            </c:numRef>
          </c:xVal>
          <c:yVal>
            <c:numRef>
              <c:f>'Merged Hydrostatic Curves'!$AD$7:$AD$10</c:f>
              <c:numCache>
                <c:formatCode>General</c:formatCode>
                <c:ptCount val="4"/>
                <c:pt idx="0">
                  <c:v>1.1000000000000001</c:v>
                </c:pt>
                <c:pt idx="1">
                  <c:v>2.2000000000000002</c:v>
                </c:pt>
                <c:pt idx="2">
                  <c:v>3.3</c:v>
                </c:pt>
                <c:pt idx="3">
                  <c:v>4.4000000000000004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BF72-4BF0-9085-705587F85686}"/>
            </c:ext>
          </c:extLst>
        </c:ser>
        <c:ser>
          <c:idx val="9"/>
          <c:order val="9"/>
          <c:tx>
            <c:v>CM (*10)</c:v>
          </c:tx>
          <c:spPr>
            <a:ln w="952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'Merged Hydrostatic Curves'!$U$6:$U$9</c:f>
              <c:numCache>
                <c:formatCode>General</c:formatCode>
                <c:ptCount val="4"/>
                <c:pt idx="0">
                  <c:v>9.17</c:v>
                </c:pt>
                <c:pt idx="1">
                  <c:v>9.49</c:v>
                </c:pt>
                <c:pt idx="2">
                  <c:v>9.64</c:v>
                </c:pt>
                <c:pt idx="3">
                  <c:v>9.73</c:v>
                </c:pt>
              </c:numCache>
            </c:numRef>
          </c:xVal>
          <c:yVal>
            <c:numRef>
              <c:f>'Merged Hydrostatic Curves'!$AD$7:$AD$10</c:f>
              <c:numCache>
                <c:formatCode>General</c:formatCode>
                <c:ptCount val="4"/>
                <c:pt idx="0">
                  <c:v>1.1000000000000001</c:v>
                </c:pt>
                <c:pt idx="1">
                  <c:v>2.2000000000000002</c:v>
                </c:pt>
                <c:pt idx="2">
                  <c:v>3.3</c:v>
                </c:pt>
                <c:pt idx="3">
                  <c:v>4.4000000000000004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BF72-4BF0-9085-705587F85686}"/>
            </c:ext>
          </c:extLst>
        </c:ser>
        <c:ser>
          <c:idx val="10"/>
          <c:order val="10"/>
          <c:tx>
            <c:v>CP (*10)</c:v>
          </c:tx>
          <c:spPr>
            <a:ln w="952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'Merged Hydrostatic Curves'!$W$6:$W$9</c:f>
              <c:numCache>
                <c:formatCode>General</c:formatCode>
                <c:ptCount val="4"/>
                <c:pt idx="0">
                  <c:v>7.87</c:v>
                </c:pt>
                <c:pt idx="1">
                  <c:v>8.06</c:v>
                </c:pt>
                <c:pt idx="2">
                  <c:v>8.08</c:v>
                </c:pt>
                <c:pt idx="3">
                  <c:v>8.06</c:v>
                </c:pt>
              </c:numCache>
            </c:numRef>
          </c:xVal>
          <c:yVal>
            <c:numRef>
              <c:f>'Merged Hydrostatic Curves'!$AD$7:$AD$10</c:f>
              <c:numCache>
                <c:formatCode>General</c:formatCode>
                <c:ptCount val="4"/>
                <c:pt idx="0">
                  <c:v>1.1000000000000001</c:v>
                </c:pt>
                <c:pt idx="1">
                  <c:v>2.2000000000000002</c:v>
                </c:pt>
                <c:pt idx="2">
                  <c:v>3.3</c:v>
                </c:pt>
                <c:pt idx="3">
                  <c:v>4.4000000000000004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BF72-4BF0-9085-705587F85686}"/>
            </c:ext>
          </c:extLst>
        </c:ser>
        <c:ser>
          <c:idx val="12"/>
          <c:order val="11"/>
          <c:tx>
            <c:v>KMT (m)</c:v>
          </c:tx>
          <c:spPr>
            <a:ln w="952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'Merged Hydrostatic Curves'!$X$6:$X$9</c:f>
              <c:numCache>
                <c:formatCode>General</c:formatCode>
                <c:ptCount val="4"/>
                <c:pt idx="0">
                  <c:v>14.162000000000001</c:v>
                </c:pt>
                <c:pt idx="1">
                  <c:v>6.48</c:v>
                </c:pt>
                <c:pt idx="2">
                  <c:v>5.2939999999999996</c:v>
                </c:pt>
                <c:pt idx="3">
                  <c:v>4.806</c:v>
                </c:pt>
              </c:numCache>
            </c:numRef>
          </c:xVal>
          <c:yVal>
            <c:numRef>
              <c:f>'Merged Hydrostatic Curves'!$AD$7:$AD$10</c:f>
              <c:numCache>
                <c:formatCode>General</c:formatCode>
                <c:ptCount val="4"/>
                <c:pt idx="0">
                  <c:v>1.1000000000000001</c:v>
                </c:pt>
                <c:pt idx="1">
                  <c:v>2.2000000000000002</c:v>
                </c:pt>
                <c:pt idx="2">
                  <c:v>3.3</c:v>
                </c:pt>
                <c:pt idx="3">
                  <c:v>4.4000000000000004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B-BF72-4BF0-9085-705587F85686}"/>
            </c:ext>
          </c:extLst>
        </c:ser>
        <c:ser>
          <c:idx val="13"/>
          <c:order val="12"/>
          <c:tx>
            <c:v>KML (*10^-1) (m)</c:v>
          </c:tx>
          <c:spPr>
            <a:ln w="952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'Merged Hydrostatic Curves'!$Z$6:$Z$9</c:f>
              <c:numCache>
                <c:formatCode>General</c:formatCode>
                <c:ptCount val="4"/>
                <c:pt idx="0">
                  <c:v>59.078599999999994</c:v>
                </c:pt>
                <c:pt idx="1">
                  <c:v>22.846</c:v>
                </c:pt>
                <c:pt idx="2">
                  <c:v>17.408999999999999</c:v>
                </c:pt>
                <c:pt idx="3">
                  <c:v>12.4412</c:v>
                </c:pt>
              </c:numCache>
            </c:numRef>
          </c:xVal>
          <c:yVal>
            <c:numRef>
              <c:f>'Merged Hydrostatic Curves'!$AD$7:$AD$10</c:f>
              <c:numCache>
                <c:formatCode>General</c:formatCode>
                <c:ptCount val="4"/>
                <c:pt idx="0">
                  <c:v>1.1000000000000001</c:v>
                </c:pt>
                <c:pt idx="1">
                  <c:v>2.2000000000000002</c:v>
                </c:pt>
                <c:pt idx="2">
                  <c:v>3.3</c:v>
                </c:pt>
                <c:pt idx="3">
                  <c:v>4.4000000000000004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C-BF72-4BF0-9085-705587F85686}"/>
            </c:ext>
          </c:extLst>
        </c:ser>
        <c:ser>
          <c:idx val="14"/>
          <c:order val="13"/>
          <c:tx>
            <c:v>WPA (*10^-2) (m^2)</c:v>
          </c:tx>
          <c:spPr>
            <a:ln w="952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CC99FF"/>
                </a:solidFill>
                <a:round/>
              </a:ln>
              <a:effectLst/>
            </c:spPr>
          </c:marker>
          <c:xVal>
            <c:numRef>
              <c:f>'Merged Hydrostatic Curves'!$AB$6:$AB$9</c:f>
              <c:numCache>
                <c:formatCode>General</c:formatCode>
                <c:ptCount val="4"/>
                <c:pt idx="0">
                  <c:v>6.6133000000000006</c:v>
                </c:pt>
                <c:pt idx="1">
                  <c:v>7.0077499999999997</c:v>
                </c:pt>
                <c:pt idx="2">
                  <c:v>7.53904</c:v>
                </c:pt>
                <c:pt idx="3">
                  <c:v>7.75061</c:v>
                </c:pt>
              </c:numCache>
            </c:numRef>
          </c:xVal>
          <c:yVal>
            <c:numRef>
              <c:f>'Merged Hydrostatic Curves'!$AD$7:$AD$10</c:f>
              <c:numCache>
                <c:formatCode>General</c:formatCode>
                <c:ptCount val="4"/>
                <c:pt idx="0">
                  <c:v>1.1000000000000001</c:v>
                </c:pt>
                <c:pt idx="1">
                  <c:v>2.2000000000000002</c:v>
                </c:pt>
                <c:pt idx="2">
                  <c:v>3.3</c:v>
                </c:pt>
                <c:pt idx="3">
                  <c:v>4.4000000000000004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D-BF72-4BF0-9085-705587F85686}"/>
            </c:ext>
          </c:extLst>
        </c:ser>
        <c:ser>
          <c:idx val="15"/>
          <c:order val="14"/>
          <c:tx>
            <c:v>BML (*10^-1) (m)</c:v>
          </c:tx>
          <c:spPr>
            <a:ln w="952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'Merged Hydrostatic Curves'!$M$6:$M$9</c:f>
              <c:numCache>
                <c:formatCode>General</c:formatCode>
                <c:ptCount val="4"/>
                <c:pt idx="0">
                  <c:v>58.931699999999999</c:v>
                </c:pt>
                <c:pt idx="1">
                  <c:v>22.7121</c:v>
                </c:pt>
                <c:pt idx="2">
                  <c:v>17.322900000000001</c:v>
                </c:pt>
                <c:pt idx="3">
                  <c:v>12.468500000000001</c:v>
                </c:pt>
              </c:numCache>
            </c:numRef>
          </c:xVal>
          <c:yVal>
            <c:numRef>
              <c:f>'Merged Hydrostatic Curves'!$AD$7:$AD$10</c:f>
              <c:numCache>
                <c:formatCode>General</c:formatCode>
                <c:ptCount val="4"/>
                <c:pt idx="0">
                  <c:v>1.1000000000000001</c:v>
                </c:pt>
                <c:pt idx="1">
                  <c:v>2.2000000000000002</c:v>
                </c:pt>
                <c:pt idx="2">
                  <c:v>3.3</c:v>
                </c:pt>
                <c:pt idx="3">
                  <c:v>4.4000000000000004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E-BF72-4BF0-9085-705587F856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8590464"/>
        <c:axId val="638594272"/>
      </c:scatterChart>
      <c:valAx>
        <c:axId val="638590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2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/>
                  <a:t>Hydrostatic Curves</a:t>
                </a:r>
              </a:p>
            </c:rich>
          </c:tx>
          <c:layout>
            <c:manualLayout>
              <c:xMode val="edge"/>
              <c:yMode val="edge"/>
              <c:x val="0.42655897519444075"/>
              <c:y val="0.936632508554214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8594272"/>
        <c:crosses val="autoZero"/>
        <c:crossBetween val="midCat"/>
      </c:valAx>
      <c:valAx>
        <c:axId val="638594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2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Draft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85904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888640501898804"/>
          <c:y val="0"/>
          <c:w val="0.14637457993706268"/>
          <c:h val="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T vs. VCB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'Separated Hydrostatic Curves'!$L$13:$L$16</c:f>
              <c:numCache>
                <c:formatCode>0.000</c:formatCode>
                <c:ptCount val="4"/>
                <c:pt idx="0">
                  <c:v>0.93200000000000005</c:v>
                </c:pt>
                <c:pt idx="1">
                  <c:v>1.33</c:v>
                </c:pt>
                <c:pt idx="2">
                  <c:v>1.92</c:v>
                </c:pt>
                <c:pt idx="3">
                  <c:v>2.4670000000000001</c:v>
                </c:pt>
              </c:numCache>
            </c:numRef>
          </c:xVal>
          <c:yVal>
            <c:numRef>
              <c:f>'Separated Hydrostatic Curves'!$M$13:$M$16</c:f>
              <c:numCache>
                <c:formatCode>0.000</c:formatCode>
                <c:ptCount val="4"/>
                <c:pt idx="0">
                  <c:v>1.1000000000000001</c:v>
                </c:pt>
                <c:pt idx="1">
                  <c:v>2.2000000000000002</c:v>
                </c:pt>
                <c:pt idx="2">
                  <c:v>3.3000000000000003</c:v>
                </c:pt>
                <c:pt idx="3">
                  <c:v>4.4000000000000004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2EC-4777-B8AC-53E4E956AE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5887760"/>
        <c:axId val="575889040"/>
      </c:scatterChart>
      <c:valAx>
        <c:axId val="575887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KB (m)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889040"/>
        <c:crosses val="autoZero"/>
        <c:crossBetween val="midCat"/>
      </c:valAx>
      <c:valAx>
        <c:axId val="575889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Draft (m)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8877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</a:t>
            </a:r>
            <a:r>
              <a:rPr lang="en-US" baseline="0"/>
              <a:t> vs. LCB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0832351026019317E-2"/>
          <c:y val="0.17967850020674495"/>
          <c:w val="0.86185233325395416"/>
          <c:h val="0.60521447305984011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'Separated Hydrostatic Curves'!$S$13:$S$16</c:f>
              <c:numCache>
                <c:formatCode>0.000</c:formatCode>
                <c:ptCount val="4"/>
                <c:pt idx="0">
                  <c:v>1.4690000000000001</c:v>
                </c:pt>
                <c:pt idx="1">
                  <c:v>1.339</c:v>
                </c:pt>
                <c:pt idx="2">
                  <c:v>0.86099999999999999</c:v>
                </c:pt>
                <c:pt idx="3">
                  <c:v>-0.27400000000000002</c:v>
                </c:pt>
              </c:numCache>
            </c:numRef>
          </c:xVal>
          <c:yVal>
            <c:numRef>
              <c:f>'Separated Hydrostatic Curves'!$T$13:$T$16</c:f>
              <c:numCache>
                <c:formatCode>0.000</c:formatCode>
                <c:ptCount val="4"/>
                <c:pt idx="0">
                  <c:v>1.1000000000000001</c:v>
                </c:pt>
                <c:pt idx="1">
                  <c:v>2.2000000000000002</c:v>
                </c:pt>
                <c:pt idx="2">
                  <c:v>3.3000000000000003</c:v>
                </c:pt>
                <c:pt idx="3">
                  <c:v>4.4000000000000004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FB4-4D83-812C-0D5E7304B7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9693432"/>
        <c:axId val="589691512"/>
      </c:scatterChart>
      <c:valAx>
        <c:axId val="589693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LCB (m from amidship)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691512"/>
        <c:crosses val="autoZero"/>
        <c:crossBetween val="midCat"/>
      </c:valAx>
      <c:valAx>
        <c:axId val="589691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Draft</a:t>
                </a:r>
                <a:r>
                  <a:rPr lang="en-US" baseline="0"/>
                  <a:t> (m)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693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 vs. TPC</a:t>
            </a:r>
          </a:p>
        </c:rich>
      </c:tx>
      <c:layout>
        <c:manualLayout>
          <c:xMode val="edge"/>
          <c:yMode val="edge"/>
          <c:x val="0.42705134624345548"/>
          <c:y val="4.77631658123772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'Separated Hydrostatic Curves'!$B$41:$B$44</c:f>
              <c:numCache>
                <c:formatCode>0.000</c:formatCode>
                <c:ptCount val="4"/>
                <c:pt idx="0">
                  <c:v>6.6130000000000004</c:v>
                </c:pt>
                <c:pt idx="1">
                  <c:v>7.008</c:v>
                </c:pt>
                <c:pt idx="2">
                  <c:v>7.5389999999999997</c:v>
                </c:pt>
                <c:pt idx="3">
                  <c:v>7.7510000000000003</c:v>
                </c:pt>
              </c:numCache>
            </c:numRef>
          </c:xVal>
          <c:yVal>
            <c:numRef>
              <c:f>'Separated Hydrostatic Curves'!$C$41:$C$44</c:f>
              <c:numCache>
                <c:formatCode>0.000</c:formatCode>
                <c:ptCount val="4"/>
                <c:pt idx="0">
                  <c:v>1.1000000000000001</c:v>
                </c:pt>
                <c:pt idx="1">
                  <c:v>2.2000000000000002</c:v>
                </c:pt>
                <c:pt idx="2">
                  <c:v>3.3000000000000003</c:v>
                </c:pt>
                <c:pt idx="3">
                  <c:v>4.4000000000000004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D9A-40EC-A76F-5F72F84FB5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5759120"/>
        <c:axId val="605761680"/>
      </c:scatterChart>
      <c:valAx>
        <c:axId val="605759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TPC (tonnes/cm)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761680"/>
        <c:crosses val="autoZero"/>
        <c:crossBetween val="midCat"/>
      </c:valAx>
      <c:valAx>
        <c:axId val="605761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Draft (m)</a:t>
                </a:r>
              </a:p>
            </c:rich>
          </c:tx>
          <c:layout>
            <c:manualLayout>
              <c:xMode val="edge"/>
              <c:yMode val="edge"/>
              <c:x val="1.9444444444444445E-2"/>
              <c:y val="0.365559565470982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7591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</a:t>
            </a:r>
            <a:r>
              <a:rPr lang="en-US" baseline="0"/>
              <a:t> vs. LCF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'Separated Hydrostatic Curves'!$N$41:$N$44</c:f>
              <c:numCache>
                <c:formatCode>0.000</c:formatCode>
                <c:ptCount val="4"/>
                <c:pt idx="0">
                  <c:v>1.4139999999999999</c:v>
                </c:pt>
                <c:pt idx="1">
                  <c:v>1.0549999999999999</c:v>
                </c:pt>
                <c:pt idx="2">
                  <c:v>-1.135</c:v>
                </c:pt>
                <c:pt idx="3">
                  <c:v>-1.784</c:v>
                </c:pt>
              </c:numCache>
            </c:numRef>
          </c:xVal>
          <c:yVal>
            <c:numRef>
              <c:f>'Separated Hydrostatic Curves'!$O$41:$O$44</c:f>
              <c:numCache>
                <c:formatCode>0.000</c:formatCode>
                <c:ptCount val="4"/>
                <c:pt idx="0">
                  <c:v>1.1000000000000001</c:v>
                </c:pt>
                <c:pt idx="1">
                  <c:v>2.2000000000000002</c:v>
                </c:pt>
                <c:pt idx="2">
                  <c:v>3.3000000000000003</c:v>
                </c:pt>
                <c:pt idx="3">
                  <c:v>4.4000000000000004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ED4-4042-8180-36F0930CAC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3795216"/>
        <c:axId val="613798416"/>
      </c:scatterChart>
      <c:valAx>
        <c:axId val="613795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LCF (m)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798416"/>
        <c:crosses val="autoZero"/>
        <c:crossBetween val="midCat"/>
      </c:valAx>
      <c:valAx>
        <c:axId val="6137984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Draft</a:t>
                </a:r>
                <a:r>
                  <a:rPr lang="en-US" baseline="0"/>
                  <a:t> (m)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crossAx val="613795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</a:t>
            </a:r>
            <a:r>
              <a:rPr lang="en-US" baseline="0"/>
              <a:t> vs. MCT1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'Separated Hydrostatic Curves'!$V$41:$V$44</c:f>
              <c:numCache>
                <c:formatCode>0.000</c:formatCode>
                <c:ptCount val="4"/>
                <c:pt idx="0">
                  <c:v>33.326000000000001</c:v>
                </c:pt>
                <c:pt idx="1">
                  <c:v>37.454000000000001</c:v>
                </c:pt>
                <c:pt idx="2">
                  <c:v>46.487000000000002</c:v>
                </c:pt>
                <c:pt idx="3">
                  <c:v>50.161000000000001</c:v>
                </c:pt>
              </c:numCache>
            </c:numRef>
          </c:xVal>
          <c:yVal>
            <c:numRef>
              <c:f>'Separated Hydrostatic Curves'!$W$41:$W$44</c:f>
              <c:numCache>
                <c:formatCode>0.000</c:formatCode>
                <c:ptCount val="4"/>
                <c:pt idx="0">
                  <c:v>1.1000000000000001</c:v>
                </c:pt>
                <c:pt idx="1">
                  <c:v>2.2000000000000002</c:v>
                </c:pt>
                <c:pt idx="2">
                  <c:v>3.3000000000000003</c:v>
                </c:pt>
                <c:pt idx="3">
                  <c:v>4.4000000000000004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710-41CC-A11D-0F5B690BD5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5769360"/>
        <c:axId val="605767760"/>
      </c:scatterChart>
      <c:valAx>
        <c:axId val="605769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MCT1cm (t-m/cm)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767760"/>
        <c:crosses val="autoZero"/>
        <c:crossBetween val="midCat"/>
      </c:valAx>
      <c:valAx>
        <c:axId val="60576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Draft</a:t>
                </a:r>
                <a:r>
                  <a:rPr lang="en-US" baseline="0"/>
                  <a:t> (m)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7693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T vs.</a:t>
            </a:r>
            <a:r>
              <a:rPr lang="en-US" baseline="0"/>
              <a:t> CB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'Separated Hydrostatic Curves'!$AD$41:$AD$44</c:f>
              <c:numCache>
                <c:formatCode>0.000</c:formatCode>
                <c:ptCount val="4"/>
                <c:pt idx="0">
                  <c:v>0.72199999999999998</c:v>
                </c:pt>
                <c:pt idx="1">
                  <c:v>0.76500000000000001</c:v>
                </c:pt>
                <c:pt idx="2">
                  <c:v>0.77900000000000003</c:v>
                </c:pt>
                <c:pt idx="3">
                  <c:v>0.78400000000000003</c:v>
                </c:pt>
              </c:numCache>
            </c:numRef>
          </c:xVal>
          <c:yVal>
            <c:numRef>
              <c:f>'Separated Hydrostatic Curves'!$AE$41:$AE$44</c:f>
              <c:numCache>
                <c:formatCode>0.000</c:formatCode>
                <c:ptCount val="4"/>
                <c:pt idx="0">
                  <c:v>1.1000000000000001</c:v>
                </c:pt>
                <c:pt idx="1">
                  <c:v>2.2000000000000002</c:v>
                </c:pt>
                <c:pt idx="2">
                  <c:v>3.3000000000000003</c:v>
                </c:pt>
                <c:pt idx="3">
                  <c:v>4.4000000000000004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326-445F-9F7C-0B950A4DF1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4700792"/>
        <c:axId val="606979216"/>
      </c:scatterChart>
      <c:valAx>
        <c:axId val="574700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CB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979216"/>
        <c:crosses val="autoZero"/>
        <c:crossBetween val="midCat"/>
      </c:valAx>
      <c:valAx>
        <c:axId val="60697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Draft (m)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7007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</a:t>
            </a:r>
            <a:r>
              <a:rPr lang="en-US" baseline="0"/>
              <a:t> vs. CP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'Separated Hydrostatic Curves'!$B$66:$B$69</c:f>
              <c:numCache>
                <c:formatCode>0.000</c:formatCode>
                <c:ptCount val="4"/>
                <c:pt idx="0">
                  <c:v>0.78700000000000003</c:v>
                </c:pt>
                <c:pt idx="1">
                  <c:v>0.80600000000000005</c:v>
                </c:pt>
                <c:pt idx="2">
                  <c:v>0.80800000000000005</c:v>
                </c:pt>
                <c:pt idx="3">
                  <c:v>0.80900000000000005</c:v>
                </c:pt>
              </c:numCache>
            </c:numRef>
          </c:xVal>
          <c:yVal>
            <c:numRef>
              <c:f>'Separated Hydrostatic Curves'!$C$66:$C$69</c:f>
              <c:numCache>
                <c:formatCode>0.000</c:formatCode>
                <c:ptCount val="4"/>
                <c:pt idx="0">
                  <c:v>1.1000000000000001</c:v>
                </c:pt>
                <c:pt idx="1">
                  <c:v>2.2000000000000002</c:v>
                </c:pt>
                <c:pt idx="2">
                  <c:v>3.3000000000000003</c:v>
                </c:pt>
                <c:pt idx="3">
                  <c:v>4.4000000000000004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B90-43FD-A8C5-6E7D0E8EF2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5760400"/>
        <c:axId val="605760720"/>
      </c:scatterChart>
      <c:valAx>
        <c:axId val="605760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760720"/>
        <c:crosses val="autoZero"/>
        <c:crossBetween val="midCat"/>
      </c:valAx>
      <c:valAx>
        <c:axId val="605760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Draft (m)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7604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</a:t>
            </a:r>
            <a:r>
              <a:rPr lang="en-US" baseline="0"/>
              <a:t> vs. CM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'Separated Hydrostatic Curves'!$N$67:$N$70</c:f>
              <c:numCache>
                <c:formatCode>0.000</c:formatCode>
                <c:ptCount val="4"/>
                <c:pt idx="0">
                  <c:v>0.917407878017789</c:v>
                </c:pt>
                <c:pt idx="1">
                  <c:v>0.94913151364764259</c:v>
                </c:pt>
                <c:pt idx="2">
                  <c:v>0.96410891089108908</c:v>
                </c:pt>
                <c:pt idx="3">
                  <c:v>0.97270471464019848</c:v>
                </c:pt>
              </c:numCache>
            </c:numRef>
          </c:xVal>
          <c:yVal>
            <c:numRef>
              <c:f>'Separated Hydrostatic Curves'!$O$67:$O$70</c:f>
              <c:numCache>
                <c:formatCode>0.000</c:formatCode>
                <c:ptCount val="4"/>
                <c:pt idx="0">
                  <c:v>1.1000000000000001</c:v>
                </c:pt>
                <c:pt idx="1">
                  <c:v>2.2000000000000002</c:v>
                </c:pt>
                <c:pt idx="2">
                  <c:v>3.3000000000000003</c:v>
                </c:pt>
                <c:pt idx="3">
                  <c:v>4.4000000000000004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D5E-4A07-8625-AE4DCCE196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3794256"/>
        <c:axId val="613792336"/>
      </c:scatterChart>
      <c:valAx>
        <c:axId val="613794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792336"/>
        <c:crosses val="autoZero"/>
        <c:crossBetween val="midCat"/>
      </c:valAx>
      <c:valAx>
        <c:axId val="61379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Draft (m)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794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0.09838</cdr:x>
      <cdr:y>0.5</cdr:y>
    </cdr:from>
    <cdr:to>
      <cdr:x>0.14217</cdr:x>
      <cdr:y>0.52828</cdr:y>
    </cdr:to>
    <cdr:sp macro="" textlink="">
      <cdr:nvSpPr>
        <cdr:cNvPr id="2" name="TextBox 2"/>
        <cdr:cNvSpPr txBox="1"/>
      </cdr:nvSpPr>
      <cdr:spPr>
        <a:xfrm xmlns:a="http://schemas.openxmlformats.org/drawingml/2006/main">
          <a:off x="1011187" y="2615453"/>
          <a:ext cx="450059" cy="14791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BMT</a:t>
          </a:r>
        </a:p>
      </cdr:txBody>
    </cdr:sp>
  </cdr:relSizeAnchor>
  <cdr:relSizeAnchor xmlns:cdr="http://schemas.openxmlformats.org/drawingml/2006/chartDrawing">
    <cdr:from>
      <cdr:x>0.10138</cdr:x>
      <cdr:y>0.07821</cdr:y>
    </cdr:from>
    <cdr:to>
      <cdr:x>0.15255</cdr:x>
      <cdr:y>0.10108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042021" y="409090"/>
          <a:ext cx="525906" cy="11964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KMT</a:t>
          </a:r>
        </a:p>
      </cdr:txBody>
    </cdr:sp>
  </cdr:relSizeAnchor>
  <cdr:relSizeAnchor xmlns:cdr="http://schemas.openxmlformats.org/drawingml/2006/chartDrawing">
    <cdr:from>
      <cdr:x>0.10557</cdr:x>
      <cdr:y>0.66472</cdr:y>
    </cdr:from>
    <cdr:to>
      <cdr:x>0.15398</cdr:x>
      <cdr:y>0.70171</cdr:y>
    </cdr:to>
    <cdr:sp macro="" textlink="">
      <cdr:nvSpPr>
        <cdr:cNvPr id="4" name="TextBox 2"/>
        <cdr:cNvSpPr txBox="1"/>
      </cdr:nvSpPr>
      <cdr:spPr>
        <a:xfrm xmlns:a="http://schemas.openxmlformats.org/drawingml/2006/main">
          <a:off x="1085074" y="3477113"/>
          <a:ext cx="497614" cy="19344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WPA</a:t>
          </a:r>
        </a:p>
      </cdr:txBody>
    </cdr:sp>
  </cdr:relSizeAnchor>
  <cdr:relSizeAnchor xmlns:cdr="http://schemas.openxmlformats.org/drawingml/2006/chartDrawing">
    <cdr:from>
      <cdr:x>0.12247</cdr:x>
      <cdr:y>0.59079</cdr:y>
    </cdr:from>
    <cdr:to>
      <cdr:x>0.16811</cdr:x>
      <cdr:y>0.61834</cdr:y>
    </cdr:to>
    <cdr:sp macro="" textlink="">
      <cdr:nvSpPr>
        <cdr:cNvPr id="5" name="TextBox 2"/>
        <cdr:cNvSpPr txBox="1"/>
      </cdr:nvSpPr>
      <cdr:spPr>
        <a:xfrm xmlns:a="http://schemas.openxmlformats.org/drawingml/2006/main">
          <a:off x="1258773" y="3090364"/>
          <a:ext cx="469174" cy="14410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TPC</a:t>
          </a:r>
        </a:p>
      </cdr:txBody>
    </cdr:sp>
  </cdr:relSizeAnchor>
  <cdr:relSizeAnchor xmlns:cdr="http://schemas.openxmlformats.org/drawingml/2006/chartDrawing">
    <cdr:from>
      <cdr:x>0.12714</cdr:x>
      <cdr:y>0.68806</cdr:y>
    </cdr:from>
    <cdr:to>
      <cdr:x>0.16451</cdr:x>
      <cdr:y>0.71295</cdr:y>
    </cdr:to>
    <cdr:sp macro="" textlink="">
      <cdr:nvSpPr>
        <cdr:cNvPr id="6" name="TextBox 2"/>
        <cdr:cNvSpPr txBox="1"/>
      </cdr:nvSpPr>
      <cdr:spPr>
        <a:xfrm xmlns:a="http://schemas.openxmlformats.org/drawingml/2006/main">
          <a:off x="1306764" y="3599195"/>
          <a:ext cx="384104" cy="13019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CB</a:t>
          </a:r>
        </a:p>
      </cdr:txBody>
    </cdr:sp>
  </cdr:relSizeAnchor>
  <cdr:relSizeAnchor xmlns:cdr="http://schemas.openxmlformats.org/drawingml/2006/chartDrawing">
    <cdr:from>
      <cdr:x>0.13184</cdr:x>
      <cdr:y>0.66342</cdr:y>
    </cdr:from>
    <cdr:to>
      <cdr:x>0.16922</cdr:x>
      <cdr:y>0.6883</cdr:y>
    </cdr:to>
    <cdr:sp macro="" textlink="">
      <cdr:nvSpPr>
        <cdr:cNvPr id="7" name="TextBox 2"/>
        <cdr:cNvSpPr txBox="1"/>
      </cdr:nvSpPr>
      <cdr:spPr>
        <a:xfrm xmlns:a="http://schemas.openxmlformats.org/drawingml/2006/main">
          <a:off x="1355153" y="3470280"/>
          <a:ext cx="384207" cy="13014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CP</a:t>
          </a:r>
        </a:p>
      </cdr:txBody>
    </cdr:sp>
  </cdr:relSizeAnchor>
  <cdr:relSizeAnchor xmlns:cdr="http://schemas.openxmlformats.org/drawingml/2006/chartDrawing">
    <cdr:from>
      <cdr:x>0.14892</cdr:x>
      <cdr:y>0.66495</cdr:y>
    </cdr:from>
    <cdr:to>
      <cdr:x>0.19035</cdr:x>
      <cdr:y>0.71086</cdr:y>
    </cdr:to>
    <cdr:sp macro="" textlink="">
      <cdr:nvSpPr>
        <cdr:cNvPr id="9" name="TextBox 2"/>
        <cdr:cNvSpPr txBox="1"/>
      </cdr:nvSpPr>
      <cdr:spPr>
        <a:xfrm xmlns:a="http://schemas.openxmlformats.org/drawingml/2006/main">
          <a:off x="1530703" y="3478306"/>
          <a:ext cx="425843" cy="24014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CM</a:t>
          </a:r>
        </a:p>
      </cdr:txBody>
    </cdr:sp>
  </cdr:relSizeAnchor>
  <cdr:relSizeAnchor xmlns:cdr="http://schemas.openxmlformats.org/drawingml/2006/chartDrawing">
    <cdr:from>
      <cdr:x>0.22074</cdr:x>
      <cdr:y>0.30386</cdr:y>
    </cdr:from>
    <cdr:to>
      <cdr:x>0.26906</cdr:x>
      <cdr:y>0.33674</cdr:y>
    </cdr:to>
    <cdr:sp macro="" textlink="">
      <cdr:nvSpPr>
        <cdr:cNvPr id="10" name="TextBox 2"/>
        <cdr:cNvSpPr txBox="1"/>
      </cdr:nvSpPr>
      <cdr:spPr>
        <a:xfrm xmlns:a="http://schemas.openxmlformats.org/drawingml/2006/main">
          <a:off x="2516975" y="1569738"/>
          <a:ext cx="550970" cy="16988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BML</a:t>
          </a:r>
        </a:p>
      </cdr:txBody>
    </cdr:sp>
  </cdr:relSizeAnchor>
  <cdr:relSizeAnchor xmlns:cdr="http://schemas.openxmlformats.org/drawingml/2006/chartDrawing">
    <cdr:from>
      <cdr:x>0.25645</cdr:x>
      <cdr:y>0.32255</cdr:y>
    </cdr:from>
    <cdr:to>
      <cdr:x>0.30992</cdr:x>
      <cdr:y>0.36116</cdr:y>
    </cdr:to>
    <cdr:sp macro="" textlink="">
      <cdr:nvSpPr>
        <cdr:cNvPr id="11" name="TextBox 2"/>
        <cdr:cNvSpPr txBox="1"/>
      </cdr:nvSpPr>
      <cdr:spPr>
        <a:xfrm xmlns:a="http://schemas.openxmlformats.org/drawingml/2006/main">
          <a:off x="2924136" y="1666285"/>
          <a:ext cx="609714" cy="19946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KML</a:t>
          </a:r>
        </a:p>
      </cdr:txBody>
    </cdr:sp>
  </cdr:relSizeAnchor>
  <cdr:relSizeAnchor xmlns:cdr="http://schemas.openxmlformats.org/drawingml/2006/chartDrawing">
    <cdr:from>
      <cdr:x>0.33793</cdr:x>
      <cdr:y>0.2629</cdr:y>
    </cdr:from>
    <cdr:to>
      <cdr:x>0.43298</cdr:x>
      <cdr:y>0.33483</cdr:y>
    </cdr:to>
    <cdr:sp macro="" textlink="">
      <cdr:nvSpPr>
        <cdr:cNvPr id="12" name="TextBox 2"/>
        <cdr:cNvSpPr txBox="1"/>
      </cdr:nvSpPr>
      <cdr:spPr>
        <a:xfrm xmlns:a="http://schemas.openxmlformats.org/drawingml/2006/main">
          <a:off x="3473337" y="1375186"/>
          <a:ext cx="977023" cy="37628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Displacement</a:t>
          </a:r>
        </a:p>
      </cdr:txBody>
    </cdr:sp>
  </cdr:relSizeAnchor>
  <cdr:relSizeAnchor xmlns:cdr="http://schemas.openxmlformats.org/drawingml/2006/chartDrawing">
    <cdr:from>
      <cdr:x>0.60195</cdr:x>
      <cdr:y>0.07318</cdr:y>
    </cdr:from>
    <cdr:to>
      <cdr:x>0.66112</cdr:x>
      <cdr:y>0.12596</cdr:y>
    </cdr:to>
    <cdr:sp macro="" textlink="">
      <cdr:nvSpPr>
        <cdr:cNvPr id="13" name="TextBox 2"/>
        <cdr:cNvSpPr txBox="1"/>
      </cdr:nvSpPr>
      <cdr:spPr>
        <a:xfrm xmlns:a="http://schemas.openxmlformats.org/drawingml/2006/main">
          <a:off x="6187057" y="382805"/>
          <a:ext cx="608190" cy="27610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MCTC</a:t>
          </a:r>
        </a:p>
      </cdr:txBody>
    </cdr:sp>
  </cdr:relSizeAnchor>
  <cdr:relSizeAnchor xmlns:cdr="http://schemas.openxmlformats.org/drawingml/2006/chartDrawing">
    <cdr:from>
      <cdr:x>0.47019</cdr:x>
      <cdr:y>0.33367</cdr:y>
    </cdr:from>
    <cdr:to>
      <cdr:x>0.51285</cdr:x>
      <cdr:y>0.37069</cdr:y>
    </cdr:to>
    <cdr:sp macro="" textlink="">
      <cdr:nvSpPr>
        <cdr:cNvPr id="14" name="TextBox 2"/>
        <cdr:cNvSpPr txBox="1"/>
      </cdr:nvSpPr>
      <cdr:spPr>
        <a:xfrm xmlns:a="http://schemas.openxmlformats.org/drawingml/2006/main">
          <a:off x="4832781" y="1745410"/>
          <a:ext cx="438466" cy="19365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LCB</a:t>
          </a:r>
        </a:p>
      </cdr:txBody>
    </cdr:sp>
  </cdr:relSizeAnchor>
  <cdr:relSizeAnchor xmlns:cdr="http://schemas.openxmlformats.org/drawingml/2006/chartDrawing">
    <cdr:from>
      <cdr:x>0.42072</cdr:x>
      <cdr:y>0.06795</cdr:y>
    </cdr:from>
    <cdr:to>
      <cdr:x>0.4581</cdr:x>
      <cdr:y>0.09283</cdr:y>
    </cdr:to>
    <cdr:sp macro="" textlink="">
      <cdr:nvSpPr>
        <cdr:cNvPr id="15" name="TextBox 2"/>
        <cdr:cNvSpPr txBox="1"/>
      </cdr:nvSpPr>
      <cdr:spPr>
        <a:xfrm xmlns:a="http://schemas.openxmlformats.org/drawingml/2006/main">
          <a:off x="4797236" y="326378"/>
          <a:ext cx="426224" cy="11950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LCF</a:t>
          </a:r>
        </a:p>
      </cdr:txBody>
    </cdr:sp>
  </cdr:relSizeAnchor>
  <cdr:relSizeAnchor xmlns:cdr="http://schemas.openxmlformats.org/drawingml/2006/chartDrawing">
    <cdr:from>
      <cdr:x>0.43646</cdr:x>
      <cdr:y>0.66379</cdr:y>
    </cdr:from>
    <cdr:to>
      <cdr:x>0.47965</cdr:x>
      <cdr:y>0.79516</cdr:y>
    </cdr:to>
    <cdr:sp macro="" textlink="">
      <cdr:nvSpPr>
        <cdr:cNvPr id="16" name="TextBox 15"/>
        <cdr:cNvSpPr txBox="1"/>
      </cdr:nvSpPr>
      <cdr:spPr>
        <a:xfrm xmlns:a="http://schemas.openxmlformats.org/drawingml/2006/main">
          <a:off x="4976695" y="3188442"/>
          <a:ext cx="492472" cy="6310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dirty="0"/>
            <a:t>Midship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1DB1B-8F54-488C-8407-943E65AFBBBE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B2CAC-8C0E-4C63-8E3A-C22940F38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72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B2CAC-8C0E-4C63-8E3A-C22940F38B5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63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FEAB-B395-4825-AC0E-20FC89EA6E0E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B222-D850-4E10-8ECA-EE52C3740F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32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FEAB-B395-4825-AC0E-20FC89EA6E0E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B222-D850-4E10-8ECA-EE52C374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6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FEAB-B395-4825-AC0E-20FC89EA6E0E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B222-D850-4E10-8ECA-EE52C374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0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FEAB-B395-4825-AC0E-20FC89EA6E0E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B222-D850-4E10-8ECA-EE52C374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4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FEAB-B395-4825-AC0E-20FC89EA6E0E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B222-D850-4E10-8ECA-EE52C3740F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16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FEAB-B395-4825-AC0E-20FC89EA6E0E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B222-D850-4E10-8ECA-EE52C374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7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FEAB-B395-4825-AC0E-20FC89EA6E0E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B222-D850-4E10-8ECA-EE52C374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4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FEAB-B395-4825-AC0E-20FC89EA6E0E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B222-D850-4E10-8ECA-EE52C374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8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FEAB-B395-4825-AC0E-20FC89EA6E0E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B222-D850-4E10-8ECA-EE52C374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7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4E7FEAB-B395-4825-AC0E-20FC89EA6E0E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01B222-D850-4E10-8ECA-EE52C374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5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FEAB-B395-4825-AC0E-20FC89EA6E0E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B222-D850-4E10-8ECA-EE52C374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7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4E7FEAB-B395-4825-AC0E-20FC89EA6E0E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01B222-D850-4E10-8ECA-EE52C3740F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02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80" r:id="rId2"/>
    <p:sldLayoutId id="2147484181" r:id="rId3"/>
    <p:sldLayoutId id="2147484182" r:id="rId4"/>
    <p:sldLayoutId id="2147484183" r:id="rId5"/>
    <p:sldLayoutId id="2147484184" r:id="rId6"/>
    <p:sldLayoutId id="2147484185" r:id="rId7"/>
    <p:sldLayoutId id="2147484186" r:id="rId8"/>
    <p:sldLayoutId id="2147484187" r:id="rId9"/>
    <p:sldLayoutId id="2147484188" r:id="rId10"/>
    <p:sldLayoutId id="21474841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560" y="1241643"/>
            <a:ext cx="10058400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NAME-338</a:t>
            </a:r>
            <a:br>
              <a:rPr lang="en-US" b="1" dirty="0" smtClean="0">
                <a:latin typeface="+mn-lt"/>
                <a:cs typeface="Arial" panose="020B0604020202020204" pitchFamily="34" charset="0"/>
              </a:rPr>
            </a:br>
            <a:r>
              <a:rPr lang="en-US" b="1" dirty="0" smtClean="0">
                <a:latin typeface="+mn-lt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+mn-lt"/>
                <a:cs typeface="Arial" panose="020B0604020202020204" pitchFamily="34" charset="0"/>
              </a:rPr>
            </a:br>
            <a:r>
              <a:rPr lang="en-US" b="1" dirty="0" smtClean="0">
                <a:latin typeface="+mn-lt"/>
                <a:cs typeface="Arial" panose="020B0604020202020204" pitchFamily="34" charset="0"/>
              </a:rPr>
              <a:t>Ship Design Project &amp; Presentation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6640" y="3210560"/>
            <a:ext cx="3747693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Supervised by,</a:t>
            </a:r>
          </a:p>
          <a:p>
            <a:endParaRPr lang="en-US" sz="2800" dirty="0"/>
          </a:p>
          <a:p>
            <a:r>
              <a:rPr lang="en-US" sz="2800" dirty="0" smtClean="0"/>
              <a:t>Dr. N. M. Golam Zakaria</a:t>
            </a:r>
          </a:p>
          <a:p>
            <a:r>
              <a:rPr lang="en-US" sz="2800" dirty="0" smtClean="0"/>
              <a:t>Professor,</a:t>
            </a:r>
          </a:p>
          <a:p>
            <a:r>
              <a:rPr lang="en-US" sz="2800" dirty="0" smtClean="0"/>
              <a:t>Dept. of NAME,</a:t>
            </a:r>
          </a:p>
          <a:p>
            <a:r>
              <a:rPr lang="en-US" sz="2800" dirty="0" smtClean="0"/>
              <a:t>BUET.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54807" y="3210560"/>
            <a:ext cx="3271921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Presented by,</a:t>
            </a:r>
          </a:p>
          <a:p>
            <a:endParaRPr lang="en-US" sz="2800" dirty="0"/>
          </a:p>
          <a:p>
            <a:r>
              <a:rPr lang="en-US" sz="2800" dirty="0" smtClean="0"/>
              <a:t>Touseef Hasan</a:t>
            </a:r>
          </a:p>
          <a:p>
            <a:r>
              <a:rPr lang="en-US" sz="2800" dirty="0" smtClean="0"/>
              <a:t>Student ID: 1812044,</a:t>
            </a:r>
          </a:p>
          <a:p>
            <a:r>
              <a:rPr lang="en-US" sz="2800" dirty="0" smtClean="0"/>
              <a:t>Mehedi Hasan</a:t>
            </a:r>
          </a:p>
          <a:p>
            <a:r>
              <a:rPr lang="en-US" sz="2800" dirty="0" smtClean="0"/>
              <a:t>Student ID: 1712046.</a:t>
            </a:r>
          </a:p>
        </p:txBody>
      </p:sp>
    </p:spTree>
    <p:extLst>
      <p:ext uri="{BB962C8B-B14F-4D97-AF65-F5344CB8AC3E}">
        <p14:creationId xmlns:p14="http://schemas.microsoft.com/office/powerpoint/2010/main" val="7964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007913" y="398363"/>
            <a:ext cx="10058400" cy="145075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Deadweight Assumptions</a:t>
            </a:r>
          </a:p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&amp; Lightweight, Displacement Calculations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0473" y="1981200"/>
            <a:ext cx="831227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Bulk Capacity = 2300 tonnes</a:t>
            </a:r>
          </a:p>
          <a:p>
            <a:endParaRPr lang="en-US" sz="2800" dirty="0"/>
          </a:p>
          <a:p>
            <a:r>
              <a:rPr lang="en-US" sz="2800" dirty="0" smtClean="0"/>
              <a:t>Incorporating fuel weight, crew weight, fresh water, etc.</a:t>
            </a:r>
            <a:endParaRPr lang="en-US" sz="2800" dirty="0"/>
          </a:p>
          <a:p>
            <a:r>
              <a:rPr lang="en-US" sz="2800" b="1" dirty="0" smtClean="0"/>
              <a:t>Deadweight = 2328 tonnes</a:t>
            </a:r>
          </a:p>
          <a:p>
            <a:endParaRPr lang="en-US" sz="2800" dirty="0" smtClean="0"/>
          </a:p>
          <a:p>
            <a:r>
              <a:rPr lang="en-US" sz="2800" b="1" dirty="0" smtClean="0"/>
              <a:t>Displacement = 3063 tonnes</a:t>
            </a:r>
          </a:p>
          <a:p>
            <a:endParaRPr 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Lightweight</a:t>
            </a:r>
            <a:r>
              <a:rPr lang="en-US" sz="2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/>
              <a:t>∇ </a:t>
            </a:r>
            <a:r>
              <a:rPr lang="en-US" sz="2800" dirty="0" smtClean="0"/>
              <a:t>- DWT = </a:t>
            </a:r>
            <a:r>
              <a:rPr lang="en-US" sz="28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735 tonnes</a:t>
            </a:r>
            <a:endParaRPr lang="en-US" sz="2800" b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6828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57113" y="2613243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 smtClean="0">
                <a:latin typeface="+mn-lt"/>
                <a:cs typeface="Arial" panose="020B0604020202020204" pitchFamily="34" charset="0"/>
              </a:rPr>
              <a:t>General Arrangement Drawing</a:t>
            </a:r>
          </a:p>
        </p:txBody>
      </p:sp>
    </p:spTree>
    <p:extLst>
      <p:ext uri="{BB962C8B-B14F-4D97-AF65-F5344CB8AC3E}">
        <p14:creationId xmlns:p14="http://schemas.microsoft.com/office/powerpoint/2010/main" val="38706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57"/>
          <a:stretch/>
        </p:blipFill>
        <p:spPr>
          <a:xfrm>
            <a:off x="1509171" y="0"/>
            <a:ext cx="92653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5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59" y="1410159"/>
            <a:ext cx="11728321" cy="37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7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267" y="1172719"/>
            <a:ext cx="6059278" cy="413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5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482" y="1136924"/>
            <a:ext cx="4847421" cy="441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5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667" y="1439250"/>
            <a:ext cx="4715220" cy="391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04" y="2148289"/>
            <a:ext cx="11970653" cy="237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8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72" y="2192356"/>
            <a:ext cx="12011319" cy="243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57113" y="2613243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 smtClean="0">
                <a:latin typeface="+mn-lt"/>
                <a:cs typeface="Arial" panose="020B0604020202020204" pitchFamily="34" charset="0"/>
              </a:rPr>
              <a:t>Lines Plan</a:t>
            </a:r>
          </a:p>
        </p:txBody>
      </p:sp>
    </p:spTree>
    <p:extLst>
      <p:ext uri="{BB962C8B-B14F-4D97-AF65-F5344CB8AC3E}">
        <p14:creationId xmlns:p14="http://schemas.microsoft.com/office/powerpoint/2010/main" val="303725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28882" y="1292443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Owner’s Requirements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4720" y="2743200"/>
            <a:ext cx="770672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Vessel Type:        </a:t>
            </a:r>
            <a:r>
              <a:rPr lang="en-US" sz="3200" dirty="0" smtClean="0"/>
              <a:t>Bulk Carrier</a:t>
            </a:r>
            <a:endParaRPr lang="en-US" sz="3200" b="1" dirty="0" smtClean="0"/>
          </a:p>
          <a:p>
            <a:r>
              <a:rPr lang="en-US" sz="3200" b="1" dirty="0" smtClean="0"/>
              <a:t>Capacity:              </a:t>
            </a:r>
            <a:r>
              <a:rPr lang="en-US" sz="3200" dirty="0" smtClean="0"/>
              <a:t>2300 tonnes</a:t>
            </a:r>
            <a:endParaRPr lang="en-US" sz="3200" b="1" dirty="0" smtClean="0"/>
          </a:p>
          <a:p>
            <a:r>
              <a:rPr lang="en-US" sz="3200" b="1" dirty="0" smtClean="0"/>
              <a:t>Service Speed:    </a:t>
            </a:r>
            <a:r>
              <a:rPr lang="en-US" sz="3200" dirty="0" smtClean="0"/>
              <a:t>10 knots</a:t>
            </a:r>
            <a:endParaRPr lang="en-US" sz="3200" b="1" dirty="0" smtClean="0"/>
          </a:p>
          <a:p>
            <a:r>
              <a:rPr lang="en-US" sz="3200" b="1" dirty="0" smtClean="0"/>
              <a:t>Route:                   </a:t>
            </a:r>
            <a:r>
              <a:rPr lang="en-US" sz="3200" dirty="0" smtClean="0"/>
              <a:t>Dhaka – Chittagong (Inland)</a:t>
            </a:r>
            <a:endParaRPr lang="en-US" sz="3200" b="1" dirty="0" smtClean="0"/>
          </a:p>
          <a:p>
            <a:r>
              <a:rPr lang="en-US" sz="3200" b="1" dirty="0" smtClean="0"/>
              <a:t>Route Distance:  </a:t>
            </a:r>
            <a:r>
              <a:rPr lang="en-US" sz="3200" dirty="0" smtClean="0"/>
              <a:t>315 km (171 nautical miles)</a:t>
            </a:r>
            <a:endParaRPr lang="en-US" sz="3200" b="1" dirty="0" smtClean="0"/>
          </a:p>
          <a:p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22564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93"/>
          <a:stretch/>
        </p:blipFill>
        <p:spPr>
          <a:xfrm>
            <a:off x="1" y="5312"/>
            <a:ext cx="12192000" cy="685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8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654" y="997691"/>
            <a:ext cx="6305349" cy="501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52" y="1994053"/>
            <a:ext cx="11598185" cy="264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77" y="2269475"/>
            <a:ext cx="11797510" cy="235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2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07913" y="398363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Offset Table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19" y="1366091"/>
            <a:ext cx="11460824" cy="434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5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07913" y="398363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Offset Table (cont.)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7065" y="2179013"/>
            <a:ext cx="4930178" cy="273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Waterline Spacing  =  1.1 m</a:t>
            </a:r>
          </a:p>
          <a:p>
            <a:endParaRPr lang="en-US" sz="2800" dirty="0"/>
          </a:p>
          <a:p>
            <a:r>
              <a:rPr lang="en-US" sz="2800" dirty="0" smtClean="0"/>
              <a:t>Station Spacing  =  8.134 m</a:t>
            </a:r>
          </a:p>
          <a:p>
            <a:endParaRPr lang="en-US" sz="2800" dirty="0"/>
          </a:p>
          <a:p>
            <a:r>
              <a:rPr lang="en-US" sz="2800" dirty="0" smtClean="0"/>
              <a:t>Buttock Spacing  =  1.285 m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4336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07913" y="398363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Hydrostatic Parameters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9099" y="1102578"/>
            <a:ext cx="5331844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400" dirty="0" smtClean="0"/>
              <a:t>Displacement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Vertical Centre of Buoyancy, VCB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Longitudinal Centre of Buoyancy, LCB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Tonnes per cm Immersion, TPC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BMT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BML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Longitudinal Centre of Flotation, LCF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Moment to Change Trim 1 cm, MCTC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Block Coefficient, CB</a:t>
            </a:r>
          </a:p>
          <a:p>
            <a:pPr marL="514350" indent="-514350">
              <a:buAutoNum type="arabicPeriod"/>
            </a:pPr>
            <a:r>
              <a:rPr lang="en-US" sz="2400" dirty="0"/>
              <a:t> </a:t>
            </a:r>
            <a:r>
              <a:rPr lang="en-US" sz="2400" dirty="0" smtClean="0"/>
              <a:t>Prismatic Coefficient, CP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 Midship Section Coefficient, CM</a:t>
            </a:r>
          </a:p>
          <a:p>
            <a:pPr marL="514350" indent="-514350">
              <a:buAutoNum type="arabicPeriod"/>
            </a:pPr>
            <a:r>
              <a:rPr lang="en-US" sz="2400" dirty="0"/>
              <a:t> </a:t>
            </a:r>
            <a:r>
              <a:rPr lang="en-US" sz="2400" dirty="0" smtClean="0"/>
              <a:t>KML</a:t>
            </a:r>
          </a:p>
          <a:p>
            <a:pPr marL="514350" indent="-514350">
              <a:buAutoNum type="arabicPeriod"/>
            </a:pPr>
            <a:r>
              <a:rPr lang="en-US" sz="2400" dirty="0"/>
              <a:t> </a:t>
            </a:r>
            <a:r>
              <a:rPr lang="en-US" sz="2400" dirty="0" smtClean="0"/>
              <a:t>KMT</a:t>
            </a:r>
          </a:p>
          <a:p>
            <a:pPr marL="514350" indent="-514350">
              <a:buAutoNum type="arabicPeriod"/>
            </a:pPr>
            <a:r>
              <a:rPr lang="en-US" sz="2400" dirty="0"/>
              <a:t> </a:t>
            </a:r>
            <a:r>
              <a:rPr lang="en-US" sz="2400" dirty="0" smtClean="0"/>
              <a:t>Waterplane Area, WPA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67433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07913" y="398363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Summary of Hydrostatic Calculation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51" y="2181340"/>
            <a:ext cx="11518138" cy="209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6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07913" y="398363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Individual Hydrostatic Curves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F76C8E1-2517-49DE-88CB-D1F0B5CBCF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44393"/>
              </p:ext>
            </p:extLst>
          </p:nvPr>
        </p:nvGraphicFramePr>
        <p:xfrm>
          <a:off x="727113" y="1849120"/>
          <a:ext cx="5255046" cy="2943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8E167D-369E-4601-886F-09EFFE3AB3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614046"/>
              </p:ext>
            </p:extLst>
          </p:nvPr>
        </p:nvGraphicFramePr>
        <p:xfrm>
          <a:off x="6669081" y="1905923"/>
          <a:ext cx="5107949" cy="2886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4465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07913" y="398363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Individual Hydrostatic Curves (cont.)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212A0FA-56FC-462B-91E5-00F6C1E1EE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5176754"/>
              </p:ext>
            </p:extLst>
          </p:nvPr>
        </p:nvGraphicFramePr>
        <p:xfrm>
          <a:off x="683046" y="1849120"/>
          <a:ext cx="5629767" cy="2891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0AEBABB-CC49-48E4-BD7B-3FE2E668B1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3090615"/>
              </p:ext>
            </p:extLst>
          </p:nvPr>
        </p:nvGraphicFramePr>
        <p:xfrm>
          <a:off x="7017745" y="1849120"/>
          <a:ext cx="4759285" cy="2891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2070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07913" y="398363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List of Contents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5358" y="1460560"/>
            <a:ext cx="7213898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000" dirty="0" smtClean="0"/>
              <a:t>Principal Particulars</a:t>
            </a:r>
          </a:p>
          <a:p>
            <a:endParaRPr lang="en-US" sz="3000" dirty="0" smtClean="0"/>
          </a:p>
          <a:p>
            <a:pPr marL="514350" indent="-514350">
              <a:buAutoNum type="arabicPeriod" startAt="2"/>
            </a:pPr>
            <a:r>
              <a:rPr lang="en-US" sz="3000" dirty="0" smtClean="0"/>
              <a:t>Preliminary Lightweight, Deadweight and </a:t>
            </a:r>
          </a:p>
          <a:p>
            <a:r>
              <a:rPr lang="en-US" sz="3000" dirty="0" smtClean="0"/>
              <a:t>      Displacement Calculation</a:t>
            </a:r>
          </a:p>
          <a:p>
            <a:endParaRPr lang="en-US" sz="3000" dirty="0" smtClean="0"/>
          </a:p>
          <a:p>
            <a:pPr marL="514350" indent="-514350">
              <a:buAutoNum type="arabicPeriod" startAt="3"/>
            </a:pPr>
            <a:r>
              <a:rPr lang="en-US" sz="3000" dirty="0" smtClean="0"/>
              <a:t>Preliminary General Arrangement</a:t>
            </a:r>
          </a:p>
          <a:p>
            <a:pPr marL="514350" indent="-514350">
              <a:buAutoNum type="arabicPeriod" startAt="3"/>
            </a:pPr>
            <a:endParaRPr lang="en-US" sz="3000" dirty="0" smtClean="0"/>
          </a:p>
          <a:p>
            <a:pPr marL="514350" indent="-514350">
              <a:buAutoNum type="arabicPeriod" startAt="3"/>
            </a:pPr>
            <a:r>
              <a:rPr lang="en-US" sz="3000" dirty="0" smtClean="0"/>
              <a:t>Preliminary Lines Plan</a:t>
            </a:r>
          </a:p>
          <a:p>
            <a:pPr marL="514350" indent="-514350">
              <a:buAutoNum type="arabicPeriod" startAt="3"/>
            </a:pPr>
            <a:endParaRPr lang="en-US" sz="3000" dirty="0" smtClean="0"/>
          </a:p>
          <a:p>
            <a:pPr marL="514350" indent="-514350">
              <a:buAutoNum type="arabicPeriod" startAt="3"/>
            </a:pPr>
            <a:r>
              <a:rPr lang="en-US" sz="3000" dirty="0" smtClean="0"/>
              <a:t>Preliminary Hydrostatic Calculation 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78328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07913" y="398363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Individual Hydrostatic Curves (cont.)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E2153E6-4E0F-43A2-B3BD-D03F828F39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6538630"/>
              </p:ext>
            </p:extLst>
          </p:nvPr>
        </p:nvGraphicFramePr>
        <p:xfrm>
          <a:off x="583895" y="2069423"/>
          <a:ext cx="4990024" cy="2998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4C6076-3ACC-40CF-B6CC-FF49E6FD2E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8184498"/>
              </p:ext>
            </p:extLst>
          </p:nvPr>
        </p:nvGraphicFramePr>
        <p:xfrm>
          <a:off x="6533002" y="2069423"/>
          <a:ext cx="4847422" cy="2998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0480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07913" y="398363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Individual Hydrostatic Curves (cont.)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2C8991E-009A-4A8B-9226-0BFA51F36E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7501669"/>
              </p:ext>
            </p:extLst>
          </p:nvPr>
        </p:nvGraphicFramePr>
        <p:xfrm>
          <a:off x="638978" y="1849120"/>
          <a:ext cx="4827537" cy="2940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40A3DA3-9960-4403-BA44-A8D8CF1B4E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4212465"/>
              </p:ext>
            </p:extLst>
          </p:nvPr>
        </p:nvGraphicFramePr>
        <p:xfrm>
          <a:off x="6200740" y="1849120"/>
          <a:ext cx="5234508" cy="2940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7278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07913" y="398363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Individual Hydrostatic Curves (cont.)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97C8CB1-8B6F-473E-8F5F-966501D2B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2020188"/>
              </p:ext>
            </p:extLst>
          </p:nvPr>
        </p:nvGraphicFramePr>
        <p:xfrm>
          <a:off x="716096" y="1849119"/>
          <a:ext cx="5221995" cy="2943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C049FDB-64AB-4959-9876-D374946D5C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0875585"/>
              </p:ext>
            </p:extLst>
          </p:nvPr>
        </p:nvGraphicFramePr>
        <p:xfrm>
          <a:off x="6959233" y="1849118"/>
          <a:ext cx="4696613" cy="2943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5587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07913" y="398363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Individual Hydrostatic Curves (cont.)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0D09319-4804-4A20-B4A6-54ADE1BCEE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8381508"/>
              </p:ext>
            </p:extLst>
          </p:nvPr>
        </p:nvGraphicFramePr>
        <p:xfrm>
          <a:off x="727113" y="1972019"/>
          <a:ext cx="5067759" cy="2941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D5A1877-62C7-4A81-94CE-6FA68D5C2C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0515812"/>
              </p:ext>
            </p:extLst>
          </p:nvPr>
        </p:nvGraphicFramePr>
        <p:xfrm>
          <a:off x="6510968" y="1972019"/>
          <a:ext cx="5122843" cy="3040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103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07913" y="398363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Individual Hydrostatic Curves (cont.)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A9C8FAD-06CE-4AED-AF20-858C52A63E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428815"/>
              </p:ext>
            </p:extLst>
          </p:nvPr>
        </p:nvGraphicFramePr>
        <p:xfrm>
          <a:off x="903383" y="2221362"/>
          <a:ext cx="5023692" cy="2901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6D71367-44C5-4C63-9D36-AF42F48DB4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5893141"/>
              </p:ext>
            </p:extLst>
          </p:nvPr>
        </p:nvGraphicFramePr>
        <p:xfrm>
          <a:off x="6676780" y="2071172"/>
          <a:ext cx="5078218" cy="2930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2167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07913" y="398363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Hydrostatic Curves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9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8274808"/>
              </p:ext>
            </p:extLst>
          </p:nvPr>
        </p:nvGraphicFramePr>
        <p:xfrm>
          <a:off x="1586753" y="1246094"/>
          <a:ext cx="10278413" cy="5230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/>
          <p:cNvSpPr txBox="1"/>
          <p:nvPr/>
        </p:nvSpPr>
        <p:spPr>
          <a:xfrm>
            <a:off x="2335467" y="1647056"/>
            <a:ext cx="525906" cy="11964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VCB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3974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57113" y="2613243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 smtClean="0">
                <a:latin typeface="+mn-lt"/>
                <a:cs typeface="Arial" panose="020B0604020202020204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8190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07913" y="398363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Principal Particulars of Basis Ship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1193" y="1513840"/>
            <a:ext cx="665220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Length Overall</a:t>
            </a:r>
          </a:p>
          <a:p>
            <a:r>
              <a:rPr lang="en-US" sz="3200" dirty="0" smtClean="0"/>
              <a:t>Length between Perpendiculars</a:t>
            </a:r>
          </a:p>
          <a:p>
            <a:r>
              <a:rPr lang="en-US" sz="3200" dirty="0" smtClean="0"/>
              <a:t>Breadth Mld.                                              </a:t>
            </a:r>
          </a:p>
          <a:p>
            <a:r>
              <a:rPr lang="en-US" sz="3200" dirty="0" smtClean="0"/>
              <a:t>Depth Mld.</a:t>
            </a:r>
          </a:p>
          <a:p>
            <a:r>
              <a:rPr lang="en-US" sz="3200" dirty="0" smtClean="0"/>
              <a:t>Draft</a:t>
            </a:r>
          </a:p>
          <a:p>
            <a:r>
              <a:rPr lang="en-US" sz="3200" dirty="0" smtClean="0"/>
              <a:t>Engine Power</a:t>
            </a:r>
          </a:p>
          <a:p>
            <a:r>
              <a:rPr lang="en-US" sz="3200" dirty="0" smtClean="0"/>
              <a:t>Service Speed</a:t>
            </a:r>
          </a:p>
          <a:p>
            <a:r>
              <a:rPr lang="en-US" sz="3200" dirty="0" smtClean="0"/>
              <a:t>CB</a:t>
            </a:r>
          </a:p>
          <a:p>
            <a:r>
              <a:rPr lang="en-US" sz="3200" dirty="0" smtClean="0"/>
              <a:t>CD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76727" y="1513840"/>
            <a:ext cx="237077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:    63.2 m</a:t>
            </a:r>
          </a:p>
          <a:p>
            <a:r>
              <a:rPr lang="en-US" sz="3200" dirty="0" smtClean="0"/>
              <a:t>:    61.5 m</a:t>
            </a:r>
          </a:p>
          <a:p>
            <a:r>
              <a:rPr lang="en-US" sz="3200" dirty="0" smtClean="0"/>
              <a:t>:    10.2 m</a:t>
            </a:r>
          </a:p>
          <a:p>
            <a:r>
              <a:rPr lang="en-US" sz="3200" dirty="0" smtClean="0"/>
              <a:t>:    4.6 m</a:t>
            </a:r>
          </a:p>
          <a:p>
            <a:r>
              <a:rPr lang="en-US" sz="3200" dirty="0" smtClean="0"/>
              <a:t>:    3.5 m</a:t>
            </a:r>
          </a:p>
          <a:p>
            <a:r>
              <a:rPr lang="en-US" sz="3200" dirty="0" smtClean="0"/>
              <a:t>:    522*2 KW</a:t>
            </a:r>
          </a:p>
          <a:p>
            <a:r>
              <a:rPr lang="en-US" sz="3200" dirty="0" smtClean="0"/>
              <a:t>:    10 knots</a:t>
            </a:r>
          </a:p>
          <a:p>
            <a:r>
              <a:rPr lang="en-US" sz="3200" dirty="0" smtClean="0"/>
              <a:t>:    0.79</a:t>
            </a:r>
          </a:p>
          <a:p>
            <a:r>
              <a:rPr lang="en-US" sz="3200" dirty="0" smtClean="0"/>
              <a:t>:    0.76</a:t>
            </a:r>
          </a:p>
        </p:txBody>
      </p:sp>
    </p:spTree>
    <p:extLst>
      <p:ext uri="{BB962C8B-B14F-4D97-AF65-F5344CB8AC3E}">
        <p14:creationId xmlns:p14="http://schemas.microsoft.com/office/powerpoint/2010/main" val="341645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07913" y="398363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Calculation from Basis Ship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7913" y="1544320"/>
            <a:ext cx="460279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L/B = 6.02</a:t>
            </a:r>
          </a:p>
          <a:p>
            <a:r>
              <a:rPr lang="en-US" sz="2800" dirty="0" smtClean="0"/>
              <a:t>B/D = 2.21</a:t>
            </a:r>
          </a:p>
          <a:p>
            <a:r>
              <a:rPr lang="en-US" sz="2800" dirty="0" smtClean="0"/>
              <a:t>B/T = 2.91</a:t>
            </a:r>
          </a:p>
          <a:p>
            <a:endParaRPr lang="en-US" sz="2800" dirty="0" smtClean="0"/>
          </a:p>
          <a:p>
            <a:r>
              <a:rPr lang="en-US" sz="2800" dirty="0" smtClean="0"/>
              <a:t>∇ = 1734. 48 tonnes</a:t>
            </a:r>
          </a:p>
          <a:p>
            <a:endParaRPr lang="en-US" sz="2800" dirty="0" smtClean="0"/>
          </a:p>
          <a:p>
            <a:r>
              <a:rPr lang="en-US" sz="2800" dirty="0" smtClean="0"/>
              <a:t>DWT = 1318.21 tonnes</a:t>
            </a:r>
          </a:p>
          <a:p>
            <a:endParaRPr lang="en-US" sz="2800" dirty="0" smtClean="0"/>
          </a:p>
          <a:p>
            <a:r>
              <a:rPr lang="en-US" sz="2800" dirty="0" smtClean="0"/>
              <a:t>Admiralty Coefficient = 185.35</a:t>
            </a:r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3843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07913" y="398363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Determining Principal Particulars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07913" y="1595120"/>
                <a:ext cx="7726346" cy="4714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From admiralty coefficient and engine assumptions,</a:t>
                </a: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Deadweight of New Vessel = 2328 tonnes</a:t>
                </a:r>
              </a:p>
              <a:p>
                <a:endParaRPr lang="en-US" sz="2800" dirty="0" smtClean="0"/>
              </a:p>
              <a:p>
                <a:endParaRPr lang="en-US" sz="2800" dirty="0"/>
              </a:p>
              <a:p>
                <a:r>
                  <a:rPr lang="en-US" sz="2800" dirty="0" smtClean="0"/>
                  <a:t>Now, using cubic root formula,</a:t>
                </a:r>
              </a:p>
              <a:p>
                <a:endParaRPr lang="en-US" sz="2800" dirty="0" smtClean="0"/>
              </a:p>
              <a:p>
                <a:r>
                  <a:rPr lang="en-US" sz="2800" b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 </a:t>
                </a:r>
                <a:r>
                  <a:rPr lang="en-US" sz="28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=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  (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Vrinda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Vrinda" panose="020B0502040204020203" pitchFamily="34" charset="0"/>
                          </a:rPr>
                          <m:t>𝐷𝑊𝑇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Vrinda" panose="020B0502040204020203" pitchFamily="34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Vrinda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Vrinda" panose="020B0502040204020203" pitchFamily="34" charset="0"/>
                              </a:rPr>
                              <m:t>(</m:t>
                            </m:r>
                            <m:f>
                              <m:fPr>
                                <m:type m:val="skw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Vrinda" panose="020B0502040204020203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Vrinda" panose="020B0502040204020203" pitchFamily="34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Vrinda" panose="020B0502040204020203" pitchFamily="34" charset="0"/>
                                  </a:rPr>
                                  <m:t>𝐵</m:t>
                                </m:r>
                              </m:den>
                            </m:f>
                            <m: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Vrinda" panose="020B0502040204020203" pitchFamily="3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Vrinda" panose="020B0502040204020203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Vrinda" panose="020B0502040204020203" pitchFamily="34" charset="0"/>
                          </a:rPr>
                          <m:t>×(</m:t>
                        </m:r>
                        <m:f>
                          <m:fPr>
                            <m:type m:val="skw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Vrinda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Vrinda" panose="020B0502040204020203" pitchFamily="34" charset="0"/>
                              </a:rPr>
                              <m:t>𝐵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Vrinda" panose="020B0502040204020203" pitchFamily="34" charset="0"/>
                              </a:rPr>
                              <m:t>𝐻</m:t>
                            </m:r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Vrinda" panose="020B0502040204020203" pitchFamily="34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Vrinda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Vrinda" panose="020B0502040204020203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Vrinda" panose="020B0502040204020203" pitchFamily="34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Vrinda" panose="020B0502040204020203" pitchFamily="34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Vrinda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Vrinda" panose="020B0502040204020203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Vrinda" panose="020B0502040204020203" pitchFamily="34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Vrinda" panose="020B0502040204020203" pitchFamily="34" charset="0"/>
                          </a:rPr>
                          <m:t>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Vrinda" panose="020B0502040204020203" pitchFamily="34" charset="0"/>
                          </a:rPr>
                          <m:t>𝜌</m:t>
                        </m:r>
                      </m:den>
                    </m:f>
                  </m:oMath>
                </a14:m>
                <a:r>
                  <a:rPr lang="en-US" sz="28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) ^ (</a:t>
                </a:r>
                <a:r>
                  <a:rPr lang="en-US" sz="28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1/3)      </a:t>
                </a:r>
                <a:r>
                  <a:rPr lang="en-US" sz="28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  </a:t>
                </a:r>
                <a:r>
                  <a:rPr lang="en-US" sz="2800" b="1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74.40 m</a:t>
                </a:r>
                <a:r>
                  <a:rPr lang="en-US" sz="28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sz="280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913" y="1595120"/>
                <a:ext cx="7726346" cy="4714880"/>
              </a:xfrm>
              <a:prstGeom prst="rect">
                <a:avLst/>
              </a:prstGeom>
              <a:blipFill>
                <a:blip r:embed="rId2"/>
                <a:stretch>
                  <a:fillRect l="-1577" t="-1294" r="-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58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07913" y="398363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Determining Principal Particulars (cont.)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07913" y="1595120"/>
                <a:ext cx="3215367" cy="3895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B</a:t>
                </a:r>
                <a:r>
                  <a:rPr lang="en-US" sz="2800" dirty="0" smtClean="0"/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Vrinda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Vrinda" panose="020B0502040204020203" pitchFamily="34" charset="0"/>
                          </a:rPr>
                          <m:t>𝐿</m:t>
                        </m:r>
                      </m:num>
                      <m:den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Vrinda" panose="020B0502040204020203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Vrinda" panose="020B0502040204020203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Vrinda" panose="020B0502040204020203" pitchFamily="34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Vrinda" panose="020B0502040204020203" pitchFamily="34" charset="0"/>
                                  </a:rPr>
                                  <m:t>𝐵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sz="28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=  </a:t>
                </a:r>
                <a:r>
                  <a:rPr lang="en-US" sz="2800" b="1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13.54 m</a:t>
                </a:r>
              </a:p>
              <a:p>
                <a:endParaRPr lang="en-US" sz="280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b="1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8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Vrinda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Vrinda" panose="020B0502040204020203" pitchFamily="34" charset="0"/>
                          </a:rPr>
                          <m:t>𝐵</m:t>
                        </m:r>
                      </m:num>
                      <m:den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Vrinda" panose="020B0502040204020203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Vrinda" panose="020B0502040204020203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Vrinda" panose="020B0502040204020203" pitchFamily="34" charset="0"/>
                                  </a:rPr>
                                  <m:t>𝐵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Vrinda" panose="020B0502040204020203" pitchFamily="34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sz="28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=  </a:t>
                </a:r>
                <a:r>
                  <a:rPr lang="en-US" sz="2800" b="1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3.85 m</a:t>
                </a:r>
              </a:p>
              <a:p>
                <a:endParaRPr lang="en-US" sz="280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b="1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8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Vrinda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Vrinda" panose="020B0502040204020203" pitchFamily="34" charset="0"/>
                          </a:rPr>
                          <m:t>𝐵</m:t>
                        </m:r>
                      </m:num>
                      <m:den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Vrinda" panose="020B0502040204020203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Vrinda" panose="020B0502040204020203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Vrinda" panose="020B0502040204020203" pitchFamily="34" charset="0"/>
                                  </a:rPr>
                                  <m:t>𝐵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Vrinda" panose="020B0502040204020203" pitchFamily="34" charset="0"/>
                                  </a:rPr>
                                  <m:t>𝐷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sz="28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=  </a:t>
                </a:r>
                <a:r>
                  <a:rPr lang="en-US" sz="2800" b="1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5.10 m</a:t>
                </a:r>
              </a:p>
              <a:p>
                <a:endParaRPr lang="en-US" sz="280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913" y="1595120"/>
                <a:ext cx="3215367" cy="3895297"/>
              </a:xfrm>
              <a:prstGeom prst="rect">
                <a:avLst/>
              </a:prstGeom>
              <a:blipFill>
                <a:blip r:embed="rId2"/>
                <a:stretch>
                  <a:fillRect l="-3788" r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23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07913" y="398363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Final Principal Particulars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1193" y="1513840"/>
            <a:ext cx="665220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Length Overall</a:t>
            </a:r>
          </a:p>
          <a:p>
            <a:r>
              <a:rPr lang="en-US" sz="3200" dirty="0" smtClean="0"/>
              <a:t>Length between Perpendiculars</a:t>
            </a:r>
          </a:p>
          <a:p>
            <a:r>
              <a:rPr lang="en-US" sz="3200" dirty="0" smtClean="0"/>
              <a:t>Breadth Mld.                                              </a:t>
            </a:r>
          </a:p>
          <a:p>
            <a:r>
              <a:rPr lang="en-US" sz="3200" dirty="0" smtClean="0"/>
              <a:t>Depth Mld.</a:t>
            </a:r>
          </a:p>
          <a:p>
            <a:r>
              <a:rPr lang="en-US" sz="3200" dirty="0" smtClean="0"/>
              <a:t>Draft</a:t>
            </a:r>
          </a:p>
          <a:p>
            <a:r>
              <a:rPr lang="en-US" sz="3200" dirty="0" smtClean="0"/>
              <a:t>Service Speed</a:t>
            </a:r>
          </a:p>
          <a:p>
            <a:r>
              <a:rPr lang="en-US" sz="3200" dirty="0" smtClean="0"/>
              <a:t>CB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76727" y="1513840"/>
            <a:ext cx="209384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:    76.4 m</a:t>
            </a:r>
          </a:p>
          <a:p>
            <a:r>
              <a:rPr lang="en-US" sz="3200" dirty="0" smtClean="0"/>
              <a:t>:    74.4 m</a:t>
            </a:r>
          </a:p>
          <a:p>
            <a:r>
              <a:rPr lang="en-US" sz="3200" dirty="0" smtClean="0"/>
              <a:t>:    13.54 m</a:t>
            </a:r>
          </a:p>
          <a:p>
            <a:r>
              <a:rPr lang="en-US" sz="3200" dirty="0" smtClean="0"/>
              <a:t>:    5.1 m</a:t>
            </a:r>
          </a:p>
          <a:p>
            <a:r>
              <a:rPr lang="en-US" sz="3200" dirty="0" smtClean="0"/>
              <a:t>:    3.85 m</a:t>
            </a:r>
          </a:p>
          <a:p>
            <a:r>
              <a:rPr lang="en-US" sz="3200" dirty="0" smtClean="0"/>
              <a:t>:    10 knots</a:t>
            </a:r>
          </a:p>
          <a:p>
            <a:r>
              <a:rPr lang="en-US" sz="3200" dirty="0" smtClean="0"/>
              <a:t>:    0.79</a:t>
            </a:r>
          </a:p>
        </p:txBody>
      </p:sp>
    </p:spTree>
    <p:extLst>
      <p:ext uri="{BB962C8B-B14F-4D97-AF65-F5344CB8AC3E}">
        <p14:creationId xmlns:p14="http://schemas.microsoft.com/office/powerpoint/2010/main" val="140376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07913" y="398363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Manning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082918"/>
              </p:ext>
            </p:extLst>
          </p:nvPr>
        </p:nvGraphicFramePr>
        <p:xfrm>
          <a:off x="3202473" y="1513833"/>
          <a:ext cx="5669280" cy="37287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9760">
                  <a:extLst>
                    <a:ext uri="{9D8B030D-6E8A-4147-A177-3AD203B41FA5}">
                      <a16:colId xmlns:a16="http://schemas.microsoft.com/office/drawing/2014/main" val="929408304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550300397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1793228073"/>
                    </a:ext>
                  </a:extLst>
                </a:gridCol>
              </a:tblGrid>
              <a:tr h="462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Master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(Class 1)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90198928"/>
                  </a:ext>
                </a:extLst>
              </a:tr>
              <a:tr h="462107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(Class 2)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03015240"/>
                  </a:ext>
                </a:extLst>
              </a:tr>
              <a:tr h="462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Sailor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76459121"/>
                  </a:ext>
                </a:extLst>
              </a:tr>
              <a:tr h="462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Driver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(Class 1)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0573351"/>
                  </a:ext>
                </a:extLst>
              </a:tr>
              <a:tr h="462107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(Class 2)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51300933"/>
                  </a:ext>
                </a:extLst>
              </a:tr>
              <a:tr h="462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Geezer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83884315"/>
                  </a:ext>
                </a:extLst>
              </a:tr>
              <a:tr h="493977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15907319"/>
                  </a:ext>
                </a:extLst>
              </a:tr>
              <a:tr h="46210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Total Crew: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14723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80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218</TotalTime>
  <Words>734</Words>
  <Application>Microsoft Office PowerPoint</Application>
  <PresentationFormat>Widescreen</PresentationFormat>
  <Paragraphs>210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Times New Roman</vt:lpstr>
      <vt:lpstr>Vrinda</vt:lpstr>
      <vt:lpstr>Retrospect</vt:lpstr>
      <vt:lpstr>NAME-338  Ship Design Project &amp;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Touseef Hasan</dc:creator>
  <cp:lastModifiedBy>Touseef Hasan</cp:lastModifiedBy>
  <cp:revision>27</cp:revision>
  <dcterms:created xsi:type="dcterms:W3CDTF">2022-07-16T03:30:07Z</dcterms:created>
  <dcterms:modified xsi:type="dcterms:W3CDTF">2022-07-16T08:02:54Z</dcterms:modified>
</cp:coreProperties>
</file>