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2"/>
  </p:notesMasterIdLst>
  <p:sldIdLst>
    <p:sldId id="257" r:id="rId2"/>
    <p:sldId id="267" r:id="rId3"/>
    <p:sldId id="269" r:id="rId4"/>
    <p:sldId id="266" r:id="rId5"/>
    <p:sldId id="271" r:id="rId6"/>
    <p:sldId id="276" r:id="rId7"/>
    <p:sldId id="285" r:id="rId8"/>
    <p:sldId id="300" r:id="rId9"/>
    <p:sldId id="301" r:id="rId10"/>
    <p:sldId id="286" r:id="rId11"/>
    <p:sldId id="291" r:id="rId12"/>
    <p:sldId id="319" r:id="rId13"/>
    <p:sldId id="330" r:id="rId14"/>
    <p:sldId id="308" r:id="rId15"/>
    <p:sldId id="290" r:id="rId16"/>
    <p:sldId id="307" r:id="rId17"/>
    <p:sldId id="309" r:id="rId18"/>
    <p:sldId id="310" r:id="rId19"/>
    <p:sldId id="311" r:id="rId20"/>
    <p:sldId id="312" r:id="rId21"/>
    <p:sldId id="313" r:id="rId22"/>
    <p:sldId id="273" r:id="rId23"/>
    <p:sldId id="318" r:id="rId24"/>
    <p:sldId id="261" r:id="rId25"/>
    <p:sldId id="264" r:id="rId26"/>
    <p:sldId id="304" r:id="rId27"/>
    <p:sldId id="314" r:id="rId28"/>
    <p:sldId id="315" r:id="rId29"/>
    <p:sldId id="316" r:id="rId30"/>
    <p:sldId id="317" r:id="rId31"/>
    <p:sldId id="320" r:id="rId32"/>
    <p:sldId id="322" r:id="rId33"/>
    <p:sldId id="321" r:id="rId34"/>
    <p:sldId id="323" r:id="rId35"/>
    <p:sldId id="324" r:id="rId36"/>
    <p:sldId id="325" r:id="rId37"/>
    <p:sldId id="326" r:id="rId38"/>
    <p:sldId id="327" r:id="rId39"/>
    <p:sldId id="328" r:id="rId40"/>
    <p:sldId id="329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5771" autoAdjust="0"/>
  </p:normalViewPr>
  <p:slideViewPr>
    <p:cSldViewPr snapToGrid="0">
      <p:cViewPr>
        <p:scale>
          <a:sx n="59" d="100"/>
          <a:sy n="59" d="100"/>
        </p:scale>
        <p:origin x="9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use\Downloads\Ship%20Breaking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u="sng" dirty="0"/>
              <a:t>Distribution</a:t>
            </a:r>
            <a:r>
              <a:rPr lang="en-US" sz="1600" b="1" u="sng" baseline="0" dirty="0"/>
              <a:t> of Recycled Ship Types (</a:t>
            </a:r>
            <a:r>
              <a:rPr lang="en-US" sz="1600" b="1" u="sng" baseline="0" dirty="0" smtClean="0"/>
              <a:t>2012-23)</a:t>
            </a:r>
            <a:endParaRPr lang="en-US" sz="1600" b="1" u="sng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8CC-44FD-A169-5A0C6C8C49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8CC-44FD-A169-5A0C6C8C49A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8CC-44FD-A169-5A0C6C8C49A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8CC-44FD-A169-5A0C6C8C49A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D8CC-44FD-A169-5A0C6C8C49AF}"/>
              </c:ext>
            </c:extLst>
          </c:dPt>
          <c:dLbls>
            <c:dLbl>
              <c:idx val="0"/>
              <c:layout>
                <c:manualLayout>
                  <c:x val="1.2231408573928158E-2"/>
                  <c:y val="1.3888888888888888E-2"/>
                </c:manualLayout>
              </c:layout>
              <c:tx>
                <c:rich>
                  <a:bodyPr/>
                  <a:lstStyle/>
                  <a:p>
                    <a:fld id="{D30B1550-789D-4127-B97E-5CBD459998C3}" type="CATEGORYNAME">
                      <a:rPr lang="en-US" sz="1600" b="1"/>
                      <a:pPr/>
                      <a:t>[CATEGORY NAME]</a:t>
                    </a:fld>
                    <a:r>
                      <a:rPr lang="en-US" b="1" baseline="0" dirty="0"/>
                      <a:t>
</a:t>
                    </a:r>
                    <a:fld id="{3D92BC15-5D1D-4B17-B522-3C80816A3E76}" type="PERCENTAGE">
                      <a:rPr lang="en-US" sz="1600" b="1" baseline="0"/>
                      <a:pPr/>
                      <a:t>[PERCENTAGE]</a:t>
                    </a:fld>
                    <a:endParaRPr lang="en-US" b="1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8CC-44FD-A169-5A0C6C8C49AF}"/>
                </c:ext>
              </c:extLst>
            </c:dLbl>
            <c:dLbl>
              <c:idx val="1"/>
              <c:layout>
                <c:manualLayout>
                  <c:x val="0.24564883161085541"/>
                  <c:y val="-6.5744061247995311E-2"/>
                </c:manualLayout>
              </c:layout>
              <c:tx>
                <c:rich>
                  <a:bodyPr/>
                  <a:lstStyle/>
                  <a:p>
                    <a:fld id="{6585166A-5338-4025-A154-E8538C311BCD}" type="CATEGORYNAME">
                      <a:rPr lang="en-US" sz="1600" b="1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A3C55AF2-8B27-4992-A475-5B019FEC0F91}" type="PERCENTAGE">
                      <a:rPr lang="en-US" sz="1600" b="1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8CC-44FD-A169-5A0C6C8C49AF}"/>
                </c:ext>
              </c:extLst>
            </c:dLbl>
            <c:dLbl>
              <c:idx val="2"/>
              <c:layout>
                <c:manualLayout>
                  <c:x val="-6.5060739742361668E-3"/>
                  <c:y val="8.0281760005400174E-2"/>
                </c:manualLayout>
              </c:layout>
              <c:tx>
                <c:rich>
                  <a:bodyPr/>
                  <a:lstStyle/>
                  <a:p>
                    <a:fld id="{93F9F4E0-6C58-4680-B890-F29B02151E4B}" type="CATEGORYNAME">
                      <a:rPr lang="en-US" sz="1600" b="1"/>
                      <a:pPr/>
                      <a:t>[CATEGORY NAME]</a:t>
                    </a:fld>
                    <a:r>
                      <a:rPr lang="en-US" b="1" baseline="0" dirty="0"/>
                      <a:t>
</a:t>
                    </a:r>
                    <a:fld id="{6504DB97-C30E-426C-BD34-540B49597968}" type="PERCENTAGE">
                      <a:rPr lang="en-US" sz="1600" b="1" baseline="0"/>
                      <a:pPr/>
                      <a:t>[PERCENTAGE]</a:t>
                    </a:fld>
                    <a:endParaRPr lang="en-US" b="1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8CC-44FD-A169-5A0C6C8C49AF}"/>
                </c:ext>
              </c:extLst>
            </c:dLbl>
            <c:dLbl>
              <c:idx val="3"/>
              <c:layout>
                <c:manualLayout>
                  <c:x val="0"/>
                  <c:y val="1.8261303105814187E-2"/>
                </c:manualLayout>
              </c:layout>
              <c:tx>
                <c:rich>
                  <a:bodyPr/>
                  <a:lstStyle/>
                  <a:p>
                    <a:fld id="{D0B8CA8A-C450-40C8-AF78-E9C4A2C04C1C}" type="CATEGORYNAME">
                      <a:rPr lang="en-US" sz="1600" b="1"/>
                      <a:pPr/>
                      <a:t>[CATEGORY NAME]</a:t>
                    </a:fld>
                    <a:r>
                      <a:rPr lang="en-US" b="1" baseline="0" dirty="0"/>
                      <a:t>
</a:t>
                    </a:r>
                    <a:fld id="{CB057CD8-DF07-4160-9E9D-E7269D3C9949}" type="PERCENTAGE">
                      <a:rPr lang="en-US" sz="1600" b="1" baseline="0"/>
                      <a:pPr/>
                      <a:t>[PERCENTAGE]</a:t>
                    </a:fld>
                    <a:endParaRPr lang="en-US" b="1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D8CC-44FD-A169-5A0C6C8C49AF}"/>
                </c:ext>
              </c:extLst>
            </c:dLbl>
            <c:dLbl>
              <c:idx val="4"/>
              <c:layout>
                <c:manualLayout>
                  <c:x val="-4.6013328186963506E-2"/>
                  <c:y val="6.1196948701632101E-2"/>
                </c:manualLayout>
              </c:layout>
              <c:tx>
                <c:rich>
                  <a:bodyPr/>
                  <a:lstStyle/>
                  <a:p>
                    <a:fld id="{6094D813-01C8-4A47-ABF8-6BF9BC7B5A75}" type="CATEGORYNAME">
                      <a:rPr lang="en-US" sz="1600" b="1"/>
                      <a:pPr/>
                      <a:t>[CATEGORY NAME]</a:t>
                    </a:fld>
                    <a:r>
                      <a:rPr lang="en-US" sz="1600" b="1" baseline="0" dirty="0"/>
                      <a:t>
</a:t>
                    </a:r>
                    <a:fld id="{7EDB8C06-2970-47E9-9B85-D7CAB17ED4FA}" type="PERCENTAGE">
                      <a:rPr lang="en-US" sz="1600" b="1" baseline="0"/>
                      <a:pPr/>
                      <a:t>[PERCENTAGE]</a:t>
                    </a:fld>
                    <a:endParaRPr lang="en-US" sz="1600" b="1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134387428283857"/>
                      <c:h val="0.1938266814156660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D8CC-44FD-A169-5A0C6C8C49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'[Ship Breaking Data.xlsx]Typewise Numbers'!$A$1:$A$5</c:f>
              <c:strCache>
                <c:ptCount val="5"/>
                <c:pt idx="0">
                  <c:v>Bulk Carriers</c:v>
                </c:pt>
                <c:pt idx="1">
                  <c:v>Oil Tankers</c:v>
                </c:pt>
                <c:pt idx="2">
                  <c:v>Container Ships</c:v>
                </c:pt>
                <c:pt idx="3">
                  <c:v>General Cargo</c:v>
                </c:pt>
                <c:pt idx="4">
                  <c:v>Other Types</c:v>
                </c:pt>
              </c:strCache>
            </c:strRef>
          </c:cat>
          <c:val>
            <c:numRef>
              <c:f>'[Ship Breaking Data.xlsx]Typewise Numbers'!$B$1:$B$5</c:f>
              <c:numCache>
                <c:formatCode>General</c:formatCode>
                <c:ptCount val="5"/>
                <c:pt idx="0">
                  <c:v>500</c:v>
                </c:pt>
                <c:pt idx="1">
                  <c:v>270</c:v>
                </c:pt>
                <c:pt idx="2">
                  <c:v>165</c:v>
                </c:pt>
                <c:pt idx="3">
                  <c:v>170</c:v>
                </c:pt>
                <c:pt idx="4">
                  <c:v>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8CC-44FD-A169-5A0C6C8C49AF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2678106636855352E-2"/>
          <c:y val="0.89036683313781595"/>
          <c:w val="0.93078633533229116"/>
          <c:h val="0.1073508791128993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0BB7B-B7DD-441B-987B-3205B0FCC97E}" type="datetimeFigureOut">
              <a:rPr lang="en-US" smtClean="0"/>
              <a:t>26-Feb-24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684AE-55E8-4A99-BF5E-BC84880E8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29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684AE-55E8-4A99-BF5E-BC84880E81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31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684AE-55E8-4A99-BF5E-BC84880E81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54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684AE-55E8-4A99-BF5E-BC84880E81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28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684AE-55E8-4A99-BF5E-BC84880E81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12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684AE-55E8-4A99-BF5E-BC84880E81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1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684AE-55E8-4A99-BF5E-BC84880E810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15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684AE-55E8-4A99-BF5E-BC84880E810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88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684AE-55E8-4A99-BF5E-BC84880E810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453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684AE-55E8-4A99-BF5E-BC84880E810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55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684AE-55E8-4A99-BF5E-BC84880E810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334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684AE-55E8-4A99-BF5E-BC84880E810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32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684AE-55E8-4A99-BF5E-BC84880E81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410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684AE-55E8-4A99-BF5E-BC84880E810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90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684AE-55E8-4A99-BF5E-BC84880E810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54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684AE-55E8-4A99-BF5E-BC84880E81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97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684AE-55E8-4A99-BF5E-BC84880E81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2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684AE-55E8-4A99-BF5E-BC84880E81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76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684AE-55E8-4A99-BF5E-BC84880E81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90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684AE-55E8-4A99-BF5E-BC84880E81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56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684AE-55E8-4A99-BF5E-BC84880E81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08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684AE-55E8-4A99-BF5E-BC84880E81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50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2D09-621A-4350-B127-3C8F7CE71E60}" type="datetime1">
              <a:rPr lang="en-US" smtClean="0"/>
              <a:t>26-Feb-24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81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E342-4126-4257-B08E-E27CEE094263}" type="datetime1">
              <a:rPr lang="en-US" smtClean="0"/>
              <a:t>26-Feb-24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0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7FC0-72A8-4AF6-8008-6116001542E9}" type="datetime1">
              <a:rPr lang="en-US" smtClean="0"/>
              <a:t>26-Feb-24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8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B0EF-27F7-4A84-9DB3-5010AB64D141}" type="datetime1">
              <a:rPr lang="en-US" smtClean="0"/>
              <a:t>26-Feb-24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1692-419A-43EC-9BCB-6CC28A1A663B}" type="datetime1">
              <a:rPr lang="en-US" smtClean="0"/>
              <a:t>26-Feb-24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0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234E-2636-4717-911D-A928B4C89F49}" type="datetime1">
              <a:rPr lang="en-US" smtClean="0"/>
              <a:t>26-Feb-24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7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1C14-4E3A-4306-9731-EE4CC9583431}" type="datetime1">
              <a:rPr lang="en-US" smtClean="0"/>
              <a:t>26-Feb-24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2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53DF-B7EF-45DB-924F-DC03D5165924}" type="datetime1">
              <a:rPr lang="en-US" smtClean="0"/>
              <a:t>26-Feb-24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7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4E0C-4669-44C0-8924-FD33D8FB127B}" type="datetime1">
              <a:rPr lang="en-US" smtClean="0"/>
              <a:t>26-Feb-24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5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D697C80-3DE1-4986-8E63-10EE28E0DADB}" type="datetime1">
              <a:rPr lang="en-US" smtClean="0"/>
              <a:t>26-Feb-24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F7F6FA-1985-4402-ADDA-9D4905FC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3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DEBE-6808-4D05-9C6F-F82E7009D123}" type="datetime1">
              <a:rPr lang="en-US" smtClean="0"/>
              <a:t>26-Feb-24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5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8B5051-8F11-400C-93D5-278DA11EE844}" type="datetime1">
              <a:rPr lang="en-US" smtClean="0"/>
              <a:t>26-Feb-24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0F7F6FA-1985-4402-ADDA-9D4905FCD14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27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machinelearning.org/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560" y="1241643"/>
            <a:ext cx="10058400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NAME - 400</a:t>
            </a:r>
            <a:br>
              <a:rPr lang="en-US" b="1" dirty="0" smtClean="0">
                <a:latin typeface="+mn-lt"/>
                <a:cs typeface="Arial" panose="020B0604020202020204" pitchFamily="34" charset="0"/>
              </a:rPr>
            </a:br>
            <a:r>
              <a:rPr lang="en-US" b="1" dirty="0" smtClean="0">
                <a:latin typeface="+mn-lt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+mn-lt"/>
                <a:cs typeface="Arial" panose="020B0604020202020204" pitchFamily="34" charset="0"/>
              </a:rPr>
            </a:br>
            <a:r>
              <a:rPr lang="en-US" b="1" dirty="0" smtClean="0">
                <a:latin typeface="+mn-lt"/>
                <a:cs typeface="Arial" panose="020B0604020202020204" pitchFamily="34" charset="0"/>
              </a:rPr>
              <a:t>Project &amp; Thesis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6640" y="3210560"/>
            <a:ext cx="3747693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Supervised by,</a:t>
            </a:r>
          </a:p>
          <a:p>
            <a:endParaRPr lang="en-US" sz="2800" dirty="0"/>
          </a:p>
          <a:p>
            <a:r>
              <a:rPr lang="en-US" sz="2800" dirty="0" smtClean="0"/>
              <a:t>Dr. N. M. Golam Zakaria</a:t>
            </a:r>
          </a:p>
          <a:p>
            <a:r>
              <a:rPr lang="en-US" sz="2800" dirty="0" smtClean="0"/>
              <a:t>Professor,</a:t>
            </a:r>
          </a:p>
          <a:p>
            <a:r>
              <a:rPr lang="en-US" sz="2800" dirty="0" smtClean="0"/>
              <a:t>Dept. of NAME,</a:t>
            </a:r>
          </a:p>
          <a:p>
            <a:r>
              <a:rPr lang="en-US" sz="2800" dirty="0" smtClean="0"/>
              <a:t>BUET.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54807" y="3210560"/>
            <a:ext cx="3271921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Presented by,</a:t>
            </a:r>
          </a:p>
          <a:p>
            <a:endParaRPr lang="en-US" sz="2800" dirty="0"/>
          </a:p>
          <a:p>
            <a:r>
              <a:rPr lang="en-US" sz="2800" dirty="0" smtClean="0"/>
              <a:t>Touseef Hasan</a:t>
            </a:r>
          </a:p>
          <a:p>
            <a:r>
              <a:rPr lang="en-US" sz="2800" dirty="0" smtClean="0"/>
              <a:t>Student ID: 1812044,</a:t>
            </a:r>
          </a:p>
          <a:p>
            <a:r>
              <a:rPr lang="en-US" sz="2800" dirty="0" smtClean="0"/>
              <a:t>Shamsul Islam</a:t>
            </a:r>
          </a:p>
          <a:p>
            <a:r>
              <a:rPr lang="en-US" sz="2800" dirty="0" smtClean="0"/>
              <a:t>Student ID: 1812039.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70802"/>
            <a:ext cx="1312025" cy="365125"/>
          </a:xfrm>
        </p:spPr>
        <p:txBody>
          <a:bodyPr/>
          <a:lstStyle/>
          <a:p>
            <a:fld id="{B0F7F6FA-1985-4402-ADDA-9D4905FCD1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49"/>
    </mc:Choice>
    <mc:Fallback xmlns="">
      <p:transition spd="slow" advTm="494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39992" y="427765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Exploratory Data Analysis (contd.)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886" y="1153143"/>
            <a:ext cx="7388612" cy="506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2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1"/>
    </mc:Choice>
    <mc:Fallback xmlns="">
      <p:transition spd="slow" advTm="73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54083" y="315708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Machine Learning Model Development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083" y="1141942"/>
            <a:ext cx="9069570" cy="5021444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1251857" y="2525486"/>
            <a:ext cx="849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-1153012" y="2265932"/>
            <a:ext cx="45449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/>
              <a:t>Pre-processed Database</a:t>
            </a:r>
            <a:endParaRPr lang="en-US" sz="1500" b="1" dirty="0" smtClean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-1641636" y="4423919"/>
            <a:ext cx="45449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/>
              <a:t>Empirical Formulae from Literature</a:t>
            </a:r>
            <a:endParaRPr lang="en-US" sz="1500" b="1" dirty="0" smtClean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53972" y="4833257"/>
            <a:ext cx="13469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78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12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54083" y="315708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Machine Learning Model Development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3968" y="937707"/>
            <a:ext cx="116586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Supervised Machine Learning Models Used</a:t>
            </a:r>
            <a:endParaRPr lang="en-US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3370" y="1640267"/>
            <a:ext cx="1165863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000" dirty="0" smtClean="0"/>
              <a:t>Multiple Linear Regression</a:t>
            </a:r>
          </a:p>
          <a:p>
            <a:pPr marL="514350" indent="-514350">
              <a:buAutoNum type="arabicPeriod"/>
            </a:pPr>
            <a:r>
              <a:rPr lang="en-US" sz="3000" dirty="0" smtClean="0"/>
              <a:t>Lasso Regression</a:t>
            </a:r>
          </a:p>
          <a:p>
            <a:pPr marL="514350" indent="-514350">
              <a:buAutoNum type="arabicPeriod"/>
            </a:pPr>
            <a:r>
              <a:rPr lang="en-US" sz="3000" dirty="0" smtClean="0"/>
              <a:t>Ridge Regression</a:t>
            </a:r>
          </a:p>
          <a:p>
            <a:pPr marL="514350" indent="-514350">
              <a:buAutoNum type="arabicPeriod"/>
            </a:pPr>
            <a:r>
              <a:rPr lang="en-US" sz="3000" dirty="0" smtClean="0"/>
              <a:t>Polynomial Regression </a:t>
            </a:r>
            <a:r>
              <a:rPr lang="en-US" sz="2500" i="1" dirty="0" smtClean="0"/>
              <a:t>(4</a:t>
            </a:r>
            <a:r>
              <a:rPr lang="en-US" sz="2500" i="1" baseline="30000" dirty="0" smtClean="0"/>
              <a:t>th</a:t>
            </a:r>
            <a:r>
              <a:rPr lang="en-US" sz="2500" i="1" dirty="0"/>
              <a:t> o</a:t>
            </a:r>
            <a:r>
              <a:rPr lang="en-US" sz="2500" i="1" dirty="0" smtClean="0"/>
              <a:t>rder)</a:t>
            </a:r>
            <a:endParaRPr lang="en-US" sz="2500" dirty="0" smtClean="0"/>
          </a:p>
          <a:p>
            <a:pPr marL="514350" indent="-514350">
              <a:buAutoNum type="arabicPeriod"/>
            </a:pPr>
            <a:r>
              <a:rPr lang="en-US" sz="3000" dirty="0" smtClean="0"/>
              <a:t>K-Nearest Neighbors </a:t>
            </a:r>
            <a:r>
              <a:rPr lang="en-US" sz="2500" i="1" dirty="0" smtClean="0"/>
              <a:t>(n=2)</a:t>
            </a:r>
            <a:endParaRPr lang="en-US" sz="2500" dirty="0" smtClean="0"/>
          </a:p>
          <a:p>
            <a:pPr marL="514350" indent="-514350">
              <a:buAutoNum type="arabicPeriod"/>
            </a:pPr>
            <a:r>
              <a:rPr lang="en-US" sz="3000" dirty="0" smtClean="0"/>
              <a:t>Support Vector Machines (SVM)</a:t>
            </a:r>
          </a:p>
          <a:p>
            <a:pPr marL="514350" indent="-514350">
              <a:buAutoNum type="arabicPeriod"/>
            </a:pPr>
            <a:r>
              <a:rPr lang="en-US" sz="3000" dirty="0" smtClean="0"/>
              <a:t>Decision Tree</a:t>
            </a:r>
          </a:p>
          <a:p>
            <a:pPr marL="514350" indent="-514350">
              <a:buAutoNum type="arabicPeriod"/>
            </a:pPr>
            <a:r>
              <a:rPr lang="en-US" sz="3000" dirty="0" smtClean="0"/>
              <a:t>Random Forest</a:t>
            </a:r>
          </a:p>
          <a:p>
            <a:pPr marL="514350" indent="-514350">
              <a:buAutoNum type="arabicPeriod"/>
            </a:pPr>
            <a:r>
              <a:rPr lang="en-US" sz="3000" dirty="0" smtClean="0"/>
              <a:t>AdaBoost</a:t>
            </a:r>
          </a:p>
          <a:p>
            <a:pPr marL="514350" indent="-514350">
              <a:buAutoNum type="arabicPeriod"/>
            </a:pPr>
            <a:r>
              <a:rPr lang="en-US" sz="3000" dirty="0"/>
              <a:t> </a:t>
            </a:r>
            <a:r>
              <a:rPr lang="en-US" sz="3000" dirty="0" smtClean="0"/>
              <a:t>Gradient Boosting Machines (GBM)</a:t>
            </a:r>
            <a:endParaRPr lang="en-US" sz="3000" dirty="0" smtClean="0"/>
          </a:p>
          <a:p>
            <a:pPr marL="514350" indent="-514350">
              <a:buAutoNum type="arabicPeriod"/>
            </a:pP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6362685" y="1640267"/>
            <a:ext cx="58293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11. xGBoost</a:t>
            </a:r>
          </a:p>
          <a:p>
            <a:r>
              <a:rPr lang="en-US" sz="3000" dirty="0" smtClean="0"/>
              <a:t>12. Artificial Neural Network (ANN)</a:t>
            </a:r>
            <a:endParaRPr lang="en-US" sz="3000" dirty="0"/>
          </a:p>
        </p:txBody>
      </p:sp>
      <p:sp>
        <p:nvSpPr>
          <p:cNvPr id="9" name="TextBox 8"/>
          <p:cNvSpPr txBox="1"/>
          <p:nvPr/>
        </p:nvSpPr>
        <p:spPr>
          <a:xfrm>
            <a:off x="7837698" y="2655930"/>
            <a:ext cx="35814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 smtClean="0"/>
              <a:t>(Hidden layers = 2</a:t>
            </a:r>
          </a:p>
          <a:p>
            <a:r>
              <a:rPr lang="en-US" sz="2500" i="1" dirty="0" smtClean="0"/>
              <a:t>Activation function = ReLu</a:t>
            </a:r>
          </a:p>
          <a:p>
            <a:r>
              <a:rPr lang="en-US" sz="2500" i="1" dirty="0" smtClean="0"/>
              <a:t>Optimizer = Adam</a:t>
            </a:r>
          </a:p>
          <a:p>
            <a:r>
              <a:rPr lang="en-US" sz="2500" i="1" dirty="0" smtClean="0"/>
              <a:t>Loss function = MSE)</a:t>
            </a:r>
            <a:endParaRPr lang="en-US" sz="2500" i="1" dirty="0"/>
          </a:p>
        </p:txBody>
      </p:sp>
    </p:spTree>
    <p:extLst>
      <p:ext uri="{BB962C8B-B14F-4D97-AF65-F5344CB8AC3E}">
        <p14:creationId xmlns:p14="http://schemas.microsoft.com/office/powerpoint/2010/main" val="162456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13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54083" y="315708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Machine Learning Model Development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3968" y="937707"/>
            <a:ext cx="116586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Evaluation Metrics Used</a:t>
            </a:r>
            <a:endParaRPr lang="en-US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3370" y="1542503"/>
            <a:ext cx="116586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000" dirty="0" smtClean="0"/>
              <a:t>R-squared (Coefficient of determination)</a:t>
            </a:r>
          </a:p>
          <a:p>
            <a:pPr marL="514350" indent="-514350">
              <a:buAutoNum type="arabicPeriod"/>
            </a:pPr>
            <a:endParaRPr lang="en-US" sz="3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063" y="1888503"/>
            <a:ext cx="4648439" cy="8445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063" y="3107485"/>
            <a:ext cx="2802994" cy="87248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33370" y="2747544"/>
            <a:ext cx="116586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2.     Mean Absolute Percentage Error (MAPE)</a:t>
            </a:r>
            <a:endParaRPr lang="en-US" sz="2000" dirty="0" smtClean="0"/>
          </a:p>
          <a:p>
            <a:pPr marL="514350" indent="-514350">
              <a:buAutoNum type="arabicPeriod"/>
            </a:pPr>
            <a:endParaRPr lang="en-US" sz="3000" dirty="0"/>
          </a:p>
        </p:txBody>
      </p:sp>
      <p:sp>
        <p:nvSpPr>
          <p:cNvPr id="15" name="TextBox 14"/>
          <p:cNvSpPr txBox="1"/>
          <p:nvPr/>
        </p:nvSpPr>
        <p:spPr>
          <a:xfrm>
            <a:off x="533370" y="4010300"/>
            <a:ext cx="116586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  <a:r>
              <a:rPr lang="en-US" sz="2000" dirty="0" smtClean="0"/>
              <a:t>.     Mean Squared Error (MSE)</a:t>
            </a:r>
            <a:endParaRPr lang="en-US" sz="2000" dirty="0" smtClean="0"/>
          </a:p>
          <a:p>
            <a:pPr marL="514350" indent="-514350">
              <a:buAutoNum type="arabicPeriod"/>
            </a:pPr>
            <a:endParaRPr lang="en-US" sz="3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1683" y="4359000"/>
            <a:ext cx="2840374" cy="78068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3370" y="5021380"/>
            <a:ext cx="116586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4.     Mean Absolute Error (MAE)</a:t>
            </a:r>
            <a:endParaRPr lang="en-US" sz="2000" dirty="0" smtClean="0"/>
          </a:p>
          <a:p>
            <a:pPr marL="514350" indent="-514350">
              <a:buAutoNum type="arabicPeriod"/>
            </a:pPr>
            <a:endParaRPr lang="en-US" sz="3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5057" y="5336900"/>
            <a:ext cx="2427514" cy="85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8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14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54083" y="333503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Machine Learning Model Development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3968" y="937707"/>
            <a:ext cx="116586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Bulk Carriers</a:t>
            </a:r>
            <a:endParaRPr lang="en-US" sz="3200" dirty="0" smtClean="0"/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E4CE73F3-6807-4491-A387-4687F4AD3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11502"/>
              </p:ext>
            </p:extLst>
          </p:nvPr>
        </p:nvGraphicFramePr>
        <p:xfrm>
          <a:off x="1154083" y="1587259"/>
          <a:ext cx="10248375" cy="463129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401118">
                  <a:extLst>
                    <a:ext uri="{9D8B030D-6E8A-4147-A177-3AD203B41FA5}">
                      <a16:colId xmlns:a16="http://schemas.microsoft.com/office/drawing/2014/main" val="1305576590"/>
                    </a:ext>
                  </a:extLst>
                </a:gridCol>
                <a:gridCol w="2604675">
                  <a:extLst>
                    <a:ext uri="{9D8B030D-6E8A-4147-A177-3AD203B41FA5}">
                      <a16:colId xmlns:a16="http://schemas.microsoft.com/office/drawing/2014/main" val="3073435716"/>
                    </a:ext>
                  </a:extLst>
                </a:gridCol>
                <a:gridCol w="1592256">
                  <a:extLst>
                    <a:ext uri="{9D8B030D-6E8A-4147-A177-3AD203B41FA5}">
                      <a16:colId xmlns:a16="http://schemas.microsoft.com/office/drawing/2014/main" val="1908308874"/>
                    </a:ext>
                  </a:extLst>
                </a:gridCol>
                <a:gridCol w="2246212">
                  <a:extLst>
                    <a:ext uri="{9D8B030D-6E8A-4147-A177-3AD203B41FA5}">
                      <a16:colId xmlns:a16="http://schemas.microsoft.com/office/drawing/2014/main" val="1319377237"/>
                    </a:ext>
                  </a:extLst>
                </a:gridCol>
                <a:gridCol w="1404114">
                  <a:extLst>
                    <a:ext uri="{9D8B030D-6E8A-4147-A177-3AD203B41FA5}">
                      <a16:colId xmlns:a16="http://schemas.microsoft.com/office/drawing/2014/main" val="4283492267"/>
                    </a:ext>
                  </a:extLst>
                </a:gridCol>
              </a:tblGrid>
              <a:tr h="54949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Applied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Model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55251"/>
                  </a:ext>
                </a:extLst>
              </a:tr>
              <a:tr h="6229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Multiple</a:t>
                      </a:r>
                      <a:r>
                        <a:rPr lang="en-US" b="1" baseline="0" dirty="0" smtClean="0"/>
                        <a:t> Linear Regression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1.018 x 10^7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1932.1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970731"/>
                  </a:ext>
                </a:extLst>
              </a:tr>
              <a:tr h="71965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Lasso</a:t>
                      </a:r>
                      <a:r>
                        <a:rPr lang="en-US" b="1" baseline="0" dirty="0" smtClean="0"/>
                        <a:t> Regression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1.018</a:t>
                      </a:r>
                      <a:r>
                        <a:rPr lang="en-US" baseline="0" dirty="0" smtClean="0"/>
                        <a:t> x 10^7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1692.1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90855"/>
                  </a:ext>
                </a:extLst>
              </a:tr>
              <a:tr h="4601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Ridge Regression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1.018</a:t>
                      </a:r>
                      <a:r>
                        <a:rPr lang="en-US" baseline="0" dirty="0" smtClean="0"/>
                        <a:t> x 10^7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1692.1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623474"/>
                  </a:ext>
                </a:extLst>
              </a:tr>
              <a:tr h="62297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Polynomial Regression (n=4)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5.893</a:t>
                      </a:r>
                      <a:r>
                        <a:rPr lang="en-US" baseline="0" dirty="0" smtClean="0"/>
                        <a:t> x 10^6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1215.7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031770"/>
                  </a:ext>
                </a:extLst>
              </a:tr>
              <a:tr h="62297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K-Nearest Neighbors (n=2)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8.79%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6.691</a:t>
                      </a:r>
                      <a:r>
                        <a:rPr lang="en-US" baseline="0" dirty="0" smtClean="0"/>
                        <a:t> x 10^6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1100.3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183170"/>
                  </a:ext>
                </a:extLst>
              </a:tr>
              <a:tr h="98172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Support Vector Machines (SVM)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34.08%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2.011</a:t>
                      </a:r>
                      <a:r>
                        <a:rPr lang="en-US" baseline="0" dirty="0" smtClean="0"/>
                        <a:t> x 10^8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7204.7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857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81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15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54083" y="333503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Machine Learning Model Development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3968" y="937707"/>
            <a:ext cx="116586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Bulk Carriers (contd.)</a:t>
            </a:r>
            <a:endParaRPr lang="en-US" sz="3200" dirty="0" smtClean="0"/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E4CE73F3-6807-4491-A387-4687F4AD3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263072"/>
              </p:ext>
            </p:extLst>
          </p:nvPr>
        </p:nvGraphicFramePr>
        <p:xfrm>
          <a:off x="1154083" y="1587259"/>
          <a:ext cx="10248375" cy="459707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401118">
                  <a:extLst>
                    <a:ext uri="{9D8B030D-6E8A-4147-A177-3AD203B41FA5}">
                      <a16:colId xmlns:a16="http://schemas.microsoft.com/office/drawing/2014/main" val="1305576590"/>
                    </a:ext>
                  </a:extLst>
                </a:gridCol>
                <a:gridCol w="2604675">
                  <a:extLst>
                    <a:ext uri="{9D8B030D-6E8A-4147-A177-3AD203B41FA5}">
                      <a16:colId xmlns:a16="http://schemas.microsoft.com/office/drawing/2014/main" val="3073435716"/>
                    </a:ext>
                  </a:extLst>
                </a:gridCol>
                <a:gridCol w="1592256">
                  <a:extLst>
                    <a:ext uri="{9D8B030D-6E8A-4147-A177-3AD203B41FA5}">
                      <a16:colId xmlns:a16="http://schemas.microsoft.com/office/drawing/2014/main" val="1908308874"/>
                    </a:ext>
                  </a:extLst>
                </a:gridCol>
                <a:gridCol w="2246212">
                  <a:extLst>
                    <a:ext uri="{9D8B030D-6E8A-4147-A177-3AD203B41FA5}">
                      <a16:colId xmlns:a16="http://schemas.microsoft.com/office/drawing/2014/main" val="1319377237"/>
                    </a:ext>
                  </a:extLst>
                </a:gridCol>
                <a:gridCol w="1404114">
                  <a:extLst>
                    <a:ext uri="{9D8B030D-6E8A-4147-A177-3AD203B41FA5}">
                      <a16:colId xmlns:a16="http://schemas.microsoft.com/office/drawing/2014/main" val="4283492267"/>
                    </a:ext>
                  </a:extLst>
                </a:gridCol>
              </a:tblGrid>
              <a:tr h="54949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Applied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Model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55251"/>
                  </a:ext>
                </a:extLst>
              </a:tr>
              <a:tr h="6229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5.243</a:t>
                      </a:r>
                      <a:r>
                        <a:rPr lang="en-US" baseline="0" dirty="0" smtClean="0"/>
                        <a:t> x 10^6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970731"/>
                  </a:ext>
                </a:extLst>
              </a:tr>
              <a:tr h="71965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Random Forest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4.036 x 10^6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901.4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90855"/>
                  </a:ext>
                </a:extLst>
              </a:tr>
              <a:tr h="4601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AdaBoost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1.26</a:t>
                      </a:r>
                      <a:r>
                        <a:rPr lang="en-US" baseline="0" dirty="0" smtClean="0"/>
                        <a:t> x 10^7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2027.6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623474"/>
                  </a:ext>
                </a:extLst>
              </a:tr>
              <a:tr h="62297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Gradient Boosting</a:t>
                      </a:r>
                      <a:r>
                        <a:rPr lang="en-US" b="1" baseline="0" dirty="0" smtClean="0"/>
                        <a:t> Machines (GBM)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4.11 x 10^6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1012.4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031770"/>
                  </a:ext>
                </a:extLst>
              </a:tr>
              <a:tr h="62297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xGBoost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4.653</a:t>
                      </a:r>
                      <a:r>
                        <a:rPr lang="en-US" baseline="0" dirty="0" smtClean="0"/>
                        <a:t> x 10^6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1005.8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183170"/>
                  </a:ext>
                </a:extLst>
              </a:tr>
              <a:tr h="98172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Artificial Neural Network</a:t>
                      </a:r>
                      <a:r>
                        <a:rPr lang="en-US" b="1" baseline="0" dirty="0" smtClean="0"/>
                        <a:t> (ANN)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5.899 x 10^7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4531.2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857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5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16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54083" y="256384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Machine Learning Model Development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3968" y="905905"/>
            <a:ext cx="116586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Oil Tankers</a:t>
            </a:r>
            <a:endParaRPr lang="en-US" sz="3200" dirty="0" smtClean="0"/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E4CE73F3-6807-4491-A387-4687F4AD3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606993"/>
              </p:ext>
            </p:extLst>
          </p:nvPr>
        </p:nvGraphicFramePr>
        <p:xfrm>
          <a:off x="1154083" y="1587259"/>
          <a:ext cx="10248375" cy="463129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401118">
                  <a:extLst>
                    <a:ext uri="{9D8B030D-6E8A-4147-A177-3AD203B41FA5}">
                      <a16:colId xmlns:a16="http://schemas.microsoft.com/office/drawing/2014/main" val="1305576590"/>
                    </a:ext>
                  </a:extLst>
                </a:gridCol>
                <a:gridCol w="2604675">
                  <a:extLst>
                    <a:ext uri="{9D8B030D-6E8A-4147-A177-3AD203B41FA5}">
                      <a16:colId xmlns:a16="http://schemas.microsoft.com/office/drawing/2014/main" val="3073435716"/>
                    </a:ext>
                  </a:extLst>
                </a:gridCol>
                <a:gridCol w="1592256">
                  <a:extLst>
                    <a:ext uri="{9D8B030D-6E8A-4147-A177-3AD203B41FA5}">
                      <a16:colId xmlns:a16="http://schemas.microsoft.com/office/drawing/2014/main" val="1908308874"/>
                    </a:ext>
                  </a:extLst>
                </a:gridCol>
                <a:gridCol w="2246212">
                  <a:extLst>
                    <a:ext uri="{9D8B030D-6E8A-4147-A177-3AD203B41FA5}">
                      <a16:colId xmlns:a16="http://schemas.microsoft.com/office/drawing/2014/main" val="1319377237"/>
                    </a:ext>
                  </a:extLst>
                </a:gridCol>
                <a:gridCol w="1404114">
                  <a:extLst>
                    <a:ext uri="{9D8B030D-6E8A-4147-A177-3AD203B41FA5}">
                      <a16:colId xmlns:a16="http://schemas.microsoft.com/office/drawing/2014/main" val="4283492267"/>
                    </a:ext>
                  </a:extLst>
                </a:gridCol>
              </a:tblGrid>
              <a:tr h="54949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Applied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Model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55251"/>
                  </a:ext>
                </a:extLst>
              </a:tr>
              <a:tr h="6229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Multiple</a:t>
                      </a:r>
                      <a:r>
                        <a:rPr lang="en-US" b="1" baseline="0" dirty="0" smtClean="0"/>
                        <a:t> Linear Regression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22.13%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3.467 x 10^7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2763.3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970731"/>
                  </a:ext>
                </a:extLst>
              </a:tr>
              <a:tr h="71965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Lasso</a:t>
                      </a:r>
                      <a:r>
                        <a:rPr lang="en-US" b="1" baseline="0" dirty="0" smtClean="0"/>
                        <a:t> Regression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22.13%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3.467</a:t>
                      </a:r>
                      <a:r>
                        <a:rPr lang="en-US" baseline="0" dirty="0" smtClean="0"/>
                        <a:t> x 10^7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2763.3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90855"/>
                  </a:ext>
                </a:extLst>
              </a:tr>
              <a:tr h="4601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Ridge Regression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22.13%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3.467</a:t>
                      </a:r>
                      <a:r>
                        <a:rPr lang="en-US" baseline="0" dirty="0" smtClean="0"/>
                        <a:t> x 10^7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2763.3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623474"/>
                  </a:ext>
                </a:extLst>
              </a:tr>
              <a:tr h="62297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Polynomial Regression (n=4)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12.77%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8.852</a:t>
                      </a:r>
                      <a:r>
                        <a:rPr lang="en-US" baseline="0" dirty="0" smtClean="0"/>
                        <a:t> x 10^6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1439.9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031770"/>
                  </a:ext>
                </a:extLst>
              </a:tr>
              <a:tr h="62297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K-Nearest Neighbors (n=2)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13.11%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2.894</a:t>
                      </a:r>
                      <a:r>
                        <a:rPr lang="en-US" baseline="0" dirty="0" smtClean="0"/>
                        <a:t> x 10^7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1801.4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183170"/>
                  </a:ext>
                </a:extLst>
              </a:tr>
              <a:tr h="98172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Support Vector Machines (SVM)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128.07%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5.49</a:t>
                      </a:r>
                      <a:r>
                        <a:rPr lang="en-US" baseline="0" dirty="0" smtClean="0"/>
                        <a:t> x 10^8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11271.5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857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47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17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54083" y="256384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Machine Learning Model Development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3968" y="905905"/>
            <a:ext cx="116586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Oil Tankers (contd.)</a:t>
            </a:r>
            <a:endParaRPr lang="en-US" sz="3200" dirty="0" smtClean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E4CE73F3-6807-4491-A387-4687F4AD3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428358"/>
              </p:ext>
            </p:extLst>
          </p:nvPr>
        </p:nvGraphicFramePr>
        <p:xfrm>
          <a:off x="1154083" y="1587259"/>
          <a:ext cx="10248375" cy="4614187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401118">
                  <a:extLst>
                    <a:ext uri="{9D8B030D-6E8A-4147-A177-3AD203B41FA5}">
                      <a16:colId xmlns:a16="http://schemas.microsoft.com/office/drawing/2014/main" val="1305576590"/>
                    </a:ext>
                  </a:extLst>
                </a:gridCol>
                <a:gridCol w="2604675">
                  <a:extLst>
                    <a:ext uri="{9D8B030D-6E8A-4147-A177-3AD203B41FA5}">
                      <a16:colId xmlns:a16="http://schemas.microsoft.com/office/drawing/2014/main" val="3073435716"/>
                    </a:ext>
                  </a:extLst>
                </a:gridCol>
                <a:gridCol w="1592256">
                  <a:extLst>
                    <a:ext uri="{9D8B030D-6E8A-4147-A177-3AD203B41FA5}">
                      <a16:colId xmlns:a16="http://schemas.microsoft.com/office/drawing/2014/main" val="1908308874"/>
                    </a:ext>
                  </a:extLst>
                </a:gridCol>
                <a:gridCol w="2246212">
                  <a:extLst>
                    <a:ext uri="{9D8B030D-6E8A-4147-A177-3AD203B41FA5}">
                      <a16:colId xmlns:a16="http://schemas.microsoft.com/office/drawing/2014/main" val="1319377237"/>
                    </a:ext>
                  </a:extLst>
                </a:gridCol>
                <a:gridCol w="1404114">
                  <a:extLst>
                    <a:ext uri="{9D8B030D-6E8A-4147-A177-3AD203B41FA5}">
                      <a16:colId xmlns:a16="http://schemas.microsoft.com/office/drawing/2014/main" val="4283492267"/>
                    </a:ext>
                  </a:extLst>
                </a:gridCol>
              </a:tblGrid>
              <a:tr h="54949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Applied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Model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55251"/>
                  </a:ext>
                </a:extLst>
              </a:tr>
              <a:tr h="6229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13.24%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3.182 x 10^7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1787.4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970731"/>
                  </a:ext>
                </a:extLst>
              </a:tr>
              <a:tr h="71965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Random Forest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10.92%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8.574 x 10^6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1202.4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90855"/>
                  </a:ext>
                </a:extLst>
              </a:tr>
              <a:tr h="4601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AdaBoost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24.42%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1.19</a:t>
                      </a:r>
                      <a:r>
                        <a:rPr lang="en-US" baseline="0" dirty="0" smtClean="0"/>
                        <a:t> x 10^7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1706.1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623474"/>
                  </a:ext>
                </a:extLst>
              </a:tr>
              <a:tr h="62297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Gradient Boosting</a:t>
                      </a:r>
                      <a:r>
                        <a:rPr lang="en-US" b="1" baseline="0" dirty="0" smtClean="0"/>
                        <a:t> Machines (GBM)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11.49%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1.161 x 10^7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1290.6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031770"/>
                  </a:ext>
                </a:extLst>
              </a:tr>
              <a:tr h="62297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xGBoost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11.77%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1.61</a:t>
                      </a:r>
                      <a:r>
                        <a:rPr lang="en-US" baseline="0" dirty="0" smtClean="0"/>
                        <a:t> x 10^7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1489.6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183170"/>
                  </a:ext>
                </a:extLst>
              </a:tr>
              <a:tr h="98172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Artificial Neural Network</a:t>
                      </a:r>
                      <a:r>
                        <a:rPr lang="en-US" b="1" baseline="0" dirty="0" smtClean="0"/>
                        <a:t> (ANN)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3.55 x 10^7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3070.2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857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90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18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54083" y="256384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Machine Learning Model Development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3968" y="905905"/>
            <a:ext cx="116586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Container Ships</a:t>
            </a:r>
            <a:endParaRPr lang="en-US" sz="3200" dirty="0" smtClean="0"/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E4CE73F3-6807-4491-A387-4687F4AD3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905826"/>
              </p:ext>
            </p:extLst>
          </p:nvPr>
        </p:nvGraphicFramePr>
        <p:xfrm>
          <a:off x="1154083" y="1587259"/>
          <a:ext cx="10248375" cy="463129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401118">
                  <a:extLst>
                    <a:ext uri="{9D8B030D-6E8A-4147-A177-3AD203B41FA5}">
                      <a16:colId xmlns:a16="http://schemas.microsoft.com/office/drawing/2014/main" val="1305576590"/>
                    </a:ext>
                  </a:extLst>
                </a:gridCol>
                <a:gridCol w="2604675">
                  <a:extLst>
                    <a:ext uri="{9D8B030D-6E8A-4147-A177-3AD203B41FA5}">
                      <a16:colId xmlns:a16="http://schemas.microsoft.com/office/drawing/2014/main" val="3073435716"/>
                    </a:ext>
                  </a:extLst>
                </a:gridCol>
                <a:gridCol w="1592256">
                  <a:extLst>
                    <a:ext uri="{9D8B030D-6E8A-4147-A177-3AD203B41FA5}">
                      <a16:colId xmlns:a16="http://schemas.microsoft.com/office/drawing/2014/main" val="1908308874"/>
                    </a:ext>
                  </a:extLst>
                </a:gridCol>
                <a:gridCol w="2246212">
                  <a:extLst>
                    <a:ext uri="{9D8B030D-6E8A-4147-A177-3AD203B41FA5}">
                      <a16:colId xmlns:a16="http://schemas.microsoft.com/office/drawing/2014/main" val="1319377237"/>
                    </a:ext>
                  </a:extLst>
                </a:gridCol>
                <a:gridCol w="1404114">
                  <a:extLst>
                    <a:ext uri="{9D8B030D-6E8A-4147-A177-3AD203B41FA5}">
                      <a16:colId xmlns:a16="http://schemas.microsoft.com/office/drawing/2014/main" val="4283492267"/>
                    </a:ext>
                  </a:extLst>
                </a:gridCol>
              </a:tblGrid>
              <a:tr h="54949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Applied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Model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55251"/>
                  </a:ext>
                </a:extLst>
              </a:tr>
              <a:tr h="6229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Multiple</a:t>
                      </a:r>
                      <a:r>
                        <a:rPr lang="en-US" b="1" baseline="0" dirty="0" smtClean="0"/>
                        <a:t> Linear Regression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18.72%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1.612 x 10^7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1923.6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970731"/>
                  </a:ext>
                </a:extLst>
              </a:tr>
              <a:tr h="71965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Lasso</a:t>
                      </a:r>
                      <a:r>
                        <a:rPr lang="en-US" b="1" baseline="0" dirty="0" smtClean="0"/>
                        <a:t> Regression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18.74%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1.612</a:t>
                      </a:r>
                      <a:r>
                        <a:rPr lang="en-US" baseline="0" dirty="0" smtClean="0"/>
                        <a:t> x 10^7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1923.6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90855"/>
                  </a:ext>
                </a:extLst>
              </a:tr>
              <a:tr h="4601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Ridge Regression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18.72%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1.612</a:t>
                      </a:r>
                      <a:r>
                        <a:rPr lang="en-US" baseline="0" dirty="0" smtClean="0"/>
                        <a:t> x 10^7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1923.6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623474"/>
                  </a:ext>
                </a:extLst>
              </a:tr>
              <a:tr h="62297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Polynomial Regression (n=4)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12.98%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1.428</a:t>
                      </a:r>
                      <a:r>
                        <a:rPr lang="en-US" baseline="0" dirty="0" smtClean="0"/>
                        <a:t> x 10^7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1755.6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031770"/>
                  </a:ext>
                </a:extLst>
              </a:tr>
              <a:tr h="62297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K-Nearest Neighbors (n=2)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18.03%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2.43</a:t>
                      </a:r>
                      <a:r>
                        <a:rPr lang="en-US" baseline="0" dirty="0" smtClean="0"/>
                        <a:t> x 10^7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2380.3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183170"/>
                  </a:ext>
                </a:extLst>
              </a:tr>
              <a:tr h="98172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Support Vector Machines (SVM)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63.59%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1.168</a:t>
                      </a:r>
                      <a:r>
                        <a:rPr lang="en-US" baseline="0" dirty="0" smtClean="0"/>
                        <a:t> x 10^8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6589.1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857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89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19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54083" y="256384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Machine Learning Model Development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3968" y="905905"/>
            <a:ext cx="116586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Container Ships (contd.)</a:t>
            </a:r>
            <a:endParaRPr lang="en-US" sz="3200" dirty="0" smtClean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E4CE73F3-6807-4491-A387-4687F4AD3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248115"/>
              </p:ext>
            </p:extLst>
          </p:nvPr>
        </p:nvGraphicFramePr>
        <p:xfrm>
          <a:off x="1154083" y="1587259"/>
          <a:ext cx="10248375" cy="4614187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401118">
                  <a:extLst>
                    <a:ext uri="{9D8B030D-6E8A-4147-A177-3AD203B41FA5}">
                      <a16:colId xmlns:a16="http://schemas.microsoft.com/office/drawing/2014/main" val="1305576590"/>
                    </a:ext>
                  </a:extLst>
                </a:gridCol>
                <a:gridCol w="2604675">
                  <a:extLst>
                    <a:ext uri="{9D8B030D-6E8A-4147-A177-3AD203B41FA5}">
                      <a16:colId xmlns:a16="http://schemas.microsoft.com/office/drawing/2014/main" val="3073435716"/>
                    </a:ext>
                  </a:extLst>
                </a:gridCol>
                <a:gridCol w="1592256">
                  <a:extLst>
                    <a:ext uri="{9D8B030D-6E8A-4147-A177-3AD203B41FA5}">
                      <a16:colId xmlns:a16="http://schemas.microsoft.com/office/drawing/2014/main" val="1908308874"/>
                    </a:ext>
                  </a:extLst>
                </a:gridCol>
                <a:gridCol w="2246212">
                  <a:extLst>
                    <a:ext uri="{9D8B030D-6E8A-4147-A177-3AD203B41FA5}">
                      <a16:colId xmlns:a16="http://schemas.microsoft.com/office/drawing/2014/main" val="1319377237"/>
                    </a:ext>
                  </a:extLst>
                </a:gridCol>
                <a:gridCol w="1404114">
                  <a:extLst>
                    <a:ext uri="{9D8B030D-6E8A-4147-A177-3AD203B41FA5}">
                      <a16:colId xmlns:a16="http://schemas.microsoft.com/office/drawing/2014/main" val="4283492267"/>
                    </a:ext>
                  </a:extLst>
                </a:gridCol>
              </a:tblGrid>
              <a:tr h="54949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Applied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Model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55251"/>
                  </a:ext>
                </a:extLst>
              </a:tr>
              <a:tr h="6229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14.57%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1.86 x 10^7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1941.3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970731"/>
                  </a:ext>
                </a:extLst>
              </a:tr>
              <a:tr h="71965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Random Forest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13.46%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1.276 x 10^7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1597.7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90855"/>
                  </a:ext>
                </a:extLst>
              </a:tr>
              <a:tr h="4601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AdaBoost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17.56%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1.32</a:t>
                      </a:r>
                      <a:r>
                        <a:rPr lang="en-US" baseline="0" dirty="0" smtClean="0"/>
                        <a:t> x 10^7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1687.2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623474"/>
                  </a:ext>
                </a:extLst>
              </a:tr>
              <a:tr h="62297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Gradient Boosting</a:t>
                      </a:r>
                      <a:r>
                        <a:rPr lang="en-US" b="1" baseline="0" dirty="0" smtClean="0"/>
                        <a:t> Machines (GBM)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14.47%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1.323 x 10^7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1687.2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031770"/>
                  </a:ext>
                </a:extLst>
              </a:tr>
              <a:tr h="62297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xGBoost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14.38%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1.585</a:t>
                      </a:r>
                      <a:r>
                        <a:rPr lang="en-US" baseline="0" dirty="0" smtClean="0"/>
                        <a:t> x 10^7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1814.1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183170"/>
                  </a:ext>
                </a:extLst>
              </a:tr>
              <a:tr h="98172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Artificial Neural Network</a:t>
                      </a:r>
                      <a:r>
                        <a:rPr lang="en-US" b="1" baseline="0" dirty="0" smtClean="0"/>
                        <a:t> (ANN)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4.681 x 10^7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4302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857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01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048551" y="1109341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Title</a:t>
            </a:r>
            <a:endParaRPr lang="en-US" b="1" dirty="0" smtClean="0">
              <a:latin typeface="+mn-lt"/>
              <a:cs typeface="Arial" panose="020B0604020202020204" pitchFamily="34" charset="0"/>
            </a:endParaRPr>
          </a:p>
          <a:p>
            <a:pPr algn="ctr"/>
            <a:endParaRPr lang="en-US" b="1" dirty="0" smtClean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05942" y="2724249"/>
            <a:ext cx="71436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 “ A  </a:t>
            </a:r>
            <a:r>
              <a:rPr lang="en-US" sz="3600" b="1" dirty="0" smtClean="0"/>
              <a:t>Material Flow Analysis</a:t>
            </a:r>
            <a:r>
              <a:rPr lang="en-US" sz="3600" dirty="0" smtClean="0"/>
              <a:t> </a:t>
            </a:r>
            <a:r>
              <a:rPr lang="en-US" sz="3200" dirty="0" smtClean="0"/>
              <a:t>of the</a:t>
            </a:r>
          </a:p>
          <a:p>
            <a:pPr algn="ctr"/>
            <a:r>
              <a:rPr lang="en-US" sz="3600" b="1" dirty="0" smtClean="0"/>
              <a:t>Ship-Breaking Industry</a:t>
            </a:r>
            <a:r>
              <a:rPr lang="en-US" sz="3600" dirty="0" smtClean="0"/>
              <a:t> </a:t>
            </a:r>
            <a:r>
              <a:rPr lang="en-US" sz="3200" dirty="0" smtClean="0"/>
              <a:t>in Bangladesh</a:t>
            </a:r>
          </a:p>
          <a:p>
            <a:pPr lvl="1" algn="ctr"/>
            <a:r>
              <a:rPr lang="en-US" sz="3200" dirty="0" smtClean="0"/>
              <a:t>using </a:t>
            </a:r>
            <a:r>
              <a:rPr lang="en-US" sz="3600" b="1" dirty="0" smtClean="0"/>
              <a:t>Machine Learning</a:t>
            </a:r>
            <a:r>
              <a:rPr lang="en-US" sz="3200" dirty="0" smtClean="0"/>
              <a:t>. 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4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2"/>
    </mc:Choice>
    <mc:Fallback xmlns="">
      <p:transition spd="slow" advTm="1432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20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54083" y="256384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Machine Learning Model Development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3968" y="905905"/>
            <a:ext cx="116586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Cargo Vessels</a:t>
            </a:r>
            <a:endParaRPr lang="en-US" sz="3200" dirty="0" smtClean="0"/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E4CE73F3-6807-4491-A387-4687F4AD3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578534"/>
              </p:ext>
            </p:extLst>
          </p:nvPr>
        </p:nvGraphicFramePr>
        <p:xfrm>
          <a:off x="1154083" y="1587259"/>
          <a:ext cx="10248375" cy="463129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401118">
                  <a:extLst>
                    <a:ext uri="{9D8B030D-6E8A-4147-A177-3AD203B41FA5}">
                      <a16:colId xmlns:a16="http://schemas.microsoft.com/office/drawing/2014/main" val="1305576590"/>
                    </a:ext>
                  </a:extLst>
                </a:gridCol>
                <a:gridCol w="2604675">
                  <a:extLst>
                    <a:ext uri="{9D8B030D-6E8A-4147-A177-3AD203B41FA5}">
                      <a16:colId xmlns:a16="http://schemas.microsoft.com/office/drawing/2014/main" val="3073435716"/>
                    </a:ext>
                  </a:extLst>
                </a:gridCol>
                <a:gridCol w="1592256">
                  <a:extLst>
                    <a:ext uri="{9D8B030D-6E8A-4147-A177-3AD203B41FA5}">
                      <a16:colId xmlns:a16="http://schemas.microsoft.com/office/drawing/2014/main" val="1908308874"/>
                    </a:ext>
                  </a:extLst>
                </a:gridCol>
                <a:gridCol w="2246212">
                  <a:extLst>
                    <a:ext uri="{9D8B030D-6E8A-4147-A177-3AD203B41FA5}">
                      <a16:colId xmlns:a16="http://schemas.microsoft.com/office/drawing/2014/main" val="1319377237"/>
                    </a:ext>
                  </a:extLst>
                </a:gridCol>
                <a:gridCol w="1404114">
                  <a:extLst>
                    <a:ext uri="{9D8B030D-6E8A-4147-A177-3AD203B41FA5}">
                      <a16:colId xmlns:a16="http://schemas.microsoft.com/office/drawing/2014/main" val="4283492267"/>
                    </a:ext>
                  </a:extLst>
                </a:gridCol>
              </a:tblGrid>
              <a:tr h="54949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Applied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Model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55251"/>
                  </a:ext>
                </a:extLst>
              </a:tr>
              <a:tr h="6229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Multiple</a:t>
                      </a:r>
                      <a:r>
                        <a:rPr lang="en-US" b="1" baseline="0" dirty="0" smtClean="0"/>
                        <a:t> Linear Regression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18.51%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1.696 x 10^6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692.5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970731"/>
                  </a:ext>
                </a:extLst>
              </a:tr>
              <a:tr h="71965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Lasso</a:t>
                      </a:r>
                      <a:r>
                        <a:rPr lang="en-US" b="1" baseline="0" dirty="0" smtClean="0"/>
                        <a:t> Regression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1.696</a:t>
                      </a:r>
                      <a:r>
                        <a:rPr lang="en-US" baseline="0" dirty="0" smtClean="0"/>
                        <a:t> x 10^6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692.5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90855"/>
                  </a:ext>
                </a:extLst>
              </a:tr>
              <a:tr h="4601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Ridge Regression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18.51%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1.696</a:t>
                      </a:r>
                      <a:r>
                        <a:rPr lang="en-US" baseline="0" dirty="0" smtClean="0"/>
                        <a:t> x 10^6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692.5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623474"/>
                  </a:ext>
                </a:extLst>
              </a:tr>
              <a:tr h="62297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Polynomial Regression (n=4)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17.38%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1.659</a:t>
                      </a:r>
                      <a:r>
                        <a:rPr lang="en-US" baseline="0" dirty="0" smtClean="0"/>
                        <a:t> x 10^6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639.7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031770"/>
                  </a:ext>
                </a:extLst>
              </a:tr>
              <a:tr h="62297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K-Nearest Neighbors (n=2)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18.28%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2.07</a:t>
                      </a:r>
                      <a:r>
                        <a:rPr lang="en-US" baseline="0" dirty="0" smtClean="0"/>
                        <a:t> x 10^6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745.4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183170"/>
                  </a:ext>
                </a:extLst>
              </a:tr>
              <a:tr h="98172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Support Vector Machines (SVM)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50.06%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1.014</a:t>
                      </a:r>
                      <a:r>
                        <a:rPr lang="en-US" baseline="0" dirty="0" smtClean="0"/>
                        <a:t> x 10^7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1895.9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857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33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21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54083" y="256384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Machine Learning Model Development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3968" y="905905"/>
            <a:ext cx="116586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Cargo Vessels (contd.)</a:t>
            </a:r>
            <a:endParaRPr lang="en-US" sz="3200" dirty="0" smtClean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E4CE73F3-6807-4491-A387-4687F4AD3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382581"/>
              </p:ext>
            </p:extLst>
          </p:nvPr>
        </p:nvGraphicFramePr>
        <p:xfrm>
          <a:off x="1154083" y="1587259"/>
          <a:ext cx="10248375" cy="4614187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401118">
                  <a:extLst>
                    <a:ext uri="{9D8B030D-6E8A-4147-A177-3AD203B41FA5}">
                      <a16:colId xmlns:a16="http://schemas.microsoft.com/office/drawing/2014/main" val="1305576590"/>
                    </a:ext>
                  </a:extLst>
                </a:gridCol>
                <a:gridCol w="2604675">
                  <a:extLst>
                    <a:ext uri="{9D8B030D-6E8A-4147-A177-3AD203B41FA5}">
                      <a16:colId xmlns:a16="http://schemas.microsoft.com/office/drawing/2014/main" val="3073435716"/>
                    </a:ext>
                  </a:extLst>
                </a:gridCol>
                <a:gridCol w="1592256">
                  <a:extLst>
                    <a:ext uri="{9D8B030D-6E8A-4147-A177-3AD203B41FA5}">
                      <a16:colId xmlns:a16="http://schemas.microsoft.com/office/drawing/2014/main" val="1908308874"/>
                    </a:ext>
                  </a:extLst>
                </a:gridCol>
                <a:gridCol w="2246212">
                  <a:extLst>
                    <a:ext uri="{9D8B030D-6E8A-4147-A177-3AD203B41FA5}">
                      <a16:colId xmlns:a16="http://schemas.microsoft.com/office/drawing/2014/main" val="1319377237"/>
                    </a:ext>
                  </a:extLst>
                </a:gridCol>
                <a:gridCol w="1404114">
                  <a:extLst>
                    <a:ext uri="{9D8B030D-6E8A-4147-A177-3AD203B41FA5}">
                      <a16:colId xmlns:a16="http://schemas.microsoft.com/office/drawing/2014/main" val="4283492267"/>
                    </a:ext>
                  </a:extLst>
                </a:gridCol>
              </a:tblGrid>
              <a:tr h="54949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Applied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Model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55251"/>
                  </a:ext>
                </a:extLst>
              </a:tr>
              <a:tr h="6229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22.06%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2.506 x 10^6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811.6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970731"/>
                  </a:ext>
                </a:extLst>
              </a:tr>
              <a:tr h="71965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Random Forest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19.53%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2.037 x 10^6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749.3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90855"/>
                  </a:ext>
                </a:extLst>
              </a:tr>
              <a:tr h="4601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AdaBoost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21.92%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1.963</a:t>
                      </a:r>
                      <a:r>
                        <a:rPr lang="en-US" baseline="0" dirty="0" smtClean="0"/>
                        <a:t> x 10^6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731.9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623474"/>
                  </a:ext>
                </a:extLst>
              </a:tr>
              <a:tr h="62297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Gradient Boosting</a:t>
                      </a:r>
                      <a:r>
                        <a:rPr lang="en-US" b="1" baseline="0" dirty="0" smtClean="0"/>
                        <a:t> Machines (GBM)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1.941 x 10^6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737.3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031770"/>
                  </a:ext>
                </a:extLst>
              </a:tr>
              <a:tr h="62297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xGBoost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19.23%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2.135</a:t>
                      </a:r>
                      <a:r>
                        <a:rPr lang="en-US" baseline="0" dirty="0" smtClean="0"/>
                        <a:t> x 10^6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735.9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183170"/>
                  </a:ext>
                </a:extLst>
              </a:tr>
              <a:tr h="98172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Artificial Neural Network</a:t>
                      </a:r>
                      <a:r>
                        <a:rPr lang="en-US" b="1" baseline="0" dirty="0" smtClean="0"/>
                        <a:t> (ANN)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3.419 x 10^6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857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07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07913" y="662056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Drawbacks</a:t>
            </a:r>
            <a:endParaRPr lang="en-US" b="1" dirty="0" smtClean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370" y="1738239"/>
            <a:ext cx="116586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000" dirty="0" smtClean="0"/>
              <a:t>Considered </a:t>
            </a:r>
            <a:r>
              <a:rPr lang="en-US" sz="3000" b="1" dirty="0" smtClean="0"/>
              <a:t>design speed </a:t>
            </a:r>
            <a:r>
              <a:rPr lang="en-US" sz="3000" dirty="0" smtClean="0"/>
              <a:t>as an input feature, but then discarded due to unsatisfactory correlations.</a:t>
            </a:r>
          </a:p>
          <a:p>
            <a:pPr marL="514350" indent="-514350">
              <a:buAutoNum type="arabicPeriod"/>
            </a:pPr>
            <a:endParaRPr lang="en-US" sz="3000" dirty="0"/>
          </a:p>
          <a:p>
            <a:pPr marL="514350" indent="-514350">
              <a:buAutoNum type="arabicPeriod"/>
            </a:pPr>
            <a:r>
              <a:rPr lang="en-US" sz="3000" dirty="0" smtClean="0"/>
              <a:t>Not enough data for analysis of </a:t>
            </a:r>
            <a:r>
              <a:rPr lang="en-US" sz="3000" b="1" dirty="0" smtClean="0"/>
              <a:t>minor ship types</a:t>
            </a:r>
            <a:r>
              <a:rPr lang="en-US" sz="3000" dirty="0" smtClean="0"/>
              <a:t>.</a:t>
            </a:r>
            <a:endParaRPr lang="en-US" sz="3000" b="1" dirty="0"/>
          </a:p>
          <a:p>
            <a:pPr marL="514350" indent="-514350">
              <a:buAutoNum type="arabicPeriod"/>
            </a:pPr>
            <a:endParaRPr lang="en-US" sz="3000" dirty="0" smtClean="0"/>
          </a:p>
          <a:p>
            <a:pPr marL="514350" indent="-514350">
              <a:buAutoNum type="arabicPeriod"/>
            </a:pPr>
            <a:r>
              <a:rPr lang="en-US" sz="3000" dirty="0" smtClean="0"/>
              <a:t>Although complex models might result in better performance, they are essentially </a:t>
            </a:r>
            <a:r>
              <a:rPr lang="en-US" sz="3000" b="1" dirty="0" smtClean="0"/>
              <a:t>a</a:t>
            </a:r>
            <a:r>
              <a:rPr lang="en-US" sz="3000" dirty="0" smtClean="0"/>
              <a:t> </a:t>
            </a:r>
            <a:r>
              <a:rPr lang="en-US" sz="3000" b="1" dirty="0" smtClean="0"/>
              <a:t>black box </a:t>
            </a:r>
            <a:r>
              <a:rPr lang="en-US" sz="3000" dirty="0" smtClean="0"/>
              <a:t>from which simple mathematical formulae are difficult to achieve.</a:t>
            </a:r>
            <a:endParaRPr lang="en-US" sz="3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4"/>
    </mc:Choice>
    <mc:Fallback xmlns="">
      <p:transition spd="slow" advTm="564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07913" y="662056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Upcoming Work</a:t>
            </a:r>
            <a:endParaRPr lang="en-US" b="1" dirty="0" smtClean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685" y="1482502"/>
            <a:ext cx="116586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endParaRPr lang="en-US" sz="2000" dirty="0"/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 smtClean="0">
                <a:sym typeface="Wingdings" panose="05000000000000000000" pitchFamily="2" charset="2"/>
              </a:rPr>
              <a:t>    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                                                 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1856" y="1981005"/>
            <a:ext cx="116586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000" dirty="0" smtClean="0"/>
              <a:t>Further </a:t>
            </a:r>
            <a:r>
              <a:rPr lang="en-US" sz="3000" b="1" dirty="0" smtClean="0"/>
              <a:t>iterations </a:t>
            </a:r>
            <a:r>
              <a:rPr lang="en-US" sz="3000" dirty="0" smtClean="0"/>
              <a:t>and </a:t>
            </a:r>
            <a:r>
              <a:rPr lang="en-US" sz="3000" b="1" dirty="0" smtClean="0"/>
              <a:t>hyper-parameter tuning </a:t>
            </a:r>
            <a:r>
              <a:rPr lang="en-US" sz="3000" dirty="0" smtClean="0"/>
              <a:t>will potentially result in better models, and thus better predictions.</a:t>
            </a:r>
            <a:endParaRPr lang="en-US" sz="3000" b="1" dirty="0" smtClean="0"/>
          </a:p>
          <a:p>
            <a:pPr marL="514350" indent="-514350">
              <a:buAutoNum type="arabicPeriod"/>
            </a:pPr>
            <a:endParaRPr lang="en-US" sz="3000" dirty="0"/>
          </a:p>
          <a:p>
            <a:pPr marL="514350" indent="-514350">
              <a:buAutoNum type="arabicPeriod"/>
            </a:pPr>
            <a:r>
              <a:rPr lang="en-US" sz="3000" dirty="0"/>
              <a:t>Conducting </a:t>
            </a:r>
            <a:r>
              <a:rPr lang="en-US" sz="3000" b="1" dirty="0"/>
              <a:t>Material Flow Analysis </a:t>
            </a:r>
            <a:r>
              <a:rPr lang="en-US" sz="3000" dirty="0"/>
              <a:t>by reviewing relevant literature.</a:t>
            </a:r>
            <a:r>
              <a:rPr lang="en-US" sz="3000" b="1" dirty="0"/>
              <a:t> </a:t>
            </a:r>
            <a:endParaRPr lang="en-US" sz="3000" dirty="0"/>
          </a:p>
          <a:p>
            <a:endParaRPr lang="en-US" sz="3000" dirty="0"/>
          </a:p>
          <a:p>
            <a:r>
              <a:rPr lang="en-US" sz="3000" dirty="0" smtClean="0"/>
              <a:t>                                                      </a:t>
            </a:r>
            <a:endParaRPr lang="en-US" sz="32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9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4"/>
    </mc:Choice>
    <mc:Fallback xmlns="">
      <p:transition spd="slow" advTm="564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57113" y="2613243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 smtClean="0">
                <a:latin typeface="+mn-lt"/>
                <a:cs typeface="Arial" panose="020B0604020202020204" pitchFamily="34" charset="0"/>
              </a:rPr>
              <a:t>Thank </a:t>
            </a:r>
            <a:r>
              <a:rPr lang="en-US" sz="5400" b="1" dirty="0" smtClean="0">
                <a:latin typeface="+mn-lt"/>
                <a:cs typeface="Arial" panose="020B0604020202020204" pitchFamily="34" charset="0"/>
              </a:rPr>
              <a:t>You.</a:t>
            </a:r>
            <a:endParaRPr lang="en-US" sz="5400" b="1" dirty="0" smtClean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54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5400" b="1" dirty="0" smtClean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9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"/>
    </mc:Choice>
    <mc:Fallback xmlns="">
      <p:transition spd="slow" advTm="35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6800" y="430702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685" y="1790974"/>
            <a:ext cx="116586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 smtClean="0"/>
              <a:t>Ministry of Industries, Motijheel C/A, Dhaka</a:t>
            </a:r>
            <a:r>
              <a:rPr lang="en-US" sz="2000" dirty="0" smtClean="0"/>
              <a:t>.</a:t>
            </a:r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FontTx/>
              <a:buAutoNum type="arabicPeriod"/>
            </a:pPr>
            <a:r>
              <a:rPr lang="en-US" sz="2000" dirty="0" smtClean="0"/>
              <a:t>‘Regression </a:t>
            </a:r>
            <a:r>
              <a:rPr lang="en-US" sz="2000" dirty="0"/>
              <a:t>Analysis of Ship </a:t>
            </a:r>
            <a:r>
              <a:rPr lang="en-US" sz="2000" dirty="0" smtClean="0"/>
              <a:t>Characteristics’, </a:t>
            </a:r>
            <a:r>
              <a:rPr lang="en-US" sz="2000" dirty="0"/>
              <a:t>G. P. Piko (1980</a:t>
            </a:r>
            <a:r>
              <a:rPr lang="en-US" sz="2000" dirty="0" smtClean="0"/>
              <a:t>)</a:t>
            </a:r>
          </a:p>
          <a:p>
            <a:pPr marL="457200" indent="-457200">
              <a:buFontTx/>
              <a:buAutoNum type="arabicPeriod"/>
            </a:pPr>
            <a:endParaRPr lang="en-US" sz="2000" dirty="0" smtClean="0"/>
          </a:p>
          <a:p>
            <a:pPr marL="457200" indent="-457200">
              <a:buFontTx/>
              <a:buAutoNum type="arabicPeriod"/>
            </a:pPr>
            <a:r>
              <a:rPr lang="en-US" sz="2000" dirty="0" smtClean="0"/>
              <a:t>‘Regression Analysis for Container Ships in the Early Design Stage’, B. Rinauro, E. Begovic, F. Mauro, G. Rosano; Ocean Engineering (2024)</a:t>
            </a:r>
          </a:p>
          <a:p>
            <a:pPr marL="457200" indent="-457200">
              <a:buFontTx/>
              <a:buAutoNum type="arabicPeriod"/>
            </a:pPr>
            <a:endParaRPr lang="en-US" sz="2000" dirty="0" smtClean="0"/>
          </a:p>
          <a:p>
            <a:pPr marL="457200" indent="-457200">
              <a:buFontTx/>
              <a:buAutoNum type="arabicPeriod"/>
            </a:pPr>
            <a:r>
              <a:rPr lang="en-US" sz="2000" dirty="0" smtClean="0"/>
              <a:t>‘Existing </a:t>
            </a:r>
            <a:r>
              <a:rPr lang="en-US" sz="2000" dirty="0"/>
              <a:t>Design Trends for Tankers and Bulk Carriers – Design Changes for Improvement of the EEDI in the </a:t>
            </a:r>
            <a:r>
              <a:rPr lang="en-US" sz="2000" dirty="0" smtClean="0"/>
              <a:t>Future’, </a:t>
            </a:r>
            <a:r>
              <a:rPr lang="en-US" sz="2000" dirty="0"/>
              <a:t>Kristensen, Lutzen (</a:t>
            </a:r>
            <a:r>
              <a:rPr lang="en-US" sz="2000" dirty="0" smtClean="0"/>
              <a:t>2012)</a:t>
            </a:r>
            <a:endParaRPr lang="en-US" sz="2000" dirty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‘A Step Toward the Preliminary Design of Seagoing Multi-Purpose Cargo Vessels’, Kalajdzic, Momcilovic</a:t>
            </a:r>
            <a:r>
              <a:rPr lang="en-US" sz="2000" dirty="0"/>
              <a:t> </a:t>
            </a:r>
            <a:r>
              <a:rPr lang="en-US" sz="2000" dirty="0" smtClean="0"/>
              <a:t>(2020)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>
                <a:hlinkClick r:id="rId2"/>
              </a:rPr>
              <a:t>https://towardsmachinelearning.org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3"/>
    </mc:Choice>
    <mc:Fallback xmlns="">
      <p:transition spd="slow" advTm="493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6800" y="397651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Annex</a:t>
            </a:r>
            <a:endParaRPr lang="en-US" b="1" dirty="0" smtClean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64" y="1654191"/>
            <a:ext cx="5751688" cy="43616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54191"/>
            <a:ext cx="5723868" cy="43616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6685" y="933295"/>
            <a:ext cx="11658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Regression Analysis of Ship Characteristics, G. P. Piko (1980)</a:t>
            </a:r>
            <a:endParaRPr lang="en-US" sz="2000" i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66685" y="1210294"/>
            <a:ext cx="11658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Catalogue: Lloyd’s Register of Shipping, 1977</a:t>
            </a:r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243930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3"/>
    </mc:Choice>
    <mc:Fallback xmlns="">
      <p:transition spd="slow" advTm="493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6800" y="397651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Annex (contd.)</a:t>
            </a:r>
            <a:endParaRPr lang="en-US" b="1" dirty="0" smtClean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27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16" y="1577072"/>
            <a:ext cx="5657984" cy="43019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672893"/>
            <a:ext cx="5571991" cy="42061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6685" y="933295"/>
            <a:ext cx="11658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Regression Analysis of Ship Characteristics, G. P. Piko (1980)</a:t>
            </a:r>
            <a:endParaRPr lang="en-US" sz="2000" i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66685" y="1210294"/>
            <a:ext cx="11658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Catalogue: Lloyd’s Register of Shipping, 1977</a:t>
            </a:r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187781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3"/>
    </mc:Choice>
    <mc:Fallback xmlns="">
      <p:transition spd="slow" advTm="493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6800" y="397651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Annex (contd.)</a:t>
            </a:r>
            <a:endParaRPr lang="en-US" b="1" dirty="0" smtClean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403" y="1848408"/>
            <a:ext cx="4517451" cy="41574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912" y="1749255"/>
            <a:ext cx="4757288" cy="408401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6685" y="933295"/>
            <a:ext cx="11658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Regression Analysis of Ship Characteristics, G. P. Piko (1980)</a:t>
            </a:r>
            <a:endParaRPr lang="en-US" sz="2000" i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66685" y="1210294"/>
            <a:ext cx="11658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Catalogue: Lloyd’s Register of Shipping, 1977</a:t>
            </a:r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187749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3"/>
    </mc:Choice>
    <mc:Fallback xmlns="">
      <p:transition spd="slow" advTm="493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6800" y="397651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Annex (contd.)</a:t>
            </a:r>
            <a:endParaRPr lang="en-US" b="1" dirty="0" smtClean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29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6685" y="933295"/>
            <a:ext cx="11658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Regression </a:t>
            </a:r>
            <a:r>
              <a:rPr lang="en-US" sz="2000" i="1" dirty="0"/>
              <a:t>Analysis for Container Ships in the Early Design </a:t>
            </a:r>
            <a:r>
              <a:rPr lang="en-US" sz="2000" i="1" dirty="0" smtClean="0"/>
              <a:t>Stage, </a:t>
            </a:r>
            <a:r>
              <a:rPr lang="en-US" sz="2000" i="1" dirty="0"/>
              <a:t>B. Rinauro, E. Begovic, F. Mauro, G. Rosano; Ocean Engineering (2024)</a:t>
            </a:r>
            <a:endParaRPr lang="en-US" sz="20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48" y="1938787"/>
            <a:ext cx="3245017" cy="24639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2" y="4434278"/>
            <a:ext cx="3264068" cy="9906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b="21844"/>
          <a:stretch/>
        </p:blipFill>
        <p:spPr>
          <a:xfrm>
            <a:off x="1066800" y="5456493"/>
            <a:ext cx="1511378" cy="7494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6685" y="1507113"/>
            <a:ext cx="11658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Catalogue: Hyundai HI Shipbuilding Group Performance Record, 2022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72768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3"/>
    </mc:Choice>
    <mc:Fallback xmlns="">
      <p:transition spd="slow" advTm="49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926632" y="713441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5086" y="1933366"/>
            <a:ext cx="1167804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Development of a </a:t>
            </a:r>
            <a:r>
              <a:rPr lang="en-US" sz="3200" b="1" dirty="0" smtClean="0"/>
              <a:t>concept design tool</a:t>
            </a:r>
            <a:r>
              <a:rPr lang="en-US" sz="3200" dirty="0" smtClean="0"/>
              <a:t> for 4 major ship types, i.e. bulk carriers, oil tankers, cargo vessels and container ships.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Prediction of </a:t>
            </a:r>
            <a:r>
              <a:rPr lang="en-US" sz="3200" b="1" dirty="0" smtClean="0"/>
              <a:t>design parameters</a:t>
            </a:r>
            <a:r>
              <a:rPr lang="en-US" sz="3200" dirty="0" smtClean="0"/>
              <a:t>, i.e. B, D, LDT, GRT, NRT, and BHP from input parameters, i.e. LOA and DWT.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A </a:t>
            </a:r>
            <a:r>
              <a:rPr lang="en-US" sz="3200" b="1" dirty="0" smtClean="0"/>
              <a:t>material flow analysis</a:t>
            </a:r>
            <a:r>
              <a:rPr lang="en-US" sz="3200" dirty="0" smtClean="0"/>
              <a:t> for visualizing the flow of materials through each stage of the ship-recycling process.</a:t>
            </a:r>
            <a:endParaRPr lang="en-US" sz="32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4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3"/>
    </mc:Choice>
    <mc:Fallback xmlns="">
      <p:transition spd="slow" advTm="2013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6800" y="397651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Annex (contd.)</a:t>
            </a:r>
            <a:endParaRPr lang="en-US" b="1" dirty="0" smtClean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30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6685" y="933295"/>
            <a:ext cx="11658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Existing Design Trends for Tankers and Bulk Carriers – Design Changes for Improvement of the EEDI in the Future, Kristensen, Lutzen (2012)</a:t>
            </a:r>
            <a:endParaRPr lang="en-US" sz="20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266685" y="1507113"/>
            <a:ext cx="11658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Catalogue: IHS Fairplay Database, 1990-2010</a:t>
            </a:r>
            <a:endParaRPr lang="en-US" sz="20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954" y="1907223"/>
            <a:ext cx="3122518" cy="42199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740" y="1962403"/>
            <a:ext cx="2733718" cy="416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2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3"/>
    </mc:Choice>
    <mc:Fallback xmlns="">
      <p:transition spd="slow" advTm="493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6800" y="397651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Annex (contd.)</a:t>
            </a:r>
            <a:endParaRPr lang="en-US" b="1" dirty="0" smtClean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31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9971" y="974468"/>
            <a:ext cx="11658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A </a:t>
            </a:r>
            <a:r>
              <a:rPr lang="en-US" sz="2000" i="1" dirty="0"/>
              <a:t>Step Toward the Preliminary Design of Seagoing Multi-Purpose Cargo Vessels’, Kalajdzic, Momcilovic (2020)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685" y="1374578"/>
            <a:ext cx="11658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Catalogue: Significant Ships, 1990-2013</a:t>
            </a:r>
            <a:endParaRPr lang="en-US" sz="20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673" y="1907223"/>
            <a:ext cx="2753783" cy="434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1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3"/>
    </mc:Choice>
    <mc:Fallback xmlns="">
      <p:transition spd="slow" advTm="493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6800" y="397651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Annex (contd.)</a:t>
            </a:r>
            <a:endParaRPr lang="en-US" b="1" dirty="0" smtClean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32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26" y="1848408"/>
            <a:ext cx="10556148" cy="3293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9971" y="1123029"/>
            <a:ext cx="11658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Training and Testing Procedure of Machine Learning Models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0376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3"/>
    </mc:Choice>
    <mc:Fallback xmlns="">
      <p:transition spd="slow" advTm="493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6800" y="397651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Annex (contd.)</a:t>
            </a:r>
            <a:endParaRPr lang="en-US" b="1" dirty="0" smtClean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42" y="1736174"/>
            <a:ext cx="6090557" cy="34779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285" y="1878920"/>
            <a:ext cx="4680955" cy="33398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6685" y="1050152"/>
            <a:ext cx="11658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Architecture of a Neural Network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99420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3"/>
    </mc:Choice>
    <mc:Fallback xmlns="">
      <p:transition spd="slow" advTm="493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6800" y="397651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Annex (contd.)</a:t>
            </a:r>
            <a:endParaRPr lang="en-US" b="1" dirty="0" smtClean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34</a:t>
            </a:fld>
            <a:endParaRPr lang="en-US"/>
          </a:p>
        </p:txBody>
      </p:sp>
      <p:pic>
        <p:nvPicPr>
          <p:cNvPr id="3074" name="Picture 2" descr="https://lh4.googleusercontent.com/-LLC8RDjcP3RhLEP67nDHhN8n90U8Z_42uG32Z9TxArZbKkM0jD3NaNz2CmmfqdUd7iEcChroOVrOmO7YR4yMk8PHZvuDXFVoHaCiBDXPX_XQbyIsdR4DYrh8jDUmrEkWQmpxwQqmGrdeZ9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143" y="1652465"/>
            <a:ext cx="6331857" cy="438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66685" y="1123029"/>
            <a:ext cx="11658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K-Means Clustering Algorithm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15299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3"/>
    </mc:Choice>
    <mc:Fallback xmlns="">
      <p:transition spd="slow" advTm="493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6800" y="397651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Annex (contd.)</a:t>
            </a:r>
            <a:endParaRPr lang="en-US" b="1" dirty="0" smtClean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35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6685" y="1123029"/>
            <a:ext cx="11658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Decision Tree and Random Forest Algorithm</a:t>
            </a:r>
            <a:endParaRPr lang="en-US" sz="2000" i="1" dirty="0"/>
          </a:p>
        </p:txBody>
      </p:sp>
      <p:pic>
        <p:nvPicPr>
          <p:cNvPr id="6146" name="Picture 2" descr="https://lh3.googleusercontent.com/a7I7IyPD4BTd1gChthdBWcpdJcZPlgiENWBsG8rNx4wMYdD-HdLM0qHlFBm1UuQFbRc6Kq9HtUB5lpnxvDOdxHm_Ph4HdkvNXPU3MLrYdsmrkEEB_XMJ04pN41_rES3N3TPSTDGwp-U0sffjw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186" y="1697018"/>
            <a:ext cx="7701628" cy="458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9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3"/>
    </mc:Choice>
    <mc:Fallback xmlns="">
      <p:transition spd="slow" advTm="493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6800" y="397651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Annex (contd.)</a:t>
            </a:r>
            <a:endParaRPr lang="en-US" b="1" dirty="0" smtClean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36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6685" y="1123029"/>
            <a:ext cx="11658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Evolution of the xGBoost Algorithm</a:t>
            </a:r>
            <a:endParaRPr lang="en-US" sz="2000" i="1" dirty="0"/>
          </a:p>
        </p:txBody>
      </p:sp>
      <p:pic>
        <p:nvPicPr>
          <p:cNvPr id="7170" name="Picture 2" descr="https://miro.medium.com/max/1400/1*QJZ6W-Pck_W7RlIDwUIN9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443" y="1708197"/>
            <a:ext cx="8117114" cy="432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45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3"/>
    </mc:Choice>
    <mc:Fallback xmlns="">
      <p:transition spd="slow" advTm="493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6800" y="397651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Annex (contd.)</a:t>
            </a:r>
            <a:endParaRPr lang="en-US" b="1" dirty="0" smtClean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37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6685" y="1123029"/>
            <a:ext cx="11658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How Boosting Algorithms Work</a:t>
            </a:r>
            <a:endParaRPr lang="en-US" sz="2000" i="1" dirty="0"/>
          </a:p>
        </p:txBody>
      </p:sp>
      <p:pic>
        <p:nvPicPr>
          <p:cNvPr id="8194" name="Picture 2" descr="https://sp-ao.shortpixel.ai/client/to_auto,q_glossy,ret_img,w_903,h_367/https:/towardsmachinelearning.org/wp-content/uploads/2021/08/word-image-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77" y="1740196"/>
            <a:ext cx="5603223" cy="227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Boosting Work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0"/>
          <a:stretch/>
        </p:blipFill>
        <p:spPr bwMode="auto">
          <a:xfrm>
            <a:off x="6332567" y="3583994"/>
            <a:ext cx="5406660" cy="244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76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3"/>
    </mc:Choice>
    <mc:Fallback xmlns="">
      <p:transition spd="slow" advTm="493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6800" y="397651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Annex (contd.)</a:t>
            </a:r>
            <a:endParaRPr lang="en-US" b="1" dirty="0" smtClean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38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6685" y="1123029"/>
            <a:ext cx="11658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AdaBoost Algorithm</a:t>
            </a:r>
            <a:endParaRPr lang="en-US" sz="2000" i="1" dirty="0"/>
          </a:p>
        </p:txBody>
      </p:sp>
      <p:pic>
        <p:nvPicPr>
          <p:cNvPr id="9218" name="Picture 2" descr="https://sp-ao.shortpixel.ai/client/to_auto,q_glossy,ret_img,w_1294,h_566/https:/towardsmachinelearning.org/wp-content/uploads/2021/08/word-image-4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1"/>
          <a:stretch/>
        </p:blipFill>
        <p:spPr bwMode="auto">
          <a:xfrm>
            <a:off x="1406752" y="1946380"/>
            <a:ext cx="9008382" cy="366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76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3"/>
    </mc:Choice>
    <mc:Fallback xmlns="">
      <p:transition spd="slow" advTm="493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6800" y="397651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Annex (contd.)</a:t>
            </a:r>
            <a:endParaRPr lang="en-US" b="1" dirty="0" smtClean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39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6685" y="1123029"/>
            <a:ext cx="11658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Gradient Boosting Machines (GBM)</a:t>
            </a:r>
            <a:endParaRPr lang="en-US" sz="2000" i="1" dirty="0"/>
          </a:p>
        </p:txBody>
      </p:sp>
      <p:pic>
        <p:nvPicPr>
          <p:cNvPr id="10242" name="Picture 2" descr="Hyperparameter Optimization in Gradient Boosting Packages with Bayesian Optimization | by Osman Mamun | Towards Data Scien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99"/>
          <a:stretch/>
        </p:blipFill>
        <p:spPr bwMode="auto">
          <a:xfrm>
            <a:off x="1796141" y="1848408"/>
            <a:ext cx="8944155" cy="396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08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3"/>
    </mc:Choice>
    <mc:Fallback xmlns="">
      <p:transition spd="slow" advTm="49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73890" y="761491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3775" y="2074867"/>
            <a:ext cx="116586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 smtClean="0"/>
              <a:t>Data Pre-processing and Exploratory </a:t>
            </a:r>
            <a:r>
              <a:rPr lang="en-US" sz="3200" dirty="0" smtClean="0"/>
              <a:t>Data Analysis (EDA</a:t>
            </a:r>
            <a:r>
              <a:rPr lang="en-US" sz="3200" dirty="0" smtClean="0"/>
              <a:t>)</a:t>
            </a:r>
          </a:p>
          <a:p>
            <a:pPr marL="514350" indent="-514350">
              <a:buAutoNum type="arabicPeriod"/>
            </a:pPr>
            <a:endParaRPr lang="en-US" sz="3200" dirty="0" smtClean="0"/>
          </a:p>
          <a:p>
            <a:pPr marL="514350" indent="-514350">
              <a:buAutoNum type="arabicPeriod"/>
            </a:pPr>
            <a:r>
              <a:rPr lang="en-US" sz="3200" dirty="0" smtClean="0"/>
              <a:t>Machine Learning Model Development: Architecture Definition, Hyper-parameter Tuning, Training &amp; Testing</a:t>
            </a:r>
          </a:p>
          <a:p>
            <a:pPr marL="514350" indent="-514350">
              <a:buAutoNum type="arabicPeriod"/>
            </a:pPr>
            <a:endParaRPr lang="en-US" sz="3200" dirty="0" smtClean="0"/>
          </a:p>
          <a:p>
            <a:pPr marL="514350" indent="-514350">
              <a:buAutoNum type="arabicPeriod"/>
            </a:pPr>
            <a:r>
              <a:rPr lang="en-US" sz="3200" dirty="0" smtClean="0"/>
              <a:t>Model Evaluation, Interpretation &amp; Comparison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8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9"/>
    </mc:Choice>
    <mc:Fallback xmlns="">
      <p:transition spd="slow" advTm="2259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6800" y="397651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Annex (contd.)</a:t>
            </a:r>
            <a:endParaRPr lang="en-US" b="1" dirty="0" smtClean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40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6685" y="1123029"/>
            <a:ext cx="11658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How Gradient Boosting Works</a:t>
            </a:r>
            <a:endParaRPr lang="en-US" sz="2000" i="1" dirty="0"/>
          </a:p>
        </p:txBody>
      </p:sp>
      <p:pic>
        <p:nvPicPr>
          <p:cNvPr id="11266" name="Picture 2" descr="Introduction to Gradient Boosting Machines - Akira A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230" y="1848408"/>
            <a:ext cx="7453539" cy="419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84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3"/>
    </mc:Choice>
    <mc:Fallback xmlns="">
      <p:transition spd="slow" advTm="49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54083" y="844447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Data </a:t>
            </a:r>
            <a:r>
              <a:rPr lang="en-US" b="1" dirty="0" smtClean="0">
                <a:latin typeface="+mn-lt"/>
                <a:cs typeface="Arial" panose="020B0604020202020204" pitchFamily="34" charset="0"/>
              </a:rPr>
              <a:t>Collection and Pre-processing</a:t>
            </a:r>
            <a:endParaRPr lang="en-US" b="1" dirty="0" smtClean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3776" y="1287035"/>
            <a:ext cx="1165863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/>
          </a:p>
          <a:p>
            <a:pPr algn="ctr"/>
            <a:endParaRPr lang="en-US" sz="2800" dirty="0" smtClean="0"/>
          </a:p>
          <a:p>
            <a:pPr algn="ctr"/>
            <a:r>
              <a:rPr lang="en-US" sz="3200" b="1" dirty="0" smtClean="0"/>
              <a:t>Sourced from: </a:t>
            </a:r>
            <a:r>
              <a:rPr lang="en-US" sz="3200" dirty="0" smtClean="0"/>
              <a:t>Ministry of Industries, Motijheel C/A, Dhaka</a:t>
            </a:r>
          </a:p>
          <a:p>
            <a:pPr algn="ctr"/>
            <a:r>
              <a:rPr lang="en-US" sz="3200" b="1" dirty="0" smtClean="0"/>
              <a:t>Timeline of Collection: </a:t>
            </a:r>
            <a:r>
              <a:rPr lang="en-US" sz="3200" dirty="0" smtClean="0"/>
              <a:t>July 23, 2023 – December 20, 2023</a:t>
            </a:r>
          </a:p>
          <a:p>
            <a:pPr algn="ctr"/>
            <a:r>
              <a:rPr lang="en-US" sz="3200" b="1" dirty="0" smtClean="0"/>
              <a:t>Interval of Collected Data: </a:t>
            </a:r>
            <a:r>
              <a:rPr lang="en-US" sz="3200" dirty="0" smtClean="0"/>
              <a:t>January 2012 - November 2023</a:t>
            </a:r>
          </a:p>
          <a:p>
            <a:pPr algn="ctr"/>
            <a:endParaRPr lang="en-US" sz="3200" dirty="0" smtClean="0"/>
          </a:p>
          <a:p>
            <a:pPr algn="ctr"/>
            <a:endParaRPr lang="en-US" sz="3200" dirty="0" smtClean="0"/>
          </a:p>
          <a:p>
            <a:pPr algn="ctr"/>
            <a:r>
              <a:rPr lang="en-US" sz="3200" b="1" dirty="0" smtClean="0"/>
              <a:t>Total </a:t>
            </a:r>
            <a:r>
              <a:rPr lang="en-US" sz="3200" b="1" dirty="0" smtClean="0"/>
              <a:t>Vessels Recorded after Pre-processing : </a:t>
            </a:r>
            <a:r>
              <a:rPr lang="en-US" sz="3200" dirty="0" smtClean="0"/>
              <a:t>1160</a:t>
            </a:r>
            <a:endParaRPr lang="en-US" sz="3200" dirty="0" smtClean="0"/>
          </a:p>
          <a:p>
            <a:pPr algn="ctr"/>
            <a:r>
              <a:rPr lang="en-US" sz="3200" b="1" dirty="0" smtClean="0"/>
              <a:t>Ship Types </a:t>
            </a:r>
            <a:r>
              <a:rPr lang="en-US" sz="3200" b="1" dirty="0" smtClean="0"/>
              <a:t>Obtained after Pre-processing: </a:t>
            </a:r>
            <a:r>
              <a:rPr lang="en-US" sz="3200" dirty="0" smtClean="0"/>
              <a:t>25</a:t>
            </a:r>
            <a:endParaRPr lang="en-US" sz="3200" b="1" dirty="0" smtClean="0"/>
          </a:p>
          <a:p>
            <a:endParaRPr lang="en-US" sz="3000" dirty="0"/>
          </a:p>
          <a:p>
            <a:r>
              <a:rPr lang="en-US" sz="3000" dirty="0" smtClean="0"/>
              <a:t>                                                      </a:t>
            </a:r>
            <a:endParaRPr lang="en-US" sz="32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7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36"/>
    </mc:Choice>
    <mc:Fallback xmlns="">
      <p:transition spd="slow" advTm="1273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39992" y="427765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Exploratory Data Analysis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6041" y="1479511"/>
            <a:ext cx="116780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 smtClean="0"/>
              <a:t>First few rows of the dataset: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6041" y="3784856"/>
            <a:ext cx="116780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 smtClean="0"/>
              <a:t>Summary statistics: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27504" y="1513744"/>
            <a:ext cx="22648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 smtClean="0"/>
              <a:t>Missing values: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t="2709" b="1"/>
          <a:stretch/>
        </p:blipFill>
        <p:spPr>
          <a:xfrm>
            <a:off x="9586280" y="2040420"/>
            <a:ext cx="1940379" cy="216469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37" y="4277299"/>
            <a:ext cx="6972732" cy="192248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137" y="2040420"/>
            <a:ext cx="6972732" cy="133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8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1"/>
    </mc:Choice>
    <mc:Fallback xmlns="">
      <p:transition spd="slow" advTm="73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39992" y="427765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Exploratory Data Analysis (contd.)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333992"/>
              </p:ext>
            </p:extLst>
          </p:nvPr>
        </p:nvGraphicFramePr>
        <p:xfrm>
          <a:off x="2721166" y="1410159"/>
          <a:ext cx="7050795" cy="4594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45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1"/>
    </mc:Choice>
    <mc:Fallback xmlns="">
      <p:transition spd="slow" advTm="73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39992" y="427765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Exploratory Data Analysis (contd.)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992" y="1166638"/>
            <a:ext cx="3785743" cy="24358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405" y="1166638"/>
            <a:ext cx="3842077" cy="24358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856" y="3793937"/>
            <a:ext cx="3873879" cy="24444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0219" y="3781165"/>
            <a:ext cx="3932447" cy="249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3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1"/>
    </mc:Choice>
    <mc:Fallback xmlns="">
      <p:transition spd="slow" advTm="73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39992" y="427765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Exploratory Data Analysis (contd.)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9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187" y="1153143"/>
            <a:ext cx="4001433" cy="25569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905" y="3761440"/>
            <a:ext cx="3955054" cy="25380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244" y="1153143"/>
            <a:ext cx="3975795" cy="252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5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1"/>
    </mc:Choice>
    <mc:Fallback xmlns="">
      <p:transition spd="slow" advTm="731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9134</TotalTime>
  <Words>1529</Words>
  <Application>Microsoft Office PowerPoint</Application>
  <PresentationFormat>Widescreen</PresentationFormat>
  <Paragraphs>508</Paragraphs>
  <Slides>40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Wingdings</vt:lpstr>
      <vt:lpstr>Retrospect</vt:lpstr>
      <vt:lpstr>NAME - 400  Project &amp; Thesis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NAME-400  Project &amp; Thesis</dc:title>
  <dc:creator>Touseef Hasan</dc:creator>
  <cp:lastModifiedBy>Touseef Hasan</cp:lastModifiedBy>
  <cp:revision>209</cp:revision>
  <dcterms:created xsi:type="dcterms:W3CDTF">2023-07-17T02:50:56Z</dcterms:created>
  <dcterms:modified xsi:type="dcterms:W3CDTF">2024-02-27T07:44:33Z</dcterms:modified>
</cp:coreProperties>
</file>