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69" r:id="rId4"/>
    <p:sldId id="270" r:id="rId5"/>
    <p:sldId id="277" r:id="rId6"/>
    <p:sldId id="275" r:id="rId7"/>
    <p:sldId id="274" r:id="rId8"/>
    <p:sldId id="276" r:id="rId9"/>
    <p:sldId id="263" r:id="rId10"/>
    <p:sldId id="266" r:id="rId11"/>
    <p:sldId id="268" r:id="rId12"/>
    <p:sldId id="278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BB7B-B7DD-441B-987B-3205B0FCC97E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84AE-55E8-4A99-BF5E-BC84880E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4D6FAB-1363-424E-97B0-90CEBCF0CFD5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NAME-400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Project &amp; Thesis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Shamsul Islam</a:t>
            </a:r>
          </a:p>
          <a:p>
            <a:r>
              <a:rPr lang="en-US" sz="2800" dirty="0" smtClean="0"/>
              <a:t>Student ID: 1812039.</a:t>
            </a:r>
          </a:p>
        </p:txBody>
      </p:sp>
    </p:spTree>
    <p:extLst>
      <p:ext uri="{BB962C8B-B14F-4D97-AF65-F5344CB8AC3E}">
        <p14:creationId xmlns:p14="http://schemas.microsoft.com/office/powerpoint/2010/main" val="232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0286" y="5096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171" y="1493520"/>
            <a:ext cx="1165863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Reviewing Existing Literature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r>
              <a:rPr lang="en-US" sz="3000" dirty="0" smtClean="0"/>
              <a:t>2. Data Collection, Pre-processing and Exploratory Data Analysis (EDA)</a:t>
            </a:r>
          </a:p>
          <a:p>
            <a:endParaRPr lang="en-US" sz="3000" dirty="0"/>
          </a:p>
          <a:p>
            <a:r>
              <a:rPr lang="en-US" sz="3000" dirty="0" smtClean="0"/>
              <a:t>3. Feature Engineering</a:t>
            </a:r>
          </a:p>
          <a:p>
            <a:endParaRPr lang="en-US" sz="3000" dirty="0"/>
          </a:p>
          <a:p>
            <a:r>
              <a:rPr lang="en-US" sz="3000" dirty="0" smtClean="0"/>
              <a:t>4. </a:t>
            </a:r>
            <a:r>
              <a:rPr lang="en-US" sz="3000" dirty="0"/>
              <a:t>Machine Learning Model Development, Training &amp; Validation</a:t>
            </a:r>
          </a:p>
          <a:p>
            <a:r>
              <a:rPr lang="en-US" sz="3000" dirty="0"/>
              <a:t> </a:t>
            </a:r>
          </a:p>
          <a:p>
            <a:r>
              <a:rPr lang="en-US" sz="3000" dirty="0" smtClean="0"/>
              <a:t>5. </a:t>
            </a:r>
            <a:r>
              <a:rPr lang="en-US" sz="3000" dirty="0"/>
              <a:t>Model Evaluation and Interpretation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514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171" y="1493520"/>
            <a:ext cx="1165863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Literature Review and Gap Analysis</a:t>
            </a:r>
          </a:p>
          <a:p>
            <a:pPr marL="514350" indent="-514350">
              <a:buAutoNum type="arabicPeriod"/>
            </a:pP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            </a:t>
            </a:r>
            <a:r>
              <a:rPr lang="en-US" sz="3000" dirty="0" smtClean="0">
                <a:sym typeface="Wingdings" panose="05000000000000000000" pitchFamily="2" charset="2"/>
              </a:rPr>
              <a:t> Absence of valid parameters/key factors in the estimation</a:t>
            </a: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              Small sample size of a few ship types</a:t>
            </a:r>
          </a:p>
          <a:p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              Inaccurate distribution of Light Displacement Tonnage (LDT)</a:t>
            </a:r>
          </a:p>
          <a:p>
            <a:endParaRPr lang="en-US" sz="3000" dirty="0">
              <a:sym typeface="Wingdings" panose="05000000000000000000" pitchFamily="2" charset="2"/>
            </a:endParaRPr>
          </a:p>
          <a:p>
            <a:r>
              <a:rPr lang="en-US" sz="3000" dirty="0" smtClean="0">
                <a:sym typeface="Wingdings" panose="05000000000000000000" pitchFamily="2" charset="2"/>
              </a:rPr>
              <a:t>    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741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4" y="1625507"/>
            <a:ext cx="9782977" cy="443866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Progress (contd.)</a:t>
            </a:r>
          </a:p>
        </p:txBody>
      </p:sp>
    </p:spTree>
    <p:extLst>
      <p:ext uri="{BB962C8B-B14F-4D97-AF65-F5344CB8AC3E}">
        <p14:creationId xmlns:p14="http://schemas.microsoft.com/office/powerpoint/2010/main" val="13274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5" y="1482502"/>
            <a:ext cx="1165863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Hossain</a:t>
            </a:r>
            <a:r>
              <a:rPr lang="en-US" sz="2000" dirty="0"/>
              <a:t>, A., Iqbal, K.S. and Zakaria, </a:t>
            </a:r>
            <a:r>
              <a:rPr lang="en-US" sz="2000" dirty="0" smtClean="0"/>
              <a:t>N.M.G.; Ship </a:t>
            </a:r>
            <a:r>
              <a:rPr lang="en-US" sz="2000" dirty="0"/>
              <a:t>Recycling Prospects in Bangladesh, December, MARTEC 2010, </a:t>
            </a:r>
            <a:r>
              <a:rPr lang="en-US" sz="2000" dirty="0" smtClean="0"/>
              <a:t>Bangladesh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Shameem</a:t>
            </a:r>
            <a:r>
              <a:rPr lang="en-US" sz="2000" dirty="0"/>
              <a:t>, </a:t>
            </a:r>
            <a:r>
              <a:rPr lang="en-US" sz="2000" dirty="0" smtClean="0"/>
              <a:t>A.B.M; The </a:t>
            </a:r>
            <a:r>
              <a:rPr lang="en-US" sz="2000" dirty="0"/>
              <a:t>Role of the Ship Breaking Industry in Bangladesh and its Future with Special Emphasis on Capacity Building Through Education and </a:t>
            </a:r>
            <a:r>
              <a:rPr lang="en-US" sz="2000" dirty="0" smtClean="0"/>
              <a:t>Training, </a:t>
            </a:r>
            <a:r>
              <a:rPr lang="en-US" sz="2000" dirty="0"/>
              <a:t>M.Sc Thesis, 2012, World Maritime University, </a:t>
            </a:r>
            <a:r>
              <a:rPr lang="en-US" sz="2000" dirty="0" smtClean="0"/>
              <a:t>Sweden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Rahman, Sohanur; Aspects and Impacts of Ship Recycling in Bangladesh, MARTEC 2016</a:t>
            </a:r>
          </a:p>
          <a:p>
            <a:pPr marL="457200" indent="-457200">
              <a:buAutoNum type="arabicPeriod"/>
            </a:pPr>
            <a:r>
              <a:rPr lang="en-US" sz="2000" dirty="0"/>
              <a:t>N. M. Golam Zakaria, Mir Tareque Ali and Kh. Akhter Hossain; Underlying Problems of Ship Recycling Industries in Bangladesh and Way Forward, Journal of Naval Architecture and Marine Engineering, December, </a:t>
            </a:r>
            <a:r>
              <a:rPr lang="en-US" sz="2000" dirty="0" smtClean="0"/>
              <a:t>2012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Hasan Ruhan Rabbi, Aevelina Rahman; Ship Breaking and Recycling Industry of Bangladesh; Issues and Challenges, MARTEC 2016</a:t>
            </a:r>
          </a:p>
          <a:p>
            <a:pPr marL="457200" indent="-457200">
              <a:buAutoNum type="arabicPeriod"/>
            </a:pPr>
            <a:r>
              <a:rPr lang="en-US" sz="2000" dirty="0"/>
              <a:t>Sujauddin, M., R. Koide, T. Komatsu, M. M. Hossain, C. Tokoro, and S. Murakami. 2015. Characterization of ship breaking </a:t>
            </a:r>
            <a:r>
              <a:rPr lang="en-US" sz="2000" dirty="0" smtClean="0"/>
              <a:t>industry in </a:t>
            </a:r>
            <a:r>
              <a:rPr lang="en-US" sz="2000" dirty="0"/>
              <a:t>Bangladesh. Journal of Material Cycles and Waste </a:t>
            </a:r>
            <a:r>
              <a:rPr lang="en-US" sz="2000" dirty="0" smtClean="0"/>
              <a:t>Management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Sujauddin, M., R. Koide, T. Komatsu, M. M. Hossain, C. Tokoro, and S. Murakami. </a:t>
            </a:r>
            <a:r>
              <a:rPr lang="en-US" sz="2000" dirty="0" smtClean="0"/>
              <a:t>2017. Ship Breaking and the steel industry in Bangladesh; A Material Flow Perspective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You.</a:t>
            </a:r>
          </a:p>
          <a:p>
            <a:pPr algn="ctr"/>
            <a:endParaRPr lang="en-US" sz="54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5400" b="1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39993" y="75349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Tentative Title</a:t>
            </a:r>
          </a:p>
          <a:p>
            <a:pPr algn="ctr"/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21" y="2661919"/>
            <a:ext cx="11832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</a:t>
            </a:r>
            <a:r>
              <a:rPr lang="en-US" sz="3200" b="1" dirty="0" smtClean="0"/>
              <a:t>Material Flow Analysis</a:t>
            </a:r>
            <a:r>
              <a:rPr lang="en-US" sz="3200" dirty="0" smtClean="0"/>
              <a:t> of the </a:t>
            </a:r>
            <a:r>
              <a:rPr lang="en-US" sz="3200" b="1" dirty="0" smtClean="0"/>
              <a:t>Ship-Breaking Industry</a:t>
            </a:r>
            <a:r>
              <a:rPr lang="en-US" sz="3200" dirty="0" smtClean="0"/>
              <a:t> in Bangladesh</a:t>
            </a:r>
          </a:p>
          <a:p>
            <a:pPr lvl="1" algn="ctr"/>
            <a:r>
              <a:rPr lang="en-US" sz="3200" dirty="0" smtClean="0"/>
              <a:t>using </a:t>
            </a:r>
            <a:r>
              <a:rPr lang="en-US" sz="3200" b="1" dirty="0" smtClean="0"/>
              <a:t>Machine Learning</a:t>
            </a:r>
            <a:r>
              <a:rPr lang="en-US" sz="3200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6966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70" y="1493520"/>
            <a:ext cx="11678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</a:t>
            </a:r>
            <a:r>
              <a:rPr lang="en-US" sz="3000" dirty="0"/>
              <a:t>30% of the global ship recycling volume. </a:t>
            </a:r>
            <a:r>
              <a:rPr lang="en-US" sz="3000" i="1" dirty="0"/>
              <a:t>(Grey, 2012)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8" r="1270" b="19907"/>
          <a:stretch/>
        </p:blipFill>
        <p:spPr>
          <a:xfrm>
            <a:off x="256484" y="2771690"/>
            <a:ext cx="5969030" cy="225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625" b="19244"/>
          <a:stretch/>
        </p:blipFill>
        <p:spPr>
          <a:xfrm>
            <a:off x="6188671" y="2880830"/>
            <a:ext cx="5856387" cy="21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77"/>
          <a:stretch/>
        </p:blipFill>
        <p:spPr>
          <a:xfrm>
            <a:off x="904634" y="1589347"/>
            <a:ext cx="10529115" cy="4252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 (contd.)</a:t>
            </a:r>
          </a:p>
        </p:txBody>
      </p:sp>
    </p:spTree>
    <p:extLst>
      <p:ext uri="{BB962C8B-B14F-4D97-AF65-F5344CB8AC3E}">
        <p14:creationId xmlns:p14="http://schemas.microsoft.com/office/powerpoint/2010/main" val="8977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 (contd.)</a:t>
            </a:r>
          </a:p>
        </p:txBody>
      </p:sp>
      <p:pic>
        <p:nvPicPr>
          <p:cNvPr id="3" name="Picture 2" descr="https://www.tbsnews.net/sites/default/files/styles/infograph/public/images/2022/11/29/ship-recycling-by-major-vessel-types-20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 bwMode="auto">
          <a:xfrm>
            <a:off x="3371164" y="1184234"/>
            <a:ext cx="5188942" cy="50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55" y="1452880"/>
            <a:ext cx="116780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2. 149 registered breaking yards in 2014-15.</a:t>
            </a:r>
          </a:p>
          <a:p>
            <a:r>
              <a:rPr lang="en-US" sz="3000" i="1" dirty="0" smtClean="0"/>
              <a:t>(Shameem, 2015)</a:t>
            </a:r>
          </a:p>
          <a:p>
            <a:endParaRPr lang="en-US" sz="3000" i="1" dirty="0"/>
          </a:p>
          <a:p>
            <a:r>
              <a:rPr lang="en-US" sz="3000" dirty="0" smtClean="0"/>
              <a:t>More than 100 of those are located in</a:t>
            </a:r>
          </a:p>
          <a:p>
            <a:r>
              <a:rPr lang="en-US" sz="3000" dirty="0" smtClean="0"/>
              <a:t>Sitakund, Chattogram.</a:t>
            </a:r>
          </a:p>
          <a:p>
            <a:endParaRPr lang="en-US" sz="3000" dirty="0" smtClean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 (contd.)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3" t="1618" r="1216" b="4305"/>
          <a:stretch/>
        </p:blipFill>
        <p:spPr>
          <a:xfrm>
            <a:off x="7691120" y="1184234"/>
            <a:ext cx="4255229" cy="51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69" y="1633556"/>
            <a:ext cx="1167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3. 85% of the total weight comprises recyclable steel. </a:t>
            </a:r>
            <a:r>
              <a:rPr lang="en-US" sz="3000" i="1" dirty="0" smtClean="0"/>
              <a:t>(Sujauddin, 2015)</a:t>
            </a:r>
          </a:p>
          <a:p>
            <a:endParaRPr lang="en-US" sz="3000" i="1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 (contd.)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37" t="3201" r="5394" b="12202"/>
          <a:stretch/>
        </p:blipFill>
        <p:spPr>
          <a:xfrm>
            <a:off x="2501791" y="2754240"/>
            <a:ext cx="7078497" cy="3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69" y="1633556"/>
            <a:ext cx="1167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  <a:r>
              <a:rPr lang="en-US" sz="3000" dirty="0" smtClean="0"/>
              <a:t>. 80-90% steel is derived from end-of-life ships. </a:t>
            </a:r>
            <a:r>
              <a:rPr lang="en-US" sz="3000" i="1" dirty="0" smtClean="0"/>
              <a:t>(Hasan, Aevelina, 2016)</a:t>
            </a:r>
            <a:endParaRPr lang="en-US" sz="3000" dirty="0" smtClean="0"/>
          </a:p>
          <a:p>
            <a:r>
              <a:rPr lang="en-US" sz="3000" dirty="0" smtClean="0"/>
              <a:t>                          </a:t>
            </a:r>
            <a:endParaRPr lang="en-US" sz="3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Background Study (contd.)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1" y="3592313"/>
            <a:ext cx="10818895" cy="2084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917" y="2344707"/>
            <a:ext cx="1167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5</a:t>
            </a:r>
            <a:r>
              <a:rPr lang="en-US" sz="3000" dirty="0" smtClean="0"/>
              <a:t>. 5 million tons of steel/year are required</a:t>
            </a:r>
            <a:r>
              <a:rPr lang="en-US" sz="3000" dirty="0" smtClean="0"/>
              <a:t> for local consumption.</a:t>
            </a:r>
            <a:endParaRPr lang="en-US" sz="3000" dirty="0" smtClean="0"/>
          </a:p>
          <a:p>
            <a:r>
              <a:rPr lang="en-US" sz="3000" dirty="0" smtClean="0"/>
              <a:t>                       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528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39992" y="46901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170" y="1493520"/>
            <a:ext cx="11678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Review </a:t>
            </a:r>
            <a:r>
              <a:rPr lang="en-US" sz="3000" dirty="0"/>
              <a:t>the ship-breaking industry in Bangladesh, considering its 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              economic</a:t>
            </a:r>
            <a:r>
              <a:rPr lang="en-US" sz="3000" dirty="0"/>
              <a:t>, environmental, and social aspects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2. Develop </a:t>
            </a:r>
            <a:r>
              <a:rPr lang="en-US" sz="3000" dirty="0"/>
              <a:t>a machine learning </a:t>
            </a:r>
            <a:r>
              <a:rPr lang="en-US" sz="3000" dirty="0" smtClean="0"/>
              <a:t>model, using key factors – ship type, 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market conditions, and historical data to predict the scrap value of   </a:t>
            </a:r>
          </a:p>
          <a:p>
            <a:r>
              <a:rPr lang="en-US" sz="3000" dirty="0" smtClean="0"/>
              <a:t>                                                             ships. </a:t>
            </a:r>
          </a:p>
          <a:p>
            <a:endParaRPr lang="en-US" sz="3000" dirty="0" smtClean="0"/>
          </a:p>
          <a:p>
            <a:r>
              <a:rPr lang="en-US" sz="3000" dirty="0" smtClean="0"/>
              <a:t>3. Conduct gap analysis and provide a projection of ship scrap, based on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                                    relevant input parameters.</a:t>
            </a:r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65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4213</TotalTime>
  <Words>576</Words>
  <Application>Microsoft Office PowerPoint</Application>
  <PresentationFormat>Widescreen</PresentationFormat>
  <Paragraphs>105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NAME-400  Project &amp;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NAME-400  Project &amp; Thesis</dc:title>
  <dc:creator>Touseef Hasan</dc:creator>
  <cp:lastModifiedBy>Touseef Hasan</cp:lastModifiedBy>
  <cp:revision>39</cp:revision>
  <dcterms:created xsi:type="dcterms:W3CDTF">2023-07-17T02:50:56Z</dcterms:created>
  <dcterms:modified xsi:type="dcterms:W3CDTF">2023-07-22T04:21:24Z</dcterms:modified>
</cp:coreProperties>
</file>