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4" autoAdjust="0"/>
    <p:restoredTop sz="94660"/>
  </p:normalViewPr>
  <p:slideViewPr>
    <p:cSldViewPr snapToGrid="0">
      <p:cViewPr varScale="1">
        <p:scale>
          <a:sx n="74" d="100"/>
          <a:sy n="74" d="100"/>
        </p:scale>
        <p:origin x="4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51EB33-059C-400B-B951-92A82F7F9C8F}"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18983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EB33-059C-400B-B951-92A82F7F9C8F}"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400427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EB33-059C-400B-B951-92A82F7F9C8F}"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126913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1EB33-059C-400B-B951-92A82F7F9C8F}"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313290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51EB33-059C-400B-B951-92A82F7F9C8F}"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1976477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51EB33-059C-400B-B951-92A82F7F9C8F}"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30209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51EB33-059C-400B-B951-92A82F7F9C8F}"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371692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51EB33-059C-400B-B951-92A82F7F9C8F}"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202068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EB33-059C-400B-B951-92A82F7F9C8F}"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159313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1EB33-059C-400B-B951-92A82F7F9C8F}"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81490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51EB33-059C-400B-B951-92A82F7F9C8F}"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B37250-B42F-4390-961E-1041C2944002}" type="slidenum">
              <a:rPr lang="en-US" smtClean="0"/>
              <a:t>‹#›</a:t>
            </a:fld>
            <a:endParaRPr lang="en-US"/>
          </a:p>
        </p:txBody>
      </p:sp>
    </p:spTree>
    <p:extLst>
      <p:ext uri="{BB962C8B-B14F-4D97-AF65-F5344CB8AC3E}">
        <p14:creationId xmlns:p14="http://schemas.microsoft.com/office/powerpoint/2010/main" val="335231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EB33-059C-400B-B951-92A82F7F9C8F}" type="datetimeFigureOut">
              <a:rPr lang="en-US" smtClean="0"/>
              <a:t>10/4/2018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37250-B42F-4390-961E-1041C2944002}" type="slidenum">
              <a:rPr lang="en-US" smtClean="0"/>
              <a:t>‹#›</a:t>
            </a:fld>
            <a:endParaRPr lang="en-US"/>
          </a:p>
        </p:txBody>
      </p:sp>
    </p:spTree>
    <p:extLst>
      <p:ext uri="{BB962C8B-B14F-4D97-AF65-F5344CB8AC3E}">
        <p14:creationId xmlns:p14="http://schemas.microsoft.com/office/powerpoint/2010/main" val="415947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hatis.techtarget.com/definition/x86-64" TargetMode="External"/><Relationship Id="rId13" Type="http://schemas.openxmlformats.org/officeDocument/2006/relationships/hyperlink" Target="https://searchunifiedcommunications.techtarget.com/definition/codec" TargetMode="External"/><Relationship Id="rId3" Type="http://schemas.openxmlformats.org/officeDocument/2006/relationships/hyperlink" Target="https://whatis.techtarget.com/definition/operating-system-OS" TargetMode="External"/><Relationship Id="rId7" Type="http://schemas.openxmlformats.org/officeDocument/2006/relationships/hyperlink" Target="https://searchwindowsserver.techtarget.com/definition/x86" TargetMode="External"/><Relationship Id="rId12" Type="http://schemas.openxmlformats.org/officeDocument/2006/relationships/hyperlink" Target="https://whatis.techtarget.com/definition/plug-in" TargetMode="External"/><Relationship Id="rId2" Type="http://schemas.openxmlformats.org/officeDocument/2006/relationships/hyperlink" Target="https://whatis.techtarget.com/definition/open-source" TargetMode="External"/><Relationship Id="rId1" Type="http://schemas.openxmlformats.org/officeDocument/2006/relationships/slideLayout" Target="../slideLayouts/slideLayout7.xml"/><Relationship Id="rId6" Type="http://schemas.openxmlformats.org/officeDocument/2006/relationships/hyperlink" Target="https://searchdatacenter.techtarget.com/definition/Debian" TargetMode="External"/><Relationship Id="rId11" Type="http://schemas.openxmlformats.org/officeDocument/2006/relationships/hyperlink" Target="https://searchwindevelopment.techtarget.com/definition/browser" TargetMode="External"/><Relationship Id="rId5" Type="http://schemas.openxmlformats.org/officeDocument/2006/relationships/hyperlink" Target="https://searchdatacenter.techtarget.com/definition/Ubuntu" TargetMode="External"/><Relationship Id="rId10" Type="http://schemas.openxmlformats.org/officeDocument/2006/relationships/hyperlink" Target="https://searchdatacenter.techtarget.com/definition/Linux-operating-system" TargetMode="External"/><Relationship Id="rId4" Type="http://schemas.openxmlformats.org/officeDocument/2006/relationships/hyperlink" Target="https://searchdatacenter.techtarget.com/definition/distribution" TargetMode="External"/><Relationship Id="rId9" Type="http://schemas.openxmlformats.org/officeDocument/2006/relationships/hyperlink" Target="https://searchmicroservices.techtarget.com/definition/multimed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349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5156" y="2929730"/>
            <a:ext cx="2143125" cy="2143125"/>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97828" y="3291446"/>
            <a:ext cx="2000000" cy="160000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0558" y="2757846"/>
            <a:ext cx="2143125" cy="2133600"/>
          </a:xfrm>
          <a:prstGeom prst="rect">
            <a:avLst/>
          </a:prstGeom>
        </p:spPr>
      </p:pic>
    </p:spTree>
    <p:extLst>
      <p:ext uri="{BB962C8B-B14F-4D97-AF65-F5344CB8AC3E}">
        <p14:creationId xmlns:p14="http://schemas.microsoft.com/office/powerpoint/2010/main" val="238186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54" y="157765"/>
            <a:ext cx="2143125" cy="2143125"/>
          </a:xfrm>
          <a:prstGeom prst="rect">
            <a:avLst/>
          </a:prstGeom>
        </p:spPr>
      </p:pic>
      <p:sp>
        <p:nvSpPr>
          <p:cNvPr id="4" name="Rectangle 3"/>
          <p:cNvSpPr/>
          <p:nvPr/>
        </p:nvSpPr>
        <p:spPr>
          <a:xfrm>
            <a:off x="721215" y="2395471"/>
            <a:ext cx="11101589" cy="3970318"/>
          </a:xfrm>
          <a:prstGeom prst="rect">
            <a:avLst/>
          </a:prstGeom>
        </p:spPr>
        <p:txBody>
          <a:bodyPr wrap="square">
            <a:spAutoFit/>
          </a:bodyPr>
          <a:lstStyle/>
          <a:p>
            <a:r>
              <a:rPr lang="en-US" sz="2800" b="1" dirty="0"/>
              <a:t/>
            </a:r>
            <a:br>
              <a:rPr lang="en-US" sz="2800" b="1" dirty="0"/>
            </a:br>
            <a:r>
              <a:rPr lang="en-US" sz="2800" b="1" dirty="0"/>
              <a:t>Definition - What does </a:t>
            </a:r>
            <a:r>
              <a:rPr lang="en-US" sz="2800" b="1" i="1" dirty="0"/>
              <a:t>Fedora</a:t>
            </a:r>
            <a:r>
              <a:rPr lang="en-US" sz="2800" b="1" dirty="0"/>
              <a:t> mean?</a:t>
            </a:r>
          </a:p>
          <a:p>
            <a:r>
              <a:rPr lang="en-US" sz="2800" dirty="0"/>
              <a:t>Fedora is an open-source operating system built over the Linux OS kernel architecture and developed by a group of developers and contributors under the Fedora Project.</a:t>
            </a:r>
            <a:br>
              <a:rPr lang="en-US" sz="2800" dirty="0"/>
            </a:br>
            <a:r>
              <a:rPr lang="en-US" sz="2800" dirty="0"/>
              <a:t/>
            </a:r>
            <a:br>
              <a:rPr lang="en-US" sz="2800" dirty="0"/>
            </a:br>
            <a:r>
              <a:rPr lang="en-US" sz="2800" dirty="0"/>
              <a:t>Fedora is a free to use, customize and distribute. The operating system is integrated with packaged software and applications to provide enhanced abilities and functions.</a:t>
            </a:r>
          </a:p>
        </p:txBody>
      </p:sp>
    </p:spTree>
    <p:extLst>
      <p:ext uri="{BB962C8B-B14F-4D97-AF65-F5344CB8AC3E}">
        <p14:creationId xmlns:p14="http://schemas.microsoft.com/office/powerpoint/2010/main" val="24500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5" y="2333685"/>
            <a:ext cx="10097036" cy="4524315"/>
          </a:xfrm>
          <a:prstGeom prst="rect">
            <a:avLst/>
          </a:prstGeom>
        </p:spPr>
        <p:txBody>
          <a:bodyPr wrap="square">
            <a:spAutoFit/>
          </a:bodyPr>
          <a:lstStyle/>
          <a:p>
            <a:r>
              <a:rPr lang="en-US" sz="3200" b="0" i="0" dirty="0" smtClean="0">
                <a:solidFill>
                  <a:srgbClr val="000000"/>
                </a:solidFill>
                <a:effectLst/>
                <a:latin typeface="liberation sans"/>
              </a:rPr>
              <a:t>Ubuntu is a complete Linux operating system, freely available with both community and professional support. The Ubuntu community is built on the ideas enshrined in the Ubuntu Manifesto: that software should be available free of charge, that software tools should be usable by people in their local language and despite any disabilities, and that people should have the freedom to customize and alter their software in whatever way they see fit.</a:t>
            </a:r>
            <a:endParaRPr lang="en-US" sz="3200" dirty="0"/>
          </a:p>
        </p:txBody>
      </p:sp>
    </p:spTree>
    <p:extLst>
      <p:ext uri="{BB962C8B-B14F-4D97-AF65-F5344CB8AC3E}">
        <p14:creationId xmlns:p14="http://schemas.microsoft.com/office/powerpoint/2010/main" val="150008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643944" y="2433806"/>
            <a:ext cx="1044476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Linux Mint is a free and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2"/>
              </a:rPr>
              <a:t>open source</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operating system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3"/>
              </a:rPr>
              <a:t>OS</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4"/>
              </a:rPr>
              <a:t>distribution</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based on </a:t>
            </a:r>
            <a:r>
              <a:rPr kumimoji="0" lang="en-US" sz="2400" b="0" i="0" u="sng" strike="noStrike" cap="none" normalizeH="0" baseline="0" dirty="0" err="1" smtClean="0">
                <a:ln>
                  <a:noFill/>
                </a:ln>
                <a:solidFill>
                  <a:srgbClr val="00B3AC"/>
                </a:solidFill>
                <a:effectLst/>
                <a:latin typeface="Arial" panose="020B0604020202020204" pitchFamily="34" charset="0"/>
                <a:cs typeface="Arial" panose="020B0604020202020204" pitchFamily="34" charset="0"/>
                <a:hlinkClick r:id="rId5"/>
              </a:rPr>
              <a:t>Ubuntu</a:t>
            </a:r>
            <a:r>
              <a:rPr kumimoji="0" lang="en-US" sz="2400" b="0" i="0" u="none" strike="noStrike" cap="none" normalizeH="0" baseline="0" dirty="0" err="1" smtClean="0">
                <a:ln>
                  <a:noFill/>
                </a:ln>
                <a:solidFill>
                  <a:srgbClr val="6C6C6C"/>
                </a:solidFill>
                <a:effectLst/>
                <a:latin typeface="Arial" panose="020B0604020202020204" pitchFamily="34" charset="0"/>
                <a:cs typeface="Arial" panose="020B0604020202020204" pitchFamily="34" charset="0"/>
              </a:rPr>
              <a:t>and</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a:t>
            </a:r>
            <a:r>
              <a:rPr kumimoji="0" lang="en-US" sz="2400" b="0" i="0" u="sng" strike="noStrike" cap="none" normalizeH="0" baseline="0" dirty="0" err="1" smtClean="0">
                <a:ln>
                  <a:noFill/>
                </a:ln>
                <a:solidFill>
                  <a:srgbClr val="00B3AC"/>
                </a:solidFill>
                <a:effectLst/>
                <a:latin typeface="Arial" panose="020B0604020202020204" pitchFamily="34" charset="0"/>
                <a:cs typeface="Arial" panose="020B0604020202020204" pitchFamily="34" charset="0"/>
                <a:hlinkClick r:id="rId6"/>
              </a:rPr>
              <a:t>Debian</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for use on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7"/>
              </a:rPr>
              <a:t>x-86</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8"/>
              </a:rPr>
              <a:t>x-64</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-compatible machines.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Mint is designed for ease of use and a ready-to-roll out-of-box experience, including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9"/>
              </a:rPr>
              <a:t>multimedia</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support on desktops. The operating system is easier to install than most </a:t>
            </a:r>
            <a:r>
              <a:rPr kumimoji="0" lang="en-US" sz="2400" b="0" i="0" u="sng" strike="noStrike" cap="none" normalizeH="0" baseline="0" dirty="0" err="1" smtClean="0">
                <a:ln>
                  <a:noFill/>
                </a:ln>
                <a:solidFill>
                  <a:srgbClr val="00B3AC"/>
                </a:solidFill>
                <a:effectLst/>
                <a:latin typeface="Arial" panose="020B0604020202020204" pitchFamily="34" charset="0"/>
                <a:cs typeface="Arial" panose="020B0604020202020204" pitchFamily="34" charset="0"/>
                <a:hlinkClick r:id="rId10"/>
              </a:rPr>
              <a:t>Linux</a:t>
            </a:r>
            <a:r>
              <a:rPr kumimoji="0" lang="en-US" sz="2400" b="0" i="0" u="none" strike="noStrike" cap="none" normalizeH="0" baseline="0" dirty="0" err="1" smtClean="0">
                <a:ln>
                  <a:noFill/>
                </a:ln>
                <a:solidFill>
                  <a:srgbClr val="6C6C6C"/>
                </a:solidFill>
                <a:effectLst/>
                <a:latin typeface="Arial" panose="020B0604020202020204" pitchFamily="34" charset="0"/>
                <a:cs typeface="Arial" panose="020B0604020202020204" pitchFamily="34" charset="0"/>
              </a:rPr>
              <a:t>distributions</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Mint includes software required for e-mail and online functionality as well as support for multimedia content, whether online or from a user's own files and physical media.</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Unlike most Linux distributions, Mint includes proprietary third-party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11"/>
              </a:rPr>
              <a:t>browser</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a:t>
            </a:r>
            <a:r>
              <a:rPr kumimoji="0" lang="en-US" sz="2400" b="0" i="0" u="sng" strike="noStrike" cap="none" normalizeH="0" baseline="0" dirty="0" smtClean="0">
                <a:ln>
                  <a:noFill/>
                </a:ln>
                <a:solidFill>
                  <a:srgbClr val="006860"/>
                </a:solidFill>
                <a:effectLst/>
                <a:latin typeface="Arial" panose="020B0604020202020204" pitchFamily="34" charset="0"/>
                <a:cs typeface="Arial" panose="020B0604020202020204" pitchFamily="34" charset="0"/>
                <a:hlinkClick r:id="rId12"/>
              </a:rPr>
              <a:t>plugins</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Java, media </a:t>
            </a:r>
            <a:r>
              <a:rPr kumimoji="0" lang="en-US" sz="2400" b="0" i="0" u="sng" strike="noStrike" cap="none" normalizeH="0" baseline="0" dirty="0" smtClean="0">
                <a:ln>
                  <a:noFill/>
                </a:ln>
                <a:solidFill>
                  <a:srgbClr val="00B3AC"/>
                </a:solidFill>
                <a:effectLst/>
                <a:latin typeface="Arial" panose="020B0604020202020204" pitchFamily="34" charset="0"/>
                <a:cs typeface="Arial" panose="020B0604020202020204" pitchFamily="34" charset="0"/>
                <a:hlinkClick r:id="rId13"/>
              </a:rPr>
              <a:t>codecs</a:t>
            </a:r>
            <a:r>
              <a:rPr kumimoji="0" lang="en-US" sz="2400" b="0" i="0" u="none" strike="noStrike" cap="none" normalizeH="0" baseline="0" dirty="0" smtClean="0">
                <a:ln>
                  <a:noFill/>
                </a:ln>
                <a:solidFill>
                  <a:srgbClr val="6C6C6C"/>
                </a:solidFill>
                <a:effectLst/>
                <a:latin typeface="Arial" panose="020B0604020202020204" pitchFamily="34" charset="0"/>
                <a:cs typeface="Arial" panose="020B0604020202020204" pitchFamily="34" charset="0"/>
              </a:rPr>
              <a:t>, and other components to enable support for common accepted standards.</a:t>
            </a:r>
            <a:endParaRPr kumimoji="0" 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4967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83</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liberation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test user</dc:creator>
  <cp:lastModifiedBy>test user</cp:lastModifiedBy>
  <cp:revision>2</cp:revision>
  <dcterms:created xsi:type="dcterms:W3CDTF">2018-10-04T12:41:06Z</dcterms:created>
  <dcterms:modified xsi:type="dcterms:W3CDTF">2018-10-04T12:58:55Z</dcterms:modified>
</cp:coreProperties>
</file>