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1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9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fiza Rafia" userId="a03f4fa040e03375" providerId="LiveId" clId="{2F7F5251-24DE-462B-8B7F-6A6B05CD5BF5}"/>
    <pc:docChg chg="custSel modSld">
      <pc:chgData name="Hafiza Rafia" userId="a03f4fa040e03375" providerId="LiveId" clId="{2F7F5251-24DE-462B-8B7F-6A6B05CD5BF5}" dt="2024-06-10T11:01:27.025" v="81" actId="20577"/>
      <pc:docMkLst>
        <pc:docMk/>
      </pc:docMkLst>
      <pc:sldChg chg="modNotesTx">
        <pc:chgData name="Hafiza Rafia" userId="a03f4fa040e03375" providerId="LiveId" clId="{2F7F5251-24DE-462B-8B7F-6A6B05CD5BF5}" dt="2024-06-10T10:51:30.088" v="14" actId="20577"/>
        <pc:sldMkLst>
          <pc:docMk/>
          <pc:sldMk cId="1828753952" sldId="265"/>
        </pc:sldMkLst>
      </pc:sldChg>
      <pc:sldChg chg="modNotesTx">
        <pc:chgData name="Hafiza Rafia" userId="a03f4fa040e03375" providerId="LiveId" clId="{2F7F5251-24DE-462B-8B7F-6A6B05CD5BF5}" dt="2024-06-10T10:52:16.929" v="44" actId="20577"/>
        <pc:sldMkLst>
          <pc:docMk/>
          <pc:sldMk cId="41913905" sldId="266"/>
        </pc:sldMkLst>
      </pc:sldChg>
      <pc:sldChg chg="modNotesTx">
        <pc:chgData name="Hafiza Rafia" userId="a03f4fa040e03375" providerId="LiveId" clId="{2F7F5251-24DE-462B-8B7F-6A6B05CD5BF5}" dt="2024-06-10T10:52:42.992" v="80" actId="20577"/>
        <pc:sldMkLst>
          <pc:docMk/>
          <pc:sldMk cId="2130210151" sldId="267"/>
        </pc:sldMkLst>
      </pc:sldChg>
      <pc:sldChg chg="modSp mod">
        <pc:chgData name="Hafiza Rafia" userId="a03f4fa040e03375" providerId="LiveId" clId="{2F7F5251-24DE-462B-8B7F-6A6B05CD5BF5}" dt="2024-06-10T11:01:27.025" v="81" actId="20577"/>
        <pc:sldMkLst>
          <pc:docMk/>
          <pc:sldMk cId="2539187994" sldId="271"/>
        </pc:sldMkLst>
        <pc:spChg chg="mod">
          <ac:chgData name="Hafiza Rafia" userId="a03f4fa040e03375" providerId="LiveId" clId="{2F7F5251-24DE-462B-8B7F-6A6B05CD5BF5}" dt="2024-06-10T11:01:27.025" v="81" actId="20577"/>
          <ac:spMkLst>
            <pc:docMk/>
            <pc:sldMk cId="2539187994" sldId="271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1434E-3CB7-4B37-8245-5AA5E8C8EDD0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0D37B-6F62-4CAB-9CED-0FD284DDE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01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Softmax</a:t>
            </a:r>
            <a:r>
              <a:rPr lang="en-US" dirty="0"/>
              <a:t>, </a:t>
            </a:r>
            <a:r>
              <a:rPr lang="en-US" dirty="0" err="1"/>
              <a:t>relu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0D37B-6F62-4CAB-9CED-0FD284DDEE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93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Max pooling , average pooling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0D37B-6F62-4CAB-9CED-0FD284DDEE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25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Sigmoid function will be performed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0D37B-6F62-4CAB-9CED-0FD284DDEE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2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8A77-AB6F-453D-B928-0A8DB01936DC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24D2-5675-46C8-974B-FFC8CF2A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5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8A77-AB6F-453D-B928-0A8DB01936DC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24D2-5675-46C8-974B-FFC8CF2A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02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8A77-AB6F-453D-B928-0A8DB01936DC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24D2-5675-46C8-974B-FFC8CF2A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03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8A77-AB6F-453D-B928-0A8DB01936DC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24D2-5675-46C8-974B-FFC8CF2AED0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2817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8A77-AB6F-453D-B928-0A8DB01936DC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24D2-5675-46C8-974B-FFC8CF2A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784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8A77-AB6F-453D-B928-0A8DB01936DC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24D2-5675-46C8-974B-FFC8CF2A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84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8A77-AB6F-453D-B928-0A8DB01936DC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24D2-5675-46C8-974B-FFC8CF2A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38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8A77-AB6F-453D-B928-0A8DB01936DC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24D2-5675-46C8-974B-FFC8CF2A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37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8A77-AB6F-453D-B928-0A8DB01936DC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24D2-5675-46C8-974B-FFC8CF2A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42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8A77-AB6F-453D-B928-0A8DB01936DC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24D2-5675-46C8-974B-FFC8CF2A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69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8A77-AB6F-453D-B928-0A8DB01936DC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24D2-5675-46C8-974B-FFC8CF2A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3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8A77-AB6F-453D-B928-0A8DB01936DC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24D2-5675-46C8-974B-FFC8CF2A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8A77-AB6F-453D-B928-0A8DB01936DC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24D2-5675-46C8-974B-FFC8CF2A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7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8A77-AB6F-453D-B928-0A8DB01936DC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24D2-5675-46C8-974B-FFC8CF2A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44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8A77-AB6F-453D-B928-0A8DB01936DC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24D2-5675-46C8-974B-FFC8CF2A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12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8A77-AB6F-453D-B928-0A8DB01936DC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24D2-5675-46C8-974B-FFC8CF2A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30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8A77-AB6F-453D-B928-0A8DB01936DC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24D2-5675-46C8-974B-FFC8CF2A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B4B8A77-AB6F-453D-B928-0A8DB01936DC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124D2-5675-46C8-974B-FFC8CF2A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446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799"/>
            <a:ext cx="8825658" cy="3329581"/>
          </a:xfrm>
        </p:spPr>
        <p:txBody>
          <a:bodyPr/>
          <a:lstStyle/>
          <a:p>
            <a:r>
              <a:rPr lang="en-US" sz="6600" dirty="0">
                <a:latin typeface="Agency FB" panose="020B0503020202020204" pitchFamily="34" charset="0"/>
              </a:rPr>
              <a:t>Convolutional Neural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400" dirty="0">
                <a:solidFill>
                  <a:schemeClr val="tx1"/>
                </a:solidFill>
                <a:latin typeface="Agency FB" panose="020B0503020202020204" pitchFamily="34" charset="0"/>
              </a:rPr>
              <a:t>By </a:t>
            </a:r>
            <a:r>
              <a:rPr lang="en-US" sz="2400" dirty="0" err="1">
                <a:solidFill>
                  <a:schemeClr val="tx1"/>
                </a:solidFill>
                <a:latin typeface="Agency FB" panose="020B0503020202020204" pitchFamily="34" charset="0"/>
              </a:rPr>
              <a:t>Rafia</a:t>
            </a:r>
            <a:r>
              <a:rPr lang="en-US" sz="2400" dirty="0">
                <a:solidFill>
                  <a:schemeClr val="tx1"/>
                </a:solidFill>
                <a:latin typeface="Agency FB" panose="020B0503020202020204" pitchFamily="34" charset="0"/>
              </a:rPr>
              <a:t> and </a:t>
            </a:r>
            <a:r>
              <a:rPr lang="en-US" sz="2400" dirty="0" err="1">
                <a:solidFill>
                  <a:schemeClr val="tx1"/>
                </a:solidFill>
                <a:latin typeface="Agency FB" panose="020B0503020202020204" pitchFamily="34" charset="0"/>
              </a:rPr>
              <a:t>nimra</a:t>
            </a:r>
            <a:r>
              <a:rPr lang="en-US" sz="2400" dirty="0"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gency FB" panose="020B0503020202020204" pitchFamily="34" charset="0"/>
              </a:rPr>
              <a:t>khalil</a:t>
            </a:r>
            <a:endParaRPr lang="en-US" sz="24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746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</a:rPr>
              <a:t>pooling layer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46111" y="1283863"/>
            <a:ext cx="10429046" cy="233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pooling layer (e.g., Max Pooling) can be used to down sample the data and reduce complexity.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might take the maximum value from each window.(size=2)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1800" dirty="0">
              <a:latin typeface="Arial" panose="020B0604020202020204" pitchFamily="34" charset="0"/>
            </a:endParaRPr>
          </a:p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/>
              <a:t>[2,2,0,0,0]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3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tx1"/>
                </a:solidFill>
                <a:latin typeface="Arial" panose="020B0604020202020204" pitchFamily="34" charset="0"/>
              </a:rPr>
              <a:t>Fully Connected Layer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46111" y="1196512"/>
            <a:ext cx="10395795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Fully Connected Layer: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pooled feature is flattened into a vector: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/>
              <a:t>[2,2,0,0,0]</a:t>
            </a:r>
            <a:endParaRPr 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vector is fed into a fully connected layer with a single neuron and a sigmoid activation function.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neuron learns to classify the signal based on the features extracted earlier.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the signal has a rising pattern, the output will be closer to 1.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the signal has a falling pattern, the output will be closer to 0. </a:t>
            </a:r>
          </a:p>
        </p:txBody>
      </p:sp>
    </p:spTree>
    <p:extLst>
      <p:ext uri="{BB962C8B-B14F-4D97-AF65-F5344CB8AC3E}">
        <p14:creationId xmlns:p14="http://schemas.microsoft.com/office/powerpoint/2010/main" val="2130210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1. Image Classification and Recognition:</a:t>
            </a:r>
            <a:endParaRPr lang="en-US" dirty="0"/>
          </a:p>
          <a:p>
            <a:pPr lvl="1"/>
            <a:r>
              <a:rPr lang="en-US" dirty="0"/>
              <a:t>Classifying images in social media platforms (e.g., identifying people, animals, or objects in photos).</a:t>
            </a:r>
          </a:p>
          <a:p>
            <a:pPr lvl="1"/>
            <a:r>
              <a:rPr lang="en-US" dirty="0"/>
              <a:t>Content moderation systems automatically detecting inappropriate content in images.</a:t>
            </a:r>
          </a:p>
          <a:p>
            <a:pPr marL="0" indent="0">
              <a:buNone/>
            </a:pPr>
            <a:r>
              <a:rPr lang="en-US" b="1" dirty="0"/>
              <a:t>2. Object Detection and Localization:</a:t>
            </a:r>
            <a:endParaRPr lang="en-US" dirty="0"/>
          </a:p>
          <a:p>
            <a:pPr lvl="1"/>
            <a:r>
              <a:rPr lang="en-US" dirty="0"/>
              <a:t>Self-driving cars using CNNs to detect pedestrians, vehicles, traffic signs, and lane markings.</a:t>
            </a:r>
          </a:p>
          <a:p>
            <a:pPr lvl="1"/>
            <a:r>
              <a:rPr lang="en-US" dirty="0"/>
              <a:t>Object recognition in videos for security surveillance or traffic monitoring systems.</a:t>
            </a:r>
          </a:p>
          <a:p>
            <a:pPr marL="0" indent="0">
              <a:buNone/>
            </a:pPr>
            <a:r>
              <a:rPr lang="en-US" b="1" dirty="0"/>
              <a:t>3. Other Applications:</a:t>
            </a:r>
            <a:endParaRPr lang="en-US" dirty="0"/>
          </a:p>
          <a:p>
            <a:pPr lvl="1"/>
            <a:r>
              <a:rPr lang="en-US" b="1" dirty="0"/>
              <a:t>Natural Language Processing (NLP):</a:t>
            </a:r>
            <a:r>
              <a:rPr lang="en-US" dirty="0"/>
              <a:t> Analyzing text data, sentiment analysis, or machine translation.</a:t>
            </a:r>
          </a:p>
          <a:p>
            <a:pPr lvl="1"/>
            <a:r>
              <a:rPr lang="en-US" b="1" dirty="0"/>
              <a:t>Recommender Systems:</a:t>
            </a:r>
            <a:r>
              <a:rPr lang="en-US" dirty="0"/>
              <a:t> Recommending products or content based on user preferences and past behavior.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187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Advantages of Convolutional Neural Networks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Good at detecting patterns and features in images, videos, and audio signals.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dirty="0"/>
              <a:t>End-to-end training, no need for manual feature extraction.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Can handle large amounts of data and achieve high accuracy.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556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Disadvantages of Convolutional Neural Networks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Computationally expensive to train and require a lot of memory.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Can be prone to </a:t>
            </a:r>
            <a:r>
              <a:rPr lang="en-US" dirty="0" err="1"/>
              <a:t>overfitting</a:t>
            </a:r>
            <a:r>
              <a:rPr lang="en-US" dirty="0"/>
              <a:t> if not enough data or proper regularization is used.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Requires large amounts of labeled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12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60310" y="1568068"/>
            <a:ext cx="8590523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Neural networks are computational models inspired by the human brain.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Consist of neurons (nodes), organized in layers (input, hidden, output).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 patterns from data through training (adjusting weights).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1800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1800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1800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1800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1800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1800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1800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768" y="3234519"/>
            <a:ext cx="5240741" cy="351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570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CNNs are a powerful type of deep learning architecture specifically designed to excel in image recognition and analysis tasks. </a:t>
            </a:r>
          </a:p>
          <a:p>
            <a:endParaRPr lang="en-US" dirty="0"/>
          </a:p>
          <a:p>
            <a:r>
              <a:rPr lang="en-US" dirty="0"/>
              <a:t>Designed for processing grid-like data, such as images.</a:t>
            </a:r>
          </a:p>
          <a:p>
            <a:endParaRPr lang="en-US" dirty="0"/>
          </a:p>
          <a:p>
            <a:r>
              <a:rPr lang="en-US" dirty="0"/>
              <a:t>Feature Detection: Uses convolutional layers to automatically detect features.</a:t>
            </a:r>
          </a:p>
        </p:txBody>
      </p:sp>
    </p:spTree>
    <p:extLst>
      <p:ext uri="{BB962C8B-B14F-4D97-AF65-F5344CB8AC3E}">
        <p14:creationId xmlns:p14="http://schemas.microsoft.com/office/powerpoint/2010/main" val="5399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CNNs?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Efficiency: Efficiently handle high-dimensional data (e.g., images).</a:t>
            </a:r>
          </a:p>
          <a:p>
            <a:endParaRPr lang="en-US" dirty="0"/>
          </a:p>
          <a:p>
            <a:r>
              <a:rPr lang="en-US" dirty="0"/>
              <a:t>Automatic Feature Extraction: Automatically learn spatial hierarchies of features.</a:t>
            </a:r>
          </a:p>
          <a:p>
            <a:endParaRPr lang="en-US" dirty="0"/>
          </a:p>
          <a:p>
            <a:r>
              <a:rPr lang="en-US" dirty="0"/>
              <a:t>High Accuracy: Achieve state-of-the-art results in many computer vision tasks.</a:t>
            </a:r>
          </a:p>
        </p:txBody>
      </p:sp>
    </p:spTree>
    <p:extLst>
      <p:ext uri="{BB962C8B-B14F-4D97-AF65-F5344CB8AC3E}">
        <p14:creationId xmlns:p14="http://schemas.microsoft.com/office/powerpoint/2010/main" val="2489354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Feature Detectors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86604" y="2171857"/>
            <a:ext cx="11720904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Convolutional layers are the workhorses of a CNN architecture. They are responsible for extracting features from the input image. These features can be edges, shapes, colors, or even more complex patterns.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Convolutional layers employ filters, also known as kernels, which are small matrices containing learnable weights.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 these filters slide across the image, they perform element-wise multiplication with the image data at each position. </a:t>
            </a:r>
          </a:p>
        </p:txBody>
      </p:sp>
    </p:spTree>
    <p:extLst>
      <p:ext uri="{BB962C8B-B14F-4D97-AF65-F5344CB8AC3E}">
        <p14:creationId xmlns:p14="http://schemas.microsoft.com/office/powerpoint/2010/main" val="465617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Operation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46111" y="1729278"/>
            <a:ext cx="7818166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Kernel/Filter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Small matrix used to detect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Stride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Number of pixels by which the filter moves across the input matrix.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Generates a feature map highlighting detected features. </a:t>
            </a:r>
          </a:p>
        </p:txBody>
      </p:sp>
    </p:spTree>
    <p:extLst>
      <p:ext uri="{BB962C8B-B14F-4D97-AF65-F5344CB8AC3E}">
        <p14:creationId xmlns:p14="http://schemas.microsoft.com/office/powerpoint/2010/main" val="2634886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Input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7778" y="2148452"/>
            <a:ext cx="8946541" cy="4195481"/>
          </a:xfrm>
        </p:spPr>
        <p:txBody>
          <a:bodyPr/>
          <a:lstStyle/>
          <a:p>
            <a:r>
              <a:rPr lang="en-US" dirty="0"/>
              <a:t>Imagine we have a 1D signal.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1. Input Layer: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The signal is fed into the input layer as a 1x10 vector.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158" y="2620513"/>
            <a:ext cx="43529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064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Convolutional Layer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75766" y="1705597"/>
            <a:ext cx="7972119" cy="4098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b="1" dirty="0"/>
              <a:t>2. Convolutional Layer: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We define a filter (kernel) of size 3, containing learnable weights.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filter aims to detect rising or falling patterns within a 3-element window.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filter slides across the signal, performing element-wise multiplication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800" dirty="0">
                <a:latin typeface="Arial" panose="020B0604020202020204" pitchFamily="34" charset="0"/>
              </a:rPr>
              <a:t> 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the signal at each position: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First position: (-1) * 1 + (0) * 2 + (1) * 3 =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Second position: (-1) * 2 + (0) * 3 + (1) * 4 =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Third position: (-1) * 3 + (0) * 4 + (1) * 5 =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998" y="5753420"/>
            <a:ext cx="4343400" cy="533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334" y="2710377"/>
            <a:ext cx="2840982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926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Activation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Activation Function (Optional):</a:t>
            </a:r>
            <a:endParaRPr lang="en-US" dirty="0"/>
          </a:p>
          <a:p>
            <a:r>
              <a:rPr lang="en-US" dirty="0"/>
              <a:t>An activation function like </a:t>
            </a:r>
            <a:r>
              <a:rPr lang="en-US" dirty="0" err="1"/>
              <a:t>ReLU</a:t>
            </a:r>
            <a:r>
              <a:rPr lang="en-US" dirty="0"/>
              <a:t> (Rectified Linear Unit) can be applied to introduce non-linearity. This helps the network learn more complex patterns.</a:t>
            </a:r>
          </a:p>
          <a:p>
            <a:r>
              <a:rPr lang="en-US" dirty="0"/>
              <a:t>After applying </a:t>
            </a:r>
            <a:r>
              <a:rPr lang="en-US" dirty="0" err="1"/>
              <a:t>ReLU</a:t>
            </a:r>
            <a:r>
              <a:rPr lang="en-US" dirty="0"/>
              <a:t> (assuming negative values become zero), the feature map might become: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999" y="4700375"/>
            <a:ext cx="405765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539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266</TotalTime>
  <Words>781</Words>
  <Application>Microsoft Office PowerPoint</Application>
  <PresentationFormat>Widescreen</PresentationFormat>
  <Paragraphs>124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Agency FB</vt:lpstr>
      <vt:lpstr>Arial</vt:lpstr>
      <vt:lpstr>Calibri</vt:lpstr>
      <vt:lpstr>Century Gothic</vt:lpstr>
      <vt:lpstr>Wingdings 3</vt:lpstr>
      <vt:lpstr>Ion</vt:lpstr>
      <vt:lpstr>Convolutional Neural Networks</vt:lpstr>
      <vt:lpstr>Neural network</vt:lpstr>
      <vt:lpstr>CNN</vt:lpstr>
      <vt:lpstr>Why Use CNNs?</vt:lpstr>
      <vt:lpstr>The Feature Detectors</vt:lpstr>
      <vt:lpstr>Convolution Operation</vt:lpstr>
      <vt:lpstr>Input Layer</vt:lpstr>
      <vt:lpstr>Convolutional Layer</vt:lpstr>
      <vt:lpstr>Activation Function</vt:lpstr>
      <vt:lpstr>pooling layer</vt:lpstr>
      <vt:lpstr>Fully Connected Layer</vt:lpstr>
      <vt:lpstr>APPLICATIONS</vt:lpstr>
      <vt:lpstr>Advantages of Convolutional Neural Networks </vt:lpstr>
      <vt:lpstr>Disadvantages of Convolutional Neural Networks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Microsoft account</dc:creator>
  <cp:lastModifiedBy>Hafiza Rafia</cp:lastModifiedBy>
  <cp:revision>10</cp:revision>
  <dcterms:created xsi:type="dcterms:W3CDTF">2024-06-09T03:59:17Z</dcterms:created>
  <dcterms:modified xsi:type="dcterms:W3CDTF">2024-06-10T12:58:51Z</dcterms:modified>
</cp:coreProperties>
</file>