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0" r:id="rId2"/>
    <p:sldId id="263" r:id="rId3"/>
    <p:sldId id="265" r:id="rId4"/>
    <p:sldId id="266" r:id="rId5"/>
    <p:sldId id="264" r:id="rId6"/>
    <p:sldId id="267" r:id="rId7"/>
    <p:sldId id="262" r:id="rId8"/>
    <p:sldId id="268" r:id="rId9"/>
    <p:sldId id="272" r:id="rId10"/>
    <p:sldId id="273" r:id="rId11"/>
    <p:sldId id="274" r:id="rId12"/>
    <p:sldId id="269" r:id="rId13"/>
    <p:sldId id="27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val Purohit"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83C"/>
    <a:srgbClr val="FAA726"/>
    <a:srgbClr val="5A5A5A"/>
    <a:srgbClr val="0EC1C1"/>
    <a:srgbClr val="23AE73"/>
    <a:srgbClr val="4890E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autoAdjust="0"/>
    <p:restoredTop sz="94660"/>
  </p:normalViewPr>
  <p:slideViewPr>
    <p:cSldViewPr snapToGrid="0">
      <p:cViewPr varScale="1">
        <p:scale>
          <a:sx n="85" d="100"/>
          <a:sy n="85" d="100"/>
        </p:scale>
        <p:origin x="1013"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a:extLst>
            <a:ext uri="{FF2B5EF4-FFF2-40B4-BE49-F238E27FC236}">
              <a16:creationId xmlns:a16="http://schemas.microsoft.com/office/drawing/2014/main" id="{14CABB97-9D20-A208-AFB0-FE68F4982B58}"/>
            </a:ext>
          </a:extLst>
        </p:cNvPr>
        <p:cNvGrpSpPr/>
        <p:nvPr/>
      </p:nvGrpSpPr>
      <p:grpSpPr>
        <a:xfrm>
          <a:off x="0" y="0"/>
          <a:ext cx="0" cy="0"/>
          <a:chOff x="0" y="0"/>
          <a:chExt cx="0" cy="0"/>
        </a:xfrm>
      </p:grpSpPr>
      <p:sp>
        <p:nvSpPr>
          <p:cNvPr id="74" name="Google Shape;74;g98e38c2df0_0_7:notes">
            <a:extLst>
              <a:ext uri="{FF2B5EF4-FFF2-40B4-BE49-F238E27FC236}">
                <a16:creationId xmlns:a16="http://schemas.microsoft.com/office/drawing/2014/main" id="{3CA04988-C5B7-06D9-409D-C2C6EB0398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a:extLst>
              <a:ext uri="{FF2B5EF4-FFF2-40B4-BE49-F238E27FC236}">
                <a16:creationId xmlns:a16="http://schemas.microsoft.com/office/drawing/2014/main" id="{26563E68-4422-DE91-E2D8-9405F1B486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563708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a:extLst>
            <a:ext uri="{FF2B5EF4-FFF2-40B4-BE49-F238E27FC236}">
              <a16:creationId xmlns:a16="http://schemas.microsoft.com/office/drawing/2014/main" id="{12366B45-DFE9-3175-80FE-0FAD2DCF416F}"/>
            </a:ext>
          </a:extLst>
        </p:cNvPr>
        <p:cNvGrpSpPr/>
        <p:nvPr/>
      </p:nvGrpSpPr>
      <p:grpSpPr>
        <a:xfrm>
          <a:off x="0" y="0"/>
          <a:ext cx="0" cy="0"/>
          <a:chOff x="0" y="0"/>
          <a:chExt cx="0" cy="0"/>
        </a:xfrm>
      </p:grpSpPr>
      <p:sp>
        <p:nvSpPr>
          <p:cNvPr id="74" name="Google Shape;74;g98e38c2df0_0_7:notes">
            <a:extLst>
              <a:ext uri="{FF2B5EF4-FFF2-40B4-BE49-F238E27FC236}">
                <a16:creationId xmlns:a16="http://schemas.microsoft.com/office/drawing/2014/main" id="{F8F004CF-F63C-052F-88FD-FC075B0F93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a:extLst>
              <a:ext uri="{FF2B5EF4-FFF2-40B4-BE49-F238E27FC236}">
                <a16:creationId xmlns:a16="http://schemas.microsoft.com/office/drawing/2014/main" id="{B5CC6B58-D85D-B674-0272-7C91889851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229106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87627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930192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4660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86080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09197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094245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22904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8e38c2df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8e38c2df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51466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a:extLst>
            <a:ext uri="{FF2B5EF4-FFF2-40B4-BE49-F238E27FC236}">
              <a16:creationId xmlns:a16="http://schemas.microsoft.com/office/drawing/2014/main" id="{D9BD7EEB-214B-1DEE-BD98-6DBE1298EA63}"/>
            </a:ext>
          </a:extLst>
        </p:cNvPr>
        <p:cNvGrpSpPr/>
        <p:nvPr/>
      </p:nvGrpSpPr>
      <p:grpSpPr>
        <a:xfrm>
          <a:off x="0" y="0"/>
          <a:ext cx="0" cy="0"/>
          <a:chOff x="0" y="0"/>
          <a:chExt cx="0" cy="0"/>
        </a:xfrm>
      </p:grpSpPr>
      <p:sp>
        <p:nvSpPr>
          <p:cNvPr id="74" name="Google Shape;74;g98e38c2df0_0_7:notes">
            <a:extLst>
              <a:ext uri="{FF2B5EF4-FFF2-40B4-BE49-F238E27FC236}">
                <a16:creationId xmlns:a16="http://schemas.microsoft.com/office/drawing/2014/main" id="{91DAF0C5-5EAE-907A-378F-1FDFBCD4DD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a:extLst>
              <a:ext uri="{FF2B5EF4-FFF2-40B4-BE49-F238E27FC236}">
                <a16:creationId xmlns:a16="http://schemas.microsoft.com/office/drawing/2014/main" id="{81FB7803-4050-990F-45D9-373EF1B6F0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11740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dirty="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 name="Heading">
            <a:extLst>
              <a:ext uri="{FF2B5EF4-FFF2-40B4-BE49-F238E27FC236}">
                <a16:creationId xmlns:a16="http://schemas.microsoft.com/office/drawing/2014/main" id="{8656C899-A1E0-15E3-7043-2F017EBA86C2}"/>
              </a:ext>
            </a:extLst>
          </p:cNvPr>
          <p:cNvSpPr txBox="1">
            <a:spLocks noChangeArrowheads="1"/>
          </p:cNvSpPr>
          <p:nvPr/>
        </p:nvSpPr>
        <p:spPr bwMode="auto">
          <a:xfrm>
            <a:off x="1970311" y="2612293"/>
            <a:ext cx="8251379" cy="1633414"/>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4400" i="0" u="none" strike="noStrike" kern="1200" cap="none" spc="0" normalizeH="0" baseline="0" noProof="0" dirty="0">
                <a:ln>
                  <a:noFill/>
                </a:ln>
                <a:solidFill>
                  <a:srgbClr val="FAA726"/>
                </a:solidFill>
                <a:effectLst/>
                <a:uLnTx/>
                <a:uFillTx/>
                <a:latin typeface="Lato" panose="020F0502020204030203" pitchFamily="34" charset="0"/>
                <a:ea typeface="Lato" panose="020F0502020204030203" pitchFamily="34" charset="0"/>
                <a:cs typeface="Lato" panose="020F0502020204030203" pitchFamily="34" charset="0"/>
              </a:rPr>
              <a:t>Insights from Airbnb Analysis from Pre-COVID Period</a:t>
            </a:r>
          </a:p>
        </p:txBody>
      </p:sp>
      <p:sp>
        <p:nvSpPr>
          <p:cNvPr id="3" name="Heading">
            <a:extLst>
              <a:ext uri="{FF2B5EF4-FFF2-40B4-BE49-F238E27FC236}">
                <a16:creationId xmlns:a16="http://schemas.microsoft.com/office/drawing/2014/main" id="{4A418665-56C6-5AB4-9BCF-1BE3D30FF508}"/>
              </a:ext>
            </a:extLst>
          </p:cNvPr>
          <p:cNvSpPr txBox="1">
            <a:spLocks noChangeArrowheads="1"/>
          </p:cNvSpPr>
          <p:nvPr/>
        </p:nvSpPr>
        <p:spPr bwMode="auto">
          <a:xfrm>
            <a:off x="2042029" y="4521775"/>
            <a:ext cx="8251379" cy="1633414"/>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2800" i="0" u="none" strike="noStrike" kern="1200" cap="none" spc="0" normalizeH="0" baseline="0" noProof="0" dirty="0">
                <a:ln>
                  <a:noFill/>
                </a:ln>
                <a:solidFill>
                  <a:srgbClr val="FAA726"/>
                </a:solidFill>
                <a:effectLst/>
                <a:uLnTx/>
                <a:uFillTx/>
                <a:latin typeface="Lato" panose="020F0502020204030203" pitchFamily="34" charset="0"/>
                <a:ea typeface="Lato" panose="020F0502020204030203" pitchFamily="34" charset="0"/>
                <a:cs typeface="Lato" panose="020F0502020204030203" pitchFamily="34" charset="0"/>
              </a:rPr>
              <a:t>Audience – Lead Data Analyst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F3D9D221-223D-8AC2-BBD1-FE0E2208BF77}"/>
            </a:ext>
          </a:extLst>
        </p:cNvPr>
        <p:cNvGrpSpPr/>
        <p:nvPr/>
      </p:nvGrpSpPr>
      <p:grpSpPr>
        <a:xfrm>
          <a:off x="0" y="0"/>
          <a:ext cx="0" cy="0"/>
          <a:chOff x="0" y="0"/>
          <a:chExt cx="0" cy="0"/>
        </a:xfrm>
      </p:grpSpPr>
      <p:sp>
        <p:nvSpPr>
          <p:cNvPr id="5" name="Heading">
            <a:extLst>
              <a:ext uri="{FF2B5EF4-FFF2-40B4-BE49-F238E27FC236}">
                <a16:creationId xmlns:a16="http://schemas.microsoft.com/office/drawing/2014/main" id="{BED7B59C-E138-7D46-39C5-36403DAC7BC7}"/>
              </a:ext>
            </a:extLst>
          </p:cNvPr>
          <p:cNvSpPr txBox="1">
            <a:spLocks noChangeArrowheads="1"/>
          </p:cNvSpPr>
          <p:nvPr/>
        </p:nvSpPr>
        <p:spPr bwMode="auto">
          <a:xfrm>
            <a:off x="1557742" y="100621"/>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VISUALS SUPPORTING MY RECOMMENDATIONS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pic>
        <p:nvPicPr>
          <p:cNvPr id="15" name="Picture 14">
            <a:extLst>
              <a:ext uri="{FF2B5EF4-FFF2-40B4-BE49-F238E27FC236}">
                <a16:creationId xmlns:a16="http://schemas.microsoft.com/office/drawing/2014/main" id="{77C95B2D-E548-EDFD-4C26-F1FB0432C2E8}"/>
              </a:ext>
            </a:extLst>
          </p:cNvPr>
          <p:cNvPicPr>
            <a:picLocks noChangeAspect="1"/>
          </p:cNvPicPr>
          <p:nvPr/>
        </p:nvPicPr>
        <p:blipFill>
          <a:blip r:embed="rId3"/>
          <a:stretch>
            <a:fillRect/>
          </a:stretch>
        </p:blipFill>
        <p:spPr>
          <a:xfrm>
            <a:off x="149355" y="954592"/>
            <a:ext cx="5640081" cy="4720066"/>
          </a:xfrm>
          <a:prstGeom prst="roundRect">
            <a:avLst/>
          </a:prstGeom>
          <a:ln>
            <a:solidFill>
              <a:srgbClr val="FAA726"/>
            </a:solidFill>
          </a:ln>
        </p:spPr>
      </p:pic>
      <p:pic>
        <p:nvPicPr>
          <p:cNvPr id="16" name="Picture 15">
            <a:extLst>
              <a:ext uri="{FF2B5EF4-FFF2-40B4-BE49-F238E27FC236}">
                <a16:creationId xmlns:a16="http://schemas.microsoft.com/office/drawing/2014/main" id="{301FED3F-10E1-3813-65BB-5AF643C5AF67}"/>
              </a:ext>
            </a:extLst>
          </p:cNvPr>
          <p:cNvPicPr>
            <a:picLocks noChangeAspect="1"/>
          </p:cNvPicPr>
          <p:nvPr/>
        </p:nvPicPr>
        <p:blipFill>
          <a:blip r:embed="rId4"/>
          <a:stretch>
            <a:fillRect/>
          </a:stretch>
        </p:blipFill>
        <p:spPr>
          <a:xfrm>
            <a:off x="6095999" y="954591"/>
            <a:ext cx="5758745" cy="4720065"/>
          </a:xfrm>
          <a:prstGeom prst="roundRect">
            <a:avLst/>
          </a:prstGeom>
          <a:ln>
            <a:solidFill>
              <a:srgbClr val="FAA726"/>
            </a:solidFill>
          </a:ln>
        </p:spPr>
      </p:pic>
    </p:spTree>
    <p:extLst>
      <p:ext uri="{BB962C8B-B14F-4D97-AF65-F5344CB8AC3E}">
        <p14:creationId xmlns:p14="http://schemas.microsoft.com/office/powerpoint/2010/main" val="404003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B46A804D-9F2F-5334-EE66-B3C079B6C343}"/>
            </a:ext>
          </a:extLst>
        </p:cNvPr>
        <p:cNvGrpSpPr/>
        <p:nvPr/>
      </p:nvGrpSpPr>
      <p:grpSpPr>
        <a:xfrm>
          <a:off x="0" y="0"/>
          <a:ext cx="0" cy="0"/>
          <a:chOff x="0" y="0"/>
          <a:chExt cx="0" cy="0"/>
        </a:xfrm>
      </p:grpSpPr>
      <p:sp>
        <p:nvSpPr>
          <p:cNvPr id="5" name="Heading">
            <a:extLst>
              <a:ext uri="{FF2B5EF4-FFF2-40B4-BE49-F238E27FC236}">
                <a16:creationId xmlns:a16="http://schemas.microsoft.com/office/drawing/2014/main" id="{DFB4F189-4F28-EC2B-8482-604893E1C394}"/>
              </a:ext>
            </a:extLst>
          </p:cNvPr>
          <p:cNvSpPr txBox="1">
            <a:spLocks noChangeArrowheads="1"/>
          </p:cNvSpPr>
          <p:nvPr/>
        </p:nvSpPr>
        <p:spPr bwMode="auto">
          <a:xfrm>
            <a:off x="1557742" y="100621"/>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VISUALS SUPPORTING MY RECOMMENDATIONS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pic>
        <p:nvPicPr>
          <p:cNvPr id="13" name="Picture 12">
            <a:extLst>
              <a:ext uri="{FF2B5EF4-FFF2-40B4-BE49-F238E27FC236}">
                <a16:creationId xmlns:a16="http://schemas.microsoft.com/office/drawing/2014/main" id="{2EAEF488-38F3-43F5-CC73-6EB578B614FC}"/>
              </a:ext>
            </a:extLst>
          </p:cNvPr>
          <p:cNvPicPr>
            <a:picLocks noChangeAspect="1"/>
          </p:cNvPicPr>
          <p:nvPr/>
        </p:nvPicPr>
        <p:blipFill>
          <a:blip r:embed="rId3"/>
          <a:srcRect l="-1" r="-1782" b="12479"/>
          <a:stretch/>
        </p:blipFill>
        <p:spPr>
          <a:xfrm>
            <a:off x="5966581" y="954591"/>
            <a:ext cx="6074370" cy="4639385"/>
          </a:xfrm>
          <a:prstGeom prst="roundRect">
            <a:avLst/>
          </a:prstGeom>
          <a:ln cap="rnd">
            <a:solidFill>
              <a:srgbClr val="FAA726"/>
            </a:solidFill>
          </a:ln>
        </p:spPr>
      </p:pic>
      <p:pic>
        <p:nvPicPr>
          <p:cNvPr id="2" name="Picture 1">
            <a:extLst>
              <a:ext uri="{FF2B5EF4-FFF2-40B4-BE49-F238E27FC236}">
                <a16:creationId xmlns:a16="http://schemas.microsoft.com/office/drawing/2014/main" id="{A2CD3319-AE6D-A0DB-22A2-550838DA7887}"/>
              </a:ext>
            </a:extLst>
          </p:cNvPr>
          <p:cNvPicPr>
            <a:picLocks noChangeAspect="1"/>
          </p:cNvPicPr>
          <p:nvPr/>
        </p:nvPicPr>
        <p:blipFill>
          <a:blip r:embed="rId4"/>
          <a:stretch>
            <a:fillRect/>
          </a:stretch>
        </p:blipFill>
        <p:spPr>
          <a:xfrm>
            <a:off x="125506" y="954591"/>
            <a:ext cx="5640081" cy="4720067"/>
          </a:xfrm>
          <a:prstGeom prst="roundRect">
            <a:avLst/>
          </a:prstGeom>
          <a:ln>
            <a:solidFill>
              <a:srgbClr val="FAA726"/>
            </a:solidFill>
          </a:ln>
        </p:spPr>
      </p:pic>
    </p:spTree>
    <p:extLst>
      <p:ext uri="{BB962C8B-B14F-4D97-AF65-F5344CB8AC3E}">
        <p14:creationId xmlns:p14="http://schemas.microsoft.com/office/powerpoint/2010/main" val="587663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SOURCES: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243641" y="1921740"/>
            <a:ext cx="9704719" cy="3014520"/>
          </a:xfrm>
          <a:prstGeom prst="roundRect">
            <a:avLst>
              <a:gd name="adj" fmla="val 69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Here is a snapshot of our data dictionary. </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Metadata on host and property types such as location, area, locality, type of property.</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Fact information like price, reviews per month, availability, number of listings.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The team used the following data sources: </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Airbnb New York Data.</a:t>
            </a:r>
          </a:p>
        </p:txBody>
      </p:sp>
    </p:spTree>
    <p:extLst>
      <p:ext uri="{BB962C8B-B14F-4D97-AF65-F5344CB8AC3E}">
        <p14:creationId xmlns:p14="http://schemas.microsoft.com/office/powerpoint/2010/main" val="54338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METHODOLOGY &amp; ASSUMPTIONS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243641" y="2493110"/>
            <a:ext cx="9704719" cy="1871780"/>
          </a:xfrm>
          <a:prstGeom prst="roundRect">
            <a:avLst>
              <a:gd name="adj" fmla="val 10699"/>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Please refer to the attached Methodology Document</a:t>
            </a:r>
          </a:p>
        </p:txBody>
      </p:sp>
    </p:spTree>
    <p:extLst>
      <p:ext uri="{BB962C8B-B14F-4D97-AF65-F5344CB8AC3E}">
        <p14:creationId xmlns:p14="http://schemas.microsoft.com/office/powerpoint/2010/main" val="151418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AGENDA </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3753948" y="1686441"/>
            <a:ext cx="4684105" cy="3485119"/>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Objective </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Background</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Key findings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Recommendations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Appendix:</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Data sources </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Data methodology</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Data model assumptions</a:t>
            </a:r>
          </a:p>
        </p:txBody>
      </p:sp>
    </p:spTree>
    <p:extLst>
      <p:ext uri="{BB962C8B-B14F-4D97-AF65-F5344CB8AC3E}">
        <p14:creationId xmlns:p14="http://schemas.microsoft.com/office/powerpoint/2010/main" val="78464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OBJECTIVE</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2133601"/>
            <a:ext cx="9127998" cy="2268070"/>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Understand the behavioral pattern of customer with respect to price and geographical locations.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Analysis relationship of customer preference with price, quality and customer experience.</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Identifying patterns in the buying behavior of the customer with respect to property types and locations.</a:t>
            </a:r>
          </a:p>
        </p:txBody>
      </p:sp>
    </p:spTree>
    <p:extLst>
      <p:ext uri="{BB962C8B-B14F-4D97-AF65-F5344CB8AC3E}">
        <p14:creationId xmlns:p14="http://schemas.microsoft.com/office/powerpoint/2010/main" val="408629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BACKGROUND</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6" name="Rectangle: Rounded Corners 5">
            <a:extLst>
              <a:ext uri="{FF2B5EF4-FFF2-40B4-BE49-F238E27FC236}">
                <a16:creationId xmlns:a16="http://schemas.microsoft.com/office/drawing/2014/main" id="{026F4AB1-D5BF-EFA7-4A14-80E29F7D486B}"/>
              </a:ext>
            </a:extLst>
          </p:cNvPr>
          <p:cNvSpPr/>
          <p:nvPr/>
        </p:nvSpPr>
        <p:spPr>
          <a:xfrm>
            <a:off x="1532001" y="2399521"/>
            <a:ext cx="9127998" cy="2058958"/>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Hospitality market in US alone is estimated at $234 billion in 2024 and expected to reach $300 billion by 2029.</a:t>
            </a:r>
            <a:endParaRPr lang="en-US" sz="2000" b="1" dirty="0">
              <a:solidFill>
                <a:srgbClr val="EE283C"/>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Global Smart Hospitality Market is estimated at $13.6 billion and projected to reach $50 billion by 2027.</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Market is forecasted to grow at 29.8% for next 5 years.</a:t>
            </a:r>
          </a:p>
        </p:txBody>
      </p:sp>
    </p:spTree>
    <p:extLst>
      <p:ext uri="{BB962C8B-B14F-4D97-AF65-F5344CB8AC3E}">
        <p14:creationId xmlns:p14="http://schemas.microsoft.com/office/powerpoint/2010/main" val="332193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rPr>
              <a:t>CUSTOMER BEHAVIOUR WITH RESPECT TO PRICE</a:t>
            </a:r>
          </a:p>
        </p:txBody>
      </p:sp>
      <p:pic>
        <p:nvPicPr>
          <p:cNvPr id="7" name="Picture 6">
            <a:extLst>
              <a:ext uri="{FF2B5EF4-FFF2-40B4-BE49-F238E27FC236}">
                <a16:creationId xmlns:a16="http://schemas.microsoft.com/office/drawing/2014/main" id="{D6E01406-D44F-1DD7-C12B-DA93B51BFE64}"/>
              </a:ext>
            </a:extLst>
          </p:cNvPr>
          <p:cNvPicPr>
            <a:picLocks noChangeAspect="1"/>
          </p:cNvPicPr>
          <p:nvPr/>
        </p:nvPicPr>
        <p:blipFill>
          <a:blip r:embed="rId3"/>
          <a:stretch>
            <a:fillRect/>
          </a:stretch>
        </p:blipFill>
        <p:spPr>
          <a:xfrm>
            <a:off x="427966" y="1216508"/>
            <a:ext cx="5901116" cy="4989070"/>
          </a:xfrm>
          <a:prstGeom prst="rect">
            <a:avLst/>
          </a:prstGeom>
        </p:spPr>
      </p:pic>
      <p:sp>
        <p:nvSpPr>
          <p:cNvPr id="8" name="Rectangle: Rounded Corners 7">
            <a:extLst>
              <a:ext uri="{FF2B5EF4-FFF2-40B4-BE49-F238E27FC236}">
                <a16:creationId xmlns:a16="http://schemas.microsoft.com/office/drawing/2014/main" id="{67E90CBB-6E47-1CAC-6CED-5C881B472193}"/>
              </a:ext>
            </a:extLst>
          </p:cNvPr>
          <p:cNvSpPr/>
          <p:nvPr/>
        </p:nvSpPr>
        <p:spPr>
          <a:xfrm>
            <a:off x="6615953" y="1685365"/>
            <a:ext cx="5226424" cy="4043082"/>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We can observe here 80% of the customer traction is between $28 - $144 range. Rest 20% traction is in above $144 range.</a:t>
            </a:r>
          </a:p>
        </p:txBody>
      </p:sp>
    </p:spTree>
    <p:extLst>
      <p:ext uri="{BB962C8B-B14F-4D97-AF65-F5344CB8AC3E}">
        <p14:creationId xmlns:p14="http://schemas.microsoft.com/office/powerpoint/2010/main" val="274939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270947"/>
            <a:ext cx="9076517" cy="7689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rPr>
              <a:t>CUSTOMER BEHAVIOR WITH RESPECT TO GEOGRAPHIES AND PROPERTY TYPES</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222777" y="5129797"/>
            <a:ext cx="5873223" cy="1546925"/>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Brooklyn and Manhattan are popular locations by a large margin with Brooklyn claiming 43.2% of total customer traction and Manhattan 40.2%.</a:t>
            </a:r>
          </a:p>
        </p:txBody>
      </p:sp>
      <p:pic>
        <p:nvPicPr>
          <p:cNvPr id="7" name="Picture 6">
            <a:extLst>
              <a:ext uri="{FF2B5EF4-FFF2-40B4-BE49-F238E27FC236}">
                <a16:creationId xmlns:a16="http://schemas.microsoft.com/office/drawing/2014/main" id="{79D2B473-28BA-194E-7F4B-27862539141B}"/>
              </a:ext>
            </a:extLst>
          </p:cNvPr>
          <p:cNvPicPr>
            <a:picLocks noChangeAspect="1"/>
          </p:cNvPicPr>
          <p:nvPr/>
        </p:nvPicPr>
        <p:blipFill>
          <a:blip r:embed="rId3"/>
          <a:stretch>
            <a:fillRect/>
          </a:stretch>
        </p:blipFill>
        <p:spPr>
          <a:xfrm>
            <a:off x="6875928" y="1041913"/>
            <a:ext cx="4675197" cy="3981146"/>
          </a:xfrm>
          <a:prstGeom prst="roundRect">
            <a:avLst/>
          </a:prstGeom>
          <a:ln cap="rnd">
            <a:solidFill>
              <a:srgbClr val="FAA726"/>
            </a:solidFill>
          </a:ln>
        </p:spPr>
      </p:pic>
      <p:pic>
        <p:nvPicPr>
          <p:cNvPr id="9" name="Picture 8">
            <a:extLst>
              <a:ext uri="{FF2B5EF4-FFF2-40B4-BE49-F238E27FC236}">
                <a16:creationId xmlns:a16="http://schemas.microsoft.com/office/drawing/2014/main" id="{59AAD9A5-F8A3-7607-BB69-02BBA76EA7C3}"/>
              </a:ext>
            </a:extLst>
          </p:cNvPr>
          <p:cNvPicPr>
            <a:picLocks noChangeAspect="1"/>
          </p:cNvPicPr>
          <p:nvPr/>
        </p:nvPicPr>
        <p:blipFill>
          <a:blip r:embed="rId4"/>
          <a:stretch>
            <a:fillRect/>
          </a:stretch>
        </p:blipFill>
        <p:spPr>
          <a:xfrm>
            <a:off x="640874" y="1106421"/>
            <a:ext cx="4899313" cy="3912575"/>
          </a:xfrm>
          <a:prstGeom prst="roundRect">
            <a:avLst/>
          </a:prstGeom>
          <a:ln>
            <a:solidFill>
              <a:srgbClr val="FAA726"/>
            </a:solidFill>
          </a:ln>
        </p:spPr>
      </p:pic>
      <p:sp>
        <p:nvSpPr>
          <p:cNvPr id="10" name="Rectangle: Rounded Corners 9">
            <a:extLst>
              <a:ext uri="{FF2B5EF4-FFF2-40B4-BE49-F238E27FC236}">
                <a16:creationId xmlns:a16="http://schemas.microsoft.com/office/drawing/2014/main" id="{6D683E4B-E33A-F28B-4F12-21D8AE6F8F26}"/>
              </a:ext>
            </a:extLst>
          </p:cNvPr>
          <p:cNvSpPr/>
          <p:nvPr/>
        </p:nvSpPr>
        <p:spPr>
          <a:xfrm>
            <a:off x="6318777" y="5129797"/>
            <a:ext cx="5765647" cy="1546925"/>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Entire Home Apartment is the most popular property type with more than 50% of total customer traction followed by private rooms with 46%.  </a:t>
            </a:r>
          </a:p>
        </p:txBody>
      </p:sp>
    </p:spTree>
    <p:extLst>
      <p:ext uri="{BB962C8B-B14F-4D97-AF65-F5344CB8AC3E}">
        <p14:creationId xmlns:p14="http://schemas.microsoft.com/office/powerpoint/2010/main" val="251636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6" name="Heading">
            <a:extLst>
              <a:ext uri="{FF2B5EF4-FFF2-40B4-BE49-F238E27FC236}">
                <a16:creationId xmlns:a16="http://schemas.microsoft.com/office/drawing/2014/main" id="{2704B7B3-20E8-477D-B61E-8180689C8FCC}"/>
              </a:ext>
            </a:extLst>
          </p:cNvPr>
          <p:cNvSpPr txBox="1">
            <a:spLocks noChangeArrowheads="1"/>
          </p:cNvSpPr>
          <p:nvPr/>
        </p:nvSpPr>
        <p:spPr bwMode="auto">
          <a:xfrm>
            <a:off x="2942519" y="-100162"/>
            <a:ext cx="6199384" cy="922020"/>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rPr>
              <a:t>Supply and De</a:t>
            </a:r>
            <a:r>
              <a:rPr lang="en-US" altLang="en-US" sz="2400" kern="1200" dirty="0" err="1">
                <a:solidFill>
                  <a:prstClr val="black"/>
                </a:solidFill>
                <a:latin typeface="Lato Semibold" panose="020F0502020204030203" pitchFamily="34" charset="0"/>
                <a:ea typeface="Lato Semibold" panose="020F0502020204030203" pitchFamily="34" charset="0"/>
                <a:cs typeface="Lato Semibold" panose="020F0502020204030203" pitchFamily="34" charset="0"/>
              </a:rPr>
              <a:t>mand</a:t>
            </a:r>
            <a:r>
              <a:rPr lang="en-US" altLang="en-US" sz="2400"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 Analysis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9" name="Rectangle: Rounded Corners 18">
            <a:extLst>
              <a:ext uri="{FF2B5EF4-FFF2-40B4-BE49-F238E27FC236}">
                <a16:creationId xmlns:a16="http://schemas.microsoft.com/office/drawing/2014/main" id="{D85E132E-17AA-7BF0-B76B-7CA2EE76C878}"/>
              </a:ext>
            </a:extLst>
          </p:cNvPr>
          <p:cNvSpPr/>
          <p:nvPr/>
        </p:nvSpPr>
        <p:spPr>
          <a:xfrm>
            <a:off x="6205291" y="5084972"/>
            <a:ext cx="5873223" cy="1546925"/>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We can map the traction by reviews and observe it is highest in the Manhattan and Brooklyn areas as denoted by the geographical heat map. </a:t>
            </a:r>
          </a:p>
        </p:txBody>
      </p:sp>
      <p:pic>
        <p:nvPicPr>
          <p:cNvPr id="23" name="Picture 22">
            <a:extLst>
              <a:ext uri="{FF2B5EF4-FFF2-40B4-BE49-F238E27FC236}">
                <a16:creationId xmlns:a16="http://schemas.microsoft.com/office/drawing/2014/main" id="{56CE778C-DB6F-55EB-D4B9-F0F554F925E7}"/>
              </a:ext>
            </a:extLst>
          </p:cNvPr>
          <p:cNvPicPr>
            <a:picLocks noChangeAspect="1"/>
          </p:cNvPicPr>
          <p:nvPr/>
        </p:nvPicPr>
        <p:blipFill>
          <a:blip r:embed="rId3"/>
          <a:stretch>
            <a:fillRect/>
          </a:stretch>
        </p:blipFill>
        <p:spPr>
          <a:xfrm>
            <a:off x="6622778" y="632519"/>
            <a:ext cx="5371498" cy="4280139"/>
          </a:xfrm>
          <a:prstGeom prst="roundRect">
            <a:avLst/>
          </a:prstGeom>
          <a:ln>
            <a:solidFill>
              <a:srgbClr val="FAA726"/>
            </a:solidFill>
          </a:ln>
        </p:spPr>
      </p:pic>
      <p:pic>
        <p:nvPicPr>
          <p:cNvPr id="37" name="Picture 36">
            <a:extLst>
              <a:ext uri="{FF2B5EF4-FFF2-40B4-BE49-F238E27FC236}">
                <a16:creationId xmlns:a16="http://schemas.microsoft.com/office/drawing/2014/main" id="{2CCC14D7-90B7-7379-793E-80A497322D82}"/>
              </a:ext>
            </a:extLst>
          </p:cNvPr>
          <p:cNvPicPr>
            <a:picLocks noChangeAspect="1"/>
          </p:cNvPicPr>
          <p:nvPr/>
        </p:nvPicPr>
        <p:blipFill>
          <a:blip r:embed="rId4"/>
          <a:stretch>
            <a:fillRect/>
          </a:stretch>
        </p:blipFill>
        <p:spPr>
          <a:xfrm>
            <a:off x="473639" y="813132"/>
            <a:ext cx="5371497" cy="4099526"/>
          </a:xfrm>
          <a:prstGeom prst="roundRect">
            <a:avLst/>
          </a:prstGeom>
          <a:ln>
            <a:solidFill>
              <a:srgbClr val="FAA726"/>
            </a:solidFill>
          </a:ln>
        </p:spPr>
      </p:pic>
      <p:sp>
        <p:nvSpPr>
          <p:cNvPr id="42" name="Rectangle: Rounded Corners 41">
            <a:extLst>
              <a:ext uri="{FF2B5EF4-FFF2-40B4-BE49-F238E27FC236}">
                <a16:creationId xmlns:a16="http://schemas.microsoft.com/office/drawing/2014/main" id="{71F03E8F-D2E8-D459-3001-FC0437BF632C}"/>
              </a:ext>
            </a:extLst>
          </p:cNvPr>
          <p:cNvSpPr/>
          <p:nvPr/>
        </p:nvSpPr>
        <p:spPr>
          <a:xfrm>
            <a:off x="113486" y="5084972"/>
            <a:ext cx="5873223" cy="1546925"/>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We can observe that the supply of properties are cluttered more in and around Manhattan and Brooklyn areas.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rPr>
              <a:t>CUSTOMER BEHAVIOR WITH RESPECT TO ROOM FEATURES</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8184777" y="2467806"/>
            <a:ext cx="3687473" cy="2624147"/>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Properties where minimum nights feature is 0-6 are seeing maximum traction. However as also observed supply of properties is maximum at this range of minimum night feature.</a:t>
            </a:r>
          </a:p>
        </p:txBody>
      </p:sp>
      <p:pic>
        <p:nvPicPr>
          <p:cNvPr id="4" name="Picture 3">
            <a:extLst>
              <a:ext uri="{FF2B5EF4-FFF2-40B4-BE49-F238E27FC236}">
                <a16:creationId xmlns:a16="http://schemas.microsoft.com/office/drawing/2014/main" id="{A72311C7-4E05-A398-D039-FB60BE942968}"/>
              </a:ext>
            </a:extLst>
          </p:cNvPr>
          <p:cNvPicPr>
            <a:picLocks noChangeAspect="1"/>
          </p:cNvPicPr>
          <p:nvPr/>
        </p:nvPicPr>
        <p:blipFill>
          <a:blip r:embed="rId3"/>
          <a:stretch>
            <a:fillRect/>
          </a:stretch>
        </p:blipFill>
        <p:spPr>
          <a:xfrm>
            <a:off x="494529" y="1007808"/>
            <a:ext cx="7204444" cy="5222663"/>
          </a:xfrm>
          <a:prstGeom prst="rect">
            <a:avLst/>
          </a:prstGeom>
        </p:spPr>
      </p:pic>
    </p:spTree>
    <p:extLst>
      <p:ext uri="{BB962C8B-B14F-4D97-AF65-F5344CB8AC3E}">
        <p14:creationId xmlns:p14="http://schemas.microsoft.com/office/powerpoint/2010/main" val="2238724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6DCAC7CB-38E6-4F23-221D-26606A3E36B5}"/>
            </a:ext>
          </a:extLst>
        </p:cNvPr>
        <p:cNvGrpSpPr/>
        <p:nvPr/>
      </p:nvGrpSpPr>
      <p:grpSpPr>
        <a:xfrm>
          <a:off x="0" y="0"/>
          <a:ext cx="0" cy="0"/>
          <a:chOff x="0" y="0"/>
          <a:chExt cx="0" cy="0"/>
        </a:xfrm>
      </p:grpSpPr>
      <p:sp>
        <p:nvSpPr>
          <p:cNvPr id="5" name="Heading">
            <a:extLst>
              <a:ext uri="{FF2B5EF4-FFF2-40B4-BE49-F238E27FC236}">
                <a16:creationId xmlns:a16="http://schemas.microsoft.com/office/drawing/2014/main" id="{4DF2AEC1-A63D-25C6-9DB2-1518655684A4}"/>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RECOMMENDATIONS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3" name="Rectangle: Rounded Corners 2">
            <a:extLst>
              <a:ext uri="{FF2B5EF4-FFF2-40B4-BE49-F238E27FC236}">
                <a16:creationId xmlns:a16="http://schemas.microsoft.com/office/drawing/2014/main" id="{F3D5662B-E129-D0E8-E9FD-E3B4A845D06E}"/>
              </a:ext>
            </a:extLst>
          </p:cNvPr>
          <p:cNvSpPr/>
          <p:nvPr/>
        </p:nvSpPr>
        <p:spPr>
          <a:xfrm>
            <a:off x="1557742" y="1143837"/>
            <a:ext cx="8706845" cy="4808728"/>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Supply of Shared Room properties is very low compared to other property types throughout the city. Increasing acquisition of these properties can target low ticket size customers and increase revenue significantly.</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It is observed that almost 78% of the listings on the platform are owned by hosts who own </a:t>
            </a:r>
            <a:r>
              <a:rPr lang="en-US" sz="2000" dirty="0" err="1">
                <a:solidFill>
                  <a:schemeClr val="tx1"/>
                </a:solidFill>
                <a:latin typeface="Lato`"/>
              </a:rPr>
              <a:t>atleast</a:t>
            </a:r>
            <a:r>
              <a:rPr lang="en-US" sz="2000" dirty="0">
                <a:solidFill>
                  <a:schemeClr val="tx1"/>
                </a:solidFill>
                <a:latin typeface="Lato`"/>
              </a:rPr>
              <a:t> one entire apartment property. Acquiring more of these hosts would increase listings on the platform and also expand variety in options for customers.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Supply is running very low in Staten Island area(not even 1% of the total supply) although the average price in this area is at par with the other locations apart from Manhattan and the average reviews per property is highest in this location. Ramping up supply in this </a:t>
            </a:r>
            <a:r>
              <a:rPr lang="en-US" sz="2000" dirty="0" err="1">
                <a:solidFill>
                  <a:schemeClr val="tx1"/>
                </a:solidFill>
                <a:latin typeface="Lato`"/>
              </a:rPr>
              <a:t>neighbourhood</a:t>
            </a:r>
            <a:r>
              <a:rPr lang="en-US" sz="2000" dirty="0">
                <a:solidFill>
                  <a:schemeClr val="tx1"/>
                </a:solidFill>
                <a:latin typeface="Lato`"/>
              </a:rPr>
              <a:t> could mean tapping into an untapped market.</a:t>
            </a:r>
          </a:p>
        </p:txBody>
      </p:sp>
    </p:spTree>
    <p:extLst>
      <p:ext uri="{BB962C8B-B14F-4D97-AF65-F5344CB8AC3E}">
        <p14:creationId xmlns:p14="http://schemas.microsoft.com/office/powerpoint/2010/main" val="34509340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2090</TotalTime>
  <Words>541</Words>
  <Application>Microsoft Office PowerPoint</Application>
  <PresentationFormat>Widescreen</PresentationFormat>
  <Paragraphs>55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Lato</vt:lpstr>
      <vt:lpstr>Lato Semibold</vt:lpstr>
      <vt:lpstr>Lato`</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Customer Preferences on Home Loan Sales</dc:title>
  <dc:creator>Tousif Islam</dc:creator>
  <cp:lastModifiedBy>Tousif Islam</cp:lastModifiedBy>
  <cp:revision>86</cp:revision>
  <dcterms:modified xsi:type="dcterms:W3CDTF">2024-11-18T18:57:52Z</dcterms:modified>
</cp:coreProperties>
</file>