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60" r:id="rId2"/>
    <p:sldId id="263" r:id="rId3"/>
    <p:sldId id="265" r:id="rId4"/>
    <p:sldId id="266" r:id="rId5"/>
    <p:sldId id="264" r:id="rId6"/>
    <p:sldId id="267" r:id="rId7"/>
    <p:sldId id="262" r:id="rId8"/>
    <p:sldId id="272" r:id="rId9"/>
    <p:sldId id="268" r:id="rId10"/>
    <p:sldId id="273" r:id="rId11"/>
    <p:sldId id="269" r:id="rId12"/>
    <p:sldId id="2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83C"/>
    <a:srgbClr val="FAA726"/>
    <a:srgbClr val="5A5A5A"/>
    <a:srgbClr val="0EC1C1"/>
    <a:srgbClr val="23AE73"/>
    <a:srgbClr val="4890E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85" d="100"/>
          <a:sy n="85" d="100"/>
        </p:scale>
        <p:origin x="1013"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PG%20Diploma%20Data%20Science%202024\Data%20Viz%20and%20Storytelling\Data%20Storytelling\AirBnB%20Case%20Study\AB_NYC_2019.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[AB_NYC_2019.csv]Sheet4!PivotTable11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Listings by Host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Sheet4!$A$4:$A$7</c:f>
              <c:strCache>
                <c:ptCount val="3"/>
                <c:pt idx="0">
                  <c:v>Entire home/apt</c:v>
                </c:pt>
                <c:pt idx="1">
                  <c:v>Private room</c:v>
                </c:pt>
                <c:pt idx="2">
                  <c:v>Shared room</c:v>
                </c:pt>
              </c:strCache>
            </c:strRef>
          </c:cat>
          <c:val>
            <c:numRef>
              <c:f>Sheet4!$B$4:$B$7</c:f>
              <c:numCache>
                <c:formatCode>0.0</c:formatCode>
                <c:ptCount val="3"/>
                <c:pt idx="0">
                  <c:v>10.698335235546461</c:v>
                </c:pt>
                <c:pt idx="1">
                  <c:v>3.2277165636477649</c:v>
                </c:pt>
                <c:pt idx="2">
                  <c:v>4.6629310344827584</c:v>
                </c:pt>
              </c:numCache>
            </c:numRef>
          </c:val>
          <c:extLst>
            <c:ext xmlns:c16="http://schemas.microsoft.com/office/drawing/2014/chart" uri="{C3380CC4-5D6E-409C-BE32-E72D297353CC}">
              <c16:uniqueId val="{00000000-F516-4FD0-ACCE-C61AAF7666C1}"/>
            </c:ext>
          </c:extLst>
        </c:ser>
        <c:dLbls>
          <c:showLegendKey val="0"/>
          <c:showVal val="0"/>
          <c:showCatName val="0"/>
          <c:showSerName val="0"/>
          <c:showPercent val="0"/>
          <c:showBubbleSize val="0"/>
        </c:dLbls>
        <c:gapWidth val="219"/>
        <c:overlap val="-27"/>
        <c:axId val="107514624"/>
        <c:axId val="107512704"/>
      </c:barChart>
      <c:catAx>
        <c:axId val="10751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12704"/>
        <c:crosses val="autoZero"/>
        <c:auto val="1"/>
        <c:lblAlgn val="ctr"/>
        <c:lblOffset val="100"/>
        <c:noMultiLvlLbl val="0"/>
      </c:catAx>
      <c:valAx>
        <c:axId val="1075127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14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B283467C-61E0-0FF7-9085-574D069EA48D}"/>
            </a:ext>
          </a:extLst>
        </p:cNvPr>
        <p:cNvGrpSpPr/>
        <p:nvPr/>
      </p:nvGrpSpPr>
      <p:grpSpPr>
        <a:xfrm>
          <a:off x="0" y="0"/>
          <a:ext cx="0" cy="0"/>
          <a:chOff x="0" y="0"/>
          <a:chExt cx="0" cy="0"/>
        </a:xfrm>
      </p:grpSpPr>
      <p:sp>
        <p:nvSpPr>
          <p:cNvPr id="74" name="Google Shape;74;g98e38c2df0_0_7:notes">
            <a:extLst>
              <a:ext uri="{FF2B5EF4-FFF2-40B4-BE49-F238E27FC236}">
                <a16:creationId xmlns:a16="http://schemas.microsoft.com/office/drawing/2014/main" id="{28ED47F7-452B-4A7E-8656-68E9549635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a:extLst>
              <a:ext uri="{FF2B5EF4-FFF2-40B4-BE49-F238E27FC236}">
                <a16:creationId xmlns:a16="http://schemas.microsoft.com/office/drawing/2014/main" id="{7FD159A8-195F-A835-47B3-C71233ACC9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71231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93019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9424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22904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8e38c2df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8e38c2d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6318EBA1-FA49-9464-9950-5E033C83A478}"/>
            </a:ext>
          </a:extLst>
        </p:cNvPr>
        <p:cNvGrpSpPr/>
        <p:nvPr/>
      </p:nvGrpSpPr>
      <p:grpSpPr>
        <a:xfrm>
          <a:off x="0" y="0"/>
          <a:ext cx="0" cy="0"/>
          <a:chOff x="0" y="0"/>
          <a:chExt cx="0" cy="0"/>
        </a:xfrm>
      </p:grpSpPr>
      <p:sp>
        <p:nvSpPr>
          <p:cNvPr id="87" name="Google Shape;87;g98e38c2df0_0_15:notes">
            <a:extLst>
              <a:ext uri="{FF2B5EF4-FFF2-40B4-BE49-F238E27FC236}">
                <a16:creationId xmlns:a16="http://schemas.microsoft.com/office/drawing/2014/main" id="{6E1B6EC3-D3B8-88AB-8C45-1240C20E0B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8e38c2df0_0_15:notes">
            <a:extLst>
              <a:ext uri="{FF2B5EF4-FFF2-40B4-BE49-F238E27FC236}">
                <a16:creationId xmlns:a16="http://schemas.microsoft.com/office/drawing/2014/main" id="{1DE7DA6C-6924-A077-5A32-4598953584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109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1466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970311" y="2612293"/>
            <a:ext cx="8251379" cy="1633414"/>
          </a:xfrm>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kumimoji="0" lang="en-US" altLang="en-US" sz="4400"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Reviving Airbnb NYC Business in the Post-</a:t>
            </a:r>
            <a:r>
              <a:rPr kumimoji="0" lang="en-US" altLang="en-US" sz="4400" i="0" u="none" strike="noStrike" kern="1200" cap="none" spc="0" normalizeH="0" baseline="0" noProof="0" dirty="0" err="1">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Covid</a:t>
            </a:r>
            <a:r>
              <a:rPr kumimoji="0" lang="en-US" altLang="en-US" sz="4400"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 Period</a:t>
            </a:r>
          </a:p>
        </p:txBody>
      </p:sp>
      <p:sp>
        <p:nvSpPr>
          <p:cNvPr id="3" name="Heading">
            <a:extLst>
              <a:ext uri="{FF2B5EF4-FFF2-40B4-BE49-F238E27FC236}">
                <a16:creationId xmlns:a16="http://schemas.microsoft.com/office/drawing/2014/main" id="{796279A4-D7AB-4532-CD3B-43D41E7DFFB9}"/>
              </a:ext>
            </a:extLst>
          </p:cNvPr>
          <p:cNvSpPr txBox="1">
            <a:spLocks noChangeArrowheads="1"/>
          </p:cNvSpPr>
          <p:nvPr/>
        </p:nvSpPr>
        <p:spPr bwMode="auto">
          <a:xfrm>
            <a:off x="1629652" y="4674175"/>
            <a:ext cx="8251379" cy="1633414"/>
          </a:xfrm>
          <a:prstGeom prst="rect">
            <a:avLst/>
          </a:prstGeom>
          <a:noFill/>
          <a:ln>
            <a:noFill/>
          </a:ln>
        </p:spPr>
        <p:txBody>
          <a:bodyPr vert="horz" wrap="square" lIns="91416" tIns="45708" rIns="91416" bIns="45708"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defTabSz="914126" eaLnBrk="0" fontAlgn="base" hangingPunct="0">
              <a:spcBef>
                <a:spcPct val="0"/>
              </a:spcBef>
              <a:spcAft>
                <a:spcPct val="0"/>
              </a:spcAft>
              <a:defRPr/>
            </a:pPr>
            <a:r>
              <a:rPr kumimoji="0" lang="en-US" altLang="en-US" sz="2800" i="0" u="none" strike="noStrike" kern="1200" cap="none" spc="0" normalizeH="0" baseline="0" noProof="0" dirty="0">
                <a:ln>
                  <a:noFill/>
                </a:ln>
                <a:solidFill>
                  <a:srgbClr val="FAA726"/>
                </a:solidFill>
                <a:effectLst/>
                <a:uLnTx/>
                <a:uFillTx/>
                <a:latin typeface="Lato" panose="020F0502020204030203" pitchFamily="34" charset="0"/>
                <a:ea typeface="Lato" panose="020F0502020204030203" pitchFamily="34" charset="0"/>
                <a:cs typeface="Lato" panose="020F0502020204030203" pitchFamily="34" charset="0"/>
              </a:rPr>
              <a:t>Audience – Head of Acquisition/Head of 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2DF4E6E1-DAD6-9F50-D931-D97D336B2777}"/>
            </a:ext>
          </a:extLst>
        </p:cNvPr>
        <p:cNvGrpSpPr/>
        <p:nvPr/>
      </p:nvGrpSpPr>
      <p:grpSpPr>
        <a:xfrm>
          <a:off x="0" y="0"/>
          <a:ext cx="0" cy="0"/>
          <a:chOff x="0" y="0"/>
          <a:chExt cx="0" cy="0"/>
        </a:xfrm>
      </p:grpSpPr>
      <p:sp>
        <p:nvSpPr>
          <p:cNvPr id="5" name="Heading">
            <a:extLst>
              <a:ext uri="{FF2B5EF4-FFF2-40B4-BE49-F238E27FC236}">
                <a16:creationId xmlns:a16="http://schemas.microsoft.com/office/drawing/2014/main" id="{E738961B-12E9-7023-248D-38635D248DB8}"/>
              </a:ext>
            </a:extLst>
          </p:cNvPr>
          <p:cNvSpPr txBox="1">
            <a:spLocks noChangeArrowheads="1"/>
          </p:cNvSpPr>
          <p:nvPr/>
        </p:nvSpPr>
        <p:spPr bwMode="auto">
          <a:xfrm>
            <a:off x="1557742" y="251013"/>
            <a:ext cx="9076517" cy="878540"/>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RECOMMENDATIONS TO IMPROVE USER EXPERIENCE</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B890B233-BB2A-7459-2765-16FDAADA1694}"/>
              </a:ext>
            </a:extLst>
          </p:cNvPr>
          <p:cNvSpPr/>
          <p:nvPr/>
        </p:nvSpPr>
        <p:spPr>
          <a:xfrm>
            <a:off x="1120588" y="1183342"/>
            <a:ext cx="9789459" cy="454510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List Entire home or apartment properties on top, Private room properties second in Manhattan area.</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List the Private rooms on top, Entire apartment properties second in Brooklyn area.</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List properties in Bedford-Stuyvesant locality on top in Brooklyn area and properties in Harlem locality on top in Manhattan area.</a:t>
            </a:r>
          </a:p>
        </p:txBody>
      </p:sp>
    </p:spTree>
    <p:extLst>
      <p:ext uri="{BB962C8B-B14F-4D97-AF65-F5344CB8AC3E}">
        <p14:creationId xmlns:p14="http://schemas.microsoft.com/office/powerpoint/2010/main" val="79439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SOURCES: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1407459"/>
            <a:ext cx="9704719" cy="3528801"/>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Here is a snapshot of our data dictionary.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Metadata on host and property types such as location, area, locality, type of property.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Fact information like price, reviews per month, availability, number of listings.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The team used the following 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Airbnb New York Data.</a:t>
            </a:r>
          </a:p>
        </p:txBody>
      </p:sp>
    </p:spTree>
    <p:extLst>
      <p:ext uri="{BB962C8B-B14F-4D97-AF65-F5344CB8AC3E}">
        <p14:creationId xmlns:p14="http://schemas.microsoft.com/office/powerpoint/2010/main" val="543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APPENDIX - DATA METHODOLOGY &amp; DATA ASSUMPTIONS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2493110"/>
            <a:ext cx="9704719" cy="187178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Please refer to the attached Methodology Document</a:t>
            </a:r>
          </a:p>
        </p:txBody>
      </p:sp>
    </p:spTree>
    <p:extLst>
      <p:ext uri="{BB962C8B-B14F-4D97-AF65-F5344CB8AC3E}">
        <p14:creationId xmlns:p14="http://schemas.microsoft.com/office/powerpoint/2010/main" val="151418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AGENDA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753948" y="1686441"/>
            <a:ext cx="4684105" cy="348511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Objective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Background</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Key findings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Recommendations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Appendix:</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methodology</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Data model assumptions</a:t>
            </a:r>
          </a:p>
        </p:txBody>
      </p:sp>
    </p:spTree>
    <p:extLst>
      <p:ext uri="{BB962C8B-B14F-4D97-AF65-F5344CB8AC3E}">
        <p14:creationId xmlns:p14="http://schemas.microsoft.com/office/powerpoint/2010/main" val="7846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OBJECTIVE</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2725853"/>
            <a:ext cx="9127998" cy="140629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Increase revenue of the company. </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Improve our understanding of the customer preferences.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Provide recommendations to acquisition and user experience team.</a:t>
            </a:r>
          </a:p>
        </p:txBody>
      </p:sp>
    </p:spTree>
    <p:extLst>
      <p:ext uri="{BB962C8B-B14F-4D97-AF65-F5344CB8AC3E}">
        <p14:creationId xmlns:p14="http://schemas.microsoft.com/office/powerpoint/2010/main" val="408629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BACKGROUND</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2408486"/>
            <a:ext cx="9127998" cy="2058958"/>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Hospitality market in US alone is estimated at $234 billion in 2024 and expected to reach $300 billion by 2029.</a:t>
            </a:r>
            <a:endParaRPr lang="en-US" sz="2000" b="1" dirty="0">
              <a:solidFill>
                <a:srgbClr val="EE283C"/>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Global Smart Hospitality Market is estimated at $13.6 billion and projected to reach $50 billion by 2027.</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Market is forecasted to grow at 29.8% for next 5 years.</a:t>
            </a:r>
          </a:p>
        </p:txBody>
      </p:sp>
    </p:spTree>
    <p:extLst>
      <p:ext uri="{BB962C8B-B14F-4D97-AF65-F5344CB8AC3E}">
        <p14:creationId xmlns:p14="http://schemas.microsoft.com/office/powerpoint/2010/main" val="332193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Type of Hosts and Areas to Target</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32001" y="1268760"/>
            <a:ext cx="9127998" cy="2264854"/>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Hosts with entire apartment listings have an average property listings of </a:t>
            </a:r>
            <a:r>
              <a:rPr lang="en-US" sz="2000" b="1" dirty="0">
                <a:solidFill>
                  <a:schemeClr val="tx1"/>
                </a:solidFill>
                <a:latin typeface="Lato`"/>
              </a:rPr>
              <a:t>10.7</a:t>
            </a:r>
            <a:r>
              <a:rPr lang="en-US" sz="2000" dirty="0">
                <a:solidFill>
                  <a:schemeClr val="tx1"/>
                </a:solidFill>
                <a:latin typeface="Lato`"/>
              </a:rPr>
              <a:t> which is much higher than hosts with other property types.</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Entire apartment listings and private rooms are more popular throughout.</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Brooklyn is the most popular area to rent out and Manhattan is the most expensive.</a:t>
            </a:r>
          </a:p>
        </p:txBody>
      </p:sp>
      <p:graphicFrame>
        <p:nvGraphicFramePr>
          <p:cNvPr id="4" name="Chart 3">
            <a:extLst>
              <a:ext uri="{FF2B5EF4-FFF2-40B4-BE49-F238E27FC236}">
                <a16:creationId xmlns:a16="http://schemas.microsoft.com/office/drawing/2014/main" id="{1960FFFC-3E6F-BBA2-31DB-D71C707D3C8D}"/>
              </a:ext>
            </a:extLst>
          </p:cNvPr>
          <p:cNvGraphicFramePr>
            <a:graphicFrameLocks/>
          </p:cNvGraphicFramePr>
          <p:nvPr>
            <p:extLst>
              <p:ext uri="{D42A27DB-BD31-4B8C-83A1-F6EECF244321}">
                <p14:modId xmlns:p14="http://schemas.microsoft.com/office/powerpoint/2010/main" val="3185865080"/>
              </p:ext>
            </p:extLst>
          </p:nvPr>
        </p:nvGraphicFramePr>
        <p:xfrm>
          <a:off x="502024" y="3733062"/>
          <a:ext cx="3747246" cy="2375648"/>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A444593-F4E1-47DA-D5FE-AB50D3D05BB5}"/>
              </a:ext>
            </a:extLst>
          </p:cNvPr>
          <p:cNvPicPr>
            <a:picLocks noChangeAspect="1"/>
          </p:cNvPicPr>
          <p:nvPr/>
        </p:nvPicPr>
        <p:blipFill>
          <a:blip r:embed="rId4"/>
          <a:stretch>
            <a:fillRect/>
          </a:stretch>
        </p:blipFill>
        <p:spPr>
          <a:xfrm>
            <a:off x="8350636" y="3733062"/>
            <a:ext cx="3581710" cy="2842506"/>
          </a:xfrm>
          <a:prstGeom prst="roundRect">
            <a:avLst/>
          </a:prstGeom>
          <a:ln cap="rnd">
            <a:solidFill>
              <a:srgbClr val="FAA726"/>
            </a:solidFill>
          </a:ln>
        </p:spPr>
      </p:pic>
      <p:pic>
        <p:nvPicPr>
          <p:cNvPr id="18" name="Picture 17">
            <a:extLst>
              <a:ext uri="{FF2B5EF4-FFF2-40B4-BE49-F238E27FC236}">
                <a16:creationId xmlns:a16="http://schemas.microsoft.com/office/drawing/2014/main" id="{C23E1B20-08F3-E4C8-9D44-AB75E32861FD}"/>
              </a:ext>
            </a:extLst>
          </p:cNvPr>
          <p:cNvPicPr>
            <a:picLocks noChangeAspect="1"/>
          </p:cNvPicPr>
          <p:nvPr/>
        </p:nvPicPr>
        <p:blipFill>
          <a:blip r:embed="rId5"/>
          <a:stretch>
            <a:fillRect/>
          </a:stretch>
        </p:blipFill>
        <p:spPr>
          <a:xfrm>
            <a:off x="4429608" y="3733062"/>
            <a:ext cx="3581710" cy="2882461"/>
          </a:xfrm>
          <a:prstGeom prst="roundRect">
            <a:avLst/>
          </a:prstGeom>
          <a:ln>
            <a:solidFill>
              <a:schemeClr val="accent1"/>
            </a:solidFill>
          </a:ln>
        </p:spPr>
      </p:pic>
    </p:spTree>
    <p:extLst>
      <p:ext uri="{BB962C8B-B14F-4D97-AF65-F5344CB8AC3E}">
        <p14:creationId xmlns:p14="http://schemas.microsoft.com/office/powerpoint/2010/main" val="27493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199233"/>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TOP CUSTOMER PREFERENCES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557742" y="898982"/>
            <a:ext cx="9547411" cy="197223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Traction is more for entire apartments and private rooms as compared to shared rooms.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Bedford-Stuyvesant in Brooklyn and Harlem in Manhattan are most popular areas in New York.</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Customers are preferring properties between price range of $27-135 per night. </a:t>
            </a:r>
          </a:p>
        </p:txBody>
      </p:sp>
      <p:pic>
        <p:nvPicPr>
          <p:cNvPr id="12" name="Picture 11">
            <a:extLst>
              <a:ext uri="{FF2B5EF4-FFF2-40B4-BE49-F238E27FC236}">
                <a16:creationId xmlns:a16="http://schemas.microsoft.com/office/drawing/2014/main" id="{0E149919-4386-2E1A-712A-C64EC25BE087}"/>
              </a:ext>
            </a:extLst>
          </p:cNvPr>
          <p:cNvPicPr>
            <a:picLocks noChangeAspect="1"/>
          </p:cNvPicPr>
          <p:nvPr/>
        </p:nvPicPr>
        <p:blipFill>
          <a:blip r:embed="rId3"/>
          <a:stretch>
            <a:fillRect/>
          </a:stretch>
        </p:blipFill>
        <p:spPr>
          <a:xfrm>
            <a:off x="6185649" y="3081344"/>
            <a:ext cx="5468469" cy="3625614"/>
          </a:xfrm>
          <a:prstGeom prst="roundRect">
            <a:avLst/>
          </a:prstGeom>
          <a:ln cap="rnd">
            <a:solidFill>
              <a:srgbClr val="FAA726"/>
            </a:solidFill>
          </a:ln>
        </p:spPr>
      </p:pic>
      <p:pic>
        <p:nvPicPr>
          <p:cNvPr id="14" name="Picture 13">
            <a:extLst>
              <a:ext uri="{FF2B5EF4-FFF2-40B4-BE49-F238E27FC236}">
                <a16:creationId xmlns:a16="http://schemas.microsoft.com/office/drawing/2014/main" id="{6D59872C-25D3-C9D8-35AB-7B9B5F81CAD4}"/>
              </a:ext>
            </a:extLst>
          </p:cNvPr>
          <p:cNvPicPr>
            <a:picLocks noChangeAspect="1"/>
          </p:cNvPicPr>
          <p:nvPr/>
        </p:nvPicPr>
        <p:blipFill>
          <a:blip r:embed="rId4"/>
          <a:stretch>
            <a:fillRect/>
          </a:stretch>
        </p:blipFill>
        <p:spPr>
          <a:xfrm>
            <a:off x="306269" y="3081344"/>
            <a:ext cx="5700084" cy="3723567"/>
          </a:xfrm>
          <a:prstGeom prst="roundRect">
            <a:avLst/>
          </a:prstGeom>
          <a:ln cap="rnd">
            <a:solidFill>
              <a:srgbClr val="FAA726"/>
            </a:solidFill>
          </a:ln>
        </p:spPr>
      </p:pic>
    </p:spTree>
    <p:extLst>
      <p:ext uri="{BB962C8B-B14F-4D97-AF65-F5344CB8AC3E}">
        <p14:creationId xmlns:p14="http://schemas.microsoft.com/office/powerpoint/2010/main" val="251636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6" name="Heading">
            <a:extLst>
              <a:ext uri="{FF2B5EF4-FFF2-40B4-BE49-F238E27FC236}">
                <a16:creationId xmlns:a16="http://schemas.microsoft.com/office/drawing/2014/main" id="{2704B7B3-20E8-477D-B61E-8180689C8FCC}"/>
              </a:ext>
            </a:extLst>
          </p:cNvPr>
          <p:cNvSpPr txBox="1">
            <a:spLocks noChangeArrowheads="1"/>
          </p:cNvSpPr>
          <p:nvPr/>
        </p:nvSpPr>
        <p:spPr bwMode="auto">
          <a:xfrm>
            <a:off x="2996307" y="177743"/>
            <a:ext cx="6210445" cy="994377"/>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KEY RECOMMENDATIONS TO IMPROVE PERFORMANCE OF EXISTING PROPERTIES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7" name="Rectangle: Rounded Corners 6">
            <a:extLst>
              <a:ext uri="{FF2B5EF4-FFF2-40B4-BE49-F238E27FC236}">
                <a16:creationId xmlns:a16="http://schemas.microsoft.com/office/drawing/2014/main" id="{DDB930D0-5368-4D1B-ADCB-16AA6A3EB73E}"/>
              </a:ext>
            </a:extLst>
          </p:cNvPr>
          <p:cNvSpPr/>
          <p:nvPr/>
        </p:nvSpPr>
        <p:spPr>
          <a:xfrm>
            <a:off x="1075601" y="1450029"/>
            <a:ext cx="10264752" cy="4619077"/>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Hosts in Manhattan area with entire apartment listings have much higher listings on the platform than any other hosts. Acquiring more of these hosts will result in more property listings on platform.</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More number of properties are rented when the minimum nights limit is between 0-3. Hence it is recommended to keep the minimum nights requirement as low as possible.</a:t>
            </a:r>
          </a:p>
          <a:p>
            <a:pPr marL="342000" indent="-342000">
              <a:spcBef>
                <a:spcPts val="600"/>
              </a:spcBef>
              <a:spcAft>
                <a:spcPts val="600"/>
              </a:spcAft>
              <a:buClr>
                <a:srgbClr val="EE283C"/>
              </a:buClr>
              <a:buFont typeface="Wingdings" panose="05000000000000000000" pitchFamily="2" charset="2"/>
              <a:buChar char="¢"/>
            </a:pPr>
            <a:r>
              <a:rPr lang="en-US" sz="2000" dirty="0">
                <a:solidFill>
                  <a:schemeClr val="tx1"/>
                </a:solidFill>
                <a:latin typeface="Lato`"/>
              </a:rPr>
              <a:t>Reviews on platform were steadily increasing until 2018. But since last year to 2019 reviews have increased 7 times in one year. This depicts a sharp increase in demand in recent past that requires more acquisitions or increase capacity of existing properties to fulfill the increasing demand.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8362CE2-60BF-AC4F-6DF8-4BBF7AA30D0B}"/>
            </a:ext>
          </a:extLst>
        </p:cNvPr>
        <p:cNvGrpSpPr/>
        <p:nvPr/>
      </p:nvGrpSpPr>
      <p:grpSpPr>
        <a:xfrm>
          <a:off x="0" y="0"/>
          <a:ext cx="0" cy="0"/>
          <a:chOff x="0" y="0"/>
          <a:chExt cx="0" cy="0"/>
        </a:xfrm>
      </p:grpSpPr>
      <p:sp>
        <p:nvSpPr>
          <p:cNvPr id="6" name="Heading">
            <a:extLst>
              <a:ext uri="{FF2B5EF4-FFF2-40B4-BE49-F238E27FC236}">
                <a16:creationId xmlns:a16="http://schemas.microsoft.com/office/drawing/2014/main" id="{A008AE6A-87E4-0FF5-07CB-898F369BCD90}"/>
              </a:ext>
            </a:extLst>
          </p:cNvPr>
          <p:cNvSpPr txBox="1">
            <a:spLocks noChangeArrowheads="1"/>
          </p:cNvSpPr>
          <p:nvPr/>
        </p:nvSpPr>
        <p:spPr bwMode="auto">
          <a:xfrm>
            <a:off x="2996307" y="177743"/>
            <a:ext cx="6210445" cy="1579339"/>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kern="12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VISUALS TO SUPPORT KEY RECOMMENDATIONS TO IMPROVE PERFORMANCE OF EXISTING PROPERTIES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pic>
        <p:nvPicPr>
          <p:cNvPr id="3" name="Picture 2">
            <a:extLst>
              <a:ext uri="{FF2B5EF4-FFF2-40B4-BE49-F238E27FC236}">
                <a16:creationId xmlns:a16="http://schemas.microsoft.com/office/drawing/2014/main" id="{3F917815-B637-93EC-F790-0DD8019AF8EF}"/>
              </a:ext>
            </a:extLst>
          </p:cNvPr>
          <p:cNvPicPr>
            <a:picLocks noChangeAspect="1"/>
          </p:cNvPicPr>
          <p:nvPr/>
        </p:nvPicPr>
        <p:blipFill>
          <a:blip r:embed="rId3"/>
          <a:stretch>
            <a:fillRect/>
          </a:stretch>
        </p:blipFill>
        <p:spPr>
          <a:xfrm>
            <a:off x="99861" y="1830645"/>
            <a:ext cx="3898398" cy="3036351"/>
          </a:xfrm>
          <a:prstGeom prst="roundRect">
            <a:avLst/>
          </a:prstGeom>
          <a:ln cap="rnd">
            <a:solidFill>
              <a:srgbClr val="FAA726"/>
            </a:solidFill>
          </a:ln>
        </p:spPr>
      </p:pic>
      <p:pic>
        <p:nvPicPr>
          <p:cNvPr id="17" name="Picture 16">
            <a:extLst>
              <a:ext uri="{FF2B5EF4-FFF2-40B4-BE49-F238E27FC236}">
                <a16:creationId xmlns:a16="http://schemas.microsoft.com/office/drawing/2014/main" id="{59021322-00AF-91FF-139B-96D7A8714980}"/>
              </a:ext>
            </a:extLst>
          </p:cNvPr>
          <p:cNvPicPr>
            <a:picLocks noChangeAspect="1"/>
          </p:cNvPicPr>
          <p:nvPr/>
        </p:nvPicPr>
        <p:blipFill>
          <a:blip r:embed="rId4"/>
          <a:stretch>
            <a:fillRect/>
          </a:stretch>
        </p:blipFill>
        <p:spPr>
          <a:xfrm>
            <a:off x="4496534" y="1830645"/>
            <a:ext cx="3482053" cy="3050364"/>
          </a:xfrm>
          <a:prstGeom prst="roundRect">
            <a:avLst/>
          </a:prstGeom>
          <a:ln cap="rnd">
            <a:solidFill>
              <a:srgbClr val="FAA726"/>
            </a:solidFill>
          </a:ln>
        </p:spPr>
      </p:pic>
      <p:pic>
        <p:nvPicPr>
          <p:cNvPr id="23" name="Picture 22">
            <a:extLst>
              <a:ext uri="{FF2B5EF4-FFF2-40B4-BE49-F238E27FC236}">
                <a16:creationId xmlns:a16="http://schemas.microsoft.com/office/drawing/2014/main" id="{F4FDED8D-24B1-08A8-C04B-A1C84BC5BDAE}"/>
              </a:ext>
            </a:extLst>
          </p:cNvPr>
          <p:cNvPicPr>
            <a:picLocks noChangeAspect="1"/>
          </p:cNvPicPr>
          <p:nvPr/>
        </p:nvPicPr>
        <p:blipFill>
          <a:blip r:embed="rId5"/>
          <a:stretch>
            <a:fillRect/>
          </a:stretch>
        </p:blipFill>
        <p:spPr>
          <a:xfrm>
            <a:off x="8328211" y="1816632"/>
            <a:ext cx="3482053" cy="3050364"/>
          </a:xfrm>
          <a:prstGeom prst="roundRect">
            <a:avLst/>
          </a:prstGeom>
          <a:ln>
            <a:solidFill>
              <a:srgbClr val="FAA726"/>
            </a:solidFill>
          </a:ln>
        </p:spPr>
      </p:pic>
    </p:spTree>
    <p:extLst>
      <p:ext uri="{BB962C8B-B14F-4D97-AF65-F5344CB8AC3E}">
        <p14:creationId xmlns:p14="http://schemas.microsoft.com/office/powerpoint/2010/main" val="100572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RECOMMENDATIONS TO IMPROVE TRACTION ON UNPOPULAR PROPERTIES AND LOCALITIES</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120588" y="1183342"/>
            <a:ext cx="9789459" cy="4545105"/>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Acquire more Shared Room properties to target small ticket size customers specially in Manhattan area.</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Acquire more of these Shared room properties, improve customer experience increase quality and availability, increase price would mean better customer experience and perception of low cost properties.</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Acquisition of shared rooms and private rooms should be ramped up in the Staten Island area as the average review per property is highest in Staten Island and average price of shared room is second highest after Manhattan.</a:t>
            </a:r>
          </a:p>
          <a:p>
            <a:pPr marL="342000" indent="-342000">
              <a:spcBef>
                <a:spcPts val="400"/>
              </a:spcBef>
              <a:spcAft>
                <a:spcPts val="400"/>
              </a:spcAft>
              <a:buClr>
                <a:srgbClr val="EE283C"/>
              </a:buClr>
              <a:buFont typeface="Wingdings" panose="05000000000000000000" pitchFamily="2" charset="2"/>
              <a:buChar char="¢"/>
            </a:pPr>
            <a:endParaRPr lang="en-US" sz="2000" dirty="0">
              <a:solidFill>
                <a:schemeClr val="tx1"/>
              </a:solidFill>
              <a:latin typeface="Lato`"/>
            </a:endParaRPr>
          </a:p>
        </p:txBody>
      </p:sp>
      <p:pic>
        <p:nvPicPr>
          <p:cNvPr id="10" name="Picture 9">
            <a:extLst>
              <a:ext uri="{FF2B5EF4-FFF2-40B4-BE49-F238E27FC236}">
                <a16:creationId xmlns:a16="http://schemas.microsoft.com/office/drawing/2014/main" id="{EDE18623-E518-F341-64EE-EE01933175AA}"/>
              </a:ext>
            </a:extLst>
          </p:cNvPr>
          <p:cNvPicPr>
            <a:picLocks noChangeAspect="1"/>
          </p:cNvPicPr>
          <p:nvPr/>
        </p:nvPicPr>
        <p:blipFill>
          <a:blip r:embed="rId3"/>
          <a:stretch>
            <a:fillRect/>
          </a:stretch>
        </p:blipFill>
        <p:spPr>
          <a:xfrm>
            <a:off x="1812523" y="5000229"/>
            <a:ext cx="8405588" cy="1348857"/>
          </a:xfrm>
          <a:prstGeom prst="rect">
            <a:avLst/>
          </a:prstGeom>
        </p:spPr>
      </p:pic>
    </p:spTree>
    <p:extLst>
      <p:ext uri="{BB962C8B-B14F-4D97-AF65-F5344CB8AC3E}">
        <p14:creationId xmlns:p14="http://schemas.microsoft.com/office/powerpoint/2010/main" val="22387247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10246</TotalTime>
  <Words>590</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Lato Semibold</vt:lpstr>
      <vt:lpstr>Lato`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Tousif Islam</dc:creator>
  <cp:lastModifiedBy>Tousif Islam</cp:lastModifiedBy>
  <cp:revision>100</cp:revision>
  <dcterms:modified xsi:type="dcterms:W3CDTF">2024-11-18T18:59:17Z</dcterms:modified>
</cp:coreProperties>
</file>