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57" r:id="rId3"/>
    <p:sldId id="266" r:id="rId4"/>
    <p:sldId id="258" r:id="rId5"/>
    <p:sldId id="259" r:id="rId6"/>
    <p:sldId id="260" r:id="rId7"/>
    <p:sldId id="261" r:id="rId8"/>
    <p:sldId id="263" r:id="rId9"/>
    <p:sldId id="264" r:id="rId10"/>
    <p:sldId id="271" r:id="rId11"/>
    <p:sldId id="265" r:id="rId12"/>
    <p:sldId id="267" r:id="rId13"/>
    <p:sldId id="268" r:id="rId14"/>
    <p:sldId id="270" r:id="rId15"/>
    <p:sldId id="269"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0DE46D-2393-B44A-2BB6-24763409ED0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96A0A632-CB4F-97DB-B12D-EE8D94ACE5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17E4C4-ABB5-4B55-8B3F-BA747C12DC4D}" type="datetimeFigureOut">
              <a:rPr lang="en-IN" smtClean="0"/>
              <a:t>13-06-2023</a:t>
            </a:fld>
            <a:endParaRPr lang="en-IN"/>
          </a:p>
        </p:txBody>
      </p:sp>
      <p:sp>
        <p:nvSpPr>
          <p:cNvPr id="4" name="Footer Placeholder 3">
            <a:extLst>
              <a:ext uri="{FF2B5EF4-FFF2-40B4-BE49-F238E27FC236}">
                <a16:creationId xmlns:a16="http://schemas.microsoft.com/office/drawing/2014/main" id="{A11A0708-752D-F8FA-1E2D-939126E5A1F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7033271E-59EE-846F-87E0-CFA62018A9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753F00-733F-4891-9100-67BE02F33F0C}" type="slidenum">
              <a:rPr lang="en-IN" smtClean="0"/>
              <a:t>‹#›</a:t>
            </a:fld>
            <a:endParaRPr lang="en-IN"/>
          </a:p>
        </p:txBody>
      </p:sp>
    </p:spTree>
    <p:extLst>
      <p:ext uri="{BB962C8B-B14F-4D97-AF65-F5344CB8AC3E}">
        <p14:creationId xmlns:p14="http://schemas.microsoft.com/office/powerpoint/2010/main" val="327488472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70C025-EE59-481A-8C50-C4503EA0F99C}" type="datetimeFigureOut">
              <a:rPr lang="en-IN" smtClean="0"/>
              <a:t>13-06-2023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B7762A-BD9E-41B6-957A-DC7B7DDCFA17}" type="slidenum">
              <a:rPr lang="en-IN" smtClean="0"/>
              <a:t>‹#›</a:t>
            </a:fld>
            <a:endParaRPr lang="en-IN"/>
          </a:p>
        </p:txBody>
      </p:sp>
    </p:spTree>
    <p:extLst>
      <p:ext uri="{BB962C8B-B14F-4D97-AF65-F5344CB8AC3E}">
        <p14:creationId xmlns:p14="http://schemas.microsoft.com/office/powerpoint/2010/main" val="3305374160"/>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B7762A-BD9E-41B6-957A-DC7B7DDCFA17}" type="slidenum">
              <a:rPr lang="en-IN" smtClean="0"/>
              <a:t>4</a:t>
            </a:fld>
            <a:endParaRPr lang="en-IN"/>
          </a:p>
        </p:txBody>
      </p:sp>
      <p:sp>
        <p:nvSpPr>
          <p:cNvPr id="5" name="Header Placeholder 4">
            <a:extLst>
              <a:ext uri="{FF2B5EF4-FFF2-40B4-BE49-F238E27FC236}">
                <a16:creationId xmlns:a16="http://schemas.microsoft.com/office/drawing/2014/main" id="{34F6B0B2-566E-D4DE-0137-4FEFA339C3ED}"/>
              </a:ext>
            </a:extLst>
          </p:cNvPr>
          <p:cNvSpPr>
            <a:spLocks noGrp="1"/>
          </p:cNvSpPr>
          <p:nvPr>
            <p:ph type="hdr" sz="quarter"/>
          </p:nvPr>
        </p:nvSpPr>
        <p:spPr/>
        <p:txBody>
          <a:bodyPr/>
          <a:lstStyle/>
          <a:p>
            <a:endParaRPr lang="en-IN"/>
          </a:p>
        </p:txBody>
      </p:sp>
    </p:spTree>
    <p:extLst>
      <p:ext uri="{BB962C8B-B14F-4D97-AF65-F5344CB8AC3E}">
        <p14:creationId xmlns:p14="http://schemas.microsoft.com/office/powerpoint/2010/main" val="50711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D1F7-120C-259A-65E7-611166577E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CCFFF4-BB13-BC16-93D6-A23A3A3B47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075936-382F-92FF-98AF-D5BF6ADA7E82}"/>
              </a:ext>
            </a:extLst>
          </p:cNvPr>
          <p:cNvSpPr>
            <a:spLocks noGrp="1"/>
          </p:cNvSpPr>
          <p:nvPr>
            <p:ph type="dt" sz="half" idx="10"/>
          </p:nvPr>
        </p:nvSpPr>
        <p:spPr/>
        <p:txBody>
          <a:bodyPr/>
          <a:lstStyle/>
          <a:p>
            <a:fld id="{22C0B11E-9829-485E-8E6F-5C44C7F19323}" type="datetime1">
              <a:rPr lang="en-IN" smtClean="0"/>
              <a:t>13-06-2023</a:t>
            </a:fld>
            <a:endParaRPr lang="en-IN"/>
          </a:p>
        </p:txBody>
      </p:sp>
      <p:sp>
        <p:nvSpPr>
          <p:cNvPr id="5" name="Footer Placeholder 4">
            <a:extLst>
              <a:ext uri="{FF2B5EF4-FFF2-40B4-BE49-F238E27FC236}">
                <a16:creationId xmlns:a16="http://schemas.microsoft.com/office/drawing/2014/main" id="{E891CFE8-E528-1155-F247-7E70B613AD8B}"/>
              </a:ext>
            </a:extLst>
          </p:cNvPr>
          <p:cNvSpPr>
            <a:spLocks noGrp="1"/>
          </p:cNvSpPr>
          <p:nvPr>
            <p:ph type="ftr" sz="quarter" idx="11"/>
          </p:nvPr>
        </p:nvSpPr>
        <p:spPr/>
        <p:txBody>
          <a:bodyPr/>
          <a:lstStyle/>
          <a:p>
            <a:r>
              <a:rPr lang="en-IN"/>
              <a:t>By INDUMATHI , SVDC , K R PURAM</a:t>
            </a:r>
          </a:p>
        </p:txBody>
      </p:sp>
      <p:sp>
        <p:nvSpPr>
          <p:cNvPr id="6" name="Slide Number Placeholder 5">
            <a:extLst>
              <a:ext uri="{FF2B5EF4-FFF2-40B4-BE49-F238E27FC236}">
                <a16:creationId xmlns:a16="http://schemas.microsoft.com/office/drawing/2014/main" id="{02E2293F-47D0-F630-0224-9E0FFF05A3E8}"/>
              </a:ext>
            </a:extLst>
          </p:cNvPr>
          <p:cNvSpPr>
            <a:spLocks noGrp="1"/>
          </p:cNvSpPr>
          <p:nvPr>
            <p:ph type="sldNum" sz="quarter" idx="12"/>
          </p:nvPr>
        </p:nvSpPr>
        <p:spPr/>
        <p:txBody>
          <a:bodyPr/>
          <a:lstStyle/>
          <a:p>
            <a:fld id="{E991B7BE-5F55-4263-A273-B4638BC89D65}" type="slidenum">
              <a:rPr lang="en-IN" smtClean="0"/>
              <a:t>‹#›</a:t>
            </a:fld>
            <a:endParaRPr lang="en-IN"/>
          </a:p>
        </p:txBody>
      </p:sp>
    </p:spTree>
    <p:extLst>
      <p:ext uri="{BB962C8B-B14F-4D97-AF65-F5344CB8AC3E}">
        <p14:creationId xmlns:p14="http://schemas.microsoft.com/office/powerpoint/2010/main" val="3408180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BAA30-FADB-5381-2285-E1A22365A5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14DF2F-309D-555A-0A0B-5A2FD2EDE8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A38919-EFC0-5319-CBCB-F0ED3F2BF57C}"/>
              </a:ext>
            </a:extLst>
          </p:cNvPr>
          <p:cNvSpPr>
            <a:spLocks noGrp="1"/>
          </p:cNvSpPr>
          <p:nvPr>
            <p:ph type="dt" sz="half" idx="10"/>
          </p:nvPr>
        </p:nvSpPr>
        <p:spPr/>
        <p:txBody>
          <a:bodyPr/>
          <a:lstStyle/>
          <a:p>
            <a:fld id="{5A9A12D8-6C39-448B-A8B2-D2B41BC2A53B}" type="datetime1">
              <a:rPr lang="en-IN" smtClean="0"/>
              <a:t>13-06-2023</a:t>
            </a:fld>
            <a:endParaRPr lang="en-IN"/>
          </a:p>
        </p:txBody>
      </p:sp>
      <p:sp>
        <p:nvSpPr>
          <p:cNvPr id="5" name="Footer Placeholder 4">
            <a:extLst>
              <a:ext uri="{FF2B5EF4-FFF2-40B4-BE49-F238E27FC236}">
                <a16:creationId xmlns:a16="http://schemas.microsoft.com/office/drawing/2014/main" id="{BD3C22D8-D083-639E-3B3E-FAED44DBFC0A}"/>
              </a:ext>
            </a:extLst>
          </p:cNvPr>
          <p:cNvSpPr>
            <a:spLocks noGrp="1"/>
          </p:cNvSpPr>
          <p:nvPr>
            <p:ph type="ftr" sz="quarter" idx="11"/>
          </p:nvPr>
        </p:nvSpPr>
        <p:spPr/>
        <p:txBody>
          <a:bodyPr/>
          <a:lstStyle/>
          <a:p>
            <a:r>
              <a:rPr lang="en-IN"/>
              <a:t>By INDUMATHI , SVDC , K R PURAM</a:t>
            </a:r>
          </a:p>
        </p:txBody>
      </p:sp>
      <p:sp>
        <p:nvSpPr>
          <p:cNvPr id="6" name="Slide Number Placeholder 5">
            <a:extLst>
              <a:ext uri="{FF2B5EF4-FFF2-40B4-BE49-F238E27FC236}">
                <a16:creationId xmlns:a16="http://schemas.microsoft.com/office/drawing/2014/main" id="{3A309F3D-6407-24F4-7A2B-16DC33582F5D}"/>
              </a:ext>
            </a:extLst>
          </p:cNvPr>
          <p:cNvSpPr>
            <a:spLocks noGrp="1"/>
          </p:cNvSpPr>
          <p:nvPr>
            <p:ph type="sldNum" sz="quarter" idx="12"/>
          </p:nvPr>
        </p:nvSpPr>
        <p:spPr/>
        <p:txBody>
          <a:bodyPr/>
          <a:lstStyle/>
          <a:p>
            <a:fld id="{E991B7BE-5F55-4263-A273-B4638BC89D65}" type="slidenum">
              <a:rPr lang="en-IN" smtClean="0"/>
              <a:t>‹#›</a:t>
            </a:fld>
            <a:endParaRPr lang="en-IN"/>
          </a:p>
        </p:txBody>
      </p:sp>
    </p:spTree>
    <p:extLst>
      <p:ext uri="{BB962C8B-B14F-4D97-AF65-F5344CB8AC3E}">
        <p14:creationId xmlns:p14="http://schemas.microsoft.com/office/powerpoint/2010/main" val="1618502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4D999A-3731-E8F3-B8EC-165B541EC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332B47-35B4-5E23-2371-1A9948053B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64AF0C-AEAB-F25B-94AA-472224F419AB}"/>
              </a:ext>
            </a:extLst>
          </p:cNvPr>
          <p:cNvSpPr>
            <a:spLocks noGrp="1"/>
          </p:cNvSpPr>
          <p:nvPr>
            <p:ph type="dt" sz="half" idx="10"/>
          </p:nvPr>
        </p:nvSpPr>
        <p:spPr/>
        <p:txBody>
          <a:bodyPr/>
          <a:lstStyle/>
          <a:p>
            <a:fld id="{3241454D-21E1-44D7-A987-84155E9CB664}" type="datetime1">
              <a:rPr lang="en-IN" smtClean="0"/>
              <a:t>13-06-2023</a:t>
            </a:fld>
            <a:endParaRPr lang="en-IN"/>
          </a:p>
        </p:txBody>
      </p:sp>
      <p:sp>
        <p:nvSpPr>
          <p:cNvPr id="5" name="Footer Placeholder 4">
            <a:extLst>
              <a:ext uri="{FF2B5EF4-FFF2-40B4-BE49-F238E27FC236}">
                <a16:creationId xmlns:a16="http://schemas.microsoft.com/office/drawing/2014/main" id="{79200A9B-0F28-EB52-F264-AB661A6EF0E3}"/>
              </a:ext>
            </a:extLst>
          </p:cNvPr>
          <p:cNvSpPr>
            <a:spLocks noGrp="1"/>
          </p:cNvSpPr>
          <p:nvPr>
            <p:ph type="ftr" sz="quarter" idx="11"/>
          </p:nvPr>
        </p:nvSpPr>
        <p:spPr/>
        <p:txBody>
          <a:bodyPr/>
          <a:lstStyle/>
          <a:p>
            <a:r>
              <a:rPr lang="en-IN"/>
              <a:t>By INDUMATHI , SVDC , K R PURAM</a:t>
            </a:r>
          </a:p>
        </p:txBody>
      </p:sp>
      <p:sp>
        <p:nvSpPr>
          <p:cNvPr id="6" name="Slide Number Placeholder 5">
            <a:extLst>
              <a:ext uri="{FF2B5EF4-FFF2-40B4-BE49-F238E27FC236}">
                <a16:creationId xmlns:a16="http://schemas.microsoft.com/office/drawing/2014/main" id="{6B8FEA24-478D-421E-50FA-078651280B53}"/>
              </a:ext>
            </a:extLst>
          </p:cNvPr>
          <p:cNvSpPr>
            <a:spLocks noGrp="1"/>
          </p:cNvSpPr>
          <p:nvPr>
            <p:ph type="sldNum" sz="quarter" idx="12"/>
          </p:nvPr>
        </p:nvSpPr>
        <p:spPr/>
        <p:txBody>
          <a:bodyPr/>
          <a:lstStyle/>
          <a:p>
            <a:fld id="{E991B7BE-5F55-4263-A273-B4638BC89D65}" type="slidenum">
              <a:rPr lang="en-IN" smtClean="0"/>
              <a:t>‹#›</a:t>
            </a:fld>
            <a:endParaRPr lang="en-IN"/>
          </a:p>
        </p:txBody>
      </p:sp>
    </p:spTree>
    <p:extLst>
      <p:ext uri="{BB962C8B-B14F-4D97-AF65-F5344CB8AC3E}">
        <p14:creationId xmlns:p14="http://schemas.microsoft.com/office/powerpoint/2010/main" val="2019105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91A05-A71C-7356-ED7B-2C77D96E43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092679-9769-851C-B08C-F28ABC16FB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B5669F-E662-BC1A-86EE-3FE9384000A4}"/>
              </a:ext>
            </a:extLst>
          </p:cNvPr>
          <p:cNvSpPr>
            <a:spLocks noGrp="1"/>
          </p:cNvSpPr>
          <p:nvPr>
            <p:ph type="dt" sz="half" idx="10"/>
          </p:nvPr>
        </p:nvSpPr>
        <p:spPr/>
        <p:txBody>
          <a:bodyPr/>
          <a:lstStyle/>
          <a:p>
            <a:fld id="{425BFD8A-FC28-4130-A97F-FAFF51563F8B}" type="datetime1">
              <a:rPr lang="en-IN" smtClean="0"/>
              <a:t>13-06-2023</a:t>
            </a:fld>
            <a:endParaRPr lang="en-IN"/>
          </a:p>
        </p:txBody>
      </p:sp>
      <p:sp>
        <p:nvSpPr>
          <p:cNvPr id="5" name="Footer Placeholder 4">
            <a:extLst>
              <a:ext uri="{FF2B5EF4-FFF2-40B4-BE49-F238E27FC236}">
                <a16:creationId xmlns:a16="http://schemas.microsoft.com/office/drawing/2014/main" id="{9C719494-C2C5-B8B8-0BEB-AD6C6C630A5A}"/>
              </a:ext>
            </a:extLst>
          </p:cNvPr>
          <p:cNvSpPr>
            <a:spLocks noGrp="1"/>
          </p:cNvSpPr>
          <p:nvPr>
            <p:ph type="ftr" sz="quarter" idx="11"/>
          </p:nvPr>
        </p:nvSpPr>
        <p:spPr/>
        <p:txBody>
          <a:bodyPr/>
          <a:lstStyle/>
          <a:p>
            <a:r>
              <a:rPr lang="en-IN"/>
              <a:t>By INDUMATHI , SVDC , K R PURAM</a:t>
            </a:r>
          </a:p>
        </p:txBody>
      </p:sp>
      <p:sp>
        <p:nvSpPr>
          <p:cNvPr id="6" name="Slide Number Placeholder 5">
            <a:extLst>
              <a:ext uri="{FF2B5EF4-FFF2-40B4-BE49-F238E27FC236}">
                <a16:creationId xmlns:a16="http://schemas.microsoft.com/office/drawing/2014/main" id="{D36AEC24-3B8C-F946-FB42-F95D3512B076}"/>
              </a:ext>
            </a:extLst>
          </p:cNvPr>
          <p:cNvSpPr>
            <a:spLocks noGrp="1"/>
          </p:cNvSpPr>
          <p:nvPr>
            <p:ph type="sldNum" sz="quarter" idx="12"/>
          </p:nvPr>
        </p:nvSpPr>
        <p:spPr/>
        <p:txBody>
          <a:bodyPr/>
          <a:lstStyle/>
          <a:p>
            <a:fld id="{E991B7BE-5F55-4263-A273-B4638BC89D65}" type="slidenum">
              <a:rPr lang="en-IN" smtClean="0"/>
              <a:t>‹#›</a:t>
            </a:fld>
            <a:endParaRPr lang="en-IN"/>
          </a:p>
        </p:txBody>
      </p:sp>
    </p:spTree>
    <p:extLst>
      <p:ext uri="{BB962C8B-B14F-4D97-AF65-F5344CB8AC3E}">
        <p14:creationId xmlns:p14="http://schemas.microsoft.com/office/powerpoint/2010/main" val="109918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8AA81-DEF1-2EF3-6C84-A4A0C74169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3DB922-DA8C-324A-C9F7-91D11CD62C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E7761D-5007-683D-6D50-9AAA7F355827}"/>
              </a:ext>
            </a:extLst>
          </p:cNvPr>
          <p:cNvSpPr>
            <a:spLocks noGrp="1"/>
          </p:cNvSpPr>
          <p:nvPr>
            <p:ph type="dt" sz="half" idx="10"/>
          </p:nvPr>
        </p:nvSpPr>
        <p:spPr/>
        <p:txBody>
          <a:bodyPr/>
          <a:lstStyle/>
          <a:p>
            <a:fld id="{84BE34EC-4EAD-44C7-9E90-02395EA0F63D}" type="datetime1">
              <a:rPr lang="en-IN" smtClean="0"/>
              <a:t>13-06-2023</a:t>
            </a:fld>
            <a:endParaRPr lang="en-IN"/>
          </a:p>
        </p:txBody>
      </p:sp>
      <p:sp>
        <p:nvSpPr>
          <p:cNvPr id="5" name="Footer Placeholder 4">
            <a:extLst>
              <a:ext uri="{FF2B5EF4-FFF2-40B4-BE49-F238E27FC236}">
                <a16:creationId xmlns:a16="http://schemas.microsoft.com/office/drawing/2014/main" id="{A638D988-03DC-E5A8-ACE2-B5D5A9323538}"/>
              </a:ext>
            </a:extLst>
          </p:cNvPr>
          <p:cNvSpPr>
            <a:spLocks noGrp="1"/>
          </p:cNvSpPr>
          <p:nvPr>
            <p:ph type="ftr" sz="quarter" idx="11"/>
          </p:nvPr>
        </p:nvSpPr>
        <p:spPr/>
        <p:txBody>
          <a:bodyPr/>
          <a:lstStyle/>
          <a:p>
            <a:r>
              <a:rPr lang="en-IN"/>
              <a:t>By INDUMATHI , SVDC , K R PURAM</a:t>
            </a:r>
          </a:p>
        </p:txBody>
      </p:sp>
      <p:sp>
        <p:nvSpPr>
          <p:cNvPr id="6" name="Slide Number Placeholder 5">
            <a:extLst>
              <a:ext uri="{FF2B5EF4-FFF2-40B4-BE49-F238E27FC236}">
                <a16:creationId xmlns:a16="http://schemas.microsoft.com/office/drawing/2014/main" id="{C74317EA-8DC5-E28E-3FEB-520DFC4B2C8A}"/>
              </a:ext>
            </a:extLst>
          </p:cNvPr>
          <p:cNvSpPr>
            <a:spLocks noGrp="1"/>
          </p:cNvSpPr>
          <p:nvPr>
            <p:ph type="sldNum" sz="quarter" idx="12"/>
          </p:nvPr>
        </p:nvSpPr>
        <p:spPr/>
        <p:txBody>
          <a:bodyPr/>
          <a:lstStyle/>
          <a:p>
            <a:fld id="{E991B7BE-5F55-4263-A273-B4638BC89D65}" type="slidenum">
              <a:rPr lang="en-IN" smtClean="0"/>
              <a:t>‹#›</a:t>
            </a:fld>
            <a:endParaRPr lang="en-IN"/>
          </a:p>
        </p:txBody>
      </p:sp>
    </p:spTree>
    <p:extLst>
      <p:ext uri="{BB962C8B-B14F-4D97-AF65-F5344CB8AC3E}">
        <p14:creationId xmlns:p14="http://schemas.microsoft.com/office/powerpoint/2010/main" val="1834398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D0737-31E4-1E59-C8F6-89CDB596FB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8708E8-40BE-4CE4-B5C2-3F815506CB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37BFD1-7B5C-22D5-97EB-23960CCB88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1C15EC-4D46-E744-859B-8CE998825133}"/>
              </a:ext>
            </a:extLst>
          </p:cNvPr>
          <p:cNvSpPr>
            <a:spLocks noGrp="1"/>
          </p:cNvSpPr>
          <p:nvPr>
            <p:ph type="dt" sz="half" idx="10"/>
          </p:nvPr>
        </p:nvSpPr>
        <p:spPr/>
        <p:txBody>
          <a:bodyPr/>
          <a:lstStyle/>
          <a:p>
            <a:fld id="{33FA9AA5-6C6B-4DF5-A237-9AB1E4FD2204}" type="datetime1">
              <a:rPr lang="en-IN" smtClean="0"/>
              <a:t>13-06-2023</a:t>
            </a:fld>
            <a:endParaRPr lang="en-IN"/>
          </a:p>
        </p:txBody>
      </p:sp>
      <p:sp>
        <p:nvSpPr>
          <p:cNvPr id="6" name="Footer Placeholder 5">
            <a:extLst>
              <a:ext uri="{FF2B5EF4-FFF2-40B4-BE49-F238E27FC236}">
                <a16:creationId xmlns:a16="http://schemas.microsoft.com/office/drawing/2014/main" id="{F39E08A1-930C-557A-424E-D6175283A91E}"/>
              </a:ext>
            </a:extLst>
          </p:cNvPr>
          <p:cNvSpPr>
            <a:spLocks noGrp="1"/>
          </p:cNvSpPr>
          <p:nvPr>
            <p:ph type="ftr" sz="quarter" idx="11"/>
          </p:nvPr>
        </p:nvSpPr>
        <p:spPr/>
        <p:txBody>
          <a:bodyPr/>
          <a:lstStyle/>
          <a:p>
            <a:r>
              <a:rPr lang="en-IN"/>
              <a:t>By INDUMATHI , SVDC , K R PURAM</a:t>
            </a:r>
          </a:p>
        </p:txBody>
      </p:sp>
      <p:sp>
        <p:nvSpPr>
          <p:cNvPr id="7" name="Slide Number Placeholder 6">
            <a:extLst>
              <a:ext uri="{FF2B5EF4-FFF2-40B4-BE49-F238E27FC236}">
                <a16:creationId xmlns:a16="http://schemas.microsoft.com/office/drawing/2014/main" id="{8E248249-74D2-95DC-39D7-DA59FEA17651}"/>
              </a:ext>
            </a:extLst>
          </p:cNvPr>
          <p:cNvSpPr>
            <a:spLocks noGrp="1"/>
          </p:cNvSpPr>
          <p:nvPr>
            <p:ph type="sldNum" sz="quarter" idx="12"/>
          </p:nvPr>
        </p:nvSpPr>
        <p:spPr/>
        <p:txBody>
          <a:bodyPr/>
          <a:lstStyle/>
          <a:p>
            <a:fld id="{E991B7BE-5F55-4263-A273-B4638BC89D65}" type="slidenum">
              <a:rPr lang="en-IN" smtClean="0"/>
              <a:t>‹#›</a:t>
            </a:fld>
            <a:endParaRPr lang="en-IN"/>
          </a:p>
        </p:txBody>
      </p:sp>
    </p:spTree>
    <p:extLst>
      <p:ext uri="{BB962C8B-B14F-4D97-AF65-F5344CB8AC3E}">
        <p14:creationId xmlns:p14="http://schemas.microsoft.com/office/powerpoint/2010/main" val="1143019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49C1C-FA57-4353-53AE-EB36AC4C9F2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054F4C-F4F8-F1BB-77E7-1C04C0D52B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C982AD-4AB8-80CE-0117-0E90B377D3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C359C8-406F-C828-A39B-C63221FE43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FD029F-0C82-AC6D-B3CB-CA320A18BC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DF6FC0-3CFA-95A2-0798-9C955F39205B}"/>
              </a:ext>
            </a:extLst>
          </p:cNvPr>
          <p:cNvSpPr>
            <a:spLocks noGrp="1"/>
          </p:cNvSpPr>
          <p:nvPr>
            <p:ph type="dt" sz="half" idx="10"/>
          </p:nvPr>
        </p:nvSpPr>
        <p:spPr/>
        <p:txBody>
          <a:bodyPr/>
          <a:lstStyle/>
          <a:p>
            <a:fld id="{9D569799-BF25-4374-A90F-0F2EEE67F546}" type="datetime1">
              <a:rPr lang="en-IN" smtClean="0"/>
              <a:t>13-06-2023</a:t>
            </a:fld>
            <a:endParaRPr lang="en-IN"/>
          </a:p>
        </p:txBody>
      </p:sp>
      <p:sp>
        <p:nvSpPr>
          <p:cNvPr id="8" name="Footer Placeholder 7">
            <a:extLst>
              <a:ext uri="{FF2B5EF4-FFF2-40B4-BE49-F238E27FC236}">
                <a16:creationId xmlns:a16="http://schemas.microsoft.com/office/drawing/2014/main" id="{E9A8DDD2-EBA3-3F82-4F82-F5199C8627FB}"/>
              </a:ext>
            </a:extLst>
          </p:cNvPr>
          <p:cNvSpPr>
            <a:spLocks noGrp="1"/>
          </p:cNvSpPr>
          <p:nvPr>
            <p:ph type="ftr" sz="quarter" idx="11"/>
          </p:nvPr>
        </p:nvSpPr>
        <p:spPr/>
        <p:txBody>
          <a:bodyPr/>
          <a:lstStyle/>
          <a:p>
            <a:r>
              <a:rPr lang="en-IN"/>
              <a:t>By INDUMATHI , SVDC , K R PURAM</a:t>
            </a:r>
          </a:p>
        </p:txBody>
      </p:sp>
      <p:sp>
        <p:nvSpPr>
          <p:cNvPr id="9" name="Slide Number Placeholder 8">
            <a:extLst>
              <a:ext uri="{FF2B5EF4-FFF2-40B4-BE49-F238E27FC236}">
                <a16:creationId xmlns:a16="http://schemas.microsoft.com/office/drawing/2014/main" id="{0565B29A-13F6-97C8-6C18-E02897242D0A}"/>
              </a:ext>
            </a:extLst>
          </p:cNvPr>
          <p:cNvSpPr>
            <a:spLocks noGrp="1"/>
          </p:cNvSpPr>
          <p:nvPr>
            <p:ph type="sldNum" sz="quarter" idx="12"/>
          </p:nvPr>
        </p:nvSpPr>
        <p:spPr/>
        <p:txBody>
          <a:bodyPr/>
          <a:lstStyle/>
          <a:p>
            <a:fld id="{E991B7BE-5F55-4263-A273-B4638BC89D65}" type="slidenum">
              <a:rPr lang="en-IN" smtClean="0"/>
              <a:t>‹#›</a:t>
            </a:fld>
            <a:endParaRPr lang="en-IN"/>
          </a:p>
        </p:txBody>
      </p:sp>
    </p:spTree>
    <p:extLst>
      <p:ext uri="{BB962C8B-B14F-4D97-AF65-F5344CB8AC3E}">
        <p14:creationId xmlns:p14="http://schemas.microsoft.com/office/powerpoint/2010/main" val="3975467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9A51E-D7D8-812C-D7D0-46A377E847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C00481-002E-336C-769C-8E623BC94375}"/>
              </a:ext>
            </a:extLst>
          </p:cNvPr>
          <p:cNvSpPr>
            <a:spLocks noGrp="1"/>
          </p:cNvSpPr>
          <p:nvPr>
            <p:ph type="dt" sz="half" idx="10"/>
          </p:nvPr>
        </p:nvSpPr>
        <p:spPr/>
        <p:txBody>
          <a:bodyPr/>
          <a:lstStyle/>
          <a:p>
            <a:fld id="{ABEA06CF-90EF-4743-84B3-280A211112D8}" type="datetime1">
              <a:rPr lang="en-IN" smtClean="0"/>
              <a:t>13-06-2023</a:t>
            </a:fld>
            <a:endParaRPr lang="en-IN"/>
          </a:p>
        </p:txBody>
      </p:sp>
      <p:sp>
        <p:nvSpPr>
          <p:cNvPr id="4" name="Footer Placeholder 3">
            <a:extLst>
              <a:ext uri="{FF2B5EF4-FFF2-40B4-BE49-F238E27FC236}">
                <a16:creationId xmlns:a16="http://schemas.microsoft.com/office/drawing/2014/main" id="{32D56D87-FF33-1399-0173-F7C6ABD05BA4}"/>
              </a:ext>
            </a:extLst>
          </p:cNvPr>
          <p:cNvSpPr>
            <a:spLocks noGrp="1"/>
          </p:cNvSpPr>
          <p:nvPr>
            <p:ph type="ftr" sz="quarter" idx="11"/>
          </p:nvPr>
        </p:nvSpPr>
        <p:spPr/>
        <p:txBody>
          <a:bodyPr/>
          <a:lstStyle/>
          <a:p>
            <a:r>
              <a:rPr lang="en-IN"/>
              <a:t>By INDUMATHI , SVDC , K R PURAM</a:t>
            </a:r>
          </a:p>
        </p:txBody>
      </p:sp>
      <p:sp>
        <p:nvSpPr>
          <p:cNvPr id="5" name="Slide Number Placeholder 4">
            <a:extLst>
              <a:ext uri="{FF2B5EF4-FFF2-40B4-BE49-F238E27FC236}">
                <a16:creationId xmlns:a16="http://schemas.microsoft.com/office/drawing/2014/main" id="{909E1FB7-A3CC-D873-9414-4C173A3CE722}"/>
              </a:ext>
            </a:extLst>
          </p:cNvPr>
          <p:cNvSpPr>
            <a:spLocks noGrp="1"/>
          </p:cNvSpPr>
          <p:nvPr>
            <p:ph type="sldNum" sz="quarter" idx="12"/>
          </p:nvPr>
        </p:nvSpPr>
        <p:spPr/>
        <p:txBody>
          <a:bodyPr/>
          <a:lstStyle/>
          <a:p>
            <a:fld id="{E991B7BE-5F55-4263-A273-B4638BC89D65}" type="slidenum">
              <a:rPr lang="en-IN" smtClean="0"/>
              <a:t>‹#›</a:t>
            </a:fld>
            <a:endParaRPr lang="en-IN"/>
          </a:p>
        </p:txBody>
      </p:sp>
    </p:spTree>
    <p:extLst>
      <p:ext uri="{BB962C8B-B14F-4D97-AF65-F5344CB8AC3E}">
        <p14:creationId xmlns:p14="http://schemas.microsoft.com/office/powerpoint/2010/main" val="2730349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C8FF50-FFF6-6A4C-8E4F-B19BD48D5494}"/>
              </a:ext>
            </a:extLst>
          </p:cNvPr>
          <p:cNvSpPr>
            <a:spLocks noGrp="1"/>
          </p:cNvSpPr>
          <p:nvPr>
            <p:ph type="dt" sz="half" idx="10"/>
          </p:nvPr>
        </p:nvSpPr>
        <p:spPr/>
        <p:txBody>
          <a:bodyPr/>
          <a:lstStyle/>
          <a:p>
            <a:fld id="{28339951-887B-4BD7-A22F-CA53F6714B39}" type="datetime1">
              <a:rPr lang="en-IN" smtClean="0"/>
              <a:t>13-06-2023</a:t>
            </a:fld>
            <a:endParaRPr lang="en-IN"/>
          </a:p>
        </p:txBody>
      </p:sp>
      <p:sp>
        <p:nvSpPr>
          <p:cNvPr id="3" name="Footer Placeholder 2">
            <a:extLst>
              <a:ext uri="{FF2B5EF4-FFF2-40B4-BE49-F238E27FC236}">
                <a16:creationId xmlns:a16="http://schemas.microsoft.com/office/drawing/2014/main" id="{AD103939-3130-7B92-0CB4-BCB4F78D7A64}"/>
              </a:ext>
            </a:extLst>
          </p:cNvPr>
          <p:cNvSpPr>
            <a:spLocks noGrp="1"/>
          </p:cNvSpPr>
          <p:nvPr>
            <p:ph type="ftr" sz="quarter" idx="11"/>
          </p:nvPr>
        </p:nvSpPr>
        <p:spPr/>
        <p:txBody>
          <a:bodyPr/>
          <a:lstStyle/>
          <a:p>
            <a:r>
              <a:rPr lang="en-IN"/>
              <a:t>By INDUMATHI , SVDC , K R PURAM</a:t>
            </a:r>
          </a:p>
        </p:txBody>
      </p:sp>
      <p:sp>
        <p:nvSpPr>
          <p:cNvPr id="4" name="Slide Number Placeholder 3">
            <a:extLst>
              <a:ext uri="{FF2B5EF4-FFF2-40B4-BE49-F238E27FC236}">
                <a16:creationId xmlns:a16="http://schemas.microsoft.com/office/drawing/2014/main" id="{76C52CB2-830D-F400-B97E-EEEF54D5AB55}"/>
              </a:ext>
            </a:extLst>
          </p:cNvPr>
          <p:cNvSpPr>
            <a:spLocks noGrp="1"/>
          </p:cNvSpPr>
          <p:nvPr>
            <p:ph type="sldNum" sz="quarter" idx="12"/>
          </p:nvPr>
        </p:nvSpPr>
        <p:spPr/>
        <p:txBody>
          <a:bodyPr/>
          <a:lstStyle/>
          <a:p>
            <a:fld id="{E991B7BE-5F55-4263-A273-B4638BC89D65}" type="slidenum">
              <a:rPr lang="en-IN" smtClean="0"/>
              <a:t>‹#›</a:t>
            </a:fld>
            <a:endParaRPr lang="en-IN"/>
          </a:p>
        </p:txBody>
      </p:sp>
    </p:spTree>
    <p:extLst>
      <p:ext uri="{BB962C8B-B14F-4D97-AF65-F5344CB8AC3E}">
        <p14:creationId xmlns:p14="http://schemas.microsoft.com/office/powerpoint/2010/main" val="161532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5D710-0961-C520-3EDE-C2B8DC7A7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6839FB-8507-C793-F783-15B611F71D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372787-AEF1-1434-A761-4E47BC95D7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7A26A2-4198-845D-D73A-BD7B829ECD64}"/>
              </a:ext>
            </a:extLst>
          </p:cNvPr>
          <p:cNvSpPr>
            <a:spLocks noGrp="1"/>
          </p:cNvSpPr>
          <p:nvPr>
            <p:ph type="dt" sz="half" idx="10"/>
          </p:nvPr>
        </p:nvSpPr>
        <p:spPr/>
        <p:txBody>
          <a:bodyPr/>
          <a:lstStyle/>
          <a:p>
            <a:fld id="{8FCFD3E8-9176-4D4E-803E-CF026E489947}" type="datetime1">
              <a:rPr lang="en-IN" smtClean="0"/>
              <a:t>13-06-2023</a:t>
            </a:fld>
            <a:endParaRPr lang="en-IN"/>
          </a:p>
        </p:txBody>
      </p:sp>
      <p:sp>
        <p:nvSpPr>
          <p:cNvPr id="6" name="Footer Placeholder 5">
            <a:extLst>
              <a:ext uri="{FF2B5EF4-FFF2-40B4-BE49-F238E27FC236}">
                <a16:creationId xmlns:a16="http://schemas.microsoft.com/office/drawing/2014/main" id="{7B89F54E-1A05-099A-E67D-A6CF6810803D}"/>
              </a:ext>
            </a:extLst>
          </p:cNvPr>
          <p:cNvSpPr>
            <a:spLocks noGrp="1"/>
          </p:cNvSpPr>
          <p:nvPr>
            <p:ph type="ftr" sz="quarter" idx="11"/>
          </p:nvPr>
        </p:nvSpPr>
        <p:spPr/>
        <p:txBody>
          <a:bodyPr/>
          <a:lstStyle/>
          <a:p>
            <a:r>
              <a:rPr lang="en-IN"/>
              <a:t>By INDUMATHI , SVDC , K R PURAM</a:t>
            </a:r>
          </a:p>
        </p:txBody>
      </p:sp>
      <p:sp>
        <p:nvSpPr>
          <p:cNvPr id="7" name="Slide Number Placeholder 6">
            <a:extLst>
              <a:ext uri="{FF2B5EF4-FFF2-40B4-BE49-F238E27FC236}">
                <a16:creationId xmlns:a16="http://schemas.microsoft.com/office/drawing/2014/main" id="{BA7F5571-6E74-6502-400C-A24A52948255}"/>
              </a:ext>
            </a:extLst>
          </p:cNvPr>
          <p:cNvSpPr>
            <a:spLocks noGrp="1"/>
          </p:cNvSpPr>
          <p:nvPr>
            <p:ph type="sldNum" sz="quarter" idx="12"/>
          </p:nvPr>
        </p:nvSpPr>
        <p:spPr/>
        <p:txBody>
          <a:bodyPr/>
          <a:lstStyle/>
          <a:p>
            <a:fld id="{E991B7BE-5F55-4263-A273-B4638BC89D65}" type="slidenum">
              <a:rPr lang="en-IN" smtClean="0"/>
              <a:t>‹#›</a:t>
            </a:fld>
            <a:endParaRPr lang="en-IN"/>
          </a:p>
        </p:txBody>
      </p:sp>
    </p:spTree>
    <p:extLst>
      <p:ext uri="{BB962C8B-B14F-4D97-AF65-F5344CB8AC3E}">
        <p14:creationId xmlns:p14="http://schemas.microsoft.com/office/powerpoint/2010/main" val="3561278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DD527-1F5A-E739-F047-D9683556B6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0B3935-9677-5FF1-F4FA-10D8E6F7ED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65EE79A-E172-4673-0FC1-1CDB47EFE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51CD2E-6CEA-B51B-A4D9-121579CF0DE7}"/>
              </a:ext>
            </a:extLst>
          </p:cNvPr>
          <p:cNvSpPr>
            <a:spLocks noGrp="1"/>
          </p:cNvSpPr>
          <p:nvPr>
            <p:ph type="dt" sz="half" idx="10"/>
          </p:nvPr>
        </p:nvSpPr>
        <p:spPr/>
        <p:txBody>
          <a:bodyPr/>
          <a:lstStyle/>
          <a:p>
            <a:fld id="{23F8E8E1-8A78-449C-8CA6-0D7EDB053065}" type="datetime1">
              <a:rPr lang="en-IN" smtClean="0"/>
              <a:t>13-06-2023</a:t>
            </a:fld>
            <a:endParaRPr lang="en-IN"/>
          </a:p>
        </p:txBody>
      </p:sp>
      <p:sp>
        <p:nvSpPr>
          <p:cNvPr id="6" name="Footer Placeholder 5">
            <a:extLst>
              <a:ext uri="{FF2B5EF4-FFF2-40B4-BE49-F238E27FC236}">
                <a16:creationId xmlns:a16="http://schemas.microsoft.com/office/drawing/2014/main" id="{E7F4A5CD-DEF9-1ED3-68C0-F69323896AC8}"/>
              </a:ext>
            </a:extLst>
          </p:cNvPr>
          <p:cNvSpPr>
            <a:spLocks noGrp="1"/>
          </p:cNvSpPr>
          <p:nvPr>
            <p:ph type="ftr" sz="quarter" idx="11"/>
          </p:nvPr>
        </p:nvSpPr>
        <p:spPr/>
        <p:txBody>
          <a:bodyPr/>
          <a:lstStyle/>
          <a:p>
            <a:r>
              <a:rPr lang="en-IN"/>
              <a:t>By INDUMATHI , SVDC , K R PURAM</a:t>
            </a:r>
          </a:p>
        </p:txBody>
      </p:sp>
      <p:sp>
        <p:nvSpPr>
          <p:cNvPr id="7" name="Slide Number Placeholder 6">
            <a:extLst>
              <a:ext uri="{FF2B5EF4-FFF2-40B4-BE49-F238E27FC236}">
                <a16:creationId xmlns:a16="http://schemas.microsoft.com/office/drawing/2014/main" id="{FC256791-A5BC-9309-BDB2-EC1FDC249FFC}"/>
              </a:ext>
            </a:extLst>
          </p:cNvPr>
          <p:cNvSpPr>
            <a:spLocks noGrp="1"/>
          </p:cNvSpPr>
          <p:nvPr>
            <p:ph type="sldNum" sz="quarter" idx="12"/>
          </p:nvPr>
        </p:nvSpPr>
        <p:spPr/>
        <p:txBody>
          <a:bodyPr/>
          <a:lstStyle/>
          <a:p>
            <a:fld id="{E991B7BE-5F55-4263-A273-B4638BC89D65}" type="slidenum">
              <a:rPr lang="en-IN" smtClean="0"/>
              <a:t>‹#›</a:t>
            </a:fld>
            <a:endParaRPr lang="en-IN"/>
          </a:p>
        </p:txBody>
      </p:sp>
    </p:spTree>
    <p:extLst>
      <p:ext uri="{BB962C8B-B14F-4D97-AF65-F5344CB8AC3E}">
        <p14:creationId xmlns:p14="http://schemas.microsoft.com/office/powerpoint/2010/main" val="2483480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6C5FA3-60A0-1F52-FDD6-AA272B13E8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04731B-22EC-E6C2-D1EF-F0CC752721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45E1FA-EEDE-1BDE-D6F8-CC70B1559C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3CC093-A98D-45AD-A2AF-5712D938807D}" type="datetime1">
              <a:rPr lang="en-IN" smtClean="0"/>
              <a:t>13-06-2023</a:t>
            </a:fld>
            <a:endParaRPr lang="en-IN"/>
          </a:p>
        </p:txBody>
      </p:sp>
      <p:sp>
        <p:nvSpPr>
          <p:cNvPr id="5" name="Footer Placeholder 4">
            <a:extLst>
              <a:ext uri="{FF2B5EF4-FFF2-40B4-BE49-F238E27FC236}">
                <a16:creationId xmlns:a16="http://schemas.microsoft.com/office/drawing/2014/main" id="{5227354D-FECB-4DB2-2265-D85320BDA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By INDUMATHI , SVDC , K R PURAM</a:t>
            </a:r>
          </a:p>
        </p:txBody>
      </p:sp>
      <p:sp>
        <p:nvSpPr>
          <p:cNvPr id="6" name="Slide Number Placeholder 5">
            <a:extLst>
              <a:ext uri="{FF2B5EF4-FFF2-40B4-BE49-F238E27FC236}">
                <a16:creationId xmlns:a16="http://schemas.microsoft.com/office/drawing/2014/main" id="{64113D89-CE64-5452-2DB9-A0BA1998F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91B7BE-5F55-4263-A273-B4638BC89D65}" type="slidenum">
              <a:rPr lang="en-IN" smtClean="0"/>
              <a:t>‹#›</a:t>
            </a:fld>
            <a:endParaRPr lang="en-IN"/>
          </a:p>
        </p:txBody>
      </p:sp>
    </p:spTree>
    <p:extLst>
      <p:ext uri="{BB962C8B-B14F-4D97-AF65-F5344CB8AC3E}">
        <p14:creationId xmlns:p14="http://schemas.microsoft.com/office/powerpoint/2010/main" val="2496160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cointelegraph.com/news/the-open-source-world-is-worth-billion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blog.digitalogy.co/top-open-source-software-examples/"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etfedora.org/"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eu.conecta.it/paper/brief_history_open_source.html" TargetMode="External"/><Relationship Id="rId2" Type="http://schemas.openxmlformats.org/officeDocument/2006/relationships/hyperlink" Target="http://www.linfo.org/source_code.html" TargetMode="External"/><Relationship Id="rId1" Type="http://schemas.openxmlformats.org/officeDocument/2006/relationships/slideLayout" Target="../slideLayouts/slideLayout7.xml"/><Relationship Id="rId4" Type="http://schemas.openxmlformats.org/officeDocument/2006/relationships/hyperlink" Target="http://en.wikipedia.org/wiki/Free_softwar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op 5 open source software - Try out on your own">
            <a:extLst>
              <a:ext uri="{FF2B5EF4-FFF2-40B4-BE49-F238E27FC236}">
                <a16:creationId xmlns:a16="http://schemas.microsoft.com/office/drawing/2014/main" id="{0D950877-176B-78F1-0618-54ED1B22C3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1332" y="1757497"/>
            <a:ext cx="6589336" cy="4353077"/>
          </a:xfrm>
          <a:prstGeom prst="rect">
            <a:avLst/>
          </a:prstGeom>
          <a:noFill/>
          <a:effectLst>
            <a:softEdge rad="0"/>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A803FC8-778A-F2C2-9B62-8C320470F2C3}"/>
              </a:ext>
            </a:extLst>
          </p:cNvPr>
          <p:cNvSpPr txBox="1"/>
          <p:nvPr/>
        </p:nvSpPr>
        <p:spPr>
          <a:xfrm>
            <a:off x="2997724" y="122548"/>
            <a:ext cx="6809294" cy="707886"/>
          </a:xfrm>
          <a:prstGeom prst="rect">
            <a:avLst/>
          </a:prstGeom>
          <a:noFill/>
        </p:spPr>
        <p:txBody>
          <a:bodyPr wrap="square" rtlCol="0">
            <a:spAutoFit/>
          </a:bodyPr>
          <a:lstStyle/>
          <a:p>
            <a:r>
              <a:rPr lang="en-IN" sz="4000" dirty="0">
                <a:effectLst>
                  <a:outerShdw blurRad="38100" dist="38100" dir="2700000" algn="tl">
                    <a:srgbClr val="000000">
                      <a:alpha val="43137"/>
                    </a:srgbClr>
                  </a:outerShdw>
                </a:effectLst>
                <a:latin typeface="Century" panose="02040604050505020304" pitchFamily="18" charset="0"/>
              </a:rPr>
              <a:t>OPEN SOURCE TOOLS</a:t>
            </a:r>
          </a:p>
        </p:txBody>
      </p:sp>
      <p:sp>
        <p:nvSpPr>
          <p:cNvPr id="2" name="Footer Placeholder 1">
            <a:extLst>
              <a:ext uri="{FF2B5EF4-FFF2-40B4-BE49-F238E27FC236}">
                <a16:creationId xmlns:a16="http://schemas.microsoft.com/office/drawing/2014/main" id="{A6D599A0-3B7A-306C-62FD-0F0F0CAA42FB}"/>
              </a:ext>
            </a:extLst>
          </p:cNvPr>
          <p:cNvSpPr>
            <a:spLocks noGrp="1"/>
          </p:cNvSpPr>
          <p:nvPr>
            <p:ph type="ftr" sz="quarter" idx="11"/>
          </p:nvPr>
        </p:nvSpPr>
        <p:spPr>
          <a:xfrm>
            <a:off x="8077200" y="6370327"/>
            <a:ext cx="4114800" cy="365125"/>
          </a:xfrm>
        </p:spPr>
        <p:txBody>
          <a:bodyPr/>
          <a:lstStyle/>
          <a:p>
            <a:r>
              <a:rPr lang="en-IN" sz="1400" b="1" dirty="0">
                <a:latin typeface="Segoe UI" panose="020B0502040204020203" pitchFamily="34" charset="0"/>
                <a:cs typeface="Segoe UI" panose="020B0502040204020203" pitchFamily="34" charset="0"/>
              </a:rPr>
              <a:t>By INDUMATHI , SVDC , K R PURAM</a:t>
            </a:r>
          </a:p>
        </p:txBody>
      </p:sp>
    </p:spTree>
    <p:extLst>
      <p:ext uri="{BB962C8B-B14F-4D97-AF65-F5344CB8AC3E}">
        <p14:creationId xmlns:p14="http://schemas.microsoft.com/office/powerpoint/2010/main" val="3060403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E161B-D718-EA41-EBDA-57AA501B2D50}"/>
              </a:ext>
            </a:extLst>
          </p:cNvPr>
          <p:cNvSpPr txBox="1"/>
          <p:nvPr/>
        </p:nvSpPr>
        <p:spPr>
          <a:xfrm>
            <a:off x="1168924" y="433633"/>
            <a:ext cx="9982985" cy="4801314"/>
          </a:xfrm>
          <a:prstGeom prst="rect">
            <a:avLst/>
          </a:prstGeom>
          <a:noFill/>
        </p:spPr>
        <p:txBody>
          <a:bodyPr wrap="square" rtlCol="0">
            <a:spAutoFit/>
          </a:bodyPr>
          <a:lstStyle/>
          <a:p>
            <a:pPr algn="just">
              <a:buFont typeface="+mj-lt"/>
              <a:buAutoNum type="arabicPeriod"/>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algn="just"/>
            <a:r>
              <a:rPr lang="en-US" sz="1800" b="0" i="0" dirty="0">
                <a:solidFill>
                  <a:srgbClr val="374151"/>
                </a:solidFill>
                <a:effectLst/>
                <a:latin typeface="Times New Roman" panose="02020603050405020304" pitchFamily="18" charset="0"/>
                <a:cs typeface="Times New Roman" panose="02020603050405020304" pitchFamily="18" charset="0"/>
              </a:rPr>
              <a:t>6. Community support: Open source software often has vibrant communities surrounding them. These communities provide support through forums, documentation, and online resources. Users can seek help, ask questions, and share knowledge, ensuring that assistance is available even without formal customer support.</a:t>
            </a:r>
          </a:p>
          <a:p>
            <a:pPr algn="just"/>
            <a:endParaRPr lang="en-US" sz="1800" b="0" i="0" dirty="0">
              <a:solidFill>
                <a:srgbClr val="374151"/>
              </a:solidFill>
              <a:effectLst/>
              <a:latin typeface="Times New Roman" panose="02020603050405020304" pitchFamily="18" charset="0"/>
              <a:cs typeface="Times New Roman" panose="02020603050405020304" pitchFamily="18" charset="0"/>
            </a:endParaRPr>
          </a:p>
          <a:p>
            <a:pPr algn="just"/>
            <a:r>
              <a:rPr lang="en-US" sz="1800" b="0" i="0" dirty="0">
                <a:solidFill>
                  <a:srgbClr val="374151"/>
                </a:solidFill>
                <a:effectLst/>
                <a:latin typeface="Times New Roman" panose="02020603050405020304" pitchFamily="18" charset="0"/>
                <a:cs typeface="Times New Roman" panose="02020603050405020304" pitchFamily="18" charset="0"/>
              </a:rPr>
              <a:t>7. Rapid innovation: Open source software fosters innovation by encouraging developers to build upon existing solutions. Developers can leverage the work done by others, enabling them to focus on creating new features or solving unique challenges rather than reinventing the wheel. This collaborative environment promotes the sharing of ideas and expertise, leading to rapid innovation cycles.</a:t>
            </a:r>
          </a:p>
          <a:p>
            <a:pPr algn="just"/>
            <a:endParaRPr lang="en-US" sz="1800" b="0" i="0" dirty="0">
              <a:solidFill>
                <a:srgbClr val="374151"/>
              </a:solidFill>
              <a:effectLst/>
              <a:latin typeface="Times New Roman" panose="02020603050405020304" pitchFamily="18" charset="0"/>
              <a:cs typeface="Times New Roman" panose="02020603050405020304" pitchFamily="18" charset="0"/>
            </a:endParaRPr>
          </a:p>
          <a:p>
            <a:pPr algn="just"/>
            <a:r>
              <a:rPr lang="en-US" dirty="0">
                <a:solidFill>
                  <a:srgbClr val="374151"/>
                </a:solidFill>
                <a:latin typeface="Times New Roman" panose="02020603050405020304" pitchFamily="18" charset="0"/>
                <a:cs typeface="Times New Roman" panose="02020603050405020304" pitchFamily="18" charset="0"/>
              </a:rPr>
              <a:t>8. </a:t>
            </a:r>
            <a:r>
              <a:rPr lang="en-US" sz="1800" b="0" i="0" dirty="0">
                <a:solidFill>
                  <a:srgbClr val="374151"/>
                </a:solidFill>
                <a:effectLst/>
                <a:latin typeface="Times New Roman" panose="02020603050405020304" pitchFamily="18" charset="0"/>
                <a:cs typeface="Times New Roman" panose="02020603050405020304" pitchFamily="18" charset="0"/>
              </a:rPr>
              <a:t>Long-term sustainability: Open source software tends to have better long-term sustainability compared to proprietary software. Even if the original developer or organization behind the software discontinues support, the open source nature allows others to step in and continue its development, ensuring its longevity.</a:t>
            </a:r>
          </a:p>
          <a:p>
            <a:pPr algn="just"/>
            <a:endParaRPr lang="en-IN" sz="1800" dirty="0">
              <a:latin typeface="Times New Roman" panose="02020603050405020304" pitchFamily="18" charset="0"/>
              <a:cs typeface="Times New Roman" panose="02020603050405020304" pitchFamily="18" charset="0"/>
            </a:endParaRPr>
          </a:p>
          <a:p>
            <a:pPr algn="just"/>
            <a:endParaRPr lang="en-IN" dirty="0"/>
          </a:p>
        </p:txBody>
      </p:sp>
      <p:sp>
        <p:nvSpPr>
          <p:cNvPr id="3" name="Footer Placeholder 2">
            <a:extLst>
              <a:ext uri="{FF2B5EF4-FFF2-40B4-BE49-F238E27FC236}">
                <a16:creationId xmlns:a16="http://schemas.microsoft.com/office/drawing/2014/main" id="{28000869-8B6D-F3F5-3757-A1D8CEB0F7B4}"/>
              </a:ext>
            </a:extLst>
          </p:cNvPr>
          <p:cNvSpPr>
            <a:spLocks noGrp="1"/>
          </p:cNvSpPr>
          <p:nvPr>
            <p:ph type="ftr" sz="quarter" idx="11"/>
          </p:nvPr>
        </p:nvSpPr>
        <p:spPr/>
        <p:txBody>
          <a:bodyPr/>
          <a:lstStyle/>
          <a:p>
            <a:r>
              <a:rPr lang="en-IN"/>
              <a:t>By INDUMATHI , SVDC , K R PURAM</a:t>
            </a:r>
          </a:p>
        </p:txBody>
      </p:sp>
    </p:spTree>
    <p:extLst>
      <p:ext uri="{BB962C8B-B14F-4D97-AF65-F5344CB8AC3E}">
        <p14:creationId xmlns:p14="http://schemas.microsoft.com/office/powerpoint/2010/main" val="4160063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81ED22-A635-610A-137D-EEC5281A9879}"/>
              </a:ext>
            </a:extLst>
          </p:cNvPr>
          <p:cNvSpPr txBox="1"/>
          <p:nvPr/>
        </p:nvSpPr>
        <p:spPr>
          <a:xfrm>
            <a:off x="1046375" y="424206"/>
            <a:ext cx="9351390" cy="6859827"/>
          </a:xfrm>
          <a:prstGeom prst="rect">
            <a:avLst/>
          </a:prstGeom>
          <a:noFill/>
        </p:spPr>
        <p:txBody>
          <a:bodyPr wrap="square" rtlCol="0">
            <a:spAutoFit/>
          </a:bodyPr>
          <a:lstStyle/>
          <a:p>
            <a:pPr marL="457200"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1.3 ADVANTAGES</a:t>
            </a:r>
            <a:r>
              <a:rPr lang="en-IN" b="1" kern="100" dirty="0">
                <a:latin typeface="Times New Roman" panose="02020603050405020304" pitchFamily="18" charset="0"/>
                <a:ea typeface="Calibri" panose="020F0502020204030204" pitchFamily="34" charset="0"/>
                <a:cs typeface="Times New Roman" panose="02020603050405020304" pitchFamily="18" charset="0"/>
              </a:rPr>
              <a:t> OF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OPEN SOURCE SOFTWARE</a:t>
            </a:r>
          </a:p>
          <a:p>
            <a:pPr marL="457200"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Cost: Open source software is generally free, which means organizations can use it without any licensing fees.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Customization: Since the source code is available, developers can modify and customize the software to meet specific requirements.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Community Support: Open source software has a large community of users who contribute to documentation, bug fixes, and improvements.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Security: With open source software, security vulnerabilities can be detected and fixed quickly by the community.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kern="100" dirty="0">
                <a:latin typeface="Times New Roman" panose="02020603050405020304" pitchFamily="18" charset="0"/>
                <a:ea typeface="Calibri" panose="020F0502020204030204" pitchFamily="34" charset="0"/>
                <a:cs typeface="Times New Roman" panose="02020603050405020304" pitchFamily="18" charset="0"/>
              </a:rPr>
              <a:t>Transparency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Since the source code is open, users can see how the software works and what data it collects.</a:t>
            </a:r>
          </a:p>
          <a:p>
            <a:pPr lvl="1" algn="just"/>
            <a:r>
              <a:rPr lang="en-US" kern="100" dirty="0">
                <a:latin typeface="Times New Roman" panose="02020603050405020304" pitchFamily="18" charset="0"/>
                <a:ea typeface="Calibri" panose="020F0502020204030204" pitchFamily="34" charset="0"/>
                <a:cs typeface="Times New Roman" panose="02020603050405020304" pitchFamily="18" charset="0"/>
              </a:rPr>
              <a:t>Collaboration and innovation: Global collaboration and contributions to the creation of software projects are made possible by open source, leading to faster innovation and the creation of more advanced and reliable software.</a:t>
            </a:r>
          </a:p>
          <a:p>
            <a:pPr lvl="1" algn="just"/>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pPr lvl="1" algn="just"/>
            <a:r>
              <a:rPr lang="en-US" kern="100" dirty="0">
                <a:latin typeface="Times New Roman" panose="02020603050405020304" pitchFamily="18" charset="0"/>
                <a:ea typeface="Calibri" panose="020F0502020204030204" pitchFamily="34" charset="0"/>
                <a:cs typeface="Times New Roman" panose="02020603050405020304" pitchFamily="18" charset="0"/>
              </a:rPr>
              <a:t>The creation of the Linux operating system is a prime illustration of how </a:t>
            </a:r>
            <a:r>
              <a:rPr lang="en-US" kern="100" dirty="0">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open source promotes cooperation and innovation</a:t>
            </a:r>
            <a:r>
              <a:rPr lang="en-US" kern="100" dirty="0">
                <a:latin typeface="Times New Roman" panose="02020603050405020304" pitchFamily="18" charset="0"/>
                <a:ea typeface="Calibri" panose="020F0502020204030204" pitchFamily="34" charset="0"/>
                <a:cs typeface="Times New Roman" panose="02020603050405020304" pitchFamily="18" charset="0"/>
              </a:rPr>
              <a:t>. Linus Torvalds founded the open-source Linux project in 1991. It is one of the most popular open-source projects in history and is widely used in servers, smartphones and other devices today.</a:t>
            </a:r>
          </a:p>
          <a:p>
            <a:pPr marL="457200"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 name="Footer Placeholder 2">
            <a:extLst>
              <a:ext uri="{FF2B5EF4-FFF2-40B4-BE49-F238E27FC236}">
                <a16:creationId xmlns:a16="http://schemas.microsoft.com/office/drawing/2014/main" id="{94DB0F1E-7AC6-E44F-FE62-57D32B52ED69}"/>
              </a:ext>
            </a:extLst>
          </p:cNvPr>
          <p:cNvSpPr>
            <a:spLocks noGrp="1"/>
          </p:cNvSpPr>
          <p:nvPr>
            <p:ph type="ftr" sz="quarter" idx="11"/>
          </p:nvPr>
        </p:nvSpPr>
        <p:spPr/>
        <p:txBody>
          <a:bodyPr/>
          <a:lstStyle/>
          <a:p>
            <a:r>
              <a:rPr lang="en-IN"/>
              <a:t>By INDUMATHI , SVDC , K R PURAM</a:t>
            </a:r>
          </a:p>
        </p:txBody>
      </p:sp>
    </p:spTree>
    <p:extLst>
      <p:ext uri="{BB962C8B-B14F-4D97-AF65-F5344CB8AC3E}">
        <p14:creationId xmlns:p14="http://schemas.microsoft.com/office/powerpoint/2010/main" val="2361785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239320-850B-2963-710E-9B8345CA6C20}"/>
              </a:ext>
            </a:extLst>
          </p:cNvPr>
          <p:cNvSpPr txBox="1"/>
          <p:nvPr/>
        </p:nvSpPr>
        <p:spPr>
          <a:xfrm>
            <a:off x="1253765" y="499621"/>
            <a:ext cx="9643621" cy="5909310"/>
          </a:xfrm>
          <a:prstGeom prst="rect">
            <a:avLst/>
          </a:prstGeom>
          <a:noFill/>
        </p:spPr>
        <p:txBody>
          <a:bodyPr wrap="square" rtlCol="0">
            <a:spAutoFit/>
          </a:bodyPr>
          <a:lstStyle/>
          <a:p>
            <a:pPr algn="l"/>
            <a:r>
              <a:rPr lang="en-US" b="1" i="0" dirty="0">
                <a:solidFill>
                  <a:srgbClr val="000000"/>
                </a:solidFill>
                <a:effectLst/>
                <a:latin typeface="Red Hat Text"/>
              </a:rPr>
              <a:t>1.4 Principles of the </a:t>
            </a:r>
            <a:r>
              <a:rPr lang="en-US" b="1" dirty="0">
                <a:solidFill>
                  <a:srgbClr val="000000"/>
                </a:solidFill>
                <a:latin typeface="Red Hat Text"/>
              </a:rPr>
              <a:t>O</a:t>
            </a:r>
            <a:r>
              <a:rPr lang="en-US" b="1" i="0" dirty="0">
                <a:solidFill>
                  <a:srgbClr val="000000"/>
                </a:solidFill>
                <a:effectLst/>
                <a:latin typeface="Red Hat Text"/>
              </a:rPr>
              <a:t>pen Source</a:t>
            </a:r>
          </a:p>
          <a:p>
            <a:pPr algn="l"/>
            <a:endParaRPr lang="en-US" b="1" i="0" dirty="0">
              <a:solidFill>
                <a:srgbClr val="000000"/>
              </a:solidFill>
              <a:effectLst/>
              <a:latin typeface="Red Hat Text"/>
            </a:endParaRPr>
          </a:p>
          <a:p>
            <a:pPr algn="l"/>
            <a:r>
              <a:rPr lang="en-US" b="1" i="0" dirty="0">
                <a:solidFill>
                  <a:srgbClr val="000000"/>
                </a:solidFill>
                <a:effectLst/>
                <a:latin typeface="Red Hat Text"/>
              </a:rPr>
              <a:t>Transparency:</a:t>
            </a:r>
            <a:r>
              <a:rPr lang="en-US" b="0" i="0" dirty="0">
                <a:solidFill>
                  <a:srgbClr val="000000"/>
                </a:solidFill>
                <a:effectLst/>
                <a:latin typeface="Red Hat Text"/>
              </a:rPr>
              <a:t> </a:t>
            </a:r>
            <a:r>
              <a:rPr lang="en-US" dirty="0">
                <a:latin typeface="Times New Roman" panose="02020603050405020304" pitchFamily="18" charset="0"/>
                <a:cs typeface="Times New Roman" panose="02020603050405020304" pitchFamily="18" charset="0"/>
              </a:rPr>
              <a:t>Transparency is another key principle of open source software. The source code is available for anyone to view, so anyone can see how the software works and how it is being developed. This transparency helps to build trust between users and developers.</a:t>
            </a:r>
          </a:p>
          <a:p>
            <a:pPr algn="l"/>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Collaboration:</a:t>
            </a:r>
            <a:r>
              <a:rPr lang="en-US" dirty="0">
                <a:latin typeface="Times New Roman" panose="02020603050405020304" pitchFamily="18" charset="0"/>
                <a:cs typeface="Times New Roman" panose="02020603050405020304" pitchFamily="18" charset="0"/>
              </a:rPr>
              <a:t> Open source software is a collaborative effort, with developers from all over the world contributing to the code. This collaboration allows for rapid innovation and helps to ensure that the software is of high quality.</a:t>
            </a:r>
          </a:p>
          <a:p>
            <a:pPr algn="l"/>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Release early and often: </a:t>
            </a:r>
            <a:r>
              <a:rPr lang="en-US" dirty="0">
                <a:latin typeface="Times New Roman" panose="02020603050405020304" pitchFamily="18" charset="0"/>
                <a:cs typeface="Times New Roman" panose="02020603050405020304" pitchFamily="18" charset="0"/>
              </a:rPr>
              <a:t>Rapid prototypes can lead to rapid discoveries. An iterative approach leads to better solutions faster. When you're free to experiment, you can look at problems in new ways and seek answers in new places. You can learn by doing.</a:t>
            </a:r>
          </a:p>
          <a:p>
            <a:pPr algn="l"/>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Freedom: </a:t>
            </a:r>
            <a:r>
              <a:rPr lang="en-US" dirty="0">
                <a:latin typeface="Times New Roman" panose="02020603050405020304" pitchFamily="18" charset="0"/>
                <a:cs typeface="Times New Roman" panose="02020603050405020304" pitchFamily="18" charset="0"/>
              </a:rPr>
              <a:t>Freedom is another important principle of open source software. Users are free to use the software for any purpose, and to modify it to suit their needs. This freedom allows users to create custom solutions that fit their specific needs.</a:t>
            </a:r>
          </a:p>
          <a:p>
            <a:pPr algn="l"/>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Community: </a:t>
            </a:r>
            <a:r>
              <a:rPr lang="en-US" dirty="0">
                <a:latin typeface="Times New Roman" panose="02020603050405020304" pitchFamily="18" charset="0"/>
                <a:cs typeface="Times New Roman" panose="02020603050405020304" pitchFamily="18" charset="0"/>
              </a:rPr>
              <a:t>Communities form when different people unite around a common purpose. Shared values guide decision making, and community goals supersede individual interests and agendas.</a:t>
            </a:r>
          </a:p>
          <a:p>
            <a:endParaRPr lang="en-IN" dirty="0"/>
          </a:p>
        </p:txBody>
      </p:sp>
      <p:sp>
        <p:nvSpPr>
          <p:cNvPr id="3" name="Footer Placeholder 2">
            <a:extLst>
              <a:ext uri="{FF2B5EF4-FFF2-40B4-BE49-F238E27FC236}">
                <a16:creationId xmlns:a16="http://schemas.microsoft.com/office/drawing/2014/main" id="{B111DD23-016B-F2C3-D66A-9A9FFCAEE481}"/>
              </a:ext>
            </a:extLst>
          </p:cNvPr>
          <p:cNvSpPr>
            <a:spLocks noGrp="1"/>
          </p:cNvSpPr>
          <p:nvPr>
            <p:ph type="ftr" sz="quarter" idx="11"/>
          </p:nvPr>
        </p:nvSpPr>
        <p:spPr/>
        <p:txBody>
          <a:bodyPr/>
          <a:lstStyle/>
          <a:p>
            <a:r>
              <a:rPr lang="en-IN"/>
              <a:t>By INDUMATHI , SVDC , K R PURAM</a:t>
            </a:r>
          </a:p>
        </p:txBody>
      </p:sp>
    </p:spTree>
    <p:extLst>
      <p:ext uri="{BB962C8B-B14F-4D97-AF65-F5344CB8AC3E}">
        <p14:creationId xmlns:p14="http://schemas.microsoft.com/office/powerpoint/2010/main" val="149148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E430BC-2854-0C0F-3E3E-96FC9853F6CE}"/>
              </a:ext>
            </a:extLst>
          </p:cNvPr>
          <p:cNvSpPr txBox="1"/>
          <p:nvPr/>
        </p:nvSpPr>
        <p:spPr>
          <a:xfrm>
            <a:off x="678729" y="151179"/>
            <a:ext cx="9945278" cy="6555641"/>
          </a:xfrm>
          <a:prstGeom prst="rect">
            <a:avLst/>
          </a:prstGeom>
          <a:noFill/>
        </p:spPr>
        <p:txBody>
          <a:bodyPr wrap="square" rtlCol="0">
            <a:spAutoFit/>
          </a:bodyPr>
          <a:lstStyle/>
          <a:p>
            <a:pPr algn="l"/>
            <a:r>
              <a:rPr lang="en-US" sz="2400" b="1" i="0" dirty="0">
                <a:solidFill>
                  <a:srgbClr val="414042"/>
                </a:solidFill>
                <a:effectLst/>
                <a:latin typeface="Times New Roman" panose="02020603050405020304" pitchFamily="18" charset="0"/>
                <a:cs typeface="Times New Roman" panose="02020603050405020304" pitchFamily="18" charset="0"/>
              </a:rPr>
              <a:t>1.5 Standard requirements</a:t>
            </a:r>
          </a:p>
          <a:p>
            <a:pPr algn="l"/>
            <a:endParaRPr lang="en-US" b="1" dirty="0">
              <a:solidFill>
                <a:srgbClr val="414042"/>
              </a:solidFill>
              <a:latin typeface="var(--wp--custom--typography--subheading--font-family)"/>
            </a:endParaRPr>
          </a:p>
          <a:p>
            <a:pPr algn="l"/>
            <a:r>
              <a:rPr lang="en-US" b="0" i="0" dirty="0">
                <a:solidFill>
                  <a:srgbClr val="374151"/>
                </a:solidFill>
                <a:effectLst/>
                <a:latin typeface="Söhne"/>
              </a:rPr>
              <a:t>While there are no strict standard requirements for all open source software, there are certain practices and principles that are commonly followed within the open source community. Here are some standard requirements or expectations for open source software:</a:t>
            </a:r>
          </a:p>
          <a:p>
            <a:pPr algn="l">
              <a:buFont typeface="+mj-lt"/>
              <a:buAutoNum type="arabicPeriod"/>
            </a:pPr>
            <a:r>
              <a:rPr lang="en-US" b="0" i="0" dirty="0">
                <a:solidFill>
                  <a:srgbClr val="374151"/>
                </a:solidFill>
                <a:effectLst/>
                <a:latin typeface="Söhne"/>
              </a:rPr>
              <a:t>Open source license: Open source software should be released under an approved open source license, such as the GNU General Public License (GPL), MIT License, Apache License, or Creative Commons licenses. The license should grant users the freedom to use, modify, distribute, and redistribute the software.</a:t>
            </a:r>
          </a:p>
          <a:p>
            <a:pPr algn="l">
              <a:buFont typeface="+mj-lt"/>
              <a:buAutoNum type="arabicPeriod"/>
            </a:pPr>
            <a:r>
              <a:rPr lang="en-US" b="0" i="0" dirty="0">
                <a:solidFill>
                  <a:srgbClr val="374151"/>
                </a:solidFill>
                <a:effectLst/>
                <a:latin typeface="Söhne"/>
              </a:rPr>
              <a:t>Source code availability: The source code of the software should be made readily available to the users. This allows users to examine, modify, and build upon the code. The source code should be distributed alongside the compiled or executable version of the software.</a:t>
            </a:r>
          </a:p>
          <a:p>
            <a:pPr algn="l">
              <a:buFont typeface="+mj-lt"/>
              <a:buAutoNum type="arabicPeriod"/>
            </a:pPr>
            <a:r>
              <a:rPr lang="en-US" b="0" i="0" dirty="0">
                <a:solidFill>
                  <a:srgbClr val="374151"/>
                </a:solidFill>
                <a:effectLst/>
                <a:latin typeface="Söhne"/>
              </a:rPr>
              <a:t>Documentation: Open source software should include clear and comprehensive documentation, providing instructions on installation, configuration, and usage. Documentation helps users understand the software's functionality, features, and any specific requirements.</a:t>
            </a:r>
          </a:p>
          <a:p>
            <a:pPr algn="l">
              <a:buFont typeface="+mj-lt"/>
              <a:buAutoNum type="arabicPeriod"/>
            </a:pPr>
            <a:r>
              <a:rPr lang="en-US" b="0" i="0" dirty="0">
                <a:solidFill>
                  <a:srgbClr val="374151"/>
                </a:solidFill>
                <a:effectLst/>
                <a:latin typeface="Söhne"/>
              </a:rPr>
              <a:t>Community engagement: Open source software should encourage community engagement and participation. This involves creating a welcoming and inclusive environment for developers, contributors, and users. Open source projects often have forums, mailing lists, issue trackers, and collaborative platforms for communication and collaboration.</a:t>
            </a:r>
          </a:p>
          <a:p>
            <a:pPr algn="l">
              <a:buFont typeface="+mj-lt"/>
              <a:buAutoNum type="arabicPeriod"/>
            </a:pPr>
            <a:r>
              <a:rPr lang="en-US" b="0" i="0" dirty="0">
                <a:solidFill>
                  <a:srgbClr val="374151"/>
                </a:solidFill>
                <a:effectLst/>
                <a:latin typeface="Söhne"/>
              </a:rPr>
              <a:t>Version control and collaboration tools: Open source software projects commonly use version control systems like Git, Mercurial, or Subversion to manage the source code and facilitate collaboration among contributors. These tools enable developers to track changes, manage branches, and merge contributions.</a:t>
            </a:r>
            <a:endParaRPr lang="en-IN" dirty="0"/>
          </a:p>
        </p:txBody>
      </p:sp>
      <p:sp>
        <p:nvSpPr>
          <p:cNvPr id="3" name="Footer Placeholder 2">
            <a:extLst>
              <a:ext uri="{FF2B5EF4-FFF2-40B4-BE49-F238E27FC236}">
                <a16:creationId xmlns:a16="http://schemas.microsoft.com/office/drawing/2014/main" id="{07AEC889-BACE-2E7C-E748-CD32F3EB34EF}"/>
              </a:ext>
            </a:extLst>
          </p:cNvPr>
          <p:cNvSpPr>
            <a:spLocks noGrp="1"/>
          </p:cNvSpPr>
          <p:nvPr>
            <p:ph type="ftr" sz="quarter" idx="11"/>
          </p:nvPr>
        </p:nvSpPr>
        <p:spPr/>
        <p:txBody>
          <a:bodyPr/>
          <a:lstStyle/>
          <a:p>
            <a:r>
              <a:rPr lang="en-IN"/>
              <a:t>By INDUMATHI , SVDC , K R PURAM</a:t>
            </a:r>
          </a:p>
        </p:txBody>
      </p:sp>
    </p:spTree>
    <p:extLst>
      <p:ext uri="{BB962C8B-B14F-4D97-AF65-F5344CB8AC3E}">
        <p14:creationId xmlns:p14="http://schemas.microsoft.com/office/powerpoint/2010/main" val="520731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DE1247-C545-08C4-97BE-69BA6E0A7786}"/>
              </a:ext>
            </a:extLst>
          </p:cNvPr>
          <p:cNvSpPr txBox="1"/>
          <p:nvPr/>
        </p:nvSpPr>
        <p:spPr>
          <a:xfrm>
            <a:off x="1225485" y="377072"/>
            <a:ext cx="8851769" cy="5909310"/>
          </a:xfrm>
          <a:prstGeom prst="rect">
            <a:avLst/>
          </a:prstGeom>
          <a:noFill/>
        </p:spPr>
        <p:txBody>
          <a:bodyPr wrap="square" rtlCol="0">
            <a:spAutoFit/>
          </a:bodyPr>
          <a:lstStyle/>
          <a:p>
            <a:pPr algn="l">
              <a:buFont typeface="+mj-lt"/>
              <a:buAutoNum type="arabicPeriod"/>
            </a:pPr>
            <a:endParaRPr lang="en-US" b="0" i="0" dirty="0">
              <a:solidFill>
                <a:srgbClr val="374151"/>
              </a:solidFill>
              <a:effectLst/>
              <a:latin typeface="Söhne"/>
            </a:endParaRPr>
          </a:p>
          <a:p>
            <a:pPr marL="342900" indent="-342900" algn="l">
              <a:buFont typeface="+mj-lt"/>
              <a:buAutoNum type="arabicPeriod" startAt="6"/>
            </a:pPr>
            <a:r>
              <a:rPr lang="en-US" b="0" i="0" dirty="0">
                <a:solidFill>
                  <a:srgbClr val="374151"/>
                </a:solidFill>
                <a:effectLst/>
                <a:latin typeface="Söhne"/>
              </a:rPr>
              <a:t>Bug tracking and issue management: Open source software projects typically have systems in place to track bugs, issues, and feature requests. This allows users and developers to report problems, suggest improvements, and track progress. Popular bug tracking systems include Bugzilla, JIRA, and GitHub Issues.</a:t>
            </a:r>
          </a:p>
          <a:p>
            <a:pPr marL="342900" indent="-342900" algn="l">
              <a:buFont typeface="+mj-lt"/>
              <a:buAutoNum type="arabicPeriod" startAt="6"/>
            </a:pPr>
            <a:r>
              <a:rPr lang="en-US" b="0" i="0" dirty="0">
                <a:solidFill>
                  <a:srgbClr val="374151"/>
                </a:solidFill>
                <a:effectLst/>
                <a:latin typeface="Söhne"/>
              </a:rPr>
              <a:t>Testing and quality assurance: Open source software should undergo testing and quality assurance processes to ensure its reliability and stability. This may involve automated tests, manual testing, code reviews, and continuous integration (CI) systems to catch and address bugs and vulnerabilities.</a:t>
            </a:r>
          </a:p>
          <a:p>
            <a:pPr marL="342900" indent="-342900" algn="l">
              <a:buFont typeface="+mj-lt"/>
              <a:buAutoNum type="arabicPeriod" startAt="6"/>
            </a:pPr>
            <a:r>
              <a:rPr lang="en-US" b="0" i="0" dirty="0">
                <a:solidFill>
                  <a:srgbClr val="374151"/>
                </a:solidFill>
                <a:effectLst/>
                <a:latin typeface="Söhne"/>
              </a:rPr>
              <a:t>Collaboration guidelines: Open source projects often have guidelines or contributing documentation that outline the expectations for contributors, including coding standards, documentation conventions, and the process for submitting patches or pull requests. These guidelines ensure a consistent and collaborative approach to development.</a:t>
            </a:r>
          </a:p>
          <a:p>
            <a:pPr marL="342900" indent="-342900" algn="l">
              <a:buFont typeface="+mj-lt"/>
              <a:buAutoNum type="arabicPeriod" startAt="6"/>
            </a:pPr>
            <a:r>
              <a:rPr lang="en-US" b="0" i="0" dirty="0">
                <a:solidFill>
                  <a:srgbClr val="374151"/>
                </a:solidFill>
                <a:effectLst/>
                <a:latin typeface="Söhne"/>
              </a:rPr>
              <a:t>License compatibility: Open source software should be compatible with other open source licenses. If the software incorporates third-party libraries or components, their licenses should be compatible with the main open source license to avoid conflicts.</a:t>
            </a:r>
          </a:p>
          <a:p>
            <a:pPr marL="342900" indent="-342900" algn="l">
              <a:buFont typeface="+mj-lt"/>
              <a:buAutoNum type="arabicPeriod" startAt="6"/>
            </a:pPr>
            <a:r>
              <a:rPr lang="en-US" b="0" i="0" dirty="0">
                <a:solidFill>
                  <a:srgbClr val="374151"/>
                </a:solidFill>
                <a:effectLst/>
                <a:latin typeface="Söhne"/>
              </a:rPr>
              <a:t>Community governance: Many open source projects have established governance models to guide decision-making processes within the community. This may involve core maintainers, project leads, or steering committees responsible for overseeing the project's direction, resolving conflicts, and managing contributions.</a:t>
            </a:r>
          </a:p>
          <a:p>
            <a:endParaRPr lang="en-IN" dirty="0"/>
          </a:p>
        </p:txBody>
      </p:sp>
      <p:sp>
        <p:nvSpPr>
          <p:cNvPr id="3" name="Footer Placeholder 2">
            <a:extLst>
              <a:ext uri="{FF2B5EF4-FFF2-40B4-BE49-F238E27FC236}">
                <a16:creationId xmlns:a16="http://schemas.microsoft.com/office/drawing/2014/main" id="{D01A6F92-9B62-9901-6306-58B741338E8E}"/>
              </a:ext>
            </a:extLst>
          </p:cNvPr>
          <p:cNvSpPr>
            <a:spLocks noGrp="1"/>
          </p:cNvSpPr>
          <p:nvPr>
            <p:ph type="ftr" sz="quarter" idx="11"/>
          </p:nvPr>
        </p:nvSpPr>
        <p:spPr/>
        <p:txBody>
          <a:bodyPr/>
          <a:lstStyle/>
          <a:p>
            <a:r>
              <a:rPr lang="en-IN"/>
              <a:t>By INDUMATHI , SVDC , K R PURAM</a:t>
            </a:r>
          </a:p>
        </p:txBody>
      </p:sp>
    </p:spTree>
    <p:extLst>
      <p:ext uri="{BB962C8B-B14F-4D97-AF65-F5344CB8AC3E}">
        <p14:creationId xmlns:p14="http://schemas.microsoft.com/office/powerpoint/2010/main" val="1003288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052C1F-7302-7C6F-5A4C-6FCB29A1997D}"/>
              </a:ext>
            </a:extLst>
          </p:cNvPr>
          <p:cNvSpPr txBox="1"/>
          <p:nvPr/>
        </p:nvSpPr>
        <p:spPr>
          <a:xfrm>
            <a:off x="1159497" y="292231"/>
            <a:ext cx="9228841" cy="646331"/>
          </a:xfrm>
          <a:prstGeom prst="rect">
            <a:avLst/>
          </a:prstGeom>
          <a:noFill/>
        </p:spPr>
        <p:txBody>
          <a:bodyPr wrap="square" rtlCol="0">
            <a:spAutoFit/>
          </a:bodyPr>
          <a:lstStyle/>
          <a:p>
            <a:endParaRPr lang="en-US" b="1" dirty="0">
              <a:solidFill>
                <a:srgbClr val="333333"/>
              </a:solidFill>
              <a:latin typeface="Arial" panose="020B0604020202020204" pitchFamily="34" charset="0"/>
            </a:endParaRPr>
          </a:p>
          <a:p>
            <a:endParaRPr lang="en-IN" dirty="0"/>
          </a:p>
        </p:txBody>
      </p:sp>
      <p:pic>
        <p:nvPicPr>
          <p:cNvPr id="1026" name="Picture 2" descr="FOSS analytical solutions for food quality improvement and control">
            <a:extLst>
              <a:ext uri="{FF2B5EF4-FFF2-40B4-BE49-F238E27FC236}">
                <a16:creationId xmlns:a16="http://schemas.microsoft.com/office/drawing/2014/main" id="{EE3D3BFD-7C59-1296-FEDA-A4200EFB4B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68" y="37707"/>
            <a:ext cx="4303538" cy="6463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554EE74-2469-169B-D42E-F3A0A3F9ABF0}"/>
              </a:ext>
            </a:extLst>
          </p:cNvPr>
          <p:cNvSpPr txBox="1"/>
          <p:nvPr/>
        </p:nvSpPr>
        <p:spPr>
          <a:xfrm>
            <a:off x="659876" y="1443841"/>
            <a:ext cx="10746557" cy="4524315"/>
          </a:xfrm>
          <a:prstGeom prst="rect">
            <a:avLst/>
          </a:prstGeom>
          <a:noFill/>
        </p:spPr>
        <p:txBody>
          <a:bodyPr wrap="square" rtlCol="0">
            <a:spAutoFit/>
          </a:bodyPr>
          <a:lstStyle/>
          <a:p>
            <a:pPr algn="just"/>
            <a:r>
              <a:rPr lang="en-IN" dirty="0"/>
              <a:t>1.5 FOSS (</a:t>
            </a:r>
            <a:r>
              <a:rPr lang="en-US" b="0" i="0" dirty="0">
                <a:solidFill>
                  <a:srgbClr val="374151"/>
                </a:solidFill>
                <a:effectLst/>
                <a:latin typeface="Söhne"/>
              </a:rPr>
              <a:t>Free and Open Source Software)</a:t>
            </a:r>
          </a:p>
          <a:p>
            <a:pPr algn="just"/>
            <a:endParaRPr lang="en-US" b="0" i="0" dirty="0">
              <a:solidFill>
                <a:srgbClr val="374151"/>
              </a:solidFill>
              <a:effectLst/>
              <a:latin typeface="Söhne"/>
            </a:endParaRPr>
          </a:p>
          <a:p>
            <a:pPr algn="just"/>
            <a:r>
              <a:rPr lang="en-US" b="0" i="0" dirty="0">
                <a:solidFill>
                  <a:srgbClr val="374151"/>
                </a:solidFill>
                <a:effectLst/>
                <a:latin typeface="Söhne"/>
              </a:rPr>
              <a:t>FOSS stands for Free and Open Source Software. It refers to software that is freely available for use, modification, and distribution, and whose source code is openly accessible. FOSS embodies the principles of openness, collaboration, and user freedom. Here are some key characteristics of FOSS:</a:t>
            </a:r>
          </a:p>
          <a:p>
            <a:pPr algn="just"/>
            <a:endParaRPr lang="en-US" b="0" i="0" dirty="0">
              <a:solidFill>
                <a:srgbClr val="374151"/>
              </a:solidFill>
              <a:effectLst/>
              <a:latin typeface="Söhne"/>
            </a:endParaRPr>
          </a:p>
          <a:p>
            <a:pPr algn="just">
              <a:buFont typeface="+mj-lt"/>
              <a:buAutoNum type="arabicPeriod"/>
            </a:pPr>
            <a:r>
              <a:rPr lang="en-US" b="0" i="0" dirty="0">
                <a:solidFill>
                  <a:srgbClr val="374151"/>
                </a:solidFill>
                <a:effectLst/>
                <a:latin typeface="Söhne"/>
              </a:rPr>
              <a:t>Freedom to use: FOSS allows users to run the software for any purpose, without any restrictions.</a:t>
            </a:r>
          </a:p>
          <a:p>
            <a:pPr algn="just"/>
            <a:endParaRPr lang="en-US" b="0" i="0" dirty="0">
              <a:solidFill>
                <a:srgbClr val="374151"/>
              </a:solidFill>
              <a:effectLst/>
              <a:latin typeface="Söhne"/>
            </a:endParaRPr>
          </a:p>
          <a:p>
            <a:pPr algn="just"/>
            <a:r>
              <a:rPr lang="en-US" b="0" i="0" dirty="0">
                <a:solidFill>
                  <a:srgbClr val="374151"/>
                </a:solidFill>
                <a:effectLst/>
                <a:latin typeface="Söhne"/>
              </a:rPr>
              <a:t>2. Freedom to study: FOSS provides users with access to the source code, enabling them to examine how the software works and understand its underlying logic.</a:t>
            </a:r>
          </a:p>
          <a:p>
            <a:pPr algn="just"/>
            <a:endParaRPr lang="en-US" b="0" i="0" dirty="0">
              <a:solidFill>
                <a:srgbClr val="374151"/>
              </a:solidFill>
              <a:effectLst/>
              <a:latin typeface="Söhne"/>
            </a:endParaRPr>
          </a:p>
          <a:p>
            <a:pPr algn="just"/>
            <a:r>
              <a:rPr lang="en-US" b="0" i="0" dirty="0">
                <a:solidFill>
                  <a:srgbClr val="374151"/>
                </a:solidFill>
                <a:effectLst/>
                <a:latin typeface="Söhne"/>
              </a:rPr>
              <a:t>3. Freedom to modify: FOSS permits users to modify the software's source code to suit their specific needs. This customization empowers users to adapt the software to their requirements, add new features, or fix bugs.</a:t>
            </a:r>
          </a:p>
          <a:p>
            <a:pPr algn="just"/>
            <a:endParaRPr lang="en-US" b="0" i="0" dirty="0">
              <a:solidFill>
                <a:srgbClr val="374151"/>
              </a:solidFill>
              <a:effectLst/>
              <a:latin typeface="Söhne"/>
            </a:endParaRPr>
          </a:p>
          <a:p>
            <a:pPr algn="just"/>
            <a:r>
              <a:rPr lang="en-US" b="0" i="0" dirty="0">
                <a:solidFill>
                  <a:srgbClr val="374151"/>
                </a:solidFill>
                <a:effectLst/>
                <a:latin typeface="Söhne"/>
              </a:rPr>
              <a:t>4. Freedom to distribute: FOSS allows users to share copies of the software with others, either for free or for a fee. This freedom promotes the widespread availability and accessibility of the software.</a:t>
            </a:r>
          </a:p>
        </p:txBody>
      </p:sp>
      <p:sp>
        <p:nvSpPr>
          <p:cNvPr id="4" name="Footer Placeholder 3">
            <a:extLst>
              <a:ext uri="{FF2B5EF4-FFF2-40B4-BE49-F238E27FC236}">
                <a16:creationId xmlns:a16="http://schemas.microsoft.com/office/drawing/2014/main" id="{2B4823BA-3543-C84C-ABA5-4759423CD88D}"/>
              </a:ext>
            </a:extLst>
          </p:cNvPr>
          <p:cNvSpPr>
            <a:spLocks noGrp="1"/>
          </p:cNvSpPr>
          <p:nvPr>
            <p:ph type="ftr" sz="quarter" idx="11"/>
          </p:nvPr>
        </p:nvSpPr>
        <p:spPr/>
        <p:txBody>
          <a:bodyPr/>
          <a:lstStyle/>
          <a:p>
            <a:r>
              <a:rPr lang="en-IN"/>
              <a:t>By INDUMATHI , SVDC , K R PURAM</a:t>
            </a:r>
          </a:p>
        </p:txBody>
      </p:sp>
    </p:spTree>
    <p:extLst>
      <p:ext uri="{BB962C8B-B14F-4D97-AF65-F5344CB8AC3E}">
        <p14:creationId xmlns:p14="http://schemas.microsoft.com/office/powerpoint/2010/main" val="3595201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1B587B-6E9C-A6CD-0FDA-EED97D39464D}"/>
              </a:ext>
            </a:extLst>
          </p:cNvPr>
          <p:cNvSpPr txBox="1"/>
          <p:nvPr/>
        </p:nvSpPr>
        <p:spPr>
          <a:xfrm>
            <a:off x="697584" y="395926"/>
            <a:ext cx="9832156" cy="7017306"/>
          </a:xfrm>
          <a:prstGeom prst="rect">
            <a:avLst/>
          </a:prstGeom>
          <a:noFill/>
        </p:spPr>
        <p:txBody>
          <a:bodyPr wrap="square" rtlCol="0">
            <a:spAutoFit/>
          </a:bodyPr>
          <a:lstStyle/>
          <a:p>
            <a:pPr algn="just"/>
            <a:r>
              <a:rPr lang="en-US" b="1" i="0" dirty="0">
                <a:solidFill>
                  <a:srgbClr val="374151"/>
                </a:solidFill>
                <a:effectLst/>
                <a:latin typeface="Söhne"/>
              </a:rPr>
              <a:t>FOSS offers numerous benefits, including:</a:t>
            </a:r>
          </a:p>
          <a:p>
            <a:pPr algn="just"/>
            <a:endParaRPr lang="en-US" b="0" i="0" dirty="0">
              <a:solidFill>
                <a:srgbClr val="374151"/>
              </a:solidFill>
              <a:effectLst/>
              <a:latin typeface="Söhne"/>
            </a:endParaRPr>
          </a:p>
          <a:p>
            <a:pPr marL="342900" indent="-342900" algn="just">
              <a:buAutoNum type="alphaLcPeriod"/>
            </a:pPr>
            <a:r>
              <a:rPr lang="en-US" b="1" i="0" dirty="0">
                <a:solidFill>
                  <a:srgbClr val="374151"/>
                </a:solidFill>
                <a:effectLst/>
                <a:latin typeface="Söhne"/>
              </a:rPr>
              <a:t>Cost savings</a:t>
            </a:r>
            <a:r>
              <a:rPr lang="en-US" b="0" i="0" dirty="0">
                <a:solidFill>
                  <a:srgbClr val="374151"/>
                </a:solidFill>
                <a:effectLst/>
                <a:latin typeface="Söhne"/>
              </a:rPr>
              <a:t>: FOSS is often available at no cost, reducing expenses for individuals, organizations, and businesses. It eliminates the need for costly software licenses and allows users to allocate resources elsewhere.</a:t>
            </a:r>
          </a:p>
          <a:p>
            <a:pPr algn="just"/>
            <a:endParaRPr lang="en-US" b="0" i="0" dirty="0">
              <a:solidFill>
                <a:srgbClr val="374151"/>
              </a:solidFill>
              <a:effectLst/>
              <a:latin typeface="Söhne"/>
            </a:endParaRPr>
          </a:p>
          <a:p>
            <a:pPr algn="just"/>
            <a:r>
              <a:rPr lang="en-US" b="0" i="0" dirty="0">
                <a:solidFill>
                  <a:srgbClr val="374151"/>
                </a:solidFill>
                <a:effectLst/>
                <a:latin typeface="Söhne"/>
              </a:rPr>
              <a:t>b. </a:t>
            </a:r>
            <a:r>
              <a:rPr lang="en-US" b="1" i="0" dirty="0">
                <a:solidFill>
                  <a:srgbClr val="374151"/>
                </a:solidFill>
                <a:effectLst/>
                <a:latin typeface="Söhne"/>
              </a:rPr>
              <a:t>Flexibility and customization: </a:t>
            </a:r>
            <a:r>
              <a:rPr lang="en-US" b="0" i="0" dirty="0">
                <a:solidFill>
                  <a:srgbClr val="374151"/>
                </a:solidFill>
                <a:effectLst/>
                <a:latin typeface="Söhne"/>
              </a:rPr>
              <a:t>FOSS provides the flexibility to customize and tailor the software to specific needs. Users can modify the source code, integrate it with other systems, or extend its functionality.</a:t>
            </a:r>
          </a:p>
          <a:p>
            <a:pPr algn="just"/>
            <a:endParaRPr lang="en-US" b="0" i="0" dirty="0">
              <a:solidFill>
                <a:srgbClr val="374151"/>
              </a:solidFill>
              <a:effectLst/>
              <a:latin typeface="Söhne"/>
            </a:endParaRPr>
          </a:p>
          <a:p>
            <a:pPr algn="just"/>
            <a:r>
              <a:rPr lang="en-US" b="0" i="0" dirty="0">
                <a:solidFill>
                  <a:srgbClr val="374151"/>
                </a:solidFill>
                <a:effectLst/>
                <a:latin typeface="Söhne"/>
              </a:rPr>
              <a:t>c. </a:t>
            </a:r>
            <a:r>
              <a:rPr lang="en-US" b="1" i="0" dirty="0">
                <a:solidFill>
                  <a:srgbClr val="374151"/>
                </a:solidFill>
                <a:effectLst/>
                <a:latin typeface="Söhne"/>
              </a:rPr>
              <a:t>Security and reliability</a:t>
            </a:r>
            <a:r>
              <a:rPr lang="en-US" b="0" i="0" dirty="0">
                <a:solidFill>
                  <a:srgbClr val="374151"/>
                </a:solidFill>
                <a:effectLst/>
                <a:latin typeface="Söhne"/>
              </a:rPr>
              <a:t>: With open access to the source code, the FOSS community can collectively review, audit, and enhance the software's security. Potential vulnerabilities can be identified and addressed quickly, leading to more secure and reliable software.</a:t>
            </a:r>
          </a:p>
          <a:p>
            <a:pPr algn="just"/>
            <a:endParaRPr lang="en-US" b="0" i="0" dirty="0">
              <a:solidFill>
                <a:srgbClr val="374151"/>
              </a:solidFill>
              <a:effectLst/>
              <a:latin typeface="Söhne"/>
            </a:endParaRPr>
          </a:p>
          <a:p>
            <a:pPr algn="just"/>
            <a:r>
              <a:rPr lang="en-US" b="0" i="0" dirty="0">
                <a:solidFill>
                  <a:srgbClr val="374151"/>
                </a:solidFill>
                <a:effectLst/>
                <a:latin typeface="Söhne"/>
              </a:rPr>
              <a:t>d. </a:t>
            </a:r>
            <a:r>
              <a:rPr lang="en-US" b="1" i="0" dirty="0">
                <a:solidFill>
                  <a:srgbClr val="374151"/>
                </a:solidFill>
                <a:effectLst/>
                <a:latin typeface="Söhne"/>
              </a:rPr>
              <a:t>Community collaboration: </a:t>
            </a:r>
            <a:r>
              <a:rPr lang="en-US" b="0" i="0" dirty="0">
                <a:solidFill>
                  <a:srgbClr val="374151"/>
                </a:solidFill>
                <a:effectLst/>
                <a:latin typeface="Söhne"/>
              </a:rPr>
              <a:t>FOSS fosters collaboration among a global community of developers, who contribute their skills, knowledge, and expertise to improve the software. This collaborative approach leads to rapid innovation, bug fixes, and feature enhancements.</a:t>
            </a:r>
          </a:p>
          <a:p>
            <a:pPr algn="just"/>
            <a:r>
              <a:rPr lang="en-US" b="0" i="0" dirty="0">
                <a:solidFill>
                  <a:srgbClr val="374151"/>
                </a:solidFill>
                <a:effectLst/>
                <a:latin typeface="Söhne"/>
              </a:rPr>
              <a:t>e. </a:t>
            </a:r>
            <a:r>
              <a:rPr lang="en-US" b="1" i="0" dirty="0">
                <a:solidFill>
                  <a:srgbClr val="374151"/>
                </a:solidFill>
                <a:effectLst/>
                <a:latin typeface="Söhne"/>
              </a:rPr>
              <a:t>Avoiding vendor lock-in</a:t>
            </a:r>
            <a:r>
              <a:rPr lang="en-US" b="0" i="0" dirty="0">
                <a:solidFill>
                  <a:srgbClr val="374151"/>
                </a:solidFill>
                <a:effectLst/>
                <a:latin typeface="Söhne"/>
              </a:rPr>
              <a:t>: FOSS reduces the risk of being locked into a specific vendor's proprietary software. Users have the freedom to switch between different FOSS solutions, ensuring independence and flexibility.</a:t>
            </a:r>
          </a:p>
          <a:p>
            <a:pPr algn="just"/>
            <a:r>
              <a:rPr lang="en-US" b="0" i="0" dirty="0">
                <a:solidFill>
                  <a:srgbClr val="374151"/>
                </a:solidFill>
                <a:effectLst/>
                <a:latin typeface="Söhne"/>
              </a:rPr>
              <a:t>f. </a:t>
            </a:r>
            <a:r>
              <a:rPr lang="en-US" b="1" i="0" dirty="0">
                <a:solidFill>
                  <a:srgbClr val="374151"/>
                </a:solidFill>
                <a:effectLst/>
                <a:latin typeface="Söhne"/>
              </a:rPr>
              <a:t>Long-term sustainability: </a:t>
            </a:r>
            <a:r>
              <a:rPr lang="en-US" b="0" i="0" dirty="0">
                <a:solidFill>
                  <a:srgbClr val="374151"/>
                </a:solidFill>
                <a:effectLst/>
                <a:latin typeface="Söhne"/>
              </a:rPr>
              <a:t>FOSS tends to have better long-term sustainability compared to proprietary software. Even if the original developer or organization discontinues support, the open nature of FOSS allows others to step in and continue its development.</a:t>
            </a:r>
          </a:p>
          <a:p>
            <a:pPr algn="just"/>
            <a:endParaRPr lang="en-IN" dirty="0"/>
          </a:p>
          <a:p>
            <a:pPr algn="just"/>
            <a:endParaRPr lang="en-IN" dirty="0"/>
          </a:p>
        </p:txBody>
      </p:sp>
      <p:sp>
        <p:nvSpPr>
          <p:cNvPr id="4" name="Footer Placeholder 3">
            <a:extLst>
              <a:ext uri="{FF2B5EF4-FFF2-40B4-BE49-F238E27FC236}">
                <a16:creationId xmlns:a16="http://schemas.microsoft.com/office/drawing/2014/main" id="{12AA0487-B8F9-FCDF-BB79-5DB1E4DABA4D}"/>
              </a:ext>
            </a:extLst>
          </p:cNvPr>
          <p:cNvSpPr>
            <a:spLocks noGrp="1"/>
          </p:cNvSpPr>
          <p:nvPr>
            <p:ph type="ftr" sz="quarter" idx="11"/>
          </p:nvPr>
        </p:nvSpPr>
        <p:spPr/>
        <p:txBody>
          <a:bodyPr/>
          <a:lstStyle/>
          <a:p>
            <a:r>
              <a:rPr lang="en-IN"/>
              <a:t>By INDUMATHI , SVDC , K R PURAM</a:t>
            </a:r>
          </a:p>
        </p:txBody>
      </p:sp>
    </p:spTree>
    <p:extLst>
      <p:ext uri="{BB962C8B-B14F-4D97-AF65-F5344CB8AC3E}">
        <p14:creationId xmlns:p14="http://schemas.microsoft.com/office/powerpoint/2010/main" val="3194092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1F83E6-FD9A-1A2E-8698-5E1EC70F3386}"/>
              </a:ext>
            </a:extLst>
          </p:cNvPr>
          <p:cNvSpPr txBox="1"/>
          <p:nvPr/>
        </p:nvSpPr>
        <p:spPr>
          <a:xfrm>
            <a:off x="923827" y="320511"/>
            <a:ext cx="9436231" cy="5078313"/>
          </a:xfrm>
          <a:prstGeom prst="rect">
            <a:avLst/>
          </a:prstGeom>
          <a:noFill/>
        </p:spPr>
        <p:txBody>
          <a:bodyPr wrap="square" rtlCol="0">
            <a:spAutoFit/>
          </a:bodyPr>
          <a:lstStyle/>
          <a:p>
            <a:pPr algn="l"/>
            <a:r>
              <a:rPr lang="en-IN" sz="1800" b="0" i="0" u="none" strike="noStrike" baseline="0" dirty="0">
                <a:solidFill>
                  <a:srgbClr val="010101"/>
                </a:solidFill>
                <a:latin typeface="TimesNewRomanPSMT"/>
              </a:rPr>
              <a:t>FOSS Examples</a:t>
            </a:r>
          </a:p>
          <a:p>
            <a:pPr algn="l"/>
            <a:endParaRPr lang="en-IN" sz="1800" b="0" i="0" u="none" strike="noStrike" baseline="0" dirty="0">
              <a:solidFill>
                <a:srgbClr val="010101"/>
              </a:solidFill>
              <a:latin typeface="TimesNewRomanPSMT"/>
            </a:endParaRPr>
          </a:p>
          <a:p>
            <a:pPr algn="l"/>
            <a:r>
              <a:rPr lang="en-IN" sz="1800" b="0" i="0" u="none" strike="noStrike" baseline="0" dirty="0">
                <a:solidFill>
                  <a:srgbClr val="010101"/>
                </a:solidFill>
                <a:latin typeface="OpenSymbol"/>
              </a:rPr>
              <a:t>● </a:t>
            </a:r>
            <a:r>
              <a:rPr lang="en-IN" sz="1800" b="0" i="0" u="none" strike="noStrike" baseline="0" dirty="0">
                <a:solidFill>
                  <a:srgbClr val="010101"/>
                </a:solidFill>
                <a:latin typeface="TimesNewRomanPSMT"/>
              </a:rPr>
              <a:t>Linux (operating system)</a:t>
            </a:r>
          </a:p>
          <a:p>
            <a:pPr algn="l"/>
            <a:r>
              <a:rPr lang="en-IN" sz="1800" b="0" i="0" u="none" strike="noStrike" baseline="0" dirty="0">
                <a:solidFill>
                  <a:srgbClr val="010101"/>
                </a:solidFill>
                <a:latin typeface="OpenSymbol"/>
              </a:rPr>
              <a:t>● </a:t>
            </a:r>
            <a:r>
              <a:rPr lang="en-IN" sz="1800" b="0" i="0" u="none" strike="noStrike" baseline="0" dirty="0">
                <a:solidFill>
                  <a:srgbClr val="010101"/>
                </a:solidFill>
                <a:latin typeface="TimesNewRomanPSMT"/>
              </a:rPr>
              <a:t>KDE, GNOME, </a:t>
            </a:r>
            <a:r>
              <a:rPr lang="en-IN" sz="1800" b="0" i="0" u="none" strike="noStrike" baseline="0" dirty="0" err="1">
                <a:solidFill>
                  <a:srgbClr val="010101"/>
                </a:solidFill>
                <a:latin typeface="TimesNewRomanPSMT"/>
              </a:rPr>
              <a:t>Xfce</a:t>
            </a:r>
            <a:r>
              <a:rPr lang="en-IN" sz="1800" b="0" i="0" u="none" strike="noStrike" baseline="0" dirty="0">
                <a:solidFill>
                  <a:srgbClr val="010101"/>
                </a:solidFill>
                <a:latin typeface="TimesNewRomanPSMT"/>
              </a:rPr>
              <a:t> (desktop environments)</a:t>
            </a:r>
          </a:p>
          <a:p>
            <a:pPr algn="l"/>
            <a:r>
              <a:rPr lang="en-IN" sz="1800" b="0" i="0" u="none" strike="noStrike" baseline="0" dirty="0">
                <a:solidFill>
                  <a:srgbClr val="010101"/>
                </a:solidFill>
                <a:latin typeface="OpenSymbol"/>
              </a:rPr>
              <a:t>● </a:t>
            </a:r>
            <a:r>
              <a:rPr lang="en-IN" sz="1800" b="0" i="0" u="none" strike="noStrike" baseline="0" dirty="0">
                <a:solidFill>
                  <a:srgbClr val="010101"/>
                </a:solidFill>
                <a:latin typeface="TimesNewRomanPSMT"/>
              </a:rPr>
              <a:t>Android (phone operating system/environment)</a:t>
            </a:r>
          </a:p>
          <a:p>
            <a:pPr algn="l"/>
            <a:r>
              <a:rPr lang="en-IN" sz="1800" b="0" i="0" u="none" strike="noStrike" baseline="0" dirty="0">
                <a:solidFill>
                  <a:srgbClr val="010101"/>
                </a:solidFill>
                <a:latin typeface="OpenSymbol"/>
              </a:rPr>
              <a:t>● </a:t>
            </a:r>
            <a:r>
              <a:rPr lang="en-IN" sz="1800" b="0" i="0" u="none" strike="noStrike" baseline="0" dirty="0">
                <a:solidFill>
                  <a:srgbClr val="010101"/>
                </a:solidFill>
                <a:latin typeface="TimesNewRomanPSMT"/>
              </a:rPr>
              <a:t>Apache (web server)</a:t>
            </a:r>
          </a:p>
          <a:p>
            <a:pPr algn="l"/>
            <a:r>
              <a:rPr lang="en-IN" sz="1800" b="0" i="0" u="none" strike="noStrike" baseline="0" dirty="0">
                <a:solidFill>
                  <a:srgbClr val="010101"/>
                </a:solidFill>
                <a:latin typeface="OpenSymbol"/>
              </a:rPr>
              <a:t>● </a:t>
            </a:r>
            <a:r>
              <a:rPr lang="en-IN" sz="1800" b="0" i="0" u="none" strike="noStrike" baseline="0" dirty="0">
                <a:solidFill>
                  <a:srgbClr val="010101"/>
                </a:solidFill>
                <a:latin typeface="TimesNewRomanPSMT"/>
              </a:rPr>
              <a:t>MySQL, PostgreSQL (DBMS's/servers)</a:t>
            </a:r>
          </a:p>
          <a:p>
            <a:pPr algn="l"/>
            <a:r>
              <a:rPr lang="en-US" sz="1800" b="0" i="0" u="none" strike="noStrike" baseline="0" dirty="0">
                <a:solidFill>
                  <a:srgbClr val="010101"/>
                </a:solidFill>
                <a:latin typeface="OpenSymbol"/>
              </a:rPr>
              <a:t>● </a:t>
            </a:r>
            <a:r>
              <a:rPr lang="en-US" sz="1800" b="0" i="0" u="none" strike="noStrike" baseline="0" dirty="0">
                <a:solidFill>
                  <a:srgbClr val="010101"/>
                </a:solidFill>
                <a:latin typeface="TimesNewRomanPSMT"/>
              </a:rPr>
              <a:t>Perl, PHP, Python (scripting languages)</a:t>
            </a:r>
          </a:p>
          <a:p>
            <a:pPr algn="l"/>
            <a:r>
              <a:rPr lang="en-IN" sz="1800" b="0" i="0" u="none" strike="noStrike" baseline="0" dirty="0">
                <a:solidFill>
                  <a:srgbClr val="010101"/>
                </a:solidFill>
                <a:latin typeface="OpenSymbol"/>
              </a:rPr>
              <a:t>● </a:t>
            </a:r>
            <a:r>
              <a:rPr lang="en-IN" sz="1800" b="0" i="0" u="none" strike="noStrike" baseline="0" dirty="0">
                <a:solidFill>
                  <a:srgbClr val="010101"/>
                </a:solidFill>
                <a:latin typeface="TimesNewRomanPSMT"/>
              </a:rPr>
              <a:t>OpenOffice (office software suite)</a:t>
            </a:r>
          </a:p>
          <a:p>
            <a:pPr algn="l"/>
            <a:r>
              <a:rPr lang="en-IN" sz="1800" b="0" i="0" u="none" strike="noStrike" baseline="0" dirty="0">
                <a:solidFill>
                  <a:srgbClr val="010101"/>
                </a:solidFill>
                <a:latin typeface="OpenSymbol"/>
              </a:rPr>
              <a:t>● </a:t>
            </a:r>
            <a:r>
              <a:rPr lang="en-IN" sz="1800" b="0" i="0" u="none" strike="noStrike" baseline="0" dirty="0">
                <a:solidFill>
                  <a:srgbClr val="010101"/>
                </a:solidFill>
                <a:latin typeface="TimesNewRomanPSMT"/>
              </a:rPr>
              <a:t>GCC (GNU compiler collection)</a:t>
            </a:r>
          </a:p>
          <a:p>
            <a:pPr marL="285750" indent="-285750" algn="l">
              <a:buSzPct val="110000"/>
              <a:buFont typeface="Arial" panose="020B0604020202020204" pitchFamily="34" charset="0"/>
              <a:buChar char="•"/>
            </a:pPr>
            <a:r>
              <a:rPr lang="en-IN" dirty="0">
                <a:solidFill>
                  <a:srgbClr val="010101"/>
                </a:solidFill>
                <a:latin typeface="OpenSymbol"/>
              </a:rPr>
              <a:t>GNU toolchain: </a:t>
            </a:r>
            <a:r>
              <a:rPr lang="en-IN" dirty="0" err="1">
                <a:solidFill>
                  <a:srgbClr val="010101"/>
                </a:solidFill>
                <a:latin typeface="OpenSymbol"/>
              </a:rPr>
              <a:t>Autoconf</a:t>
            </a:r>
            <a:r>
              <a:rPr lang="en-IN" dirty="0">
                <a:solidFill>
                  <a:srgbClr val="010101"/>
                </a:solidFill>
                <a:latin typeface="OpenSymbol"/>
              </a:rPr>
              <a:t>, make, etc.</a:t>
            </a:r>
          </a:p>
          <a:p>
            <a:pPr algn="l"/>
            <a:r>
              <a:rPr lang="en-IN" sz="1800" b="0" i="0" u="none" strike="noStrike" baseline="0" dirty="0">
                <a:solidFill>
                  <a:srgbClr val="010101"/>
                </a:solidFill>
                <a:latin typeface="OpenSymbol"/>
              </a:rPr>
              <a:t>● </a:t>
            </a:r>
            <a:r>
              <a:rPr lang="en-IN" sz="1800" b="0" i="0" u="none" strike="noStrike" baseline="0" dirty="0">
                <a:solidFill>
                  <a:srgbClr val="010101"/>
                </a:solidFill>
                <a:latin typeface="TimesNewRomanPSMT"/>
              </a:rPr>
              <a:t>Git, Subversion, CVS (version control systems)</a:t>
            </a:r>
          </a:p>
          <a:p>
            <a:pPr algn="l"/>
            <a:r>
              <a:rPr lang="en-IN" sz="1800" b="0" i="0" u="none" strike="noStrike" baseline="0" dirty="0">
                <a:solidFill>
                  <a:srgbClr val="010101"/>
                </a:solidFill>
                <a:latin typeface="OpenSymbol"/>
              </a:rPr>
              <a:t>● </a:t>
            </a:r>
            <a:r>
              <a:rPr lang="en-IN" sz="1800" b="0" i="0" u="none" strike="noStrike" baseline="0" dirty="0">
                <a:solidFill>
                  <a:srgbClr val="010101"/>
                </a:solidFill>
                <a:latin typeface="TimesNewRomanPSMT"/>
              </a:rPr>
              <a:t>OpenSSH (SSH server)</a:t>
            </a:r>
          </a:p>
          <a:p>
            <a:pPr algn="l"/>
            <a:r>
              <a:rPr lang="en-IN" sz="1800" b="0" i="0" u="none" strike="noStrike" baseline="0" dirty="0">
                <a:solidFill>
                  <a:srgbClr val="010101"/>
                </a:solidFill>
                <a:latin typeface="OpenSymbol"/>
              </a:rPr>
              <a:t>● </a:t>
            </a:r>
            <a:r>
              <a:rPr lang="en-IN" sz="1800" b="0" i="0" u="none" strike="noStrike" baseline="0" dirty="0" err="1">
                <a:solidFill>
                  <a:srgbClr val="010101"/>
                </a:solidFill>
                <a:latin typeface="TimesNewRomanPSMT"/>
              </a:rPr>
              <a:t>Sendmail</a:t>
            </a:r>
            <a:r>
              <a:rPr lang="en-IN" sz="1800" b="0" i="0" u="none" strike="noStrike" baseline="0" dirty="0">
                <a:solidFill>
                  <a:srgbClr val="010101"/>
                </a:solidFill>
                <a:latin typeface="TimesNewRomanPSMT"/>
              </a:rPr>
              <a:t>, Postfix (email transport software)</a:t>
            </a:r>
          </a:p>
          <a:p>
            <a:pPr algn="l"/>
            <a:r>
              <a:rPr lang="en-IN" sz="1800" b="0" i="0" u="none" strike="noStrike" baseline="0" dirty="0">
                <a:solidFill>
                  <a:srgbClr val="010101"/>
                </a:solidFill>
                <a:latin typeface="OpenSymbol"/>
              </a:rPr>
              <a:t>● </a:t>
            </a:r>
            <a:r>
              <a:rPr lang="en-IN" sz="1800" b="0" i="0" u="none" strike="noStrike" baseline="0" dirty="0">
                <a:solidFill>
                  <a:srgbClr val="010101"/>
                </a:solidFill>
                <a:latin typeface="TimesNewRomanPSMT"/>
              </a:rPr>
              <a:t>Octave (GNU </a:t>
            </a:r>
            <a:r>
              <a:rPr lang="en-IN" sz="1800" b="0" i="0" u="none" strike="noStrike" baseline="0" dirty="0" err="1">
                <a:solidFill>
                  <a:srgbClr val="010101"/>
                </a:solidFill>
                <a:latin typeface="TimesNewRomanPSMT"/>
              </a:rPr>
              <a:t>Matlab</a:t>
            </a:r>
            <a:r>
              <a:rPr lang="en-IN" sz="1800" b="0" i="0" u="none" strike="noStrike" baseline="0" dirty="0">
                <a:solidFill>
                  <a:srgbClr val="010101"/>
                </a:solidFill>
                <a:latin typeface="TimesNewRomanPSMT"/>
              </a:rPr>
              <a:t> clone)</a:t>
            </a:r>
          </a:p>
          <a:p>
            <a:pPr algn="l"/>
            <a:r>
              <a:rPr lang="fr-FR" sz="1800" b="0" i="0" u="none" strike="noStrike" baseline="0" dirty="0">
                <a:solidFill>
                  <a:srgbClr val="010101"/>
                </a:solidFill>
                <a:latin typeface="OpenSymbol"/>
              </a:rPr>
              <a:t>● </a:t>
            </a:r>
            <a:r>
              <a:rPr lang="fr-FR" sz="1800" b="0" i="0" u="none" strike="noStrike" baseline="0" dirty="0">
                <a:solidFill>
                  <a:srgbClr val="010101"/>
                </a:solidFill>
                <a:latin typeface="TimesNewRomanPSMT"/>
              </a:rPr>
              <a:t>GIMP (image manipulation a la Photoshop)</a:t>
            </a:r>
          </a:p>
          <a:p>
            <a:pPr algn="l"/>
            <a:r>
              <a:rPr lang="en-IN" sz="1800" b="0" i="0" u="none" strike="noStrike" baseline="0" dirty="0">
                <a:solidFill>
                  <a:srgbClr val="010101"/>
                </a:solidFill>
                <a:latin typeface="OpenSymbol"/>
              </a:rPr>
              <a:t>● </a:t>
            </a:r>
            <a:r>
              <a:rPr lang="en-IN" sz="1800" b="0" i="0" u="none" strike="noStrike" baseline="0" dirty="0" err="1">
                <a:solidFill>
                  <a:srgbClr val="010101"/>
                </a:solidFill>
                <a:latin typeface="TimesNewRomanPSMT"/>
              </a:rPr>
              <a:t>Wordpress</a:t>
            </a:r>
            <a:r>
              <a:rPr lang="en-IN" sz="1800" b="0" i="0" u="none" strike="noStrike" baseline="0" dirty="0">
                <a:solidFill>
                  <a:srgbClr val="010101"/>
                </a:solidFill>
                <a:latin typeface="TimesNewRomanPSMT"/>
              </a:rPr>
              <a:t> (blogging)</a:t>
            </a:r>
          </a:p>
          <a:p>
            <a:pPr algn="l"/>
            <a:r>
              <a:rPr lang="en-IN" sz="1800" b="0" i="0" u="none" strike="noStrike" baseline="0" dirty="0">
                <a:solidFill>
                  <a:srgbClr val="010101"/>
                </a:solidFill>
                <a:latin typeface="OpenSymbol"/>
              </a:rPr>
              <a:t>● </a:t>
            </a:r>
            <a:r>
              <a:rPr lang="en-IN" sz="1800" b="0" i="0" u="none" strike="noStrike" baseline="0" dirty="0">
                <a:solidFill>
                  <a:srgbClr val="010101"/>
                </a:solidFill>
                <a:latin typeface="TimesNewRomanPSMT"/>
              </a:rPr>
              <a:t>Drupal (content management system)</a:t>
            </a:r>
            <a:endParaRPr lang="en-IN" dirty="0"/>
          </a:p>
        </p:txBody>
      </p:sp>
      <p:sp>
        <p:nvSpPr>
          <p:cNvPr id="3" name="Footer Placeholder 2">
            <a:extLst>
              <a:ext uri="{FF2B5EF4-FFF2-40B4-BE49-F238E27FC236}">
                <a16:creationId xmlns:a16="http://schemas.microsoft.com/office/drawing/2014/main" id="{F19A8EC9-9F63-052F-2228-396C0157C9A0}"/>
              </a:ext>
            </a:extLst>
          </p:cNvPr>
          <p:cNvSpPr>
            <a:spLocks noGrp="1"/>
          </p:cNvSpPr>
          <p:nvPr>
            <p:ph type="ftr" sz="quarter" idx="11"/>
          </p:nvPr>
        </p:nvSpPr>
        <p:spPr/>
        <p:txBody>
          <a:bodyPr/>
          <a:lstStyle/>
          <a:p>
            <a:r>
              <a:rPr lang="en-IN"/>
              <a:t>By INDUMATHI , SVDC , K R PURAM</a:t>
            </a:r>
          </a:p>
        </p:txBody>
      </p:sp>
    </p:spTree>
    <p:extLst>
      <p:ext uri="{BB962C8B-B14F-4D97-AF65-F5344CB8AC3E}">
        <p14:creationId xmlns:p14="http://schemas.microsoft.com/office/powerpoint/2010/main" val="2803388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CD7FF3-E436-54D8-31B9-B1EC686D59BF}"/>
              </a:ext>
            </a:extLst>
          </p:cNvPr>
          <p:cNvSpPr txBox="1"/>
          <p:nvPr/>
        </p:nvSpPr>
        <p:spPr>
          <a:xfrm>
            <a:off x="518474" y="480767"/>
            <a:ext cx="10539167" cy="5355312"/>
          </a:xfrm>
          <a:prstGeom prst="rect">
            <a:avLst/>
          </a:prstGeom>
          <a:noFill/>
        </p:spPr>
        <p:txBody>
          <a:bodyPr wrap="square" rtlCol="0">
            <a:spAutoFit/>
          </a:bodyPr>
          <a:lstStyle/>
          <a:p>
            <a:pPr algn="just"/>
            <a:r>
              <a:rPr lang="en-US" b="1" dirty="0">
                <a:solidFill>
                  <a:srgbClr val="374151"/>
                </a:solidFill>
                <a:latin typeface="Söhne"/>
              </a:rPr>
              <a:t>FOSS</a:t>
            </a:r>
          </a:p>
          <a:p>
            <a:pPr algn="just"/>
            <a:endParaRPr lang="en-US" dirty="0">
              <a:solidFill>
                <a:srgbClr val="374151"/>
              </a:solidFill>
              <a:latin typeface="Söhne"/>
            </a:endParaRPr>
          </a:p>
          <a:p>
            <a:pPr algn="just"/>
            <a:r>
              <a:rPr lang="en-US" b="0" i="0" dirty="0">
                <a:solidFill>
                  <a:srgbClr val="374151"/>
                </a:solidFill>
                <a:effectLst/>
                <a:latin typeface="Söhne"/>
              </a:rPr>
              <a:t>The history of Free and Open Source Software (FOSS) can be traced back to the early days of computing. Here is a brief overview of key milestones and developments in the history of FOSS:</a:t>
            </a:r>
          </a:p>
          <a:p>
            <a:pPr algn="just"/>
            <a:endParaRPr lang="en-US" b="0" i="0" dirty="0">
              <a:solidFill>
                <a:srgbClr val="374151"/>
              </a:solidFill>
              <a:effectLst/>
              <a:latin typeface="Söhne"/>
            </a:endParaRPr>
          </a:p>
          <a:p>
            <a:pPr algn="just">
              <a:buFont typeface="+mj-lt"/>
              <a:buAutoNum type="arabicPeriod"/>
            </a:pPr>
            <a:r>
              <a:rPr lang="en-US" b="0" i="0" dirty="0">
                <a:solidFill>
                  <a:srgbClr val="374151"/>
                </a:solidFill>
                <a:effectLst/>
                <a:latin typeface="Söhne"/>
              </a:rPr>
              <a:t>The Free Software Movement (1980s): The foundation of FOSS can be attributed to the Free Software Movement, initiated by Richard Stallman in the 1980s. Stallman founded the Free Software Foundation (FSF) and developed the GNU Project, aiming to create a complete Unix-like operating system composed entirely of free software.</a:t>
            </a:r>
          </a:p>
          <a:p>
            <a:pPr algn="just">
              <a:buFont typeface="+mj-lt"/>
              <a:buAutoNum type="arabicPeriod"/>
            </a:pPr>
            <a:r>
              <a:rPr lang="en-US" b="0" i="0" dirty="0">
                <a:solidFill>
                  <a:srgbClr val="374151"/>
                </a:solidFill>
                <a:effectLst/>
                <a:latin typeface="Söhne"/>
              </a:rPr>
              <a:t>GNU General Public License (GPL) (1989): Richard Stallman released the first version of the GNU General Public License (GPL), which is a widely used open source license. The GPL ensured that software released under it would remain free and open source, requiring derivative works to be distributed under the same license.</a:t>
            </a:r>
          </a:p>
          <a:p>
            <a:pPr algn="just">
              <a:buFont typeface="+mj-lt"/>
              <a:buAutoNum type="arabicPeriod"/>
            </a:pPr>
            <a:r>
              <a:rPr lang="en-US" b="0" i="0" dirty="0">
                <a:solidFill>
                  <a:srgbClr val="374151"/>
                </a:solidFill>
                <a:effectLst/>
                <a:latin typeface="Söhne"/>
              </a:rPr>
              <a:t>Linux (1991): Linus Torvalds created the Linux kernel, an open source Unix-like operating system kernel. Linux combined with the GNU software tools created by the FSF formed the basis for what is commonly referred to as the Linux operating system. Linux gained popularity, and its success helped propel the FOSS movement forward.</a:t>
            </a:r>
          </a:p>
          <a:p>
            <a:pPr algn="just">
              <a:buFont typeface="+mj-lt"/>
              <a:buAutoNum type="arabicPeriod"/>
            </a:pPr>
            <a:r>
              <a:rPr lang="en-US" b="0" i="0" dirty="0">
                <a:solidFill>
                  <a:srgbClr val="374151"/>
                </a:solidFill>
                <a:effectLst/>
                <a:latin typeface="Söhne"/>
              </a:rPr>
              <a:t>Apache HTTP Server (1995): The Apache HTTP Server, developed by the Apache Software Foundation, became one of the most popular web servers worldwide. It demonstrated the power and scalability of FOSS and played a significant role in the growth of the World Wide Web.</a:t>
            </a:r>
            <a:endParaRPr lang="en-IN" dirty="0"/>
          </a:p>
        </p:txBody>
      </p:sp>
      <p:sp>
        <p:nvSpPr>
          <p:cNvPr id="4" name="Footer Placeholder 3">
            <a:extLst>
              <a:ext uri="{FF2B5EF4-FFF2-40B4-BE49-F238E27FC236}">
                <a16:creationId xmlns:a16="http://schemas.microsoft.com/office/drawing/2014/main" id="{1CD00B0E-276A-554B-4215-57B3444F5A84}"/>
              </a:ext>
            </a:extLst>
          </p:cNvPr>
          <p:cNvSpPr>
            <a:spLocks noGrp="1"/>
          </p:cNvSpPr>
          <p:nvPr>
            <p:ph type="ftr" sz="quarter" idx="11"/>
          </p:nvPr>
        </p:nvSpPr>
        <p:spPr/>
        <p:txBody>
          <a:bodyPr/>
          <a:lstStyle/>
          <a:p>
            <a:r>
              <a:rPr lang="en-IN"/>
              <a:t>By INDUMATHI , SVDC , K R PURAM</a:t>
            </a:r>
          </a:p>
        </p:txBody>
      </p:sp>
    </p:spTree>
    <p:extLst>
      <p:ext uri="{BB962C8B-B14F-4D97-AF65-F5344CB8AC3E}">
        <p14:creationId xmlns:p14="http://schemas.microsoft.com/office/powerpoint/2010/main" val="359448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E47A86-134E-3425-A41B-E70F189CC59C}"/>
              </a:ext>
            </a:extLst>
          </p:cNvPr>
          <p:cNvSpPr txBox="1"/>
          <p:nvPr/>
        </p:nvSpPr>
        <p:spPr>
          <a:xfrm>
            <a:off x="537328" y="348791"/>
            <a:ext cx="9926424" cy="5909310"/>
          </a:xfrm>
          <a:prstGeom prst="rect">
            <a:avLst/>
          </a:prstGeom>
          <a:noFill/>
        </p:spPr>
        <p:txBody>
          <a:bodyPr wrap="square" rtlCol="0">
            <a:spAutoFit/>
          </a:bodyPr>
          <a:lstStyle/>
          <a:p>
            <a:pPr algn="l">
              <a:buFont typeface="+mj-lt"/>
              <a:buAutoNum type="arabicPeriod"/>
            </a:pPr>
            <a:endParaRPr lang="en-US" b="0" i="0" dirty="0">
              <a:solidFill>
                <a:srgbClr val="374151"/>
              </a:solidFill>
              <a:effectLst/>
              <a:latin typeface="Söhne"/>
            </a:endParaRPr>
          </a:p>
          <a:p>
            <a:pPr marL="342900" indent="-342900" algn="l">
              <a:buFont typeface="+mj-lt"/>
              <a:buAutoNum type="arabicPeriod" startAt="5"/>
            </a:pPr>
            <a:r>
              <a:rPr lang="en-US" b="0" i="0" dirty="0">
                <a:solidFill>
                  <a:srgbClr val="374151"/>
                </a:solidFill>
                <a:effectLst/>
                <a:latin typeface="Söhne"/>
              </a:rPr>
              <a:t>Open Source Initiative (OSI) (1998): The term "open source" was coined to convey the benefits of FOSS to a broader audience. The Open Source Initiative (OSI) was formed to promote and advocate for the open source development model. The OSI defined the Open Source Definition and maintained a list of approved open source licenses.</a:t>
            </a:r>
          </a:p>
          <a:p>
            <a:pPr marL="342900" indent="-342900" algn="l">
              <a:buFont typeface="+mj-lt"/>
              <a:buAutoNum type="arabicPeriod" startAt="5"/>
            </a:pPr>
            <a:r>
              <a:rPr lang="en-US" b="0" i="0" dirty="0">
                <a:solidFill>
                  <a:srgbClr val="374151"/>
                </a:solidFill>
                <a:effectLst/>
                <a:latin typeface="Söhne"/>
              </a:rPr>
              <a:t>Mozilla Firefox (2004): The Mozilla Foundation released the Firefox web browser as an open source alternative to Internet Explorer. Firefox gained significant market share and demonstrated that FOSS could compete with proprietary software in mainstream applications.</a:t>
            </a:r>
          </a:p>
          <a:p>
            <a:pPr marL="342900" indent="-342900" algn="l">
              <a:buFont typeface="+mj-lt"/>
              <a:buAutoNum type="arabicPeriod" startAt="5"/>
            </a:pPr>
            <a:r>
              <a:rPr lang="en-US" b="0" i="0" dirty="0">
                <a:solidFill>
                  <a:srgbClr val="374151"/>
                </a:solidFill>
                <a:effectLst/>
                <a:latin typeface="Söhne"/>
              </a:rPr>
              <a:t>Open Source in Enterprises (2000s onwards): FOSS began to gain traction in enterprise environments, with organizations recognizing its benefits in terms of cost savings, flexibility, and security. Companies like Red Hat, which focused on providing enterprise-grade Linux distributions and support, played a crucial role in promoting FOSS adoption in businesses.</a:t>
            </a:r>
          </a:p>
          <a:p>
            <a:pPr marL="342900" indent="-342900" algn="l">
              <a:buFont typeface="+mj-lt"/>
              <a:buAutoNum type="arabicPeriod" startAt="5"/>
            </a:pPr>
            <a:r>
              <a:rPr lang="en-US" b="0" i="0" dirty="0">
                <a:solidFill>
                  <a:srgbClr val="374151"/>
                </a:solidFill>
                <a:effectLst/>
                <a:latin typeface="Söhne"/>
              </a:rPr>
              <a:t>Expansion of FOSS Ecosystem: The FOSS ecosystem expanded to cover a wide range of software categories, including content management systems (e.g., WordPress, Drupal), databases (e.g., MySQL, PostgreSQL), office suites (e.g., LibreOffice), programming languages (e.g., Python, Ruby), and more.</a:t>
            </a:r>
          </a:p>
          <a:p>
            <a:pPr marL="342900" indent="-342900" algn="l">
              <a:buFont typeface="+mj-lt"/>
              <a:buAutoNum type="arabicPeriod" startAt="5"/>
            </a:pPr>
            <a:r>
              <a:rPr lang="en-US" b="0" i="0" dirty="0">
                <a:solidFill>
                  <a:srgbClr val="374151"/>
                </a:solidFill>
                <a:effectLst/>
                <a:latin typeface="Söhne"/>
              </a:rPr>
              <a:t>Collaboration Platforms and Version Control Systems: The emergence of collaboration platforms like GitHub and version control systems like Git further facilitated the collaborative development of FOSS. These platforms made it easier for developers to contribute, track changes, and manage projects.</a:t>
            </a:r>
          </a:p>
          <a:p>
            <a:pPr marL="342900" indent="-342900">
              <a:buFont typeface="+mj-lt"/>
              <a:buAutoNum type="arabicPeriod" startAt="5"/>
            </a:pPr>
            <a:endParaRPr lang="en-IN" dirty="0"/>
          </a:p>
          <a:p>
            <a:endParaRPr lang="en-IN" dirty="0"/>
          </a:p>
        </p:txBody>
      </p:sp>
      <p:sp>
        <p:nvSpPr>
          <p:cNvPr id="3" name="Footer Placeholder 2">
            <a:extLst>
              <a:ext uri="{FF2B5EF4-FFF2-40B4-BE49-F238E27FC236}">
                <a16:creationId xmlns:a16="http://schemas.microsoft.com/office/drawing/2014/main" id="{CF80CE61-7841-736A-AA5B-BDA2A7EE61B1}"/>
              </a:ext>
            </a:extLst>
          </p:cNvPr>
          <p:cNvSpPr>
            <a:spLocks noGrp="1"/>
          </p:cNvSpPr>
          <p:nvPr>
            <p:ph type="ftr" sz="quarter" idx="11"/>
          </p:nvPr>
        </p:nvSpPr>
        <p:spPr/>
        <p:txBody>
          <a:bodyPr/>
          <a:lstStyle/>
          <a:p>
            <a:r>
              <a:rPr lang="en-IN"/>
              <a:t>By INDUMATHI , SVDC , K R PURAM</a:t>
            </a:r>
          </a:p>
        </p:txBody>
      </p:sp>
    </p:spTree>
    <p:extLst>
      <p:ext uri="{BB962C8B-B14F-4D97-AF65-F5344CB8AC3E}">
        <p14:creationId xmlns:p14="http://schemas.microsoft.com/office/powerpoint/2010/main" val="2628850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39EF6C-9277-AB91-F539-667CDB3CCA14}"/>
              </a:ext>
            </a:extLst>
          </p:cNvPr>
          <p:cNvSpPr txBox="1"/>
          <p:nvPr/>
        </p:nvSpPr>
        <p:spPr>
          <a:xfrm>
            <a:off x="1070257" y="136525"/>
            <a:ext cx="9242144" cy="6739281"/>
          </a:xfrm>
          <a:prstGeom prst="rect">
            <a:avLst/>
          </a:prstGeom>
          <a:noFill/>
        </p:spPr>
        <p:txBody>
          <a:bodyPr wrap="square" rtlCol="0">
            <a:spAutoFit/>
          </a:bodyPr>
          <a:lstStyle/>
          <a:p>
            <a:pPr lvl="0">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1.1 INTRODUCTION TO OPEN SOURCES</a:t>
            </a:r>
          </a:p>
          <a:p>
            <a:pPr lvl="0">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what is an open source tool?</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An open source tool refers to a software tool or application that is released under an open source license. Open source software allows users to view, modify, and distribute the source code, providing them with the freedom to use, customize, and share the tool as they see fit.</a:t>
            </a:r>
          </a:p>
          <a:p>
            <a:pPr marL="457200" algn="just">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Following are few examples:</a:t>
            </a:r>
          </a:p>
          <a:p>
            <a:pPr marL="800100" lvl="1" indent="-342900">
              <a:lnSpc>
                <a:spcPct val="107000"/>
              </a:lnSpc>
              <a:spcAft>
                <a:spcPts val="800"/>
              </a:spcAft>
              <a:buSzPts val="1000"/>
              <a:buFont typeface="Symbol" panose="05050102010706020507" pitchFamily="18" charset="2"/>
              <a:buChar char=""/>
              <a:tabLst>
                <a:tab pos="457200" algn="l"/>
              </a:tabLst>
            </a:pPr>
            <a:r>
              <a:rPr lang="en-IN" kern="0" dirty="0">
                <a:solidFill>
                  <a:srgbClr val="111C24"/>
                </a:solidFill>
                <a:effectLst/>
                <a:latin typeface="Roboto" panose="02000000000000000000" pitchFamily="2" charset="0"/>
                <a:ea typeface="Times New Roman" panose="02020603050405020304" pitchFamily="18" charset="0"/>
                <a:cs typeface="Times New Roman" panose="02020603050405020304" pitchFamily="18" charset="0"/>
              </a:rPr>
              <a:t>GNU/Linux</a:t>
            </a:r>
            <a:endParaRPr lang="en-IN" kern="100" dirty="0">
              <a:solidFill>
                <a:srgbClr val="111C24"/>
              </a:solidFill>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kern="0" dirty="0">
                <a:solidFill>
                  <a:srgbClr val="111C24"/>
                </a:solidFill>
                <a:effectLst/>
                <a:latin typeface="Roboto" panose="02000000000000000000" pitchFamily="2" charset="0"/>
                <a:ea typeface="Times New Roman" panose="02020603050405020304" pitchFamily="18" charset="0"/>
                <a:cs typeface="Times New Roman" panose="02020603050405020304" pitchFamily="18" charset="0"/>
              </a:rPr>
              <a:t>Mozilla Firefox</a:t>
            </a:r>
            <a:endParaRPr lang="en-IN" kern="100" dirty="0">
              <a:solidFill>
                <a:srgbClr val="111C24"/>
              </a:solidFill>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kern="0" dirty="0">
                <a:solidFill>
                  <a:srgbClr val="111C24"/>
                </a:solidFill>
                <a:effectLst/>
                <a:latin typeface="Roboto" panose="02000000000000000000" pitchFamily="2" charset="0"/>
                <a:ea typeface="Times New Roman" panose="02020603050405020304" pitchFamily="18" charset="0"/>
                <a:cs typeface="Times New Roman" panose="02020603050405020304" pitchFamily="18" charset="0"/>
              </a:rPr>
              <a:t>VLC media player</a:t>
            </a:r>
            <a:endParaRPr lang="en-IN" kern="100" dirty="0">
              <a:solidFill>
                <a:srgbClr val="111C24"/>
              </a:solidFill>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kern="0" dirty="0">
                <a:solidFill>
                  <a:srgbClr val="111C24"/>
                </a:solidFill>
                <a:effectLst/>
                <a:latin typeface="Roboto" panose="02000000000000000000" pitchFamily="2" charset="0"/>
                <a:ea typeface="Times New Roman" panose="02020603050405020304" pitchFamily="18" charset="0"/>
                <a:cs typeface="Times New Roman" panose="02020603050405020304" pitchFamily="18" charset="0"/>
              </a:rPr>
              <a:t>GIMP</a:t>
            </a:r>
            <a:endParaRPr lang="en-IN" kern="100" dirty="0">
              <a:solidFill>
                <a:srgbClr val="111C24"/>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kern="0" dirty="0">
                <a:solidFill>
                  <a:srgbClr val="111C24"/>
                </a:solidFill>
                <a:latin typeface="Roboto" panose="02000000000000000000" pitchFamily="2" charset="0"/>
                <a:cs typeface="Times New Roman" panose="02020603050405020304" pitchFamily="18" charset="0"/>
              </a:rPr>
              <a:t>Android operating system</a:t>
            </a:r>
          </a:p>
          <a:p>
            <a:pPr marL="800100" lvl="1" indent="-342900">
              <a:lnSpc>
                <a:spcPct val="107000"/>
              </a:lnSpc>
              <a:spcAft>
                <a:spcPts val="800"/>
              </a:spcAft>
              <a:buSzPts val="1000"/>
              <a:buFont typeface="Symbol" panose="05050102010706020507" pitchFamily="18" charset="2"/>
              <a:buChar char=""/>
              <a:tabLst>
                <a:tab pos="457200" algn="l"/>
              </a:tabLst>
            </a:pPr>
            <a:r>
              <a:rPr lang="en-IN" kern="0" dirty="0">
                <a:solidFill>
                  <a:srgbClr val="111C24"/>
                </a:solidFill>
                <a:effectLst/>
                <a:latin typeface="Roboto" panose="02000000000000000000" pitchFamily="2" charset="0"/>
                <a:ea typeface="Times New Roman" panose="02020603050405020304" pitchFamily="18" charset="0"/>
                <a:cs typeface="Times New Roman" panose="02020603050405020304" pitchFamily="18" charset="0"/>
              </a:rPr>
              <a:t>Apache web server</a:t>
            </a:r>
            <a:endParaRPr lang="en-IN" kern="100" dirty="0">
              <a:solidFill>
                <a:srgbClr val="111C24"/>
              </a:solidFill>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kern="0" dirty="0">
                <a:solidFill>
                  <a:srgbClr val="111C24"/>
                </a:solidFill>
                <a:effectLst/>
                <a:latin typeface="Roboto" panose="02000000000000000000" pitchFamily="2" charset="0"/>
                <a:ea typeface="Times New Roman" panose="02020603050405020304" pitchFamily="18" charset="0"/>
                <a:cs typeface="Times New Roman" panose="02020603050405020304" pitchFamily="18" charset="0"/>
              </a:rPr>
              <a:t>LibreOffice</a:t>
            </a:r>
            <a:endParaRPr lang="en-IN" kern="100" dirty="0">
              <a:solidFill>
                <a:srgbClr val="111C24"/>
              </a:solidFill>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kern="0" dirty="0">
                <a:solidFill>
                  <a:srgbClr val="111C24"/>
                </a:solidFill>
                <a:effectLst/>
                <a:latin typeface="Roboto" panose="02000000000000000000" pitchFamily="2" charset="0"/>
                <a:ea typeface="Times New Roman" panose="02020603050405020304" pitchFamily="18" charset="0"/>
                <a:cs typeface="Times New Roman" panose="02020603050405020304" pitchFamily="18" charset="0"/>
              </a:rPr>
              <a:t>jQuery</a:t>
            </a:r>
            <a:endParaRPr lang="en-IN" kern="100" dirty="0">
              <a:solidFill>
                <a:srgbClr val="111C24"/>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https://blog.digitalogy.co/</a:t>
            </a:r>
            <a:r>
              <a:rPr lang="en-IN" sz="2000" kern="100" dirty="0">
                <a:effectLst/>
                <a:latin typeface="Calibri" panose="020F0502020204030204" pitchFamily="34" charset="0"/>
                <a:ea typeface="Calibri" panose="020F0502020204030204" pitchFamily="34" charset="0"/>
                <a:cs typeface="Times New Roman" panose="02020603050405020304" pitchFamily="18" charset="0"/>
                <a:hlinkClick r:id="rId2"/>
              </a:rPr>
              <a:t>top-open-source-software-examples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
        <p:nvSpPr>
          <p:cNvPr id="3" name="Footer Placeholder 2">
            <a:extLst>
              <a:ext uri="{FF2B5EF4-FFF2-40B4-BE49-F238E27FC236}">
                <a16:creationId xmlns:a16="http://schemas.microsoft.com/office/drawing/2014/main" id="{3594143C-63D3-D62D-7952-F9C547F7F935}"/>
              </a:ext>
            </a:extLst>
          </p:cNvPr>
          <p:cNvSpPr>
            <a:spLocks noGrp="1"/>
          </p:cNvSpPr>
          <p:nvPr>
            <p:ph type="ftr" sz="quarter" idx="11"/>
          </p:nvPr>
        </p:nvSpPr>
        <p:spPr>
          <a:xfrm>
            <a:off x="7909560" y="6356350"/>
            <a:ext cx="4114800" cy="365125"/>
          </a:xfrm>
        </p:spPr>
        <p:txBody>
          <a:bodyPr/>
          <a:lstStyle/>
          <a:p>
            <a:r>
              <a:rPr lang="en-IN" dirty="0"/>
              <a:t>By INDUMATHI , SVDC , K R PURAM</a:t>
            </a:r>
          </a:p>
        </p:txBody>
      </p:sp>
    </p:spTree>
    <p:extLst>
      <p:ext uri="{BB962C8B-B14F-4D97-AF65-F5344CB8AC3E}">
        <p14:creationId xmlns:p14="http://schemas.microsoft.com/office/powerpoint/2010/main" val="3629626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7485A1-ADDB-0BFA-CF67-56E4A8A76DA9}"/>
              </a:ext>
            </a:extLst>
          </p:cNvPr>
          <p:cNvSpPr txBox="1"/>
          <p:nvPr/>
        </p:nvSpPr>
        <p:spPr>
          <a:xfrm>
            <a:off x="631596" y="650449"/>
            <a:ext cx="10492033" cy="5078313"/>
          </a:xfrm>
          <a:prstGeom prst="rect">
            <a:avLst/>
          </a:prstGeom>
          <a:noFill/>
        </p:spPr>
        <p:txBody>
          <a:bodyPr wrap="square" rtlCol="0">
            <a:spAutoFit/>
          </a:bodyPr>
          <a:lstStyle/>
          <a:p>
            <a:pPr algn="just"/>
            <a:r>
              <a:rPr lang="en-US" b="1" i="0" dirty="0">
                <a:solidFill>
                  <a:srgbClr val="343541"/>
                </a:solidFill>
                <a:effectLst/>
                <a:latin typeface="Söhne"/>
              </a:rPr>
              <a:t>1.6  </a:t>
            </a:r>
            <a:r>
              <a:rPr lang="en-US" b="1" dirty="0">
                <a:solidFill>
                  <a:srgbClr val="374151"/>
                </a:solidFill>
                <a:latin typeface="Söhne"/>
              </a:rPr>
              <a:t>C</a:t>
            </a:r>
            <a:r>
              <a:rPr lang="en-US" b="1" i="0" dirty="0">
                <a:solidFill>
                  <a:srgbClr val="374151"/>
                </a:solidFill>
                <a:effectLst/>
                <a:latin typeface="Söhne"/>
              </a:rPr>
              <a:t>OPYRIGHTS, PATENTS, LICENSES, AND CONTRACTS:</a:t>
            </a:r>
            <a:r>
              <a:rPr lang="en-US" b="0" i="0" dirty="0">
                <a:solidFill>
                  <a:srgbClr val="374151"/>
                </a:solidFill>
                <a:effectLst/>
                <a:latin typeface="Söhne"/>
              </a:rPr>
              <a:t> </a:t>
            </a:r>
          </a:p>
          <a:p>
            <a:pPr algn="just"/>
            <a:endParaRPr lang="en-US" b="0" i="0" dirty="0">
              <a:solidFill>
                <a:srgbClr val="343541"/>
              </a:solidFill>
              <a:effectLst/>
              <a:latin typeface="Söhne"/>
            </a:endParaRPr>
          </a:p>
          <a:p>
            <a:pPr algn="just"/>
            <a:r>
              <a:rPr lang="en-US" dirty="0">
                <a:solidFill>
                  <a:srgbClr val="374151"/>
                </a:solidFill>
                <a:latin typeface="Söhne"/>
              </a:rPr>
              <a:t>C</a:t>
            </a:r>
            <a:r>
              <a:rPr lang="en-US" b="0" i="0" dirty="0">
                <a:solidFill>
                  <a:srgbClr val="374151"/>
                </a:solidFill>
                <a:effectLst/>
                <a:latin typeface="Söhne"/>
              </a:rPr>
              <a:t>opyrights, licenses, and contracts play crucial roles in protecting intellectual property rights and governing the use and distribution of software. Here's how these elements apply to FOSS.</a:t>
            </a:r>
          </a:p>
          <a:p>
            <a:pPr algn="just"/>
            <a:endParaRPr lang="en-US" b="0" i="0" dirty="0">
              <a:solidFill>
                <a:srgbClr val="374151"/>
              </a:solidFill>
              <a:effectLst/>
              <a:latin typeface="Söhne"/>
            </a:endParaRPr>
          </a:p>
          <a:p>
            <a:pPr algn="just">
              <a:buFont typeface="+mj-lt"/>
              <a:buAutoNum type="arabicPeriod"/>
            </a:pPr>
            <a:r>
              <a:rPr lang="en-US" b="1" i="0" dirty="0">
                <a:solidFill>
                  <a:srgbClr val="374151"/>
                </a:solidFill>
                <a:effectLst/>
                <a:latin typeface="Söhne"/>
              </a:rPr>
              <a:t> Copyrights in FOSS: </a:t>
            </a:r>
            <a:r>
              <a:rPr lang="en-US" b="0" i="0" dirty="0">
                <a:solidFill>
                  <a:srgbClr val="374151"/>
                </a:solidFill>
                <a:effectLst/>
                <a:latin typeface="Söhne"/>
              </a:rPr>
              <a:t>Copyright protection applies to the source code of FOSS. The original creators or contributors of FOSS hold the copyright to their respective code contributions. They have the exclusive rights to control the reproduction, distribution, and modification of their code. Copyright automatically applies to eligible works upon creation, and it lasts for a specific period of time.</a:t>
            </a:r>
          </a:p>
          <a:p>
            <a:pPr algn="just"/>
            <a:endParaRPr lang="en-US" b="0" i="0" dirty="0">
              <a:solidFill>
                <a:srgbClr val="374151"/>
              </a:solidFill>
              <a:effectLst/>
              <a:latin typeface="Söhne"/>
            </a:endParaRPr>
          </a:p>
          <a:p>
            <a:pPr algn="just"/>
            <a:r>
              <a:rPr lang="en-US" b="1" i="0" dirty="0">
                <a:solidFill>
                  <a:srgbClr val="374151"/>
                </a:solidFill>
                <a:effectLst/>
                <a:latin typeface="Söhne"/>
              </a:rPr>
              <a:t>2. FOSS Licenses: </a:t>
            </a:r>
            <a:r>
              <a:rPr lang="en-US" b="0" i="0" dirty="0">
                <a:solidFill>
                  <a:srgbClr val="374151"/>
                </a:solidFill>
                <a:effectLst/>
                <a:latin typeface="Söhne"/>
              </a:rPr>
              <a:t>FOSS licenses define the terms and conditions under which users can use, modify, and distribute the software. FOSS licenses, such as the GNU General Public License (GPL), MIT License, Apache License, and others, ensure that the software remains open source and grant specific rights to users. These licenses vary in their requirements, ranging from copyleft licenses that mandate derivative works to be released under the same license (e.g., GPL) to permissive licenses that allow more flexibility in how the code is used and distributed (e.g., MIT License).</a:t>
            </a:r>
          </a:p>
          <a:p>
            <a:pPr algn="just"/>
            <a:endParaRPr lang="en-US" b="0" i="0" dirty="0">
              <a:solidFill>
                <a:srgbClr val="374151"/>
              </a:solidFill>
              <a:effectLst/>
              <a:latin typeface="Söhne"/>
            </a:endParaRPr>
          </a:p>
          <a:p>
            <a:pPr algn="just"/>
            <a:endParaRPr lang="en-IN" dirty="0"/>
          </a:p>
        </p:txBody>
      </p:sp>
      <p:sp>
        <p:nvSpPr>
          <p:cNvPr id="3" name="Footer Placeholder 2">
            <a:extLst>
              <a:ext uri="{FF2B5EF4-FFF2-40B4-BE49-F238E27FC236}">
                <a16:creationId xmlns:a16="http://schemas.microsoft.com/office/drawing/2014/main" id="{38272563-5C28-1DB2-1428-F0D3A03E36E6}"/>
              </a:ext>
            </a:extLst>
          </p:cNvPr>
          <p:cNvSpPr>
            <a:spLocks noGrp="1"/>
          </p:cNvSpPr>
          <p:nvPr>
            <p:ph type="ftr" sz="quarter" idx="11"/>
          </p:nvPr>
        </p:nvSpPr>
        <p:spPr/>
        <p:txBody>
          <a:bodyPr/>
          <a:lstStyle/>
          <a:p>
            <a:r>
              <a:rPr lang="en-IN"/>
              <a:t>By INDUMATHI , SVDC , K R PURAM</a:t>
            </a:r>
          </a:p>
        </p:txBody>
      </p:sp>
    </p:spTree>
    <p:extLst>
      <p:ext uri="{BB962C8B-B14F-4D97-AF65-F5344CB8AC3E}">
        <p14:creationId xmlns:p14="http://schemas.microsoft.com/office/powerpoint/2010/main" val="3676902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31F5CF-812A-9A27-B7CA-C869F3C26D58}"/>
              </a:ext>
            </a:extLst>
          </p:cNvPr>
          <p:cNvSpPr txBox="1"/>
          <p:nvPr/>
        </p:nvSpPr>
        <p:spPr>
          <a:xfrm>
            <a:off x="433633" y="942680"/>
            <a:ext cx="10152668" cy="3139321"/>
          </a:xfrm>
          <a:prstGeom prst="rect">
            <a:avLst/>
          </a:prstGeom>
          <a:noFill/>
        </p:spPr>
        <p:txBody>
          <a:bodyPr wrap="square" rtlCol="0">
            <a:spAutoFit/>
          </a:bodyPr>
          <a:lstStyle/>
          <a:p>
            <a:pPr algn="just"/>
            <a:r>
              <a:rPr lang="en-US" b="1" i="0" dirty="0">
                <a:solidFill>
                  <a:srgbClr val="374151"/>
                </a:solidFill>
                <a:effectLst/>
                <a:latin typeface="Söhne"/>
              </a:rPr>
              <a:t>3. Patents: </a:t>
            </a:r>
            <a:r>
              <a:rPr lang="en-US" b="0" i="0" dirty="0">
                <a:solidFill>
                  <a:srgbClr val="374151"/>
                </a:solidFill>
                <a:effectLst/>
                <a:latin typeface="Söhne"/>
              </a:rPr>
              <a:t>Patents are legal protections granted to inventors for new inventions or processes. They provide exclusive rights to the patent holder, preventing others from making, using, or selling the patented invention without permission. FOSS patents that are either held by contributors to FOSS projects or are deemed to cover technologies or innovations implemented in FOSS.</a:t>
            </a:r>
          </a:p>
          <a:p>
            <a:pPr algn="just">
              <a:buFont typeface="+mj-lt"/>
              <a:buAutoNum type="arabicPeriod"/>
            </a:pPr>
            <a:endParaRPr lang="en-US" b="0" i="0" dirty="0">
              <a:solidFill>
                <a:srgbClr val="374151"/>
              </a:solidFill>
              <a:effectLst/>
              <a:latin typeface="Söhne"/>
            </a:endParaRPr>
          </a:p>
          <a:p>
            <a:pPr algn="just"/>
            <a:r>
              <a:rPr lang="en-US" b="1" dirty="0">
                <a:solidFill>
                  <a:srgbClr val="374151"/>
                </a:solidFill>
                <a:latin typeface="Söhne"/>
              </a:rPr>
              <a:t>4. </a:t>
            </a:r>
            <a:r>
              <a:rPr lang="en-US" b="1" i="0" dirty="0">
                <a:solidFill>
                  <a:srgbClr val="374151"/>
                </a:solidFill>
                <a:effectLst/>
                <a:latin typeface="Söhne"/>
              </a:rPr>
              <a:t>Contracts in FOSS: </a:t>
            </a:r>
            <a:r>
              <a:rPr lang="en-US" b="0" i="0" dirty="0">
                <a:solidFill>
                  <a:srgbClr val="374151"/>
                </a:solidFill>
                <a:effectLst/>
                <a:latin typeface="Söhne"/>
              </a:rPr>
              <a:t>Contracts are less common in the FOSS context but can still play a role, especially in commercial settings or when multiple parties collaborate on a project. Contracts can outline the terms and agreements between contributors, specifying ownership, licensing, and other obligations related to the FOSS project. They can also establish responsibilities and warranties when FOSS is used or integrated into proprietary products.</a:t>
            </a:r>
          </a:p>
          <a:p>
            <a:endParaRPr lang="en-IN" dirty="0"/>
          </a:p>
        </p:txBody>
      </p:sp>
      <p:sp>
        <p:nvSpPr>
          <p:cNvPr id="4" name="Footer Placeholder 3">
            <a:extLst>
              <a:ext uri="{FF2B5EF4-FFF2-40B4-BE49-F238E27FC236}">
                <a16:creationId xmlns:a16="http://schemas.microsoft.com/office/drawing/2014/main" id="{2AE08F63-C3C3-3599-A5A8-A7378827940E}"/>
              </a:ext>
            </a:extLst>
          </p:cNvPr>
          <p:cNvSpPr>
            <a:spLocks noGrp="1"/>
          </p:cNvSpPr>
          <p:nvPr>
            <p:ph type="ftr" sz="quarter" idx="11"/>
          </p:nvPr>
        </p:nvSpPr>
        <p:spPr/>
        <p:txBody>
          <a:bodyPr/>
          <a:lstStyle/>
          <a:p>
            <a:r>
              <a:rPr lang="en-IN"/>
              <a:t>By INDUMATHI , SVDC , K R PURAM</a:t>
            </a:r>
          </a:p>
        </p:txBody>
      </p:sp>
    </p:spTree>
    <p:extLst>
      <p:ext uri="{BB962C8B-B14F-4D97-AF65-F5344CB8AC3E}">
        <p14:creationId xmlns:p14="http://schemas.microsoft.com/office/powerpoint/2010/main" val="188973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1169FA-7C00-7307-E67D-D49B98029602}"/>
              </a:ext>
            </a:extLst>
          </p:cNvPr>
          <p:cNvSpPr txBox="1"/>
          <p:nvPr/>
        </p:nvSpPr>
        <p:spPr>
          <a:xfrm>
            <a:off x="1055802" y="405353"/>
            <a:ext cx="9690755" cy="5078313"/>
          </a:xfrm>
          <a:prstGeom prst="rect">
            <a:avLst/>
          </a:prstGeom>
          <a:noFill/>
        </p:spPr>
        <p:txBody>
          <a:bodyPr wrap="square" rtlCol="0">
            <a:spAutoFit/>
          </a:bodyPr>
          <a:lstStyle/>
          <a:p>
            <a:r>
              <a:rPr lang="en-US" b="0" i="0" dirty="0">
                <a:solidFill>
                  <a:srgbClr val="374151"/>
                </a:solidFill>
                <a:effectLst/>
                <a:latin typeface="Söhne"/>
              </a:rPr>
              <a:t>FOSS (Free and Open Source Software) presents unique legal considerations related to copyrights, patents, contracts, and licenses. Here are some key issues to be aware of in each area:</a:t>
            </a:r>
          </a:p>
          <a:p>
            <a:endParaRPr lang="en-US" dirty="0">
              <a:solidFill>
                <a:srgbClr val="374151"/>
              </a:solidFill>
              <a:latin typeface="Söhne"/>
            </a:endParaRPr>
          </a:p>
          <a:p>
            <a:pPr algn="l">
              <a:buFont typeface="+mj-lt"/>
              <a:buAutoNum type="arabicPeriod"/>
            </a:pPr>
            <a:r>
              <a:rPr lang="en-US" b="0" i="0" dirty="0">
                <a:solidFill>
                  <a:srgbClr val="374151"/>
                </a:solidFill>
                <a:effectLst/>
                <a:latin typeface="Söhne"/>
              </a:rPr>
              <a:t>Copyrights in FOSS:</a:t>
            </a:r>
          </a:p>
          <a:p>
            <a:pPr marL="742950" lvl="1" indent="-285750" algn="l">
              <a:buFont typeface="+mj-lt"/>
              <a:buAutoNum type="arabicPeriod"/>
            </a:pPr>
            <a:r>
              <a:rPr lang="en-US" b="0" i="0" dirty="0">
                <a:solidFill>
                  <a:srgbClr val="374151"/>
                </a:solidFill>
                <a:effectLst/>
                <a:latin typeface="Söhne"/>
              </a:rPr>
              <a:t>Give credit to the original authors when using or sharing FOSS.</a:t>
            </a:r>
          </a:p>
          <a:p>
            <a:pPr marL="742950" lvl="1" indent="-285750" algn="l">
              <a:buFont typeface="+mj-lt"/>
              <a:buAutoNum type="arabicPeriod"/>
            </a:pPr>
            <a:r>
              <a:rPr lang="en-US" b="0" i="0" dirty="0">
                <a:solidFill>
                  <a:srgbClr val="374151"/>
                </a:solidFill>
                <a:effectLst/>
                <a:latin typeface="Söhne"/>
              </a:rPr>
              <a:t>Understand which licenses are compatible with each other to avoid conflicts.</a:t>
            </a:r>
          </a:p>
          <a:p>
            <a:pPr algn="l">
              <a:buFont typeface="+mj-lt"/>
              <a:buAutoNum type="arabicPeriod"/>
            </a:pPr>
            <a:r>
              <a:rPr lang="en-US" b="0" i="0" dirty="0">
                <a:solidFill>
                  <a:srgbClr val="374151"/>
                </a:solidFill>
                <a:effectLst/>
                <a:latin typeface="Söhne"/>
              </a:rPr>
              <a:t>Patents in FOSS:</a:t>
            </a:r>
          </a:p>
          <a:p>
            <a:pPr marL="742950" lvl="1" indent="-285750" algn="l">
              <a:buFont typeface="+mj-lt"/>
              <a:buAutoNum type="arabicPeriod"/>
            </a:pPr>
            <a:r>
              <a:rPr lang="en-US" b="0" i="0" dirty="0">
                <a:solidFill>
                  <a:srgbClr val="374151"/>
                </a:solidFill>
                <a:effectLst/>
                <a:latin typeface="Söhne"/>
              </a:rPr>
              <a:t>Be aware of potential patent infringement when using FOSS.</a:t>
            </a:r>
          </a:p>
          <a:p>
            <a:pPr marL="742950" lvl="1" indent="-285750" algn="l">
              <a:buFont typeface="+mj-lt"/>
              <a:buAutoNum type="arabicPeriod"/>
            </a:pPr>
            <a:r>
              <a:rPr lang="en-US" b="0" i="0" dirty="0">
                <a:solidFill>
                  <a:srgbClr val="374151"/>
                </a:solidFill>
                <a:effectLst/>
                <a:latin typeface="Söhne"/>
              </a:rPr>
              <a:t>Some organizations acquire patents to protect the FOSS community from patent lawsuits.</a:t>
            </a:r>
          </a:p>
          <a:p>
            <a:pPr algn="l">
              <a:buFont typeface="+mj-lt"/>
              <a:buAutoNum type="arabicPeriod"/>
            </a:pPr>
            <a:r>
              <a:rPr lang="en-US" b="0" i="0" dirty="0">
                <a:solidFill>
                  <a:srgbClr val="374151"/>
                </a:solidFill>
                <a:effectLst/>
                <a:latin typeface="Söhne"/>
              </a:rPr>
              <a:t>Contracts in FOSS:</a:t>
            </a:r>
          </a:p>
          <a:p>
            <a:pPr marL="742950" lvl="1" indent="-285750" algn="l">
              <a:buFont typeface="+mj-lt"/>
              <a:buAutoNum type="arabicPeriod"/>
            </a:pPr>
            <a:r>
              <a:rPr lang="en-US" b="0" i="0" dirty="0">
                <a:solidFill>
                  <a:srgbClr val="374151"/>
                </a:solidFill>
                <a:effectLst/>
                <a:latin typeface="Söhne"/>
              </a:rPr>
              <a:t>Contributors may need to sign agreements to clarify ownership and licensing terms.</a:t>
            </a:r>
          </a:p>
          <a:p>
            <a:pPr marL="742950" lvl="1" indent="-285750" algn="l">
              <a:buFont typeface="+mj-lt"/>
              <a:buAutoNum type="arabicPeriod"/>
            </a:pPr>
            <a:r>
              <a:rPr lang="en-US" b="0" i="0" dirty="0">
                <a:solidFill>
                  <a:srgbClr val="374151"/>
                </a:solidFill>
                <a:effectLst/>
                <a:latin typeface="Söhne"/>
              </a:rPr>
              <a:t>Some FOSS projects offer dual licensing options for commercial use.</a:t>
            </a:r>
          </a:p>
          <a:p>
            <a:pPr algn="l">
              <a:buFont typeface="+mj-lt"/>
              <a:buAutoNum type="arabicPeriod"/>
            </a:pPr>
            <a:r>
              <a:rPr lang="en-US" b="0" i="0" dirty="0">
                <a:solidFill>
                  <a:srgbClr val="374151"/>
                </a:solidFill>
                <a:effectLst/>
                <a:latin typeface="Söhne"/>
              </a:rPr>
              <a:t>Licenses in FOSS:</a:t>
            </a:r>
          </a:p>
          <a:p>
            <a:pPr marL="742950" lvl="1" indent="-285750" algn="l">
              <a:buFont typeface="+mj-lt"/>
              <a:buAutoNum type="arabicPeriod"/>
            </a:pPr>
            <a:r>
              <a:rPr lang="en-US" b="0" i="0" dirty="0">
                <a:solidFill>
                  <a:srgbClr val="374151"/>
                </a:solidFill>
                <a:effectLst/>
                <a:latin typeface="Söhne"/>
              </a:rPr>
              <a:t>Follow the rules of FOSS licenses you use, such as giving proper attribution.</a:t>
            </a:r>
          </a:p>
          <a:p>
            <a:pPr marL="742950" lvl="1" indent="-285750" algn="l">
              <a:buFont typeface="+mj-lt"/>
              <a:buAutoNum type="arabicPeriod"/>
            </a:pPr>
            <a:r>
              <a:rPr lang="en-US" b="0" i="0" dirty="0">
                <a:solidFill>
                  <a:srgbClr val="374151"/>
                </a:solidFill>
                <a:effectLst/>
                <a:latin typeface="Söhne"/>
              </a:rPr>
              <a:t>Ensure compatibility between different FOSS licenses to avoid problems.</a:t>
            </a:r>
          </a:p>
          <a:p>
            <a:endParaRPr lang="en-IN" dirty="0"/>
          </a:p>
          <a:p>
            <a:r>
              <a:rPr lang="en-US" b="0" i="0" dirty="0">
                <a:solidFill>
                  <a:srgbClr val="374151"/>
                </a:solidFill>
                <a:effectLst/>
                <a:latin typeface="Söhne"/>
              </a:rPr>
              <a:t>In summary, respect the rights of authors, be mindful of patent issues, clarify agreements when contributing, and comply with FOSS licenses to avoid legal complications. </a:t>
            </a:r>
            <a:endParaRPr lang="en-IN" dirty="0"/>
          </a:p>
        </p:txBody>
      </p:sp>
      <p:sp>
        <p:nvSpPr>
          <p:cNvPr id="3" name="Footer Placeholder 2">
            <a:extLst>
              <a:ext uri="{FF2B5EF4-FFF2-40B4-BE49-F238E27FC236}">
                <a16:creationId xmlns:a16="http://schemas.microsoft.com/office/drawing/2014/main" id="{A0DA1436-4783-8560-303D-C1EE663A00F1}"/>
              </a:ext>
            </a:extLst>
          </p:cNvPr>
          <p:cNvSpPr>
            <a:spLocks noGrp="1"/>
          </p:cNvSpPr>
          <p:nvPr>
            <p:ph type="ftr" sz="quarter" idx="11"/>
          </p:nvPr>
        </p:nvSpPr>
        <p:spPr/>
        <p:txBody>
          <a:bodyPr/>
          <a:lstStyle/>
          <a:p>
            <a:r>
              <a:rPr lang="en-IN"/>
              <a:t>By INDUMATHI , SVDC , K R PURAM</a:t>
            </a:r>
          </a:p>
        </p:txBody>
      </p:sp>
    </p:spTree>
    <p:extLst>
      <p:ext uri="{BB962C8B-B14F-4D97-AF65-F5344CB8AC3E}">
        <p14:creationId xmlns:p14="http://schemas.microsoft.com/office/powerpoint/2010/main" val="596114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ADD80-4EC2-BCA3-C7C8-411C9DC612FD}"/>
              </a:ext>
            </a:extLst>
          </p:cNvPr>
          <p:cNvSpPr txBox="1"/>
          <p:nvPr/>
        </p:nvSpPr>
        <p:spPr>
          <a:xfrm>
            <a:off x="678730" y="320511"/>
            <a:ext cx="10303497" cy="5632311"/>
          </a:xfrm>
          <a:prstGeom prst="rect">
            <a:avLst/>
          </a:prstGeom>
          <a:noFill/>
        </p:spPr>
        <p:txBody>
          <a:bodyPr wrap="square" rtlCol="0">
            <a:spAutoFit/>
          </a:bodyPr>
          <a:lstStyle/>
          <a:p>
            <a:pPr algn="just"/>
            <a:r>
              <a:rPr lang="en-IN" b="1" dirty="0"/>
              <a:t>1.7 APPLICATIONS OF OPEN SOURCES</a:t>
            </a:r>
          </a:p>
          <a:p>
            <a:pPr algn="just"/>
            <a:endParaRPr lang="en-IN" dirty="0"/>
          </a:p>
          <a:p>
            <a:pPr algn="just"/>
            <a:r>
              <a:rPr lang="en-US" b="0" i="0" dirty="0">
                <a:solidFill>
                  <a:srgbClr val="374151"/>
                </a:solidFill>
                <a:effectLst/>
                <a:latin typeface="Söhne"/>
              </a:rPr>
              <a:t>Open-source software (OSS) has a wide range of applications across various domains. Here are some common applications of open-source software:</a:t>
            </a:r>
          </a:p>
          <a:p>
            <a:pPr algn="just"/>
            <a:endParaRPr lang="en-US" b="0" i="0" dirty="0">
              <a:solidFill>
                <a:srgbClr val="374151"/>
              </a:solidFill>
              <a:effectLst/>
              <a:latin typeface="Söhne"/>
            </a:endParaRPr>
          </a:p>
          <a:p>
            <a:pPr marL="342900" indent="-342900" algn="just">
              <a:buFont typeface="+mj-lt"/>
              <a:buAutoNum type="arabicPeriod"/>
            </a:pPr>
            <a:r>
              <a:rPr lang="en-US" b="1" i="0" dirty="0">
                <a:solidFill>
                  <a:srgbClr val="374151"/>
                </a:solidFill>
                <a:effectLst/>
                <a:latin typeface="Söhne"/>
              </a:rPr>
              <a:t>Operating Systems</a:t>
            </a:r>
            <a:r>
              <a:rPr lang="en-US" b="0" i="0" dirty="0">
                <a:solidFill>
                  <a:srgbClr val="374151"/>
                </a:solidFill>
                <a:effectLst/>
                <a:latin typeface="Söhne"/>
              </a:rPr>
              <a:t>: Open-source operating systems, such as Linux, provide alternatives to proprietary systems like Windows and macOS. They are used in servers, personal computers, mobile devices, and embedded systems.</a:t>
            </a:r>
          </a:p>
          <a:p>
            <a:pPr marL="342900" indent="-342900" algn="just">
              <a:buFont typeface="+mj-lt"/>
              <a:buAutoNum type="arabicPeriod"/>
            </a:pPr>
            <a:r>
              <a:rPr lang="en-US" b="1" i="0" dirty="0">
                <a:solidFill>
                  <a:srgbClr val="374151"/>
                </a:solidFill>
                <a:effectLst/>
                <a:latin typeface="Söhne"/>
              </a:rPr>
              <a:t>Web Development: </a:t>
            </a:r>
            <a:r>
              <a:rPr lang="en-US" b="0" i="0" dirty="0">
                <a:solidFill>
                  <a:srgbClr val="374151"/>
                </a:solidFill>
                <a:effectLst/>
                <a:latin typeface="Söhne"/>
              </a:rPr>
              <a:t>Many popular web technologies and frameworks, including Apache, Nginx, Node.js, and WordPress, are open source. They enable the creation of websites, web applications, and content management systems.</a:t>
            </a:r>
          </a:p>
          <a:p>
            <a:pPr marL="342900" indent="-342900" algn="just">
              <a:buFont typeface="+mj-lt"/>
              <a:buAutoNum type="arabicPeriod"/>
            </a:pPr>
            <a:r>
              <a:rPr lang="en-US" b="1" i="0" dirty="0">
                <a:solidFill>
                  <a:srgbClr val="374151"/>
                </a:solidFill>
                <a:effectLst/>
                <a:latin typeface="Söhne"/>
              </a:rPr>
              <a:t>Databases</a:t>
            </a:r>
            <a:r>
              <a:rPr lang="en-US" b="0" i="0" dirty="0">
                <a:solidFill>
                  <a:srgbClr val="374151"/>
                </a:solidFill>
                <a:effectLst/>
                <a:latin typeface="Söhne"/>
              </a:rPr>
              <a:t>: Open-source databases like MySQL, PostgreSQL, and MongoDB are widely used for managing and storing structured and unstructured data in various applications, from small-scale projects to large enterprise systems.</a:t>
            </a:r>
          </a:p>
          <a:p>
            <a:pPr marL="342900" indent="-342900" algn="just">
              <a:buFont typeface="+mj-lt"/>
              <a:buAutoNum type="arabicPeriod"/>
            </a:pPr>
            <a:r>
              <a:rPr lang="en-US" b="1" i="0" dirty="0">
                <a:solidFill>
                  <a:srgbClr val="374151"/>
                </a:solidFill>
                <a:effectLst/>
                <a:latin typeface="Söhne"/>
              </a:rPr>
              <a:t>Content Management Systems (CMS): </a:t>
            </a:r>
            <a:r>
              <a:rPr lang="en-US" b="0" i="0" dirty="0">
                <a:solidFill>
                  <a:srgbClr val="374151"/>
                </a:solidFill>
                <a:effectLst/>
                <a:latin typeface="Söhne"/>
              </a:rPr>
              <a:t>Open-source CMS platforms, such as WordPress, Drupal, and Joomla, provide tools for creating and managing websites and digital content, making them popular among individuals, businesses, and organizations.</a:t>
            </a:r>
          </a:p>
          <a:p>
            <a:pPr marL="342900" indent="-342900" algn="just">
              <a:buFont typeface="+mj-lt"/>
              <a:buAutoNum type="arabicPeriod"/>
            </a:pPr>
            <a:r>
              <a:rPr lang="en-US" b="1" i="0" dirty="0">
                <a:solidFill>
                  <a:srgbClr val="374151"/>
                </a:solidFill>
                <a:effectLst/>
                <a:latin typeface="Söhne"/>
              </a:rPr>
              <a:t>Development Tools</a:t>
            </a:r>
            <a:r>
              <a:rPr lang="en-US" b="0" i="0" dirty="0">
                <a:solidFill>
                  <a:srgbClr val="374151"/>
                </a:solidFill>
                <a:effectLst/>
                <a:latin typeface="Söhne"/>
              </a:rPr>
              <a:t>: Open-source development tools, including programming languages like Python, Java, and PHP, as well as integrated development environments (IDEs) like Eclipse and Visual Studio Code, support software development across different domains.</a:t>
            </a:r>
            <a:endParaRPr lang="en-IN" dirty="0"/>
          </a:p>
        </p:txBody>
      </p:sp>
      <p:sp>
        <p:nvSpPr>
          <p:cNvPr id="3" name="Footer Placeholder 2">
            <a:extLst>
              <a:ext uri="{FF2B5EF4-FFF2-40B4-BE49-F238E27FC236}">
                <a16:creationId xmlns:a16="http://schemas.microsoft.com/office/drawing/2014/main" id="{4D2D0777-32DD-7CB1-5949-B00EC37479A5}"/>
              </a:ext>
            </a:extLst>
          </p:cNvPr>
          <p:cNvSpPr>
            <a:spLocks noGrp="1"/>
          </p:cNvSpPr>
          <p:nvPr>
            <p:ph type="ftr" sz="quarter" idx="11"/>
          </p:nvPr>
        </p:nvSpPr>
        <p:spPr/>
        <p:txBody>
          <a:bodyPr/>
          <a:lstStyle/>
          <a:p>
            <a:r>
              <a:rPr lang="en-IN"/>
              <a:t>By INDUMATHI , SVDC , K R PURAM</a:t>
            </a:r>
          </a:p>
        </p:txBody>
      </p:sp>
    </p:spTree>
    <p:extLst>
      <p:ext uri="{BB962C8B-B14F-4D97-AF65-F5344CB8AC3E}">
        <p14:creationId xmlns:p14="http://schemas.microsoft.com/office/powerpoint/2010/main" val="2773222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A78C7B-F218-4A53-E6B8-F23B4A935AD0}"/>
              </a:ext>
            </a:extLst>
          </p:cNvPr>
          <p:cNvSpPr txBox="1"/>
          <p:nvPr/>
        </p:nvSpPr>
        <p:spPr>
          <a:xfrm>
            <a:off x="622169" y="197963"/>
            <a:ext cx="10426045" cy="5078313"/>
          </a:xfrm>
          <a:prstGeom prst="rect">
            <a:avLst/>
          </a:prstGeom>
          <a:noFill/>
        </p:spPr>
        <p:txBody>
          <a:bodyPr wrap="square" rtlCol="0">
            <a:spAutoFit/>
          </a:bodyPr>
          <a:lstStyle/>
          <a:p>
            <a:pPr algn="l">
              <a:buFont typeface="+mj-lt"/>
              <a:buAutoNum type="arabicPeriod"/>
            </a:pPr>
            <a:endParaRPr lang="en-US" b="0" i="0" dirty="0">
              <a:solidFill>
                <a:srgbClr val="374151"/>
              </a:solidFill>
              <a:effectLst/>
              <a:latin typeface="Söhne"/>
            </a:endParaRPr>
          </a:p>
          <a:p>
            <a:pPr marL="342900" indent="-342900" algn="l">
              <a:buFont typeface="+mj-lt"/>
              <a:buAutoNum type="arabicPeriod" startAt="6"/>
            </a:pPr>
            <a:r>
              <a:rPr lang="en-US" b="0" i="0" dirty="0">
                <a:solidFill>
                  <a:srgbClr val="374151"/>
                </a:solidFill>
                <a:effectLst/>
                <a:latin typeface="Söhne"/>
              </a:rPr>
              <a:t>Artificial Intelligence and Machine Learning: Open-source frameworks like TensorFlow, </a:t>
            </a:r>
            <a:r>
              <a:rPr lang="en-US" b="0" i="0" dirty="0" err="1">
                <a:solidFill>
                  <a:srgbClr val="374151"/>
                </a:solidFill>
                <a:effectLst/>
                <a:latin typeface="Söhne"/>
              </a:rPr>
              <a:t>PyTorch</a:t>
            </a:r>
            <a:r>
              <a:rPr lang="en-US" b="0" i="0" dirty="0">
                <a:solidFill>
                  <a:srgbClr val="374151"/>
                </a:solidFill>
                <a:effectLst/>
                <a:latin typeface="Söhne"/>
              </a:rPr>
              <a:t>, and scikit-learn are extensively used in the development of AI and machine learning applications. They provide libraries and tools for training and deploying models.</a:t>
            </a:r>
          </a:p>
          <a:p>
            <a:pPr marL="342900" indent="-342900" algn="l">
              <a:buFont typeface="+mj-lt"/>
              <a:buAutoNum type="arabicPeriod" startAt="6"/>
            </a:pPr>
            <a:r>
              <a:rPr lang="en-US" b="0" i="0" dirty="0">
                <a:solidFill>
                  <a:srgbClr val="374151"/>
                </a:solidFill>
                <a:effectLst/>
                <a:latin typeface="Söhne"/>
              </a:rPr>
              <a:t>Internet of Things (IoT): Open-source platforms like Arduino and Raspberry Pi are widely used for prototyping and developing IoT projects. They offer hardware and software solutions for building connected devices and smart systems.</a:t>
            </a:r>
          </a:p>
          <a:p>
            <a:pPr marL="342900" indent="-342900" algn="l">
              <a:buFont typeface="+mj-lt"/>
              <a:buAutoNum type="arabicPeriod" startAt="6"/>
            </a:pPr>
            <a:r>
              <a:rPr lang="en-US" b="0" i="0" dirty="0">
                <a:solidFill>
                  <a:srgbClr val="374151"/>
                </a:solidFill>
                <a:effectLst/>
                <a:latin typeface="Söhne"/>
              </a:rPr>
              <a:t>Scientific Research: Open-source software is prevalent in scientific research, facilitating data analysis, simulation, modeling, and visualization. Tools like R, GNU Octave, and </a:t>
            </a:r>
            <a:r>
              <a:rPr lang="en-US" b="0" i="0" dirty="0" err="1">
                <a:solidFill>
                  <a:srgbClr val="374151"/>
                </a:solidFill>
                <a:effectLst/>
                <a:latin typeface="Söhne"/>
              </a:rPr>
              <a:t>OpenFOAM</a:t>
            </a:r>
            <a:r>
              <a:rPr lang="en-US" b="0" i="0" dirty="0">
                <a:solidFill>
                  <a:srgbClr val="374151"/>
                </a:solidFill>
                <a:effectLst/>
                <a:latin typeface="Söhne"/>
              </a:rPr>
              <a:t> are used in various scientific disciplines.</a:t>
            </a:r>
          </a:p>
          <a:p>
            <a:pPr marL="342900" indent="-342900" algn="l">
              <a:buFont typeface="+mj-lt"/>
              <a:buAutoNum type="arabicPeriod" startAt="6"/>
            </a:pPr>
            <a:r>
              <a:rPr lang="en-US" b="0" i="0" dirty="0">
                <a:solidFill>
                  <a:srgbClr val="374151"/>
                </a:solidFill>
                <a:effectLst/>
                <a:latin typeface="Söhne"/>
              </a:rPr>
              <a:t>Security and Privacy: Open-source security tools, such as OpenSSL and GnuPG, provide encryption, authentication, and secure communication protocols. They play a crucial role in securing systems and protecting privacy.</a:t>
            </a:r>
          </a:p>
          <a:p>
            <a:pPr marL="342900" indent="-342900" algn="l">
              <a:buFont typeface="+mj-lt"/>
              <a:buAutoNum type="arabicPeriod" startAt="6"/>
            </a:pPr>
            <a:r>
              <a:rPr lang="en-US" b="0" i="0" dirty="0">
                <a:solidFill>
                  <a:srgbClr val="374151"/>
                </a:solidFill>
                <a:effectLst/>
                <a:latin typeface="Söhne"/>
              </a:rPr>
              <a:t>Education: Open-source software is commonly used in educational institutions to teach programming, computer science, and other disciplines. It provides accessible and cost-effective tools for students and educators.</a:t>
            </a:r>
          </a:p>
          <a:p>
            <a:pPr marL="342900" indent="-342900">
              <a:buFont typeface="+mj-lt"/>
              <a:buAutoNum type="arabicPeriod" startAt="6"/>
            </a:pPr>
            <a:endParaRPr lang="en-IN" dirty="0"/>
          </a:p>
          <a:p>
            <a:endParaRPr lang="en-IN" dirty="0"/>
          </a:p>
        </p:txBody>
      </p:sp>
      <p:sp>
        <p:nvSpPr>
          <p:cNvPr id="3" name="Footer Placeholder 2">
            <a:extLst>
              <a:ext uri="{FF2B5EF4-FFF2-40B4-BE49-F238E27FC236}">
                <a16:creationId xmlns:a16="http://schemas.microsoft.com/office/drawing/2014/main" id="{7B017C84-A61F-B4E0-9125-067C399D62CD}"/>
              </a:ext>
            </a:extLst>
          </p:cNvPr>
          <p:cNvSpPr>
            <a:spLocks noGrp="1"/>
          </p:cNvSpPr>
          <p:nvPr>
            <p:ph type="ftr" sz="quarter" idx="11"/>
          </p:nvPr>
        </p:nvSpPr>
        <p:spPr/>
        <p:txBody>
          <a:bodyPr/>
          <a:lstStyle/>
          <a:p>
            <a:r>
              <a:rPr lang="en-IN"/>
              <a:t>By INDUMATHI , SVDC , K R PURAM</a:t>
            </a:r>
          </a:p>
        </p:txBody>
      </p:sp>
    </p:spTree>
    <p:extLst>
      <p:ext uri="{BB962C8B-B14F-4D97-AF65-F5344CB8AC3E}">
        <p14:creationId xmlns:p14="http://schemas.microsoft.com/office/powerpoint/2010/main" val="2329497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75A8F5-7936-73C5-7771-58183D877B3D}"/>
              </a:ext>
            </a:extLst>
          </p:cNvPr>
          <p:cNvSpPr txBox="1"/>
          <p:nvPr/>
        </p:nvSpPr>
        <p:spPr>
          <a:xfrm>
            <a:off x="650449" y="273377"/>
            <a:ext cx="10416619" cy="7848302"/>
          </a:xfrm>
          <a:prstGeom prst="rect">
            <a:avLst/>
          </a:prstGeom>
          <a:noFill/>
        </p:spPr>
        <p:txBody>
          <a:bodyPr wrap="square" rtlCol="0">
            <a:spAutoFit/>
          </a:bodyPr>
          <a:lstStyle/>
          <a:p>
            <a:r>
              <a:rPr lang="en-IN" b="1" dirty="0"/>
              <a:t>1.8 OPEN SOURCE OPERATING SYSTEMS</a:t>
            </a:r>
          </a:p>
          <a:p>
            <a:endParaRPr lang="en-IN" dirty="0"/>
          </a:p>
          <a:p>
            <a:r>
              <a:rPr lang="en-IN" b="1" dirty="0"/>
              <a:t>FEDORA</a:t>
            </a:r>
          </a:p>
          <a:p>
            <a:endParaRPr lang="en-IN" dirty="0"/>
          </a:p>
          <a:p>
            <a:pPr algn="l"/>
            <a:r>
              <a:rPr lang="en-US" b="0" i="0" u="sng" dirty="0">
                <a:solidFill>
                  <a:srgbClr val="BB0E30"/>
                </a:solidFill>
                <a:effectLst/>
                <a:latin typeface="Be Vietnam"/>
                <a:hlinkClick r:id="rId2" tooltip="Fedora Linux"/>
              </a:rPr>
              <a:t>Fedora</a:t>
            </a:r>
            <a:r>
              <a:rPr lang="en-US" b="0" i="0" dirty="0">
                <a:solidFill>
                  <a:srgbClr val="444444"/>
                </a:solidFill>
                <a:effectLst/>
                <a:latin typeface="Be Vietnam"/>
              </a:rPr>
              <a:t> is a free and open-source Linux distribution that is maintained by </a:t>
            </a:r>
            <a:r>
              <a:rPr lang="en-US" b="1" i="0" dirty="0">
                <a:solidFill>
                  <a:srgbClr val="444444"/>
                </a:solidFill>
                <a:effectLst/>
                <a:latin typeface="Be Vietnam"/>
              </a:rPr>
              <a:t>Fedora Project</a:t>
            </a:r>
            <a:r>
              <a:rPr lang="en-US" b="0" i="0" dirty="0">
                <a:solidFill>
                  <a:srgbClr val="444444"/>
                </a:solidFill>
                <a:effectLst/>
                <a:latin typeface="Be Vietnam"/>
              </a:rPr>
              <a:t> which is sponsored by </a:t>
            </a:r>
            <a:r>
              <a:rPr lang="en-US" b="1" i="0" dirty="0">
                <a:solidFill>
                  <a:srgbClr val="444444"/>
                </a:solidFill>
                <a:effectLst/>
                <a:latin typeface="Be Vietnam"/>
              </a:rPr>
              <a:t>Red Hat</a:t>
            </a:r>
            <a:r>
              <a:rPr lang="en-US" b="0" i="0" dirty="0">
                <a:solidFill>
                  <a:srgbClr val="444444"/>
                </a:solidFill>
                <a:effectLst/>
                <a:latin typeface="Be Vietnam"/>
              </a:rPr>
              <a:t> with support from other companies.</a:t>
            </a:r>
          </a:p>
          <a:p>
            <a:pPr algn="l"/>
            <a:endParaRPr lang="en-US" b="0" i="0" dirty="0">
              <a:solidFill>
                <a:srgbClr val="444444"/>
              </a:solidFill>
              <a:effectLst/>
              <a:latin typeface="Be Vietnam"/>
            </a:endParaRPr>
          </a:p>
          <a:p>
            <a:pPr algn="just"/>
            <a:r>
              <a:rPr lang="en-US" b="0" i="0" dirty="0">
                <a:solidFill>
                  <a:srgbClr val="444444"/>
                </a:solidFill>
                <a:effectLst/>
                <a:latin typeface="Be Vietnam"/>
              </a:rPr>
              <a:t>Fedora is referred to as a “</a:t>
            </a:r>
            <a:r>
              <a:rPr lang="en-US" b="1" i="0" dirty="0">
                <a:solidFill>
                  <a:srgbClr val="444444"/>
                </a:solidFill>
                <a:effectLst/>
                <a:latin typeface="Be Vietnam"/>
              </a:rPr>
              <a:t>bleeding edge</a:t>
            </a:r>
            <a:r>
              <a:rPr lang="en-US" b="0" i="0" dirty="0">
                <a:solidFill>
                  <a:srgbClr val="444444"/>
                </a:solidFill>
                <a:effectLst/>
                <a:latin typeface="Be Vietnam"/>
              </a:rPr>
              <a:t>” operating system. This implies that it regularly gets the latest software updates, features, and drivers. As such, it’s an operating system recommended for users who crave the latest applications, drivers, and features.</a:t>
            </a:r>
          </a:p>
          <a:p>
            <a:pPr algn="just"/>
            <a:endParaRPr lang="en-US" b="0" i="0" dirty="0">
              <a:solidFill>
                <a:srgbClr val="444444"/>
              </a:solidFill>
              <a:effectLst/>
              <a:latin typeface="Be Vietnam"/>
            </a:endParaRPr>
          </a:p>
          <a:p>
            <a:pPr algn="just"/>
            <a:r>
              <a:rPr lang="en-US" b="1" i="0" dirty="0">
                <a:solidFill>
                  <a:srgbClr val="444444"/>
                </a:solidFill>
                <a:effectLst/>
                <a:latin typeface="Be Vietnam"/>
              </a:rPr>
              <a:t>Fedora</a:t>
            </a:r>
            <a:r>
              <a:rPr lang="en-US" b="0" i="0" dirty="0">
                <a:solidFill>
                  <a:srgbClr val="444444"/>
                </a:solidFill>
                <a:effectLst/>
                <a:latin typeface="Be Vietnam"/>
              </a:rPr>
              <a:t> is designed as a reliable, secure, and general-purpose Linux distribution for all users. It can be deployed in a workstation as a desktop operating system or used in a server environment. New releases of Fedora are pushed out after 6 months.</a:t>
            </a:r>
          </a:p>
          <a:p>
            <a:pPr algn="just"/>
            <a:r>
              <a:rPr lang="en-US" b="1" dirty="0">
                <a:solidFill>
                  <a:srgbClr val="444444"/>
                </a:solidFill>
                <a:latin typeface="Be Vietnam"/>
              </a:rPr>
              <a:t>38 versions of Fedora have been released till date.</a:t>
            </a:r>
          </a:p>
          <a:p>
            <a:pPr algn="just"/>
            <a:endParaRPr lang="en-US" dirty="0">
              <a:solidFill>
                <a:srgbClr val="444444"/>
              </a:solidFill>
              <a:latin typeface="Be Vietnam"/>
            </a:endParaRPr>
          </a:p>
          <a:p>
            <a:pPr algn="l"/>
            <a:r>
              <a:rPr lang="en-US" b="0" i="0" dirty="0">
                <a:solidFill>
                  <a:srgbClr val="374151"/>
                </a:solidFill>
                <a:effectLst/>
                <a:latin typeface="Söhne"/>
              </a:rPr>
              <a:t>Here are some key aspects of Fedora:</a:t>
            </a:r>
          </a:p>
          <a:p>
            <a:pPr algn="l">
              <a:buFont typeface="+mj-lt"/>
              <a:buAutoNum type="arabicPeriod"/>
            </a:pPr>
            <a:r>
              <a:rPr lang="en-US" b="1" i="0" dirty="0">
                <a:solidFill>
                  <a:srgbClr val="374151"/>
                </a:solidFill>
                <a:effectLst/>
                <a:latin typeface="Söhne"/>
              </a:rPr>
              <a:t>Community-Driven</a:t>
            </a:r>
            <a:r>
              <a:rPr lang="en-US" b="0" i="0" dirty="0">
                <a:solidFill>
                  <a:srgbClr val="374151"/>
                </a:solidFill>
                <a:effectLst/>
                <a:latin typeface="Söhne"/>
              </a:rPr>
              <a:t>: Fedora is developed by the Fedora Project, a community-driven project sponsored by Red Hat. It encourages community participation and collaboration in the development and improvement of the operating system.</a:t>
            </a:r>
          </a:p>
          <a:p>
            <a:pPr algn="l">
              <a:buFont typeface="+mj-lt"/>
              <a:buAutoNum type="arabicPeriod"/>
            </a:pPr>
            <a:r>
              <a:rPr lang="en-US" b="1" i="0" dirty="0">
                <a:solidFill>
                  <a:srgbClr val="374151"/>
                </a:solidFill>
                <a:effectLst/>
                <a:latin typeface="Söhne"/>
              </a:rPr>
              <a:t>Cutting-Edge Technology: </a:t>
            </a:r>
            <a:r>
              <a:rPr lang="en-US" b="0" i="0" dirty="0">
                <a:solidFill>
                  <a:srgbClr val="374151"/>
                </a:solidFill>
                <a:effectLst/>
                <a:latin typeface="Söhne"/>
              </a:rPr>
              <a:t>Fedora aims to be at the forefront of technology by including the latest stable versions of open-source software. It serves as a platform for testing and showcasing new features and innovations in the Linux ecosystem.</a:t>
            </a:r>
          </a:p>
          <a:p>
            <a:pPr algn="just"/>
            <a:endParaRPr lang="en-US" dirty="0">
              <a:solidFill>
                <a:srgbClr val="444444"/>
              </a:solidFill>
              <a:latin typeface="Be Vietnam"/>
            </a:endParaRPr>
          </a:p>
          <a:p>
            <a:pPr algn="just"/>
            <a:endParaRPr lang="en-US" b="0" i="0" dirty="0">
              <a:solidFill>
                <a:srgbClr val="444444"/>
              </a:solidFill>
              <a:effectLst/>
              <a:latin typeface="Be Vietnam"/>
            </a:endParaRPr>
          </a:p>
          <a:p>
            <a:pPr algn="just"/>
            <a:endParaRPr lang="en-US" b="0" i="0" dirty="0">
              <a:solidFill>
                <a:srgbClr val="444444"/>
              </a:solidFill>
              <a:effectLst/>
              <a:latin typeface="Be Vietnam"/>
            </a:endParaRPr>
          </a:p>
          <a:p>
            <a:endParaRPr lang="en-IN" dirty="0"/>
          </a:p>
          <a:p>
            <a:endParaRPr lang="en-IN" dirty="0"/>
          </a:p>
        </p:txBody>
      </p:sp>
      <p:pic>
        <p:nvPicPr>
          <p:cNvPr id="2052" name="Picture 4">
            <a:extLst>
              <a:ext uri="{FF2B5EF4-FFF2-40B4-BE49-F238E27FC236}">
                <a16:creationId xmlns:a16="http://schemas.microsoft.com/office/drawing/2014/main" id="{A6208864-9050-ED2C-9D1D-C8331665A0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5826" y="329962"/>
            <a:ext cx="934995" cy="91440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28229875-04FB-931A-8F7A-4F1F8749F705}"/>
              </a:ext>
            </a:extLst>
          </p:cNvPr>
          <p:cNvSpPr>
            <a:spLocks noGrp="1"/>
          </p:cNvSpPr>
          <p:nvPr>
            <p:ph type="ftr" sz="quarter" idx="11"/>
          </p:nvPr>
        </p:nvSpPr>
        <p:spPr/>
        <p:txBody>
          <a:bodyPr/>
          <a:lstStyle/>
          <a:p>
            <a:r>
              <a:rPr lang="en-IN"/>
              <a:t>By INDUMATHI , SVDC , K R PURAM</a:t>
            </a:r>
          </a:p>
        </p:txBody>
      </p:sp>
    </p:spTree>
    <p:extLst>
      <p:ext uri="{BB962C8B-B14F-4D97-AF65-F5344CB8AC3E}">
        <p14:creationId xmlns:p14="http://schemas.microsoft.com/office/powerpoint/2010/main" val="1244616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BB4804-5250-5693-0D2A-0F127B59A089}"/>
              </a:ext>
            </a:extLst>
          </p:cNvPr>
          <p:cNvSpPr txBox="1"/>
          <p:nvPr/>
        </p:nvSpPr>
        <p:spPr>
          <a:xfrm>
            <a:off x="537328" y="527901"/>
            <a:ext cx="10058400" cy="5632311"/>
          </a:xfrm>
          <a:prstGeom prst="rect">
            <a:avLst/>
          </a:prstGeom>
          <a:noFill/>
        </p:spPr>
        <p:txBody>
          <a:bodyPr wrap="square" rtlCol="0">
            <a:spAutoFit/>
          </a:bodyPr>
          <a:lstStyle/>
          <a:p>
            <a:pPr marL="342900" indent="-342900" algn="l">
              <a:buFont typeface="+mj-lt"/>
              <a:buAutoNum type="arabicPeriod" startAt="3"/>
            </a:pPr>
            <a:r>
              <a:rPr lang="en-US" b="0" i="0" dirty="0">
                <a:solidFill>
                  <a:srgbClr val="374151"/>
                </a:solidFill>
                <a:effectLst/>
                <a:latin typeface="Söhne"/>
              </a:rPr>
              <a:t>Rapid Release Cycle: Fedora follows a fast release cycle, with a new version typically released approximately every six months. This frequent release schedule allows users to access the latest software updates and features quickly.</a:t>
            </a:r>
          </a:p>
          <a:p>
            <a:pPr marL="342900" indent="-342900" algn="l">
              <a:buFont typeface="+mj-lt"/>
              <a:buAutoNum type="arabicPeriod" startAt="3"/>
            </a:pPr>
            <a:r>
              <a:rPr lang="en-US" b="0" i="0" dirty="0">
                <a:solidFill>
                  <a:srgbClr val="374151"/>
                </a:solidFill>
                <a:effectLst/>
                <a:latin typeface="Söhne"/>
              </a:rPr>
              <a:t>Variety of Editions: Fedora offers different editions tailored for specific use cases. The main edition, Fedora Workstation, focuses on providing a user-friendly desktop environment for developers and general users. Other editions include Fedora Server, designed for server deployments, and Fedora IoT, targeting Internet of Things devices.</a:t>
            </a:r>
          </a:p>
          <a:p>
            <a:pPr marL="342900" indent="-342900" algn="l">
              <a:buFont typeface="+mj-lt"/>
              <a:buAutoNum type="arabicPeriod" startAt="3"/>
            </a:pPr>
            <a:r>
              <a:rPr lang="en-US" b="0" i="0" dirty="0">
                <a:solidFill>
                  <a:srgbClr val="374151"/>
                </a:solidFill>
                <a:effectLst/>
                <a:latin typeface="Söhne"/>
              </a:rPr>
              <a:t>Package Management: Fedora uses the DNF package manager (a successor to YUM) for software package installation, removal, and updates. The package repositories provide a vast collection of open-source software applications.</a:t>
            </a:r>
          </a:p>
          <a:p>
            <a:pPr marL="342900" indent="-342900" algn="l">
              <a:buFont typeface="+mj-lt"/>
              <a:buAutoNum type="arabicPeriod" startAt="3"/>
            </a:pPr>
            <a:r>
              <a:rPr lang="en-US" b="0" i="0" dirty="0">
                <a:solidFill>
                  <a:srgbClr val="374151"/>
                </a:solidFill>
                <a:effectLst/>
                <a:latin typeface="Söhne"/>
              </a:rPr>
              <a:t>Security-Focused: Fedora places a strong emphasis on security and includes features like </a:t>
            </a:r>
            <a:r>
              <a:rPr lang="en-US" b="0" i="0" dirty="0" err="1">
                <a:solidFill>
                  <a:srgbClr val="374151"/>
                </a:solidFill>
                <a:effectLst/>
                <a:latin typeface="Söhne"/>
              </a:rPr>
              <a:t>SELinux</a:t>
            </a:r>
            <a:r>
              <a:rPr lang="en-US" b="0" i="0" dirty="0">
                <a:solidFill>
                  <a:srgbClr val="374151"/>
                </a:solidFill>
                <a:effectLst/>
                <a:latin typeface="Söhne"/>
              </a:rPr>
              <a:t> (Security-Enhanced Linux) to provide enhanced security measures. Regular security updates and robust security practices are integral to the Fedora ecosystem.</a:t>
            </a:r>
          </a:p>
          <a:p>
            <a:pPr marL="342900" indent="-342900" algn="l">
              <a:buFont typeface="+mj-lt"/>
              <a:buAutoNum type="arabicPeriod" startAt="3"/>
            </a:pPr>
            <a:r>
              <a:rPr lang="en-US" b="0" i="0" dirty="0">
                <a:solidFill>
                  <a:srgbClr val="374151"/>
                </a:solidFill>
                <a:effectLst/>
                <a:latin typeface="Söhne"/>
              </a:rPr>
              <a:t>Community Support: The Fedora community actively provides support through forums, mailing lists, IRC channels, and documentation. Users can find assistance and engage with other Fedora enthusiasts to troubleshoot issues or seek advice.</a:t>
            </a:r>
          </a:p>
          <a:p>
            <a:pPr marL="342900" indent="-342900" algn="l">
              <a:buFont typeface="+mj-lt"/>
              <a:buAutoNum type="arabicPeriod" startAt="3"/>
            </a:pPr>
            <a:r>
              <a:rPr lang="en-US" b="0" i="0" dirty="0">
                <a:solidFill>
                  <a:srgbClr val="374151"/>
                </a:solidFill>
                <a:effectLst/>
                <a:latin typeface="Söhne"/>
              </a:rPr>
              <a:t>Upstream Contributions: Fedora plays a crucial role in contributing back to the open-source community. It serves as a testing ground for new features and bug fixes, with many improvements eventually making their way upstream to projects like the Linux kernel.</a:t>
            </a:r>
          </a:p>
          <a:p>
            <a:endParaRPr lang="en-IN" dirty="0"/>
          </a:p>
        </p:txBody>
      </p:sp>
      <p:sp>
        <p:nvSpPr>
          <p:cNvPr id="3" name="Footer Placeholder 2">
            <a:extLst>
              <a:ext uri="{FF2B5EF4-FFF2-40B4-BE49-F238E27FC236}">
                <a16:creationId xmlns:a16="http://schemas.microsoft.com/office/drawing/2014/main" id="{CE55EFC7-3E72-5F8C-87C9-1D2DDEA720BE}"/>
              </a:ext>
            </a:extLst>
          </p:cNvPr>
          <p:cNvSpPr>
            <a:spLocks noGrp="1"/>
          </p:cNvSpPr>
          <p:nvPr>
            <p:ph type="ftr" sz="quarter" idx="11"/>
          </p:nvPr>
        </p:nvSpPr>
        <p:spPr/>
        <p:txBody>
          <a:bodyPr/>
          <a:lstStyle/>
          <a:p>
            <a:r>
              <a:rPr lang="en-IN"/>
              <a:t>By INDUMATHI , SVDC , K R PURAM</a:t>
            </a:r>
          </a:p>
        </p:txBody>
      </p:sp>
    </p:spTree>
    <p:extLst>
      <p:ext uri="{BB962C8B-B14F-4D97-AF65-F5344CB8AC3E}">
        <p14:creationId xmlns:p14="http://schemas.microsoft.com/office/powerpoint/2010/main" val="2688304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995104-E8FE-3C19-5F56-D101AE214C86}"/>
              </a:ext>
            </a:extLst>
          </p:cNvPr>
          <p:cNvSpPr txBox="1"/>
          <p:nvPr/>
        </p:nvSpPr>
        <p:spPr>
          <a:xfrm>
            <a:off x="386451" y="914400"/>
            <a:ext cx="10256363" cy="5355312"/>
          </a:xfrm>
          <a:prstGeom prst="rect">
            <a:avLst/>
          </a:prstGeom>
          <a:noFill/>
        </p:spPr>
        <p:txBody>
          <a:bodyPr wrap="square" rtlCol="0">
            <a:spAutoFit/>
          </a:bodyPr>
          <a:lstStyle/>
          <a:p>
            <a:r>
              <a:rPr lang="en-IN" sz="2000" b="1" dirty="0"/>
              <a:t>UBUNTU </a:t>
            </a:r>
          </a:p>
          <a:p>
            <a:endParaRPr lang="en-IN" dirty="0"/>
          </a:p>
          <a:p>
            <a:pPr algn="l"/>
            <a:r>
              <a:rPr lang="en-US" b="0" i="0" dirty="0">
                <a:solidFill>
                  <a:srgbClr val="374151"/>
                </a:solidFill>
                <a:effectLst/>
                <a:latin typeface="Söhne"/>
              </a:rPr>
              <a:t>Ubuntu is a popular Linux-based operating system known for its user-friendly interface, ease of use, and strong community support. Here's an overview of Ubuntu:</a:t>
            </a:r>
          </a:p>
          <a:p>
            <a:pPr algn="l"/>
            <a:endParaRPr lang="en-US" b="0" i="0" dirty="0">
              <a:solidFill>
                <a:srgbClr val="374151"/>
              </a:solidFill>
              <a:effectLst/>
              <a:latin typeface="Söhne"/>
            </a:endParaRPr>
          </a:p>
          <a:p>
            <a:pPr marL="342900" indent="-342900" algn="l">
              <a:buFont typeface="+mj-lt"/>
              <a:buAutoNum type="arabicPeriod"/>
            </a:pPr>
            <a:r>
              <a:rPr lang="en-US" b="0" i="0" dirty="0">
                <a:solidFill>
                  <a:srgbClr val="374151"/>
                </a:solidFill>
                <a:effectLst/>
                <a:latin typeface="Söhne"/>
              </a:rPr>
              <a:t>Background: Ubuntu was initially released in 2004 by Canonical Ltd., a company founded by South African entrepreneur Mark Shuttleworth. The name "Ubuntu" is derived from an African philosophy that emphasizes community and sharing.</a:t>
            </a:r>
          </a:p>
          <a:p>
            <a:pPr marL="342900" indent="-342900" algn="l">
              <a:buFont typeface="+mj-lt"/>
              <a:buAutoNum type="arabicPeriod"/>
            </a:pPr>
            <a:r>
              <a:rPr lang="en-US" b="0" i="0" dirty="0">
                <a:solidFill>
                  <a:srgbClr val="374151"/>
                </a:solidFill>
                <a:effectLst/>
                <a:latin typeface="Söhne"/>
              </a:rPr>
              <a:t>Debian-Based Distribution: Ubuntu is based on the Debian distribution of Linux. It inherits many of Debian's features, package management system (APT), and extensive software repositories.</a:t>
            </a:r>
          </a:p>
          <a:p>
            <a:pPr marL="342900" indent="-342900" algn="l">
              <a:buFont typeface="+mj-lt"/>
              <a:buAutoNum type="arabicPeriod"/>
            </a:pPr>
            <a:r>
              <a:rPr lang="en-US" b="0" i="0" dirty="0">
                <a:solidFill>
                  <a:srgbClr val="374151"/>
                </a:solidFill>
                <a:effectLst/>
                <a:latin typeface="Söhne"/>
              </a:rPr>
              <a:t>User-Friendly Interface: Ubuntu focuses on providing a user-friendly experience, making it accessible to both new and experienced users. It offers a visually appealing desktop environment called "GNOME" by default, which provides a clean and intuitive interface.</a:t>
            </a:r>
          </a:p>
          <a:p>
            <a:pPr marL="342900" indent="-342900" algn="l">
              <a:buFont typeface="+mj-lt"/>
              <a:buAutoNum type="arabicPeriod"/>
            </a:pPr>
            <a:r>
              <a:rPr lang="en-US" b="0" i="0" dirty="0">
                <a:solidFill>
                  <a:srgbClr val="374151"/>
                </a:solidFill>
                <a:effectLst/>
                <a:latin typeface="Söhne"/>
              </a:rPr>
              <a:t>Regular Release Cycle: Ubuntu follows a predictable release cycle, with new versions being released every six months. Each version is given a specific version number, derived from the year and month of its release. For example, Ubuntu 20.04 was released in April 2020.</a:t>
            </a:r>
          </a:p>
          <a:p>
            <a:pPr marL="342900" indent="-342900" algn="l">
              <a:buFont typeface="+mj-lt"/>
              <a:buAutoNum type="arabicPeriod"/>
            </a:pPr>
            <a:r>
              <a:rPr lang="en-US" b="0" i="0" dirty="0">
                <a:solidFill>
                  <a:srgbClr val="374151"/>
                </a:solidFill>
                <a:effectLst/>
                <a:latin typeface="Söhne"/>
              </a:rPr>
              <a:t>Long-Term Support (LTS) Releases: In addition to regular releases, Ubuntu offers Long-Term Support (LTS) versions. These LTS releases are supported with security updates and bug fixes for an extended period, typically five years, providing stability for enterprise and long-term use.</a:t>
            </a:r>
            <a:endParaRPr lang="en-IN" dirty="0"/>
          </a:p>
        </p:txBody>
      </p:sp>
      <p:pic>
        <p:nvPicPr>
          <p:cNvPr id="3" name="Picture 6" descr="Ubuntu Download for Free - 2023 Latest Version">
            <a:extLst>
              <a:ext uri="{FF2B5EF4-FFF2-40B4-BE49-F238E27FC236}">
                <a16:creationId xmlns:a16="http://schemas.microsoft.com/office/drawing/2014/main" id="{3E13E7EA-6EDE-CC55-BAF9-212F3A4B5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6280" y="0"/>
            <a:ext cx="1583751" cy="158375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2ABE5DCC-AAE3-3BDA-B0EB-C09DD479EE18}"/>
              </a:ext>
            </a:extLst>
          </p:cNvPr>
          <p:cNvSpPr>
            <a:spLocks noGrp="1"/>
          </p:cNvSpPr>
          <p:nvPr>
            <p:ph type="ftr" sz="quarter" idx="11"/>
          </p:nvPr>
        </p:nvSpPr>
        <p:spPr/>
        <p:txBody>
          <a:bodyPr/>
          <a:lstStyle/>
          <a:p>
            <a:r>
              <a:rPr lang="en-IN"/>
              <a:t>By INDUMATHI , SVDC , K R PURAM</a:t>
            </a:r>
          </a:p>
        </p:txBody>
      </p:sp>
    </p:spTree>
    <p:extLst>
      <p:ext uri="{BB962C8B-B14F-4D97-AF65-F5344CB8AC3E}">
        <p14:creationId xmlns:p14="http://schemas.microsoft.com/office/powerpoint/2010/main" val="14480503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50FFCD-F1EF-5293-995A-C117A5D04425}"/>
              </a:ext>
            </a:extLst>
          </p:cNvPr>
          <p:cNvSpPr txBox="1"/>
          <p:nvPr/>
        </p:nvSpPr>
        <p:spPr>
          <a:xfrm>
            <a:off x="405353" y="386499"/>
            <a:ext cx="10850251" cy="5355312"/>
          </a:xfrm>
          <a:prstGeom prst="rect">
            <a:avLst/>
          </a:prstGeom>
          <a:noFill/>
        </p:spPr>
        <p:txBody>
          <a:bodyPr wrap="square" rtlCol="0">
            <a:spAutoFit/>
          </a:bodyPr>
          <a:lstStyle/>
          <a:p>
            <a:pPr marL="342900" indent="-342900" algn="l">
              <a:buFont typeface="+mj-lt"/>
              <a:buAutoNum type="arabicPeriod" startAt="6"/>
            </a:pPr>
            <a:endParaRPr lang="en-US" b="0" i="0" dirty="0">
              <a:solidFill>
                <a:srgbClr val="374151"/>
              </a:solidFill>
              <a:effectLst/>
              <a:latin typeface="Söhne"/>
            </a:endParaRPr>
          </a:p>
          <a:p>
            <a:pPr marL="342900" indent="-342900" algn="l">
              <a:buFont typeface="+mj-lt"/>
              <a:buAutoNum type="arabicPeriod" startAt="6"/>
            </a:pPr>
            <a:r>
              <a:rPr lang="en-US" b="0" i="0" dirty="0">
                <a:solidFill>
                  <a:srgbClr val="374151"/>
                </a:solidFill>
                <a:effectLst/>
                <a:latin typeface="Söhne"/>
              </a:rPr>
              <a:t>Software Packages: Ubuntu provides a vast collection of pre-packaged software applications, covering a wide range of needs. The Ubuntu Software Center (now known as the GNOME Software) offers a convenient graphical interface for browsing and installing software.</a:t>
            </a:r>
          </a:p>
          <a:p>
            <a:pPr marL="342900" indent="-342900" algn="l">
              <a:buFont typeface="+mj-lt"/>
              <a:buAutoNum type="arabicPeriod" startAt="6"/>
            </a:pPr>
            <a:r>
              <a:rPr lang="en-US" b="0" i="0" dirty="0">
                <a:solidFill>
                  <a:srgbClr val="374151"/>
                </a:solidFill>
                <a:effectLst/>
                <a:latin typeface="Söhne"/>
              </a:rPr>
              <a:t>Ubuntu Flavors: Ubuntu offers different flavors that provide alternative desktop environments and customized experiences. These include </a:t>
            </a:r>
            <a:r>
              <a:rPr lang="en-US" b="0" i="0" dirty="0" err="1">
                <a:solidFill>
                  <a:srgbClr val="374151"/>
                </a:solidFill>
                <a:effectLst/>
                <a:latin typeface="Söhne"/>
              </a:rPr>
              <a:t>Kubuntu</a:t>
            </a:r>
            <a:r>
              <a:rPr lang="en-US" b="0" i="0" dirty="0">
                <a:solidFill>
                  <a:srgbClr val="374151"/>
                </a:solidFill>
                <a:effectLst/>
                <a:latin typeface="Söhne"/>
              </a:rPr>
              <a:t> (KDE Plasma), Xubuntu (</a:t>
            </a:r>
            <a:r>
              <a:rPr lang="en-US" b="0" i="0" dirty="0" err="1">
                <a:solidFill>
                  <a:srgbClr val="374151"/>
                </a:solidFill>
                <a:effectLst/>
                <a:latin typeface="Söhne"/>
              </a:rPr>
              <a:t>Xfce</a:t>
            </a:r>
            <a:r>
              <a:rPr lang="en-US" b="0" i="0" dirty="0">
                <a:solidFill>
                  <a:srgbClr val="374151"/>
                </a:solidFill>
                <a:effectLst/>
                <a:latin typeface="Söhne"/>
              </a:rPr>
              <a:t>), Lubuntu (</a:t>
            </a:r>
            <a:r>
              <a:rPr lang="en-US" b="0" i="0" dirty="0" err="1">
                <a:solidFill>
                  <a:srgbClr val="374151"/>
                </a:solidFill>
                <a:effectLst/>
                <a:latin typeface="Söhne"/>
              </a:rPr>
              <a:t>LXQt</a:t>
            </a:r>
            <a:r>
              <a:rPr lang="en-US" b="0" i="0" dirty="0">
                <a:solidFill>
                  <a:srgbClr val="374151"/>
                </a:solidFill>
                <a:effectLst/>
                <a:latin typeface="Söhne"/>
              </a:rPr>
              <a:t>), Ubuntu MATE (MATE desktop), and Ubuntu Budgie (Budgie desktop).</a:t>
            </a:r>
          </a:p>
          <a:p>
            <a:pPr marL="342900" indent="-342900" algn="l">
              <a:buFont typeface="+mj-lt"/>
              <a:buAutoNum type="arabicPeriod" startAt="6"/>
            </a:pPr>
            <a:r>
              <a:rPr lang="en-US" b="0" i="0" dirty="0">
                <a:solidFill>
                  <a:srgbClr val="374151"/>
                </a:solidFill>
                <a:effectLst/>
                <a:latin typeface="Söhne"/>
              </a:rPr>
              <a:t>Strong Community: Ubuntu has a large and active community of users and developers who contribute to its development, provide support, and participate in forums, mailing lists, and events. The Ubuntu community fosters collaboration, sharing, and open communication.</a:t>
            </a:r>
          </a:p>
          <a:p>
            <a:pPr marL="342900" indent="-342900" algn="l">
              <a:buFont typeface="+mj-lt"/>
              <a:buAutoNum type="arabicPeriod" startAt="6"/>
            </a:pPr>
            <a:r>
              <a:rPr lang="en-US" b="0" i="0" dirty="0">
                <a:solidFill>
                  <a:srgbClr val="374151"/>
                </a:solidFill>
                <a:effectLst/>
                <a:latin typeface="Söhne"/>
              </a:rPr>
              <a:t>Cloud and Server Editions: Ubuntu has gained significant popularity in cloud computing and server deployments. Ubuntu Server Edition is a powerful platform for running servers, and Ubuntu has become a popular choice for cloud deployments, including the use of its own cloud management platform called "Ubuntu Server with MAAS."</a:t>
            </a:r>
          </a:p>
          <a:p>
            <a:pPr marL="342900" indent="-342900" algn="l">
              <a:buFont typeface="+mj-lt"/>
              <a:buAutoNum type="arabicPeriod" startAt="6"/>
            </a:pPr>
            <a:r>
              <a:rPr lang="en-US" b="0" i="0" dirty="0">
                <a:solidFill>
                  <a:srgbClr val="374151"/>
                </a:solidFill>
                <a:effectLst/>
                <a:latin typeface="Söhne"/>
              </a:rPr>
              <a:t>Commitment to Open Source: Ubuntu is rooted in the open-source philosophy, and most of its software components are open source. It actively contributes to the open-source community and supports initiatives for free and open-source software.</a:t>
            </a:r>
          </a:p>
          <a:p>
            <a:pPr marL="342900" indent="-342900">
              <a:buFont typeface="+mj-lt"/>
              <a:buAutoNum type="arabicPeriod" startAt="6"/>
            </a:pPr>
            <a:endParaRPr lang="en-IN" dirty="0"/>
          </a:p>
          <a:p>
            <a:pPr marL="342900" indent="-342900">
              <a:buFont typeface="+mj-lt"/>
              <a:buAutoNum type="arabicPeriod" startAt="6"/>
            </a:pPr>
            <a:endParaRPr lang="en-IN" dirty="0"/>
          </a:p>
        </p:txBody>
      </p:sp>
      <p:sp>
        <p:nvSpPr>
          <p:cNvPr id="3" name="Footer Placeholder 2">
            <a:extLst>
              <a:ext uri="{FF2B5EF4-FFF2-40B4-BE49-F238E27FC236}">
                <a16:creationId xmlns:a16="http://schemas.microsoft.com/office/drawing/2014/main" id="{B0B67004-9DCE-70ED-AFA5-B1407A6512C3}"/>
              </a:ext>
            </a:extLst>
          </p:cNvPr>
          <p:cNvSpPr>
            <a:spLocks noGrp="1"/>
          </p:cNvSpPr>
          <p:nvPr>
            <p:ph type="ftr" sz="quarter" idx="11"/>
          </p:nvPr>
        </p:nvSpPr>
        <p:spPr/>
        <p:txBody>
          <a:bodyPr/>
          <a:lstStyle/>
          <a:p>
            <a:r>
              <a:rPr lang="en-IN"/>
              <a:t>By INDUMATHI , SVDC , K R PURAM</a:t>
            </a:r>
          </a:p>
        </p:txBody>
      </p:sp>
    </p:spTree>
    <p:extLst>
      <p:ext uri="{BB962C8B-B14F-4D97-AF65-F5344CB8AC3E}">
        <p14:creationId xmlns:p14="http://schemas.microsoft.com/office/powerpoint/2010/main" val="686357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DB9312-4162-2763-56D0-FBCF80C00231}"/>
              </a:ext>
            </a:extLst>
          </p:cNvPr>
          <p:cNvSpPr txBox="1"/>
          <p:nvPr/>
        </p:nvSpPr>
        <p:spPr>
          <a:xfrm>
            <a:off x="914400" y="546755"/>
            <a:ext cx="8766928" cy="5909310"/>
          </a:xfrm>
          <a:prstGeom prst="rect">
            <a:avLst/>
          </a:prstGeom>
          <a:noFill/>
        </p:spPr>
        <p:txBody>
          <a:bodyPr wrap="square" rtlCol="0">
            <a:spAutoFit/>
          </a:bodyPr>
          <a:lstStyle/>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Closed source software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refers to the computer software which source code is closed means public is not given access to the source code. In short it is referred as CSS. </a:t>
            </a:r>
          </a:p>
          <a:p>
            <a:pPr marL="285750" indent="-285750">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closed source software the source code is protected. </a:t>
            </a:r>
          </a:p>
          <a:p>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only individual or organization who has created the software can only change it. </a:t>
            </a:r>
          </a:p>
          <a:p>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price of closed source software is high and users need to have valid and authenticated license to use the software. As </a:t>
            </a:r>
            <a:r>
              <a:rPr lang="en-IN" kern="100" dirty="0">
                <a:latin typeface="Times New Roman" panose="02020603050405020304" pitchFamily="18" charset="0"/>
                <a:ea typeface="Calibri" panose="020F0502020204030204" pitchFamily="34" charset="0"/>
                <a:cs typeface="Times New Roman" panose="02020603050405020304" pitchFamily="18" charset="0"/>
              </a:rPr>
              <a:t>it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issues an authenticated license, it also puts a lot of  restrictions on users based on usability and modification of software. </a:t>
            </a:r>
          </a:p>
          <a:p>
            <a:pPr algn="just"/>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Some examples of closed source software are: </a:t>
            </a:r>
          </a:p>
          <a:p>
            <a:pPr marL="742950" lvl="1" indent="-285750">
              <a:buFont typeface="Arial" panose="020B0604020202020204" pitchFamily="34" charset="0"/>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Skype, </a:t>
            </a:r>
          </a:p>
          <a:p>
            <a:pPr marL="742950" lvl="1" indent="-285750">
              <a:buFont typeface="Arial" panose="020B0604020202020204" pitchFamily="34" charset="0"/>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Google earth, </a:t>
            </a:r>
          </a:p>
          <a:p>
            <a:pPr marL="742950" lvl="1" indent="-285750">
              <a:buFont typeface="Arial" panose="020B0604020202020204" pitchFamily="34" charset="0"/>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Java, </a:t>
            </a:r>
          </a:p>
          <a:p>
            <a:pPr marL="742950" lvl="1" indent="-285750">
              <a:buFont typeface="Arial" panose="020B0604020202020204" pitchFamily="34" charset="0"/>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Adobe Flash, </a:t>
            </a:r>
          </a:p>
          <a:p>
            <a:pPr marL="742950" lvl="1" indent="-285750">
              <a:buFont typeface="Arial" panose="020B0604020202020204" pitchFamily="34" charset="0"/>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Adobe Reader, </a:t>
            </a:r>
          </a:p>
          <a:p>
            <a:pPr marL="742950" lvl="1" indent="-285750">
              <a:buFont typeface="Arial" panose="020B0604020202020204" pitchFamily="34" charset="0"/>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Microsoft office, </a:t>
            </a:r>
          </a:p>
          <a:p>
            <a:pPr marL="742950" lvl="1" indent="-285750">
              <a:buFont typeface="Arial" panose="020B0604020202020204" pitchFamily="34" charset="0"/>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Microsoft Windows, </a:t>
            </a:r>
          </a:p>
          <a:p>
            <a:pPr marL="742950" lvl="1" indent="-285750">
              <a:buFont typeface="Arial" panose="020B0604020202020204" pitchFamily="34" charset="0"/>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WinRAR, </a:t>
            </a:r>
          </a:p>
          <a:p>
            <a:pPr marL="742950" lvl="1" indent="-285750">
              <a:buFont typeface="Arial" panose="020B0604020202020204" pitchFamily="34" charset="0"/>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mac OS,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 name="Footer Placeholder 2">
            <a:extLst>
              <a:ext uri="{FF2B5EF4-FFF2-40B4-BE49-F238E27FC236}">
                <a16:creationId xmlns:a16="http://schemas.microsoft.com/office/drawing/2014/main" id="{484075BF-B739-013A-4D72-E4C1B2EED050}"/>
              </a:ext>
            </a:extLst>
          </p:cNvPr>
          <p:cNvSpPr>
            <a:spLocks noGrp="1"/>
          </p:cNvSpPr>
          <p:nvPr>
            <p:ph type="ftr" sz="quarter" idx="11"/>
          </p:nvPr>
        </p:nvSpPr>
        <p:spPr/>
        <p:txBody>
          <a:bodyPr/>
          <a:lstStyle/>
          <a:p>
            <a:r>
              <a:rPr lang="en-IN"/>
              <a:t>By INDUMATHI , SVDC , K R PURAM</a:t>
            </a:r>
          </a:p>
        </p:txBody>
      </p:sp>
    </p:spTree>
    <p:extLst>
      <p:ext uri="{BB962C8B-B14F-4D97-AF65-F5344CB8AC3E}">
        <p14:creationId xmlns:p14="http://schemas.microsoft.com/office/powerpoint/2010/main" val="945270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12B0C02C-BA09-B26C-89EF-A7644AD3F326}"/>
              </a:ext>
            </a:extLst>
          </p:cNvPr>
          <p:cNvSpPr txBox="1">
            <a:spLocks noChangeArrowheads="1"/>
          </p:cNvSpPr>
          <p:nvPr/>
        </p:nvSpPr>
        <p:spPr>
          <a:xfrm>
            <a:off x="735291" y="565609"/>
            <a:ext cx="10765409" cy="48158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altLang="en-US" sz="2400" b="1" dirty="0">
                <a:latin typeface="Times New Roman" panose="02020603050405020304" pitchFamily="18" charset="0"/>
                <a:cs typeface="Times New Roman" panose="02020603050405020304" pitchFamily="18" charset="0"/>
              </a:rPr>
              <a:t>HISTORY</a:t>
            </a:r>
          </a:p>
          <a:p>
            <a:pPr marL="0" indent="0">
              <a:lnSpc>
                <a:spcPct val="80000"/>
              </a:lnSpc>
              <a:buNone/>
            </a:pPr>
            <a:endParaRPr lang="en-US" altLang="en-US" sz="2400" b="1" dirty="0">
              <a:latin typeface="Times New Roman" panose="02020603050405020304" pitchFamily="18" charset="0"/>
              <a:cs typeface="Times New Roman" panose="02020603050405020304" pitchFamily="18" charset="0"/>
            </a:endParaRPr>
          </a:p>
          <a:p>
            <a:pPr>
              <a:lnSpc>
                <a:spcPct val="80000"/>
              </a:lnSpc>
            </a:pPr>
            <a:r>
              <a:rPr lang="en-US" altLang="en-US" sz="2400" dirty="0">
                <a:latin typeface="Times New Roman" panose="02020603050405020304" pitchFamily="18" charset="0"/>
                <a:cs typeface="Times New Roman" panose="02020603050405020304" pitchFamily="18" charset="0"/>
              </a:rPr>
              <a:t>In the beginning, all software was free</a:t>
            </a:r>
          </a:p>
          <a:p>
            <a:pPr lvl="1">
              <a:lnSpc>
                <a:spcPct val="80000"/>
              </a:lnSpc>
            </a:pPr>
            <a:r>
              <a:rPr lang="en-US" altLang="en-US" dirty="0">
                <a:latin typeface="Times New Roman" panose="02020603050405020304" pitchFamily="18" charset="0"/>
                <a:cs typeface="Times New Roman" panose="02020603050405020304" pitchFamily="18" charset="0"/>
              </a:rPr>
              <a:t>in the 1960s ,when IBM and others sold the first large-scale computers, these machines came with software which was free. </a:t>
            </a:r>
          </a:p>
          <a:p>
            <a:pPr lvl="1">
              <a:lnSpc>
                <a:spcPct val="80000"/>
              </a:lnSpc>
            </a:pPr>
            <a:r>
              <a:rPr lang="en-US" altLang="en-US" dirty="0">
                <a:latin typeface="Times New Roman" panose="02020603050405020304" pitchFamily="18" charset="0"/>
                <a:cs typeface="Times New Roman" panose="02020603050405020304" pitchFamily="18" charset="0"/>
              </a:rPr>
              <a:t>This software could be freely shared among users, </a:t>
            </a:r>
          </a:p>
          <a:p>
            <a:pPr lvl="2">
              <a:lnSpc>
                <a:spcPct val="80000"/>
              </a:lnSpc>
            </a:pPr>
            <a:r>
              <a:rPr lang="en-US" altLang="en-US" sz="2400" dirty="0">
                <a:latin typeface="Times New Roman" panose="02020603050405020304" pitchFamily="18" charset="0"/>
                <a:cs typeface="Times New Roman" panose="02020603050405020304" pitchFamily="18" charset="0"/>
              </a:rPr>
              <a:t>The software came written in a programming language (source code available), and it could be improved and modified. </a:t>
            </a:r>
          </a:p>
          <a:p>
            <a:pPr lvl="2">
              <a:lnSpc>
                <a:spcPct val="80000"/>
              </a:lnSpc>
            </a:pPr>
            <a:r>
              <a:rPr lang="en-US" altLang="en-US" sz="2400" dirty="0">
                <a:latin typeface="Times New Roman" panose="02020603050405020304" pitchFamily="18" charset="0"/>
                <a:cs typeface="Times New Roman" panose="02020603050405020304" pitchFamily="18" charset="0"/>
              </a:rPr>
              <a:t>Manufacturers were happy that people were writing software that made their machines useful. </a:t>
            </a:r>
          </a:p>
          <a:p>
            <a:pPr>
              <a:lnSpc>
                <a:spcPct val="80000"/>
              </a:lnSpc>
            </a:pPr>
            <a:r>
              <a:rPr lang="en-US" altLang="en-US" sz="2400" dirty="0">
                <a:latin typeface="Times New Roman" panose="02020603050405020304" pitchFamily="18" charset="0"/>
                <a:cs typeface="Times New Roman" panose="02020603050405020304" pitchFamily="18" charset="0"/>
              </a:rPr>
              <a:t>Then proprietary software dominated the software landscape as manufacturers removed access to the source code.</a:t>
            </a:r>
          </a:p>
          <a:p>
            <a:pPr lvl="1">
              <a:lnSpc>
                <a:spcPct val="80000"/>
              </a:lnSpc>
            </a:pPr>
            <a:r>
              <a:rPr lang="en-US" altLang="en-US" dirty="0">
                <a:latin typeface="Times New Roman" panose="02020603050405020304" pitchFamily="18" charset="0"/>
                <a:cs typeface="Times New Roman" panose="02020603050405020304" pitchFamily="18" charset="0"/>
              </a:rPr>
              <a:t>IBM and others realized that most users couldn’t or didn’t want to “fix” their own software and</a:t>
            </a:r>
          </a:p>
          <a:p>
            <a:pPr lvl="1">
              <a:lnSpc>
                <a:spcPct val="80000"/>
              </a:lnSpc>
            </a:pPr>
            <a:r>
              <a:rPr lang="en-US" altLang="en-US" dirty="0">
                <a:latin typeface="Times New Roman" panose="02020603050405020304" pitchFamily="18" charset="0"/>
                <a:cs typeface="Times New Roman" panose="02020603050405020304" pitchFamily="18" charset="0"/>
              </a:rPr>
              <a:t>There was money to be made in leasing or licensing software.</a:t>
            </a:r>
          </a:p>
          <a:p>
            <a:pPr lvl="1">
              <a:lnSpc>
                <a:spcPct val="80000"/>
              </a:lnSpc>
              <a:buFontTx/>
              <a:buNone/>
            </a:pPr>
            <a:endParaRPr lang="en-US" altLang="en-US" dirty="0">
              <a:latin typeface="Times New Roman" panose="02020603050405020304" pitchFamily="18" charset="0"/>
              <a:cs typeface="Times New Roman" panose="02020603050405020304" pitchFamily="18" charset="0"/>
            </a:endParaRPr>
          </a:p>
          <a:p>
            <a:pPr>
              <a:lnSpc>
                <a:spcPct val="80000"/>
              </a:lnSpc>
              <a:spcBef>
                <a:spcPct val="0"/>
              </a:spcBef>
              <a:buFontTx/>
              <a:buNone/>
            </a:pPr>
            <a:endParaRPr lang="en-US" altLang="en-US" sz="24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B1F15F2E-1A23-D27E-0AE0-2A097B860AFB}"/>
              </a:ext>
            </a:extLst>
          </p:cNvPr>
          <p:cNvSpPr>
            <a:spLocks noGrp="1"/>
          </p:cNvSpPr>
          <p:nvPr>
            <p:ph type="ftr" sz="quarter" idx="11"/>
          </p:nvPr>
        </p:nvSpPr>
        <p:spPr/>
        <p:txBody>
          <a:bodyPr/>
          <a:lstStyle/>
          <a:p>
            <a:r>
              <a:rPr lang="en-IN"/>
              <a:t>By INDUMATHI , SVDC , K R PURAM</a:t>
            </a:r>
          </a:p>
        </p:txBody>
      </p:sp>
    </p:spTree>
    <p:extLst>
      <p:ext uri="{BB962C8B-B14F-4D97-AF65-F5344CB8AC3E}">
        <p14:creationId xmlns:p14="http://schemas.microsoft.com/office/powerpoint/2010/main" val="358685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9AB0A3A-6233-31C5-777C-0AE675A06F74}"/>
              </a:ext>
            </a:extLst>
          </p:cNvPr>
          <p:cNvSpPr txBox="1">
            <a:spLocks noChangeArrowheads="1"/>
          </p:cNvSpPr>
          <p:nvPr/>
        </p:nvSpPr>
        <p:spPr>
          <a:xfrm>
            <a:off x="1088795" y="798922"/>
            <a:ext cx="9431518" cy="573385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2400" dirty="0"/>
              <a:t>By the mid-1970s almost all software was proprietary</a:t>
            </a:r>
          </a:p>
          <a:p>
            <a:pPr algn="just">
              <a:lnSpc>
                <a:spcPct val="80000"/>
              </a:lnSpc>
            </a:pPr>
            <a:r>
              <a:rPr lang="en-US" altLang="en-US" sz="2400" b="1" i="1" dirty="0"/>
              <a:t>“Proprietary software</a:t>
            </a:r>
            <a:r>
              <a:rPr lang="en-US" altLang="en-US" sz="2400" dirty="0"/>
              <a:t> is software that is owned by an individual or a company (usually the one that developed it). There are almost always major restrictions on its use, and its </a:t>
            </a:r>
            <a:r>
              <a:rPr lang="en-US" altLang="en-US" sz="2400" i="1" dirty="0">
                <a:hlinkClick r:id="rId2"/>
              </a:rPr>
              <a:t>source code</a:t>
            </a:r>
            <a:r>
              <a:rPr lang="en-US" altLang="en-US" sz="2400" dirty="0"/>
              <a:t> is almost always kept secret.”</a:t>
            </a:r>
            <a:r>
              <a:rPr lang="en-US" altLang="en-US" sz="2000" dirty="0"/>
              <a:t> </a:t>
            </a:r>
            <a:r>
              <a:rPr lang="en-US" altLang="en-US" sz="900" dirty="0"/>
              <a:t>(1)</a:t>
            </a:r>
            <a:r>
              <a:rPr lang="en-US" altLang="en-US" sz="2000" dirty="0"/>
              <a:t> </a:t>
            </a:r>
            <a:r>
              <a:rPr lang="en-US" altLang="en-US" sz="2400" dirty="0"/>
              <a:t>users were not allowed to redistribute it, </a:t>
            </a:r>
          </a:p>
          <a:p>
            <a:pPr marL="0" indent="0">
              <a:lnSpc>
                <a:spcPct val="80000"/>
              </a:lnSpc>
              <a:buNone/>
            </a:pPr>
            <a:endParaRPr lang="en-US" altLang="en-US" sz="2400" dirty="0"/>
          </a:p>
          <a:p>
            <a:pPr lvl="1">
              <a:lnSpc>
                <a:spcPct val="80000"/>
              </a:lnSpc>
            </a:pPr>
            <a:r>
              <a:rPr lang="en-US" altLang="en-US" sz="2000" dirty="0"/>
              <a:t>source code is not available</a:t>
            </a:r>
          </a:p>
          <a:p>
            <a:pPr lvl="1">
              <a:lnSpc>
                <a:spcPct val="80000"/>
              </a:lnSpc>
            </a:pPr>
            <a:r>
              <a:rPr lang="en-US" altLang="en-US" sz="2000" dirty="0"/>
              <a:t>users cannot modify the programs. </a:t>
            </a:r>
          </a:p>
          <a:p>
            <a:pPr lvl="1">
              <a:lnSpc>
                <a:spcPct val="80000"/>
              </a:lnSpc>
            </a:pPr>
            <a:r>
              <a:rPr lang="en-US" altLang="en-US" sz="2000" dirty="0"/>
              <a:t>Software is an additional product that was for sale</a:t>
            </a:r>
          </a:p>
          <a:p>
            <a:pPr lvl="1">
              <a:lnSpc>
                <a:spcPct val="80000"/>
              </a:lnSpc>
            </a:pPr>
            <a:r>
              <a:rPr lang="en-US" altLang="en-US" sz="2000" dirty="0"/>
              <a:t>In 1980 US copyright law was modified to include software </a:t>
            </a:r>
            <a:r>
              <a:rPr lang="en-US" altLang="en-US" sz="900" dirty="0"/>
              <a:t>(1)</a:t>
            </a:r>
          </a:p>
          <a:p>
            <a:pPr>
              <a:lnSpc>
                <a:spcPct val="80000"/>
              </a:lnSpc>
            </a:pPr>
            <a:endParaRPr lang="en-US" altLang="en-US" sz="1200" dirty="0"/>
          </a:p>
          <a:p>
            <a:pPr>
              <a:lnSpc>
                <a:spcPct val="80000"/>
              </a:lnSpc>
            </a:pPr>
            <a:endParaRPr lang="en-US" altLang="en-US" sz="1000" dirty="0"/>
          </a:p>
          <a:p>
            <a:pPr>
              <a:lnSpc>
                <a:spcPct val="80000"/>
              </a:lnSpc>
            </a:pPr>
            <a:endParaRPr lang="en-US" altLang="en-US" sz="1000" dirty="0"/>
          </a:p>
          <a:p>
            <a:pPr>
              <a:lnSpc>
                <a:spcPct val="80000"/>
              </a:lnSpc>
            </a:pPr>
            <a:endParaRPr lang="en-US" altLang="en-US" sz="1000" dirty="0"/>
          </a:p>
          <a:p>
            <a:pPr>
              <a:lnSpc>
                <a:spcPct val="80000"/>
              </a:lnSpc>
              <a:buFontTx/>
              <a:buNone/>
            </a:pPr>
            <a:r>
              <a:rPr lang="en-US" altLang="en-US" sz="1000" dirty="0"/>
              <a:t>Adapted from </a:t>
            </a:r>
            <a:r>
              <a:rPr lang="en-US" altLang="en-US" sz="1000" dirty="0">
                <a:hlinkClick r:id="rId3"/>
              </a:rPr>
              <a:t>http://eu.conecta.it/paper/brief_history_open_source.html</a:t>
            </a:r>
            <a:endParaRPr lang="en-US" altLang="en-US" sz="1000" dirty="0"/>
          </a:p>
          <a:p>
            <a:pPr>
              <a:lnSpc>
                <a:spcPct val="80000"/>
              </a:lnSpc>
              <a:spcBef>
                <a:spcPct val="0"/>
              </a:spcBef>
              <a:buFontTx/>
              <a:buNone/>
            </a:pPr>
            <a:r>
              <a:rPr lang="en-US" altLang="en-US" sz="1000" dirty="0"/>
              <a:t>(1) </a:t>
            </a:r>
            <a:r>
              <a:rPr lang="en-US" altLang="en-US" sz="1000" dirty="0">
                <a:hlinkClick r:id="rId4"/>
              </a:rPr>
              <a:t>http://en.wikipedia.org/wiki/Free_software</a:t>
            </a:r>
            <a:r>
              <a:rPr lang="en-US" altLang="en-US" sz="1800" dirty="0"/>
              <a:t> </a:t>
            </a:r>
            <a:endParaRPr lang="en-US" altLang="en-US" sz="1000" dirty="0"/>
          </a:p>
          <a:p>
            <a:pPr lvl="1">
              <a:lnSpc>
                <a:spcPct val="80000"/>
              </a:lnSpc>
            </a:pPr>
            <a:endParaRPr lang="en-US" altLang="en-US" sz="1800" dirty="0"/>
          </a:p>
          <a:p>
            <a:pPr>
              <a:lnSpc>
                <a:spcPct val="80000"/>
              </a:lnSpc>
            </a:pPr>
            <a:endParaRPr lang="en-US" altLang="en-US" sz="2000" dirty="0"/>
          </a:p>
        </p:txBody>
      </p:sp>
      <p:sp>
        <p:nvSpPr>
          <p:cNvPr id="3" name="Footer Placeholder 2">
            <a:extLst>
              <a:ext uri="{FF2B5EF4-FFF2-40B4-BE49-F238E27FC236}">
                <a16:creationId xmlns:a16="http://schemas.microsoft.com/office/drawing/2014/main" id="{4D68EB52-70D0-EC2F-A2C0-BCBC9814A658}"/>
              </a:ext>
            </a:extLst>
          </p:cNvPr>
          <p:cNvSpPr>
            <a:spLocks noGrp="1"/>
          </p:cNvSpPr>
          <p:nvPr>
            <p:ph type="ftr" sz="quarter" idx="11"/>
          </p:nvPr>
        </p:nvSpPr>
        <p:spPr/>
        <p:txBody>
          <a:bodyPr/>
          <a:lstStyle/>
          <a:p>
            <a:r>
              <a:rPr lang="en-IN"/>
              <a:t>By INDUMATHI , SVDC , K R PURAM</a:t>
            </a:r>
          </a:p>
        </p:txBody>
      </p:sp>
    </p:spTree>
    <p:extLst>
      <p:ext uri="{BB962C8B-B14F-4D97-AF65-F5344CB8AC3E}">
        <p14:creationId xmlns:p14="http://schemas.microsoft.com/office/powerpoint/2010/main" val="267589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967FA62-D25F-E7C9-2EDA-7E79E2C9BD49}"/>
              </a:ext>
            </a:extLst>
          </p:cNvPr>
          <p:cNvSpPr txBox="1">
            <a:spLocks noChangeArrowheads="1"/>
          </p:cNvSpPr>
          <p:nvPr/>
        </p:nvSpPr>
        <p:spPr>
          <a:xfrm>
            <a:off x="1022807" y="1307970"/>
            <a:ext cx="9073299" cy="52719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80000"/>
              </a:lnSpc>
            </a:pPr>
            <a:r>
              <a:rPr lang="en-US" altLang="en-US" sz="2400" dirty="0"/>
              <a:t>In late 1970s and early 1980s, two different groups started what became known as the open source software movement: </a:t>
            </a:r>
          </a:p>
          <a:p>
            <a:pPr algn="just">
              <a:lnSpc>
                <a:spcPct val="80000"/>
              </a:lnSpc>
            </a:pPr>
            <a:r>
              <a:rPr lang="en-US" altLang="en-US" sz="2400" u="sng" dirty="0"/>
              <a:t>East coast</a:t>
            </a:r>
            <a:r>
              <a:rPr lang="en-US" altLang="en-US" sz="2400" dirty="0"/>
              <a:t>, Richard Stallman (1985), formerly a programmer at the MIT AI Lab, launched the GNU Project and the Free Software Foundation. </a:t>
            </a:r>
          </a:p>
          <a:p>
            <a:pPr marL="0" indent="0" algn="just">
              <a:lnSpc>
                <a:spcPct val="80000"/>
              </a:lnSpc>
              <a:buNone/>
            </a:pPr>
            <a:endParaRPr lang="en-US" altLang="en-US" sz="2400" dirty="0"/>
          </a:p>
          <a:p>
            <a:pPr lvl="1" algn="just">
              <a:lnSpc>
                <a:spcPct val="80000"/>
              </a:lnSpc>
            </a:pPr>
            <a:r>
              <a:rPr lang="en-US" altLang="en-US" sz="2000" dirty="0"/>
              <a:t>“to satisfy the need for and give the benefit of ‘software freedom’ to computer users.” (1)</a:t>
            </a:r>
          </a:p>
          <a:p>
            <a:pPr lvl="1" algn="just">
              <a:lnSpc>
                <a:spcPct val="80000"/>
              </a:lnSpc>
            </a:pPr>
            <a:r>
              <a:rPr lang="en-US" altLang="en-US" sz="2000" dirty="0"/>
              <a:t>ultimate goal of the GNU Project was to build a free operating system.</a:t>
            </a:r>
          </a:p>
          <a:p>
            <a:pPr lvl="1" algn="just">
              <a:lnSpc>
                <a:spcPct val="80000"/>
              </a:lnSpc>
            </a:pPr>
            <a:r>
              <a:rPr lang="en-US" altLang="en-US" sz="2000" dirty="0"/>
              <a:t>the GNU General Public License (GPL) was designed to ensure that the software produced by GNU will remain free, and to promote the production of more and more free software. </a:t>
            </a:r>
          </a:p>
          <a:p>
            <a:pPr lvl="1" algn="just">
              <a:lnSpc>
                <a:spcPct val="80000"/>
              </a:lnSpc>
            </a:pPr>
            <a:endParaRPr lang="en-US" altLang="en-US" sz="1200" dirty="0"/>
          </a:p>
        </p:txBody>
      </p:sp>
      <p:sp>
        <p:nvSpPr>
          <p:cNvPr id="3" name="Footer Placeholder 2">
            <a:extLst>
              <a:ext uri="{FF2B5EF4-FFF2-40B4-BE49-F238E27FC236}">
                <a16:creationId xmlns:a16="http://schemas.microsoft.com/office/drawing/2014/main" id="{06B66808-547D-617B-3756-F4000290DA3E}"/>
              </a:ext>
            </a:extLst>
          </p:cNvPr>
          <p:cNvSpPr>
            <a:spLocks noGrp="1"/>
          </p:cNvSpPr>
          <p:nvPr>
            <p:ph type="ftr" sz="quarter" idx="11"/>
          </p:nvPr>
        </p:nvSpPr>
        <p:spPr/>
        <p:txBody>
          <a:bodyPr/>
          <a:lstStyle/>
          <a:p>
            <a:r>
              <a:rPr lang="en-IN"/>
              <a:t>By INDUMATHI , SVDC , K R PURAM</a:t>
            </a:r>
          </a:p>
        </p:txBody>
      </p:sp>
    </p:spTree>
    <p:extLst>
      <p:ext uri="{BB962C8B-B14F-4D97-AF65-F5344CB8AC3E}">
        <p14:creationId xmlns:p14="http://schemas.microsoft.com/office/powerpoint/2010/main" val="416069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 calcmode="lin" valueType="num">
                                      <p:cBhvr additive="base">
                                        <p:cTn id="13"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 calcmode="lin" valueType="num">
                                      <p:cBhvr additive="base">
                                        <p:cTn id="19"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18C575E-7FD5-8F6A-D2A7-31A61066DD80}"/>
              </a:ext>
            </a:extLst>
          </p:cNvPr>
          <p:cNvSpPr txBox="1">
            <a:spLocks noChangeArrowheads="1"/>
          </p:cNvSpPr>
          <p:nvPr/>
        </p:nvSpPr>
        <p:spPr>
          <a:xfrm>
            <a:off x="1701538" y="921470"/>
            <a:ext cx="9789736" cy="54887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2400" u="sng" dirty="0"/>
              <a:t>West coast,</a:t>
            </a:r>
            <a:r>
              <a:rPr lang="en-US" altLang="en-US" sz="2400" dirty="0"/>
              <a:t> the Computer Science Research Group (CSRG) of the University of California at Berkeley was improving the Unix system, and building applications which quickly become “BSD Unix”. </a:t>
            </a:r>
          </a:p>
          <a:p>
            <a:pPr>
              <a:lnSpc>
                <a:spcPct val="80000"/>
              </a:lnSpc>
            </a:pPr>
            <a:r>
              <a:rPr lang="en-US" altLang="en-US" sz="2400" dirty="0"/>
              <a:t>Unix was initially developed by AT&amp;T employees </a:t>
            </a:r>
            <a:r>
              <a:rPr lang="en-US" altLang="en-US" sz="1000" dirty="0"/>
              <a:t>(1)</a:t>
            </a:r>
          </a:p>
          <a:p>
            <a:pPr marL="0" indent="0">
              <a:lnSpc>
                <a:spcPct val="80000"/>
              </a:lnSpc>
              <a:buNone/>
            </a:pPr>
            <a:endParaRPr lang="en-US" altLang="en-US" sz="1000" dirty="0"/>
          </a:p>
          <a:p>
            <a:pPr lvl="1">
              <a:lnSpc>
                <a:spcPct val="80000"/>
              </a:lnSpc>
            </a:pPr>
            <a:r>
              <a:rPr lang="en-US" altLang="en-US" sz="2000" dirty="0"/>
              <a:t>efforts were funded mainly by DARPA contracts</a:t>
            </a:r>
          </a:p>
          <a:p>
            <a:pPr lvl="1">
              <a:lnSpc>
                <a:spcPct val="80000"/>
              </a:lnSpc>
            </a:pPr>
            <a:r>
              <a:rPr lang="en-US" altLang="en-US" sz="2000" dirty="0"/>
              <a:t>a network of Unix programmers around the world helped to debug, maintain and improve the system. </a:t>
            </a:r>
          </a:p>
          <a:p>
            <a:pPr lvl="1">
              <a:lnSpc>
                <a:spcPct val="80000"/>
              </a:lnSpc>
            </a:pPr>
            <a:r>
              <a:rPr lang="en-US" altLang="en-US" sz="2000" dirty="0"/>
              <a:t>in late 1980s, distributed under the ``BSD license'' (one of the first open source licenses). </a:t>
            </a:r>
          </a:p>
          <a:p>
            <a:pPr lvl="1">
              <a:lnSpc>
                <a:spcPct val="80000"/>
              </a:lnSpc>
            </a:pPr>
            <a:r>
              <a:rPr lang="en-US" altLang="en-US" sz="2000" dirty="0"/>
              <a:t>Unfortunately, still contained some components that were proprietary requiring a license from AT&amp;T </a:t>
            </a:r>
          </a:p>
          <a:p>
            <a:pPr lvl="1">
              <a:lnSpc>
                <a:spcPct val="80000"/>
              </a:lnSpc>
            </a:pPr>
            <a:endParaRPr lang="en-US" altLang="en-US" sz="2000" dirty="0"/>
          </a:p>
          <a:p>
            <a:pPr>
              <a:lnSpc>
                <a:spcPct val="80000"/>
              </a:lnSpc>
              <a:spcBef>
                <a:spcPct val="0"/>
              </a:spcBef>
              <a:buFontTx/>
              <a:buNone/>
            </a:pPr>
            <a:endParaRPr lang="en-US" altLang="en-US" sz="1200" dirty="0"/>
          </a:p>
          <a:p>
            <a:pPr lvl="1">
              <a:lnSpc>
                <a:spcPct val="80000"/>
              </a:lnSpc>
            </a:pPr>
            <a:endParaRPr lang="en-US" altLang="en-US" sz="2000" dirty="0"/>
          </a:p>
        </p:txBody>
      </p:sp>
      <p:sp>
        <p:nvSpPr>
          <p:cNvPr id="3" name="Footer Placeholder 2">
            <a:extLst>
              <a:ext uri="{FF2B5EF4-FFF2-40B4-BE49-F238E27FC236}">
                <a16:creationId xmlns:a16="http://schemas.microsoft.com/office/drawing/2014/main" id="{4249204E-D418-E286-28BF-F9AD3587F52E}"/>
              </a:ext>
            </a:extLst>
          </p:cNvPr>
          <p:cNvSpPr>
            <a:spLocks noGrp="1"/>
          </p:cNvSpPr>
          <p:nvPr>
            <p:ph type="ftr" sz="quarter" idx="11"/>
          </p:nvPr>
        </p:nvSpPr>
        <p:spPr>
          <a:xfrm>
            <a:off x="7950200" y="6492875"/>
            <a:ext cx="4114800" cy="365125"/>
          </a:xfrm>
        </p:spPr>
        <p:txBody>
          <a:bodyPr/>
          <a:lstStyle/>
          <a:p>
            <a:r>
              <a:rPr lang="en-IN" dirty="0"/>
              <a:t>By INDUMATHI , SVDC , K R PURAM</a:t>
            </a:r>
          </a:p>
        </p:txBody>
      </p:sp>
    </p:spTree>
    <p:extLst>
      <p:ext uri="{BB962C8B-B14F-4D97-AF65-F5344CB8AC3E}">
        <p14:creationId xmlns:p14="http://schemas.microsoft.com/office/powerpoint/2010/main" val="81498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76D20ACC-BC2A-8D02-F5B7-A0BB19680A55}"/>
              </a:ext>
            </a:extLst>
          </p:cNvPr>
          <p:cNvSpPr txBox="1">
            <a:spLocks noChangeArrowheads="1"/>
          </p:cNvSpPr>
          <p:nvPr/>
        </p:nvSpPr>
        <p:spPr>
          <a:xfrm>
            <a:off x="1258478" y="458379"/>
            <a:ext cx="9327822" cy="59412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400" dirty="0"/>
              <a:t>1991-1992, the open source world improved </a:t>
            </a:r>
          </a:p>
          <a:p>
            <a:pPr algn="just"/>
            <a:r>
              <a:rPr lang="en-US" altLang="en-US" sz="2400" dirty="0"/>
              <a:t>In California, Bill </a:t>
            </a:r>
            <a:r>
              <a:rPr lang="en-US" altLang="en-US" sz="2400" dirty="0" err="1"/>
              <a:t>Jolitz</a:t>
            </a:r>
            <a:r>
              <a:rPr lang="en-US" altLang="en-US" sz="2400" dirty="0"/>
              <a:t> implementing a version of BSD Unix free of AT &amp; T’s copyright. </a:t>
            </a:r>
          </a:p>
          <a:p>
            <a:pPr lvl="1" algn="just"/>
            <a:r>
              <a:rPr lang="en-US" altLang="en-US" sz="2000" dirty="0"/>
              <a:t>The work was covered by the BSD license making it completely free. </a:t>
            </a:r>
          </a:p>
          <a:p>
            <a:pPr lvl="1" algn="just"/>
            <a:r>
              <a:rPr lang="en-US" altLang="en-US" sz="2000" dirty="0"/>
              <a:t>It included other free software GNU licenses</a:t>
            </a:r>
          </a:p>
          <a:p>
            <a:pPr algn="just"/>
            <a:r>
              <a:rPr lang="en-US" altLang="en-US" sz="2400" dirty="0"/>
              <a:t>Also during 1991-1992 </a:t>
            </a:r>
          </a:p>
          <a:p>
            <a:pPr algn="just"/>
            <a:r>
              <a:rPr lang="en-US" altLang="en-US" sz="2400" dirty="0"/>
              <a:t>In Finland, Linus Torvalds, a Finnish computer science student, was implementing the first versions of Linux. </a:t>
            </a:r>
          </a:p>
          <a:p>
            <a:pPr algn="just"/>
            <a:r>
              <a:rPr lang="en-US" altLang="en-US" sz="2400" dirty="0"/>
              <a:t>Other people joined to collaboration to create the GNU/Linux operating system. </a:t>
            </a:r>
          </a:p>
          <a:p>
            <a:pPr algn="just"/>
            <a:r>
              <a:rPr lang="en-US" altLang="en-US" sz="2400" dirty="0"/>
              <a:t>By 1993, both GNU/Linux and BSD Unix were free stable operating environments. </a:t>
            </a:r>
          </a:p>
          <a:p>
            <a:pPr lvl="1" algn="just"/>
            <a:r>
              <a:rPr lang="en-US" altLang="en-US" sz="2000" dirty="0"/>
              <a:t>Both continue to evolve</a:t>
            </a:r>
          </a:p>
          <a:p>
            <a:pPr lvl="1" algn="just"/>
            <a:endParaRPr lang="en-US" altLang="en-US" sz="2000" dirty="0"/>
          </a:p>
          <a:p>
            <a:pPr lvl="1" algn="just"/>
            <a:endParaRPr lang="en-US" altLang="en-US" sz="2000" dirty="0"/>
          </a:p>
          <a:p>
            <a:pPr lvl="1" algn="just"/>
            <a:endParaRPr lang="en-US" altLang="en-US" sz="2000" dirty="0"/>
          </a:p>
          <a:p>
            <a:pPr lvl="1" algn="just"/>
            <a:endParaRPr lang="en-US" altLang="en-US" sz="2000" dirty="0"/>
          </a:p>
          <a:p>
            <a:pPr algn="just">
              <a:spcBef>
                <a:spcPct val="0"/>
              </a:spcBef>
              <a:buFontTx/>
              <a:buNone/>
            </a:pPr>
            <a:endParaRPr lang="en-US" altLang="en-US" sz="1200" dirty="0"/>
          </a:p>
          <a:p>
            <a:pPr lvl="1" algn="just"/>
            <a:endParaRPr lang="en-US" altLang="en-US" sz="1200" dirty="0"/>
          </a:p>
        </p:txBody>
      </p:sp>
      <p:sp>
        <p:nvSpPr>
          <p:cNvPr id="3" name="Footer Placeholder 2">
            <a:extLst>
              <a:ext uri="{FF2B5EF4-FFF2-40B4-BE49-F238E27FC236}">
                <a16:creationId xmlns:a16="http://schemas.microsoft.com/office/drawing/2014/main" id="{86E796D5-B30C-8737-C8A2-57BA4CC97113}"/>
              </a:ext>
            </a:extLst>
          </p:cNvPr>
          <p:cNvSpPr>
            <a:spLocks noGrp="1"/>
          </p:cNvSpPr>
          <p:nvPr>
            <p:ph type="ftr" sz="quarter" idx="11"/>
          </p:nvPr>
        </p:nvSpPr>
        <p:spPr/>
        <p:txBody>
          <a:bodyPr/>
          <a:lstStyle/>
          <a:p>
            <a:r>
              <a:rPr lang="en-IN"/>
              <a:t>By INDUMATHI , SVDC , K R PURAM</a:t>
            </a:r>
          </a:p>
        </p:txBody>
      </p:sp>
    </p:spTree>
    <p:extLst>
      <p:ext uri="{BB962C8B-B14F-4D97-AF65-F5344CB8AC3E}">
        <p14:creationId xmlns:p14="http://schemas.microsoft.com/office/powerpoint/2010/main" val="653788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3C2107-B013-2906-F15E-B51F414E8B39}"/>
              </a:ext>
            </a:extLst>
          </p:cNvPr>
          <p:cNvSpPr txBox="1"/>
          <p:nvPr/>
        </p:nvSpPr>
        <p:spPr>
          <a:xfrm>
            <a:off x="942682" y="424206"/>
            <a:ext cx="10624007" cy="5570756"/>
          </a:xfrm>
          <a:prstGeom prst="rect">
            <a:avLst/>
          </a:prstGeom>
          <a:noFill/>
        </p:spPr>
        <p:txBody>
          <a:bodyPr wrap="square" rtlCol="0">
            <a:spAutoFit/>
          </a:bodyPr>
          <a:lstStyle/>
          <a:p>
            <a:r>
              <a:rPr lang="en-US" altLang="en-US" sz="2000" b="1" dirty="0">
                <a:latin typeface="Times New Roman" panose="02020603050405020304" pitchFamily="18" charset="0"/>
                <a:cs typeface="Times New Roman" panose="02020603050405020304" pitchFamily="18" charset="0"/>
              </a:rPr>
              <a:t>1.2 NEED OF OPEN SOURCES</a:t>
            </a:r>
          </a:p>
          <a:p>
            <a:pPr algn="l"/>
            <a:endParaRPr lang="en-US" sz="1600" b="0" i="0" dirty="0">
              <a:solidFill>
                <a:srgbClr val="202124"/>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Transparency: Open source software provides transparency in its development process. The source code is openly available, allowing anyone to inspect, review, and modify it. This transparency promotes trust and security as potential vulnerabilities or backdoors can be identified and fixed by a global community of developers.</a:t>
            </a:r>
          </a:p>
          <a:p>
            <a:pPr algn="l">
              <a:buFont typeface="+mj-lt"/>
              <a:buAutoNum type="arabicPeriod"/>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Collaboration: Open source software encourages collaboration among developers worldwide. Developers from diverse backgrounds can contribute their skills and expertise to improve the software. This collaborative approach often leads to faster innovation, bug fixes, and feature enhancements.</a:t>
            </a:r>
          </a:p>
          <a:p>
            <a:pPr algn="l">
              <a:buFont typeface="+mj-lt"/>
              <a:buAutoNum type="arabicPeriod"/>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Cost-effective: Open source software is typically free to use, which eliminates licensing costs. This affordability makes it an attractive option, especially for individuals, small businesses, and organizations with limited budgets. Furthermore, open source software can be customized and tailored to specific needs without incurring additional expenses.</a:t>
            </a:r>
          </a:p>
          <a:p>
            <a:pPr algn="l">
              <a:buFont typeface="+mj-lt"/>
              <a:buAutoNum type="arabicPeriod"/>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Flexibility and customization: Open source software offers the flexibility to modify and customize the code according to specific requirements. This level of customization allows organizations to adapt the software to fit their workflows, integrate it with existing systems, or extend its functionality. Developers can modify the source code to add features, fix bugs, or optimize performance.</a:t>
            </a:r>
          </a:p>
          <a:p>
            <a:pPr algn="l">
              <a:buFont typeface="+mj-lt"/>
              <a:buAutoNum type="arabicPeriod"/>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Avoiding vendor lock-in: Open source software reduces the risk of vendor lock-in, where users become dependent on a specific vendor's proprietary software. With open source alternatives, users are not tied to a particular vendor and have the freedom to switch between different solutions without significant barriers.</a:t>
            </a:r>
          </a:p>
        </p:txBody>
      </p:sp>
      <p:sp>
        <p:nvSpPr>
          <p:cNvPr id="3" name="Footer Placeholder 2">
            <a:extLst>
              <a:ext uri="{FF2B5EF4-FFF2-40B4-BE49-F238E27FC236}">
                <a16:creationId xmlns:a16="http://schemas.microsoft.com/office/drawing/2014/main" id="{65CA8999-4951-2CC4-E598-48F1E8BC0790}"/>
              </a:ext>
            </a:extLst>
          </p:cNvPr>
          <p:cNvSpPr>
            <a:spLocks noGrp="1"/>
          </p:cNvSpPr>
          <p:nvPr>
            <p:ph type="ftr" sz="quarter" idx="11"/>
          </p:nvPr>
        </p:nvSpPr>
        <p:spPr/>
        <p:txBody>
          <a:bodyPr/>
          <a:lstStyle/>
          <a:p>
            <a:r>
              <a:rPr lang="en-IN"/>
              <a:t>By INDUMATHI , SVDC , K R PURAM</a:t>
            </a:r>
          </a:p>
        </p:txBody>
      </p:sp>
    </p:spTree>
    <p:extLst>
      <p:ext uri="{BB962C8B-B14F-4D97-AF65-F5344CB8AC3E}">
        <p14:creationId xmlns:p14="http://schemas.microsoft.com/office/powerpoint/2010/main" val="2230812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TotalTime>
  <Words>5405</Words>
  <Application>Microsoft Office PowerPoint</Application>
  <PresentationFormat>Widescreen</PresentationFormat>
  <Paragraphs>294</Paragraphs>
  <Slides>28</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28</vt:i4>
      </vt:variant>
    </vt:vector>
  </HeadingPairs>
  <TitlesOfParts>
    <vt:vector size="43" baseType="lpstr">
      <vt:lpstr>Arial</vt:lpstr>
      <vt:lpstr>Be Vietnam</vt:lpstr>
      <vt:lpstr>Calibri</vt:lpstr>
      <vt:lpstr>Calibri Light</vt:lpstr>
      <vt:lpstr>Century</vt:lpstr>
      <vt:lpstr>OpenSymbol</vt:lpstr>
      <vt:lpstr>Red Hat Text</vt:lpstr>
      <vt:lpstr>Roboto</vt:lpstr>
      <vt:lpstr>Segoe UI</vt:lpstr>
      <vt:lpstr>Söhne</vt:lpstr>
      <vt:lpstr>Symbol</vt:lpstr>
      <vt:lpstr>Times New Roman</vt:lpstr>
      <vt:lpstr>TimesNewRomanPSMT</vt:lpstr>
      <vt:lpstr>var(--wp--custom--typography--subheading--font-family)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Indumathi S</dc:creator>
  <cp:lastModifiedBy>Indumathi S</cp:lastModifiedBy>
  <cp:revision>14</cp:revision>
  <dcterms:created xsi:type="dcterms:W3CDTF">2023-06-05T16:22:51Z</dcterms:created>
  <dcterms:modified xsi:type="dcterms:W3CDTF">2023-06-13T07:10:16Z</dcterms:modified>
</cp:coreProperties>
</file>