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357" r:id="rId5"/>
    <p:sldId id="347" r:id="rId6"/>
    <p:sldId id="350" r:id="rId7"/>
    <p:sldId id="351" r:id="rId8"/>
    <p:sldId id="352" r:id="rId9"/>
    <p:sldId id="353" r:id="rId10"/>
    <p:sldId id="354" r:id="rId11"/>
    <p:sldId id="356" r:id="rId12"/>
    <p:sldId id="355" r:id="rId13"/>
    <p:sldId id="349" r:id="rId14"/>
    <p:sldId id="348" r:id="rId1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04F9DE2-54BC-7823-251C-D9C274EEB7DB}"/>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fr-CA"/>
          </a:p>
        </p:txBody>
      </p:sp>
      <p:sp>
        <p:nvSpPr>
          <p:cNvPr id="3" name="Sous-titre 2">
            <a:extLst>
              <a:ext uri="{FF2B5EF4-FFF2-40B4-BE49-F238E27FC236}">
                <a16:creationId xmlns:a16="http://schemas.microsoft.com/office/drawing/2014/main" id="{9E0DE9B5-839F-848F-96A8-AEC770B43C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fr-CA"/>
          </a:p>
        </p:txBody>
      </p:sp>
      <p:sp>
        <p:nvSpPr>
          <p:cNvPr id="4" name="Espace réservé de la date 3">
            <a:extLst>
              <a:ext uri="{FF2B5EF4-FFF2-40B4-BE49-F238E27FC236}">
                <a16:creationId xmlns:a16="http://schemas.microsoft.com/office/drawing/2014/main" id="{5D5CCC0B-BDF8-6B25-2312-FACBAC84C6F2}"/>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62C0535B-AE28-BE6C-45BC-3B88A1478CD7}"/>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E46CC315-7CAA-A7BF-675F-B439304C22CA}"/>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232274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C3D90D-B078-5DD7-7551-2D41589406D5}"/>
              </a:ext>
            </a:extLst>
          </p:cNvPr>
          <p:cNvSpPr>
            <a:spLocks noGrp="1"/>
          </p:cNvSpPr>
          <p:nvPr>
            <p:ph type="title"/>
          </p:nvPr>
        </p:nvSpPr>
        <p:spPr/>
        <p:txBody>
          <a:bodyPr/>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F9928345-6390-F38E-FEFF-E654530776C2}"/>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5F783C31-BD42-B6A1-BA1F-41CD97EA0CE2}"/>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E61D62D7-FFC7-A41E-DF0C-3F3BA73FB800}"/>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9D86CA01-15D6-3359-1856-8AB93DA4C131}"/>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22194964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2AAD406-B917-5AC3-9C5A-94181B57345F}"/>
              </a:ext>
            </a:extLst>
          </p:cNvPr>
          <p:cNvSpPr>
            <a:spLocks noGrp="1"/>
          </p:cNvSpPr>
          <p:nvPr>
            <p:ph type="title" orient="vert"/>
          </p:nvPr>
        </p:nvSpPr>
        <p:spPr>
          <a:xfrm>
            <a:off x="8724900" y="365125"/>
            <a:ext cx="2628900" cy="5811838"/>
          </a:xfrm>
        </p:spPr>
        <p:txBody>
          <a:bodyPr vert="eaVert"/>
          <a:lstStyle/>
          <a:p>
            <a:r>
              <a:rPr lang="fr-FR"/>
              <a:t>Modifiez le style du titre</a:t>
            </a:r>
            <a:endParaRPr lang="fr-CA"/>
          </a:p>
        </p:txBody>
      </p:sp>
      <p:sp>
        <p:nvSpPr>
          <p:cNvPr id="3" name="Espace réservé du texte vertical 2">
            <a:extLst>
              <a:ext uri="{FF2B5EF4-FFF2-40B4-BE49-F238E27FC236}">
                <a16:creationId xmlns:a16="http://schemas.microsoft.com/office/drawing/2014/main" id="{7FA010CC-C290-ABDA-D5AF-86603575182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F1E5D6C-E460-2E5A-B0A1-9877557586E6}"/>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35E5704D-1D50-B643-41A8-B21510D385BC}"/>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C69AD38A-9144-C705-8793-0527C8AD690F}"/>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1489903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83AC05D-F833-D1E4-8A3B-44E2BFC89525}"/>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AB6064EA-6276-D52A-4BA7-9D9AA9F8E843}"/>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DE6FF827-CEAE-4DF7-6643-50F483DE7DBA}"/>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2DADB85E-8E20-B1AE-1C49-242699112CA2}"/>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3D78187B-09A9-8B7F-76A2-13F35AB47BE8}"/>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2347583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B83415C-6240-824C-9E71-0FC6F5E8A06A}"/>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fr-CA"/>
          </a:p>
        </p:txBody>
      </p:sp>
      <p:sp>
        <p:nvSpPr>
          <p:cNvPr id="3" name="Espace réservé du texte 2">
            <a:extLst>
              <a:ext uri="{FF2B5EF4-FFF2-40B4-BE49-F238E27FC236}">
                <a16:creationId xmlns:a16="http://schemas.microsoft.com/office/drawing/2014/main" id="{353BAD5F-EECA-6E2F-CC46-9637DCBB2C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C8FF7930-5AA3-2165-FBF1-014B35B31FFA}"/>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BD16B1B6-4625-EBE4-BB18-888E66A33078}"/>
              </a:ext>
            </a:extLst>
          </p:cNvPr>
          <p:cNvSpPr>
            <a:spLocks noGrp="1"/>
          </p:cNvSpPr>
          <p:nvPr>
            <p:ph type="ftr" sz="quarter" idx="11"/>
          </p:nvPr>
        </p:nvSpPr>
        <p:spPr/>
        <p:txBody>
          <a:bodyPr/>
          <a:lstStyle/>
          <a:p>
            <a:endParaRPr lang="fr-CA"/>
          </a:p>
        </p:txBody>
      </p:sp>
      <p:sp>
        <p:nvSpPr>
          <p:cNvPr id="6" name="Espace réservé du numéro de diapositive 5">
            <a:extLst>
              <a:ext uri="{FF2B5EF4-FFF2-40B4-BE49-F238E27FC236}">
                <a16:creationId xmlns:a16="http://schemas.microsoft.com/office/drawing/2014/main" id="{1F228E5C-DFE5-3F9A-B1D5-8233908AD30A}"/>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3082751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44EE184-B7B9-817C-A91A-82EF2EB339D6}"/>
              </a:ext>
            </a:extLst>
          </p:cNvPr>
          <p:cNvSpPr>
            <a:spLocks noGrp="1"/>
          </p:cNvSpPr>
          <p:nvPr>
            <p:ph type="title"/>
          </p:nvPr>
        </p:nvSpPr>
        <p:spPr/>
        <p:txBody>
          <a:bodyPr/>
          <a:lstStyle/>
          <a:p>
            <a:r>
              <a:rPr lang="fr-FR"/>
              <a:t>Modifiez le style du titre</a:t>
            </a:r>
            <a:endParaRPr lang="fr-CA"/>
          </a:p>
        </p:txBody>
      </p:sp>
      <p:sp>
        <p:nvSpPr>
          <p:cNvPr id="3" name="Espace réservé du contenu 2">
            <a:extLst>
              <a:ext uri="{FF2B5EF4-FFF2-40B4-BE49-F238E27FC236}">
                <a16:creationId xmlns:a16="http://schemas.microsoft.com/office/drawing/2014/main" id="{D6E3EF51-E820-761E-ECB8-3CD6A9D97D47}"/>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a:extLst>
              <a:ext uri="{FF2B5EF4-FFF2-40B4-BE49-F238E27FC236}">
                <a16:creationId xmlns:a16="http://schemas.microsoft.com/office/drawing/2014/main" id="{3A981D31-3E43-D0C7-94EE-A6D76AAAABA4}"/>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a:extLst>
              <a:ext uri="{FF2B5EF4-FFF2-40B4-BE49-F238E27FC236}">
                <a16:creationId xmlns:a16="http://schemas.microsoft.com/office/drawing/2014/main" id="{EB8BF5A7-EC39-D75E-59BF-DEC43C4EBC62}"/>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6" name="Espace réservé du pied de page 5">
            <a:extLst>
              <a:ext uri="{FF2B5EF4-FFF2-40B4-BE49-F238E27FC236}">
                <a16:creationId xmlns:a16="http://schemas.microsoft.com/office/drawing/2014/main" id="{17C11F07-F84C-AE9C-CA76-520F5F308B3F}"/>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7058093-56BD-49F2-A014-9469D7BC9590}"/>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327043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40706CA-8E1B-75A0-29C1-DEBF0DCC911B}"/>
              </a:ext>
            </a:extLst>
          </p:cNvPr>
          <p:cNvSpPr>
            <a:spLocks noGrp="1"/>
          </p:cNvSpPr>
          <p:nvPr>
            <p:ph type="title"/>
          </p:nvPr>
        </p:nvSpPr>
        <p:spPr>
          <a:xfrm>
            <a:off x="839788" y="365125"/>
            <a:ext cx="10515600" cy="1325563"/>
          </a:xfrm>
        </p:spPr>
        <p:txBody>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01E4B8AD-CD68-B71C-99AC-0E5251D85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46F2A687-86E6-B1B2-0512-9407709018C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a:extLst>
              <a:ext uri="{FF2B5EF4-FFF2-40B4-BE49-F238E27FC236}">
                <a16:creationId xmlns:a16="http://schemas.microsoft.com/office/drawing/2014/main" id="{AA8C36D8-ABE4-CE5A-390F-3EC6E0E33F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9B0C29E5-B40E-4DB1-6F0C-AAAEA1F28C85}"/>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a:extLst>
              <a:ext uri="{FF2B5EF4-FFF2-40B4-BE49-F238E27FC236}">
                <a16:creationId xmlns:a16="http://schemas.microsoft.com/office/drawing/2014/main" id="{791B8EC5-AD10-E712-489E-39637F040937}"/>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8" name="Espace réservé du pied de page 7">
            <a:extLst>
              <a:ext uri="{FF2B5EF4-FFF2-40B4-BE49-F238E27FC236}">
                <a16:creationId xmlns:a16="http://schemas.microsoft.com/office/drawing/2014/main" id="{1E12F4B6-6D42-99C8-692E-8FB6B422F531}"/>
              </a:ext>
            </a:extLst>
          </p:cNvPr>
          <p:cNvSpPr>
            <a:spLocks noGrp="1"/>
          </p:cNvSpPr>
          <p:nvPr>
            <p:ph type="ftr" sz="quarter" idx="11"/>
          </p:nvPr>
        </p:nvSpPr>
        <p:spPr/>
        <p:txBody>
          <a:bodyPr/>
          <a:lstStyle/>
          <a:p>
            <a:endParaRPr lang="fr-CA"/>
          </a:p>
        </p:txBody>
      </p:sp>
      <p:sp>
        <p:nvSpPr>
          <p:cNvPr id="9" name="Espace réservé du numéro de diapositive 8">
            <a:extLst>
              <a:ext uri="{FF2B5EF4-FFF2-40B4-BE49-F238E27FC236}">
                <a16:creationId xmlns:a16="http://schemas.microsoft.com/office/drawing/2014/main" id="{A56F78B5-A3C4-13CA-6D36-44F37278517D}"/>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2507652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BF2744-0DC6-3E65-C262-76B13F48C59C}"/>
              </a:ext>
            </a:extLst>
          </p:cNvPr>
          <p:cNvSpPr>
            <a:spLocks noGrp="1"/>
          </p:cNvSpPr>
          <p:nvPr>
            <p:ph type="title"/>
          </p:nvPr>
        </p:nvSpPr>
        <p:spPr/>
        <p:txBody>
          <a:bodyPr/>
          <a:lstStyle/>
          <a:p>
            <a:r>
              <a:rPr lang="fr-FR"/>
              <a:t>Modifiez le style du titre</a:t>
            </a:r>
            <a:endParaRPr lang="fr-CA"/>
          </a:p>
        </p:txBody>
      </p:sp>
      <p:sp>
        <p:nvSpPr>
          <p:cNvPr id="3" name="Espace réservé de la date 2">
            <a:extLst>
              <a:ext uri="{FF2B5EF4-FFF2-40B4-BE49-F238E27FC236}">
                <a16:creationId xmlns:a16="http://schemas.microsoft.com/office/drawing/2014/main" id="{3E82DE6B-9322-8E55-0E73-C40ED717C87F}"/>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4" name="Espace réservé du pied de page 3">
            <a:extLst>
              <a:ext uri="{FF2B5EF4-FFF2-40B4-BE49-F238E27FC236}">
                <a16:creationId xmlns:a16="http://schemas.microsoft.com/office/drawing/2014/main" id="{B6175E25-79FE-F3FE-EE79-010729584653}"/>
              </a:ext>
            </a:extLst>
          </p:cNvPr>
          <p:cNvSpPr>
            <a:spLocks noGrp="1"/>
          </p:cNvSpPr>
          <p:nvPr>
            <p:ph type="ftr" sz="quarter" idx="11"/>
          </p:nvPr>
        </p:nvSpPr>
        <p:spPr/>
        <p:txBody>
          <a:bodyPr/>
          <a:lstStyle/>
          <a:p>
            <a:endParaRPr lang="fr-CA"/>
          </a:p>
        </p:txBody>
      </p:sp>
      <p:sp>
        <p:nvSpPr>
          <p:cNvPr id="5" name="Espace réservé du numéro de diapositive 4">
            <a:extLst>
              <a:ext uri="{FF2B5EF4-FFF2-40B4-BE49-F238E27FC236}">
                <a16:creationId xmlns:a16="http://schemas.microsoft.com/office/drawing/2014/main" id="{16B66D08-38B8-2E17-422B-613D83830070}"/>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921378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94A21F9-83F4-3DE6-917A-98154A51BC19}"/>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3" name="Espace réservé du pied de page 2">
            <a:extLst>
              <a:ext uri="{FF2B5EF4-FFF2-40B4-BE49-F238E27FC236}">
                <a16:creationId xmlns:a16="http://schemas.microsoft.com/office/drawing/2014/main" id="{36728ECD-980E-DBF9-6E00-CC93C22CB6F8}"/>
              </a:ext>
            </a:extLst>
          </p:cNvPr>
          <p:cNvSpPr>
            <a:spLocks noGrp="1"/>
          </p:cNvSpPr>
          <p:nvPr>
            <p:ph type="ftr" sz="quarter" idx="11"/>
          </p:nvPr>
        </p:nvSpPr>
        <p:spPr/>
        <p:txBody>
          <a:bodyPr/>
          <a:lstStyle/>
          <a:p>
            <a:endParaRPr lang="fr-CA"/>
          </a:p>
        </p:txBody>
      </p:sp>
      <p:sp>
        <p:nvSpPr>
          <p:cNvPr id="4" name="Espace réservé du numéro de diapositive 3">
            <a:extLst>
              <a:ext uri="{FF2B5EF4-FFF2-40B4-BE49-F238E27FC236}">
                <a16:creationId xmlns:a16="http://schemas.microsoft.com/office/drawing/2014/main" id="{17E41B23-6DC0-1BD9-B3FD-9425B3588900}"/>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1065671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3D5E327-AC3D-1831-73F8-E162509FE20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du contenu 2">
            <a:extLst>
              <a:ext uri="{FF2B5EF4-FFF2-40B4-BE49-F238E27FC236}">
                <a16:creationId xmlns:a16="http://schemas.microsoft.com/office/drawing/2014/main" id="{C5A6CEC1-F803-B6E0-938E-A4BC90025B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a:extLst>
              <a:ext uri="{FF2B5EF4-FFF2-40B4-BE49-F238E27FC236}">
                <a16:creationId xmlns:a16="http://schemas.microsoft.com/office/drawing/2014/main" id="{86526B29-9E6D-5F21-B118-B7E7084B89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E1A0467-1302-2FEB-11F4-41DAD830CC38}"/>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6" name="Espace réservé du pied de page 5">
            <a:extLst>
              <a:ext uri="{FF2B5EF4-FFF2-40B4-BE49-F238E27FC236}">
                <a16:creationId xmlns:a16="http://schemas.microsoft.com/office/drawing/2014/main" id="{5F511EA2-564C-87C3-5F4E-DB32F2C5796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5C7654A8-F284-62A4-E862-82935F6B9FBD}"/>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12431083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A3B375-C942-8E42-7669-0E16EB209E26}"/>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fr-CA"/>
          </a:p>
        </p:txBody>
      </p:sp>
      <p:sp>
        <p:nvSpPr>
          <p:cNvPr id="3" name="Espace réservé pour une image  2">
            <a:extLst>
              <a:ext uri="{FF2B5EF4-FFF2-40B4-BE49-F238E27FC236}">
                <a16:creationId xmlns:a16="http://schemas.microsoft.com/office/drawing/2014/main" id="{6569C64E-29BC-3D1A-C320-6DD866CB8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CA"/>
          </a:p>
        </p:txBody>
      </p:sp>
      <p:sp>
        <p:nvSpPr>
          <p:cNvPr id="4" name="Espace réservé du texte 3">
            <a:extLst>
              <a:ext uri="{FF2B5EF4-FFF2-40B4-BE49-F238E27FC236}">
                <a16:creationId xmlns:a16="http://schemas.microsoft.com/office/drawing/2014/main" id="{8ABD802F-529F-5E06-DB1A-87D40AAFE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618FF59-AFF5-64EF-A7CF-8C9C3E2DEE7E}"/>
              </a:ext>
            </a:extLst>
          </p:cNvPr>
          <p:cNvSpPr>
            <a:spLocks noGrp="1"/>
          </p:cNvSpPr>
          <p:nvPr>
            <p:ph type="dt" sz="half" idx="10"/>
          </p:nvPr>
        </p:nvSpPr>
        <p:spPr/>
        <p:txBody>
          <a:bodyPr/>
          <a:lstStyle/>
          <a:p>
            <a:fld id="{741526A6-0B8F-4BB9-806A-793A96C1D53F}" type="datetimeFigureOut">
              <a:rPr lang="fr-CA" smtClean="0"/>
              <a:t>2025-10-01</a:t>
            </a:fld>
            <a:endParaRPr lang="fr-CA"/>
          </a:p>
        </p:txBody>
      </p:sp>
      <p:sp>
        <p:nvSpPr>
          <p:cNvPr id="6" name="Espace réservé du pied de page 5">
            <a:extLst>
              <a:ext uri="{FF2B5EF4-FFF2-40B4-BE49-F238E27FC236}">
                <a16:creationId xmlns:a16="http://schemas.microsoft.com/office/drawing/2014/main" id="{D2D2D731-AA98-0164-1C85-D9F72ACC4101}"/>
              </a:ext>
            </a:extLst>
          </p:cNvPr>
          <p:cNvSpPr>
            <a:spLocks noGrp="1"/>
          </p:cNvSpPr>
          <p:nvPr>
            <p:ph type="ftr" sz="quarter" idx="11"/>
          </p:nvPr>
        </p:nvSpPr>
        <p:spPr/>
        <p:txBody>
          <a:bodyPr/>
          <a:lstStyle/>
          <a:p>
            <a:endParaRPr lang="fr-CA"/>
          </a:p>
        </p:txBody>
      </p:sp>
      <p:sp>
        <p:nvSpPr>
          <p:cNvPr id="7" name="Espace réservé du numéro de diapositive 6">
            <a:extLst>
              <a:ext uri="{FF2B5EF4-FFF2-40B4-BE49-F238E27FC236}">
                <a16:creationId xmlns:a16="http://schemas.microsoft.com/office/drawing/2014/main" id="{C44F76AA-5001-30AE-3BF5-26B4BC7035C5}"/>
              </a:ext>
            </a:extLst>
          </p:cNvPr>
          <p:cNvSpPr>
            <a:spLocks noGrp="1"/>
          </p:cNvSpPr>
          <p:nvPr>
            <p:ph type="sldNum" sz="quarter" idx="12"/>
          </p:nvPr>
        </p:nvSpPr>
        <p:spPr/>
        <p:txBody>
          <a:bodyPr/>
          <a:lstStyle/>
          <a:p>
            <a:fld id="{BD0E3F79-2E45-4FB5-A206-B6658669C3AF}" type="slidenum">
              <a:rPr lang="fr-CA" smtClean="0"/>
              <a:t>‹n°›</a:t>
            </a:fld>
            <a:endParaRPr lang="fr-CA"/>
          </a:p>
        </p:txBody>
      </p:sp>
    </p:spTree>
    <p:extLst>
      <p:ext uri="{BB962C8B-B14F-4D97-AF65-F5344CB8AC3E}">
        <p14:creationId xmlns:p14="http://schemas.microsoft.com/office/powerpoint/2010/main" val="305989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0A7E1256-D83A-530F-D793-FA53375A06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fr-CA"/>
          </a:p>
        </p:txBody>
      </p:sp>
      <p:sp>
        <p:nvSpPr>
          <p:cNvPr id="3" name="Espace réservé du texte 2">
            <a:extLst>
              <a:ext uri="{FF2B5EF4-FFF2-40B4-BE49-F238E27FC236}">
                <a16:creationId xmlns:a16="http://schemas.microsoft.com/office/drawing/2014/main" id="{B4ADBE4A-DA7F-17BD-4A85-B5E6F6ADF00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a:extLst>
              <a:ext uri="{FF2B5EF4-FFF2-40B4-BE49-F238E27FC236}">
                <a16:creationId xmlns:a16="http://schemas.microsoft.com/office/drawing/2014/main" id="{07DB1FF9-EAF1-EEBA-2547-C187F7C66D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1526A6-0B8F-4BB9-806A-793A96C1D53F}" type="datetimeFigureOut">
              <a:rPr lang="fr-CA" smtClean="0"/>
              <a:t>2025-10-01</a:t>
            </a:fld>
            <a:endParaRPr lang="fr-CA"/>
          </a:p>
        </p:txBody>
      </p:sp>
      <p:sp>
        <p:nvSpPr>
          <p:cNvPr id="5" name="Espace réservé du pied de page 4">
            <a:extLst>
              <a:ext uri="{FF2B5EF4-FFF2-40B4-BE49-F238E27FC236}">
                <a16:creationId xmlns:a16="http://schemas.microsoft.com/office/drawing/2014/main" id="{0286349D-B70E-1F6B-E5F5-5228DE63BF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fr-CA"/>
          </a:p>
        </p:txBody>
      </p:sp>
      <p:sp>
        <p:nvSpPr>
          <p:cNvPr id="6" name="Espace réservé du numéro de diapositive 5">
            <a:extLst>
              <a:ext uri="{FF2B5EF4-FFF2-40B4-BE49-F238E27FC236}">
                <a16:creationId xmlns:a16="http://schemas.microsoft.com/office/drawing/2014/main" id="{13E88BA1-F5FE-8BFF-3961-7AA3F5ECC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D0E3F79-2E45-4FB5-A206-B6658669C3AF}" type="slidenum">
              <a:rPr lang="fr-CA" smtClean="0"/>
              <a:t>‹n°›</a:t>
            </a:fld>
            <a:endParaRPr lang="fr-CA"/>
          </a:p>
        </p:txBody>
      </p:sp>
    </p:spTree>
    <p:extLst>
      <p:ext uri="{BB962C8B-B14F-4D97-AF65-F5344CB8AC3E}">
        <p14:creationId xmlns:p14="http://schemas.microsoft.com/office/powerpoint/2010/main" val="10047626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forum.giga-byte.co.uk/index.php?topic=16353.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4FF6153-8FF0-73AE-244E-7E9C985D9225}"/>
              </a:ext>
            </a:extLst>
          </p:cNvPr>
          <p:cNvSpPr>
            <a:spLocks noGrp="1"/>
          </p:cNvSpPr>
          <p:nvPr>
            <p:ph type="title"/>
          </p:nvPr>
        </p:nvSpPr>
        <p:spPr/>
        <p:txBody>
          <a:bodyPr/>
          <a:lstStyle/>
          <a:p>
            <a:r>
              <a:rPr lang="fr-CA" dirty="0"/>
              <a:t>Démarrage de l’ordinateur dans le détail.</a:t>
            </a:r>
          </a:p>
        </p:txBody>
      </p:sp>
      <p:sp>
        <p:nvSpPr>
          <p:cNvPr id="3" name="Espace réservé du contenu 2">
            <a:extLst>
              <a:ext uri="{FF2B5EF4-FFF2-40B4-BE49-F238E27FC236}">
                <a16:creationId xmlns:a16="http://schemas.microsoft.com/office/drawing/2014/main" id="{F22367D7-7D29-1F47-B803-C1DC6FEA40F5}"/>
              </a:ext>
            </a:extLst>
          </p:cNvPr>
          <p:cNvSpPr>
            <a:spLocks noGrp="1"/>
          </p:cNvSpPr>
          <p:nvPr>
            <p:ph idx="1"/>
          </p:nvPr>
        </p:nvSpPr>
        <p:spPr/>
        <p:txBody>
          <a:bodyPr/>
          <a:lstStyle/>
          <a:p>
            <a:endParaRPr lang="fr-CA"/>
          </a:p>
        </p:txBody>
      </p:sp>
    </p:spTree>
    <p:extLst>
      <p:ext uri="{BB962C8B-B14F-4D97-AF65-F5344CB8AC3E}">
        <p14:creationId xmlns:p14="http://schemas.microsoft.com/office/powerpoint/2010/main" val="3464483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1523F7F-A201-C83B-332C-827B82669E81}"/>
              </a:ext>
            </a:extLst>
          </p:cNvPr>
          <p:cNvSpPr>
            <a:spLocks noGrp="1"/>
          </p:cNvSpPr>
          <p:nvPr>
            <p:ph type="title"/>
          </p:nvPr>
        </p:nvSpPr>
        <p:spPr/>
        <p:txBody>
          <a:bodyPr/>
          <a:lstStyle/>
          <a:p>
            <a:r>
              <a:rPr lang="fr-CA" dirty="0"/>
              <a:t>La séquence plus complète.</a:t>
            </a:r>
          </a:p>
        </p:txBody>
      </p:sp>
      <p:sp>
        <p:nvSpPr>
          <p:cNvPr id="3" name="Espace réservé du contenu 2">
            <a:extLst>
              <a:ext uri="{FF2B5EF4-FFF2-40B4-BE49-F238E27FC236}">
                <a16:creationId xmlns:a16="http://schemas.microsoft.com/office/drawing/2014/main" id="{CF833151-A346-4D3A-170D-CD8CD3D64AD6}"/>
              </a:ext>
            </a:extLst>
          </p:cNvPr>
          <p:cNvSpPr>
            <a:spLocks noGrp="1"/>
          </p:cNvSpPr>
          <p:nvPr>
            <p:ph idx="1"/>
          </p:nvPr>
        </p:nvSpPr>
        <p:spPr/>
        <p:txBody>
          <a:bodyPr>
            <a:normAutofit fontScale="47500" lnSpcReduction="20000"/>
          </a:bodyPr>
          <a:lstStyle/>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1. Mise sous tension (Peser sur le bouton !)</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2. Exécution du BIOS*/UEFI** (*Basic Input Output System, **</a:t>
            </a:r>
            <a:r>
              <a:rPr lang="fr-CA" sz="2800" b="1" kern="100" dirty="0" err="1">
                <a:latin typeface="Aptos" panose="020B0004020202020204" pitchFamily="34" charset="0"/>
                <a:cs typeface="Times New Roman" panose="02020603050405020304" pitchFamily="18" charset="0"/>
              </a:rPr>
              <a:t>Unified</a:t>
            </a:r>
            <a:r>
              <a:rPr lang="fr-CA" sz="2800" b="1" kern="100" dirty="0">
                <a:latin typeface="Aptos" panose="020B0004020202020204" pitchFamily="34" charset="0"/>
                <a:cs typeface="Times New Roman" panose="02020603050405020304" pitchFamily="18" charset="0"/>
              </a:rPr>
              <a:t> Extensible </a:t>
            </a:r>
            <a:r>
              <a:rPr lang="fr-CA" sz="2800" b="1" kern="100" dirty="0" err="1">
                <a:latin typeface="Aptos" panose="020B0004020202020204" pitchFamily="34" charset="0"/>
                <a:cs typeface="Times New Roman" panose="02020603050405020304" pitchFamily="18" charset="0"/>
              </a:rPr>
              <a:t>Firmware</a:t>
            </a:r>
            <a:r>
              <a:rPr lang="fr-CA" sz="2800" b="1" kern="100" dirty="0">
                <a:latin typeface="Aptos" panose="020B0004020202020204" pitchFamily="34" charset="0"/>
                <a:cs typeface="Times New Roman" panose="02020603050405020304" pitchFamily="18" charset="0"/>
              </a:rPr>
              <a:t> Interface)</a:t>
            </a: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3. Test d'autodiagnostic (POST -&gt; Power On Self Test) </a:t>
            </a:r>
          </a:p>
          <a:p>
            <a:pPr>
              <a:lnSpc>
                <a:spcPct val="115000"/>
              </a:lnSpc>
              <a:spcAft>
                <a:spcPts val="800"/>
              </a:spcAft>
            </a:pP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4. Chargement du </a:t>
            </a:r>
            <a:r>
              <a:rPr lang="fr-CA" sz="2800" b="1" u="sng" kern="100" dirty="0">
                <a:effectLst/>
                <a:latin typeface="Aptos" panose="020B0004020202020204" pitchFamily="34" charset="0"/>
                <a:ea typeface="Aptos" panose="020B0004020202020204" pitchFamily="34" charset="0"/>
                <a:cs typeface="Times New Roman" panose="02020603050405020304" pitchFamily="18" charset="0"/>
              </a:rPr>
              <a:t>chargeur de démarrage</a:t>
            </a:r>
            <a:r>
              <a:rPr lang="fr-CA" sz="2800" b="1" kern="100" dirty="0">
                <a:effectLst/>
                <a:latin typeface="Aptos" panose="020B0004020202020204" pitchFamily="34" charset="0"/>
                <a:ea typeface="Aptos" panose="020B0004020202020204" pitchFamily="34" charset="0"/>
                <a:cs typeface="Times New Roman" panose="02020603050405020304" pitchFamily="18" charset="0"/>
              </a:rPr>
              <a:t>* (*Bootloader)</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5. Exécution du </a:t>
            </a:r>
            <a:r>
              <a:rPr lang="fr-CA" sz="2800" b="1" u="sng" kern="100" dirty="0">
                <a:effectLst/>
                <a:latin typeface="Aptos" panose="020B0004020202020204" pitchFamily="34" charset="0"/>
                <a:ea typeface="Aptos" panose="020B0004020202020204" pitchFamily="34" charset="0"/>
                <a:cs typeface="Times New Roman" panose="02020603050405020304" pitchFamily="18" charset="0"/>
              </a:rPr>
              <a:t>chargeur de démarrage</a:t>
            </a:r>
            <a:r>
              <a:rPr lang="fr-CA" sz="2800" b="1" kern="100" dirty="0">
                <a:effectLst/>
                <a:latin typeface="Aptos" panose="020B0004020202020204" pitchFamily="34" charset="0"/>
                <a:ea typeface="Aptos" panose="020B0004020202020204" pitchFamily="34" charset="0"/>
                <a:cs typeface="Times New Roman" panose="02020603050405020304" pitchFamily="18" charset="0"/>
              </a:rPr>
              <a:t>* (*Bootloader)</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6. Chargement du système d'exploitation</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7. Initialisation de l'espace utilisateur</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2800" b="1" kern="100" dirty="0">
                <a:effectLst/>
                <a:latin typeface="Aptos" panose="020B0004020202020204" pitchFamily="34" charset="0"/>
                <a:ea typeface="Aptos" panose="020B0004020202020204" pitchFamily="34" charset="0"/>
                <a:cs typeface="Times New Roman" panose="02020603050405020304" pitchFamily="18" charset="0"/>
              </a:rPr>
              <a:t>8. Écran de connexion</a:t>
            </a:r>
            <a:endParaRPr lang="fr-CA" sz="2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CA" dirty="0"/>
          </a:p>
        </p:txBody>
      </p:sp>
      <p:sp>
        <p:nvSpPr>
          <p:cNvPr id="10" name="Rectangle 9">
            <a:extLst>
              <a:ext uri="{FF2B5EF4-FFF2-40B4-BE49-F238E27FC236}">
                <a16:creationId xmlns:a16="http://schemas.microsoft.com/office/drawing/2014/main" id="{B358F934-9E53-067C-86E6-BB32F42A9EE8}"/>
              </a:ext>
            </a:extLst>
          </p:cNvPr>
          <p:cNvSpPr/>
          <p:nvPr/>
        </p:nvSpPr>
        <p:spPr>
          <a:xfrm>
            <a:off x="650240" y="3049112"/>
            <a:ext cx="9225280" cy="208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dirty="0"/>
              <a:t>Ici on peut dire que le matériel fonctionne </a:t>
            </a:r>
          </a:p>
        </p:txBody>
      </p:sp>
      <p:sp>
        <p:nvSpPr>
          <p:cNvPr id="14" name="Rectangle 13">
            <a:extLst>
              <a:ext uri="{FF2B5EF4-FFF2-40B4-BE49-F238E27FC236}">
                <a16:creationId xmlns:a16="http://schemas.microsoft.com/office/drawing/2014/main" id="{2E9A93BC-AF12-6C8F-ACCE-F38CC9F00C3B}"/>
              </a:ext>
            </a:extLst>
          </p:cNvPr>
          <p:cNvSpPr/>
          <p:nvPr/>
        </p:nvSpPr>
        <p:spPr>
          <a:xfrm>
            <a:off x="650240" y="3600609"/>
            <a:ext cx="9225280" cy="2082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CA" dirty="0"/>
              <a:t>À partir d’ici on essaie de lancer le système d’exploitation</a:t>
            </a:r>
          </a:p>
        </p:txBody>
      </p:sp>
    </p:spTree>
    <p:extLst>
      <p:ext uri="{BB962C8B-B14F-4D97-AF65-F5344CB8AC3E}">
        <p14:creationId xmlns:p14="http://schemas.microsoft.com/office/powerpoint/2010/main" val="2127623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E660DFB-4F10-48F9-7E8C-4786F1FD6C4C}"/>
              </a:ext>
            </a:extLst>
          </p:cNvPr>
          <p:cNvSpPr>
            <a:spLocks noGrp="1"/>
          </p:cNvSpPr>
          <p:nvPr>
            <p:ph type="title"/>
          </p:nvPr>
        </p:nvSpPr>
        <p:spPr/>
        <p:txBody>
          <a:bodyPr/>
          <a:lstStyle/>
          <a:p>
            <a:r>
              <a:rPr lang="fr-CA" dirty="0"/>
              <a:t>Les détails du « Power on self test (POST)»</a:t>
            </a:r>
          </a:p>
        </p:txBody>
      </p:sp>
      <p:sp>
        <p:nvSpPr>
          <p:cNvPr id="3" name="Espace réservé du contenu 2">
            <a:extLst>
              <a:ext uri="{FF2B5EF4-FFF2-40B4-BE49-F238E27FC236}">
                <a16:creationId xmlns:a16="http://schemas.microsoft.com/office/drawing/2014/main" id="{46651170-B935-B2FC-1FA6-1BBB60F1B4EF}"/>
              </a:ext>
            </a:extLst>
          </p:cNvPr>
          <p:cNvSpPr>
            <a:spLocks noGrp="1"/>
          </p:cNvSpPr>
          <p:nvPr>
            <p:ph idx="1"/>
          </p:nvPr>
        </p:nvSpPr>
        <p:spPr/>
        <p:txBody>
          <a:bodyPr>
            <a:normAutofit fontScale="85000" lnSpcReduction="20000"/>
          </a:bodyPr>
          <a:lstStyle/>
          <a:p>
            <a:pPr algn="l"/>
            <a:r>
              <a:rPr lang="fr-CA" b="0" i="0" dirty="0">
                <a:effectLst/>
                <a:latin typeface="SegoeUIVariable"/>
              </a:rPr>
              <a:t>Le Power-On Self-Test (POST) est une série de diagnostics que l’ordinateur exécute au démarrage pour vérifier que le matériel fonctionne correctement avant de charger le système d’exploitation. Voici les principales étapes du POST :</a:t>
            </a:r>
          </a:p>
          <a:p>
            <a:pPr algn="l">
              <a:buFont typeface="+mj-lt"/>
              <a:buAutoNum type="arabicPeriod"/>
            </a:pPr>
            <a:r>
              <a:rPr lang="fr-CA" b="1" i="0" dirty="0">
                <a:effectLst/>
                <a:latin typeface="SegoeUIVariable"/>
              </a:rPr>
              <a:t>Initialisation du BIOS</a:t>
            </a:r>
            <a:r>
              <a:rPr lang="fr-CA" b="0" i="0" dirty="0">
                <a:effectLst/>
                <a:latin typeface="SegoeUIVariable"/>
              </a:rPr>
              <a:t> : Le BIOS (Basic Input/Output System) s’active et commence à vérifier les composants matériels de base.</a:t>
            </a:r>
          </a:p>
          <a:p>
            <a:pPr algn="l">
              <a:buFont typeface="+mj-lt"/>
              <a:buAutoNum type="arabicPeriod"/>
            </a:pPr>
            <a:r>
              <a:rPr lang="fr-CA" b="1" i="0" dirty="0">
                <a:effectLst/>
                <a:latin typeface="SegoeUIVariable"/>
              </a:rPr>
              <a:t>Test de la mémoire</a:t>
            </a:r>
            <a:r>
              <a:rPr lang="fr-CA" b="0" i="0" dirty="0">
                <a:effectLst/>
                <a:latin typeface="SegoeUIVariable"/>
              </a:rPr>
              <a:t> : Le BIOS vérifie la mémoire RAM pour s’assurer qu’elle fonctionne correctement.</a:t>
            </a:r>
          </a:p>
          <a:p>
            <a:pPr algn="l">
              <a:buFont typeface="+mj-lt"/>
              <a:buAutoNum type="arabicPeriod"/>
            </a:pPr>
            <a:r>
              <a:rPr lang="fr-CA" b="1" i="0" dirty="0">
                <a:effectLst/>
                <a:latin typeface="SegoeUIVariable"/>
              </a:rPr>
              <a:t>Vérification des périphériques</a:t>
            </a:r>
            <a:r>
              <a:rPr lang="fr-CA" b="0" i="0" dirty="0">
                <a:effectLst/>
                <a:latin typeface="SegoeUIVariable"/>
              </a:rPr>
              <a:t> : Le BIOS teste les périphériques connectés comme le clavier, la souris, et les disques durs.</a:t>
            </a:r>
          </a:p>
          <a:p>
            <a:pPr algn="l">
              <a:buFont typeface="+mj-lt"/>
              <a:buAutoNum type="arabicPeriod"/>
            </a:pPr>
            <a:r>
              <a:rPr lang="fr-CA" b="1" i="0" dirty="0">
                <a:effectLst/>
                <a:latin typeface="SegoeUIVariable"/>
              </a:rPr>
              <a:t>Affichage des erreurs</a:t>
            </a:r>
            <a:r>
              <a:rPr lang="fr-CA" b="0" i="0" dirty="0">
                <a:effectLst/>
                <a:latin typeface="SegoeUIVariable"/>
              </a:rPr>
              <a:t> : Si des erreurs sont détectées, elles sont affichées à l’écran ou signalées par des bips sonores.</a:t>
            </a:r>
          </a:p>
          <a:p>
            <a:pPr algn="l">
              <a:buFont typeface="+mj-lt"/>
              <a:buAutoNum type="arabicPeriod"/>
            </a:pPr>
            <a:r>
              <a:rPr lang="fr-CA" b="1" i="0" dirty="0">
                <a:effectLst/>
                <a:latin typeface="SegoeUIVariable"/>
              </a:rPr>
              <a:t>Chargement du BIOS</a:t>
            </a:r>
            <a:r>
              <a:rPr lang="fr-CA" b="0" i="0" dirty="0">
                <a:effectLst/>
                <a:latin typeface="SegoeUIVariable"/>
              </a:rPr>
              <a:t> : Le BIOS charge les paramètres de configuration et prépare le système pour démarrer le système d’exploitation.</a:t>
            </a:r>
          </a:p>
          <a:p>
            <a:endParaRPr lang="fr-CA" dirty="0"/>
          </a:p>
        </p:txBody>
      </p:sp>
    </p:spTree>
    <p:extLst>
      <p:ext uri="{BB962C8B-B14F-4D97-AF65-F5344CB8AC3E}">
        <p14:creationId xmlns:p14="http://schemas.microsoft.com/office/powerpoint/2010/main" val="3216033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EC3AF8-451F-BF96-3857-A78E18A61ADE}"/>
              </a:ext>
            </a:extLst>
          </p:cNvPr>
          <p:cNvSpPr>
            <a:spLocks noGrp="1"/>
          </p:cNvSpPr>
          <p:nvPr>
            <p:ph type="title"/>
          </p:nvPr>
        </p:nvSpPr>
        <p:spPr/>
        <p:txBody>
          <a:bodyPr/>
          <a:lstStyle/>
          <a:p>
            <a:r>
              <a:rPr lang="fr-CA" dirty="0"/>
              <a:t>Démarrage de l’ordinateur – La séquence !</a:t>
            </a:r>
          </a:p>
        </p:txBody>
      </p:sp>
      <p:sp>
        <p:nvSpPr>
          <p:cNvPr id="3" name="Espace réservé du contenu 2">
            <a:extLst>
              <a:ext uri="{FF2B5EF4-FFF2-40B4-BE49-F238E27FC236}">
                <a16:creationId xmlns:a16="http://schemas.microsoft.com/office/drawing/2014/main" id="{505A2187-833D-91C5-377B-8C2EEF6632B0}"/>
              </a:ext>
            </a:extLst>
          </p:cNvPr>
          <p:cNvSpPr>
            <a:spLocks noGrp="1"/>
          </p:cNvSpPr>
          <p:nvPr>
            <p:ph idx="1"/>
          </p:nvPr>
        </p:nvSpPr>
        <p:spPr>
          <a:xfrm>
            <a:off x="838200" y="1825625"/>
            <a:ext cx="10966938" cy="4351338"/>
          </a:xfrm>
        </p:spPr>
        <p:txBody>
          <a:bodyPr>
            <a:normAutofit/>
          </a:bodyPr>
          <a:lstStyle/>
          <a:p>
            <a:pPr>
              <a:lnSpc>
                <a:spcPct val="115000"/>
              </a:lnSpc>
              <a:spcAft>
                <a:spcPts val="800"/>
              </a:spcAft>
            </a:pPr>
            <a:r>
              <a:rPr lang="fr-CA" sz="1800" b="1" kern="100" dirty="0">
                <a:effectLst/>
                <a:latin typeface="Aptos" panose="020B0004020202020204" pitchFamily="34" charset="0"/>
                <a:ea typeface="Aptos" panose="020B0004020202020204" pitchFamily="34" charset="0"/>
                <a:cs typeface="Times New Roman" panose="02020603050405020304" pitchFamily="18" charset="0"/>
              </a:rPr>
              <a:t>Mise sous tension (Peser sur le bouton)</a:t>
            </a:r>
            <a:endParaRPr lang="fr-CA"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fr-CA" sz="1800" b="1" kern="100" dirty="0">
                <a:effectLst/>
                <a:latin typeface="Aptos" panose="020B0004020202020204" pitchFamily="34" charset="0"/>
                <a:ea typeface="Aptos" panose="020B0004020202020204" pitchFamily="34" charset="0"/>
                <a:cs typeface="Times New Roman" panose="02020603050405020304" pitchFamily="18" charset="0"/>
              </a:rPr>
              <a:t>Exécution du BIOS*/UEFI** (*Basic Input Output System, **</a:t>
            </a:r>
            <a:r>
              <a:rPr lang="fr-CA" sz="1800" b="1" kern="100" dirty="0" err="1">
                <a:latin typeface="Aptos" panose="020B0004020202020204" pitchFamily="34" charset="0"/>
                <a:cs typeface="Times New Roman" panose="02020603050405020304" pitchFamily="18" charset="0"/>
              </a:rPr>
              <a:t>Unified</a:t>
            </a:r>
            <a:r>
              <a:rPr lang="fr-CA" sz="1800" b="1" kern="100" dirty="0">
                <a:latin typeface="Aptos" panose="020B0004020202020204" pitchFamily="34" charset="0"/>
                <a:cs typeface="Times New Roman" panose="02020603050405020304" pitchFamily="18" charset="0"/>
              </a:rPr>
              <a:t> Extensible </a:t>
            </a:r>
            <a:r>
              <a:rPr lang="fr-CA" sz="1800" b="1" kern="100" dirty="0" err="1">
                <a:latin typeface="Aptos" panose="020B0004020202020204" pitchFamily="34" charset="0"/>
                <a:cs typeface="Times New Roman" panose="02020603050405020304" pitchFamily="18" charset="0"/>
              </a:rPr>
              <a:t>Firmware</a:t>
            </a:r>
            <a:r>
              <a:rPr lang="fr-CA" sz="1800" b="1" kern="100" dirty="0">
                <a:latin typeface="Aptos" panose="020B0004020202020204" pitchFamily="34" charset="0"/>
                <a:cs typeface="Times New Roman" panose="02020603050405020304" pitchFamily="18" charset="0"/>
              </a:rPr>
              <a:t> Interface)</a:t>
            </a:r>
          </a:p>
          <a:p>
            <a:pPr lvl="1">
              <a:lnSpc>
                <a:spcPct val="115000"/>
              </a:lnSpc>
              <a:spcAft>
                <a:spcPts val="800"/>
              </a:spcAft>
            </a:pPr>
            <a:r>
              <a:rPr lang="fr-CA" sz="1400" b="1" kern="100" dirty="0">
                <a:latin typeface="Aptos" panose="020B0004020202020204" pitchFamily="34" charset="0"/>
                <a:cs typeface="Times New Roman" panose="02020603050405020304" pitchFamily="18" charset="0"/>
              </a:rPr>
              <a:t>Petit programme intégrer dans le matériel de la carte mère. Les composantes évoluées comme la carte graphique ont-elles aussi leur propre bios. (Gros lien avec ce qu’on appelle un micrologiciel (Bref, le « </a:t>
            </a:r>
            <a:r>
              <a:rPr lang="fr-CA" sz="1400" b="1" kern="100" dirty="0" err="1">
                <a:latin typeface="Aptos" panose="020B0004020202020204" pitchFamily="34" charset="0"/>
                <a:cs typeface="Times New Roman" panose="02020603050405020304" pitchFamily="18" charset="0"/>
              </a:rPr>
              <a:t>Firmware</a:t>
            </a:r>
            <a:r>
              <a:rPr lang="fr-CA" sz="1400" b="1" kern="100" dirty="0">
                <a:latin typeface="Aptos" panose="020B0004020202020204" pitchFamily="34" charset="0"/>
                <a:cs typeface="Times New Roman" panose="02020603050405020304" pitchFamily="18" charset="0"/>
              </a:rPr>
              <a:t> »)</a:t>
            </a:r>
          </a:p>
          <a:p>
            <a:pPr>
              <a:lnSpc>
                <a:spcPct val="115000"/>
              </a:lnSpc>
              <a:spcAft>
                <a:spcPts val="800"/>
              </a:spcAft>
            </a:pPr>
            <a:r>
              <a:rPr lang="fr-CA" sz="1800" b="1" kern="100" dirty="0">
                <a:effectLst/>
                <a:latin typeface="Aptos" panose="020B0004020202020204" pitchFamily="34" charset="0"/>
                <a:ea typeface="Aptos" panose="020B0004020202020204" pitchFamily="34" charset="0"/>
                <a:cs typeface="Times New Roman" panose="02020603050405020304" pitchFamily="18" charset="0"/>
              </a:rPr>
              <a:t>Test d'autodiagnostic (POST -&gt; Power On Self Test) 	</a:t>
            </a:r>
          </a:p>
          <a:p>
            <a:pPr lvl="1">
              <a:lnSpc>
                <a:spcPct val="115000"/>
              </a:lnSpc>
              <a:spcAft>
                <a:spcPts val="800"/>
              </a:spcAft>
            </a:pPr>
            <a:r>
              <a:rPr lang="fr-CA" sz="1400" b="1" kern="100" dirty="0">
                <a:latin typeface="Aptos" panose="020B0004020202020204" pitchFamily="34" charset="0"/>
                <a:ea typeface="Aptos" panose="020B0004020202020204" pitchFamily="34" charset="0"/>
                <a:cs typeface="Times New Roman" panose="02020603050405020304" pitchFamily="18" charset="0"/>
              </a:rPr>
              <a:t>Fais le tour de toutes les composantes pour vérifier leur état de fonctionnement et au besoin attendre et interroger le résultat de leurs post.</a:t>
            </a:r>
            <a:br>
              <a:rPr lang="fr-CA" sz="1400" b="1" kern="100" dirty="0">
                <a:latin typeface="Aptos" panose="020B0004020202020204" pitchFamily="34" charset="0"/>
                <a:ea typeface="Aptos" panose="020B0004020202020204" pitchFamily="34" charset="0"/>
                <a:cs typeface="Times New Roman" panose="02020603050405020304" pitchFamily="18" charset="0"/>
              </a:rPr>
            </a:br>
            <a:r>
              <a:rPr lang="fr-CA" sz="1400" b="1" kern="100" dirty="0">
                <a:latin typeface="Aptos" panose="020B0004020202020204" pitchFamily="34" charset="0"/>
                <a:ea typeface="Aptos" panose="020B0004020202020204" pitchFamily="34" charset="0"/>
                <a:cs typeface="Times New Roman" panose="02020603050405020304" pitchFamily="18" charset="0"/>
              </a:rPr>
              <a:t>Exemple la carte mère termine sa séquence de vérification et va interroger la carte graphique pour savoir si son POST c’est bien déroulé et si elle est parée.</a:t>
            </a:r>
          </a:p>
          <a:p>
            <a:pPr>
              <a:lnSpc>
                <a:spcPct val="115000"/>
              </a:lnSpc>
              <a:spcAft>
                <a:spcPts val="800"/>
              </a:spcAft>
            </a:pPr>
            <a:r>
              <a:rPr lang="fr-CA" sz="1800" b="1" kern="100" dirty="0">
                <a:latin typeface="Aptos" panose="020B0004020202020204" pitchFamily="34" charset="0"/>
                <a:ea typeface="Aptos" panose="020B0004020202020204" pitchFamily="34" charset="0"/>
                <a:cs typeface="Times New Roman" panose="02020603050405020304" pitchFamily="18" charset="0"/>
              </a:rPr>
              <a:t>Exécution de la séquence de démarrage (Bootloader)</a:t>
            </a:r>
            <a:endParaRPr lang="fr-CA"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fr-CA" dirty="0"/>
          </a:p>
        </p:txBody>
      </p:sp>
    </p:spTree>
    <p:extLst>
      <p:ext uri="{BB962C8B-B14F-4D97-AF65-F5344CB8AC3E}">
        <p14:creationId xmlns:p14="http://schemas.microsoft.com/office/powerpoint/2010/main" val="1940501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1178237-0589-8A52-C406-F0940F90F58E}"/>
              </a:ext>
            </a:extLst>
          </p:cNvPr>
          <p:cNvSpPr>
            <a:spLocks noGrp="1"/>
          </p:cNvSpPr>
          <p:nvPr>
            <p:ph type="title"/>
          </p:nvPr>
        </p:nvSpPr>
        <p:spPr/>
        <p:txBody>
          <a:bodyPr/>
          <a:lstStyle/>
          <a:p>
            <a:r>
              <a:rPr lang="fr-CA" dirty="0"/>
              <a:t>Le post dans les détails</a:t>
            </a:r>
          </a:p>
        </p:txBody>
      </p:sp>
      <p:sp>
        <p:nvSpPr>
          <p:cNvPr id="3" name="Espace réservé du contenu 2">
            <a:extLst>
              <a:ext uri="{FF2B5EF4-FFF2-40B4-BE49-F238E27FC236}">
                <a16:creationId xmlns:a16="http://schemas.microsoft.com/office/drawing/2014/main" id="{00BB6C71-DADC-440F-3C4D-58D72F43EC2A}"/>
              </a:ext>
            </a:extLst>
          </p:cNvPr>
          <p:cNvSpPr>
            <a:spLocks noGrp="1"/>
          </p:cNvSpPr>
          <p:nvPr>
            <p:ph idx="1"/>
          </p:nvPr>
        </p:nvSpPr>
        <p:spPr/>
        <p:txBody>
          <a:bodyPr>
            <a:normAutofit fontScale="40000" lnSpcReduction="20000"/>
          </a:bodyPr>
          <a:lstStyle/>
          <a:p>
            <a:r>
              <a:rPr lang="fr-CA" b="1" dirty="0"/>
              <a:t>Ce que vérifie explicitement le POST</a:t>
            </a:r>
          </a:p>
          <a:p>
            <a:r>
              <a:rPr lang="fr-CA" b="1" dirty="0"/>
              <a:t>1. CPU</a:t>
            </a:r>
          </a:p>
          <a:p>
            <a:pPr lvl="1"/>
            <a:r>
              <a:rPr lang="fr-CA" dirty="0"/>
              <a:t>Vérifie que le processeur fonctionne et peut exécuter des instructions.</a:t>
            </a:r>
          </a:p>
          <a:p>
            <a:r>
              <a:rPr lang="fr-CA" b="1" dirty="0"/>
              <a:t>2. RAM</a:t>
            </a:r>
          </a:p>
          <a:p>
            <a:pPr lvl="1"/>
            <a:r>
              <a:rPr lang="fr-CA" dirty="0"/>
              <a:t>Teste les modules de mémoire pour s'assurer de leur bon fonctionnement et vérifie la présence d'erreurs.</a:t>
            </a:r>
          </a:p>
          <a:p>
            <a:r>
              <a:rPr lang="fr-CA" b="1" dirty="0"/>
              <a:t>3. Carte mère</a:t>
            </a:r>
          </a:p>
          <a:p>
            <a:pPr lvl="1"/>
            <a:r>
              <a:rPr lang="fr-CA" dirty="0"/>
              <a:t>Vérifie l'intégrité de la carte mère et de ses connexions.</a:t>
            </a:r>
          </a:p>
          <a:p>
            <a:r>
              <a:rPr lang="fr-CA" b="1" dirty="0"/>
              <a:t>4. Carte graphique</a:t>
            </a:r>
          </a:p>
          <a:p>
            <a:pPr lvl="1"/>
            <a:r>
              <a:rPr lang="fr-CA" dirty="0"/>
              <a:t>S'assure que la carte vidéo est présente et fonctionne pour permettre l'affichage.</a:t>
            </a:r>
          </a:p>
          <a:p>
            <a:r>
              <a:rPr lang="fr-CA" b="1" dirty="0"/>
              <a:t>5. Dispositifs de stockage</a:t>
            </a:r>
          </a:p>
          <a:p>
            <a:pPr lvl="1"/>
            <a:r>
              <a:rPr lang="fr-CA" dirty="0"/>
              <a:t>Détecte les disques durs, SSD et autres dispositifs de stockage connectés pour vérifier qu'ils sont opérationnels.</a:t>
            </a:r>
          </a:p>
          <a:p>
            <a:r>
              <a:rPr lang="fr-CA" b="1" dirty="0"/>
              <a:t>6. Dispositifs d'entrée</a:t>
            </a:r>
          </a:p>
          <a:p>
            <a:pPr lvl="1"/>
            <a:r>
              <a:rPr lang="fr-CA" dirty="0"/>
              <a:t>Vérifie la présence et le fonctionnement des dispositifs d'entrée comme le clavier et la souris.</a:t>
            </a:r>
          </a:p>
          <a:p>
            <a:r>
              <a:rPr lang="fr-CA" b="1" dirty="0"/>
              <a:t>7. Alimentation</a:t>
            </a:r>
          </a:p>
          <a:p>
            <a:pPr lvl="1"/>
            <a:r>
              <a:rPr lang="fr-CA" dirty="0"/>
              <a:t>Confirme que l'unité d'alimentation fournit une tension adéquate aux composants du système.</a:t>
            </a:r>
          </a:p>
          <a:p>
            <a:r>
              <a:rPr lang="fr-CA" b="1" dirty="0"/>
              <a:t>8. Dispositifs périphériques</a:t>
            </a:r>
          </a:p>
          <a:p>
            <a:pPr lvl="1"/>
            <a:r>
              <a:rPr lang="fr-CA" dirty="0"/>
              <a:t>Identifie et vérifie d'autres périphériques connectés, tels que les dispositifs USB et les interfaces réseau.</a:t>
            </a:r>
          </a:p>
          <a:p>
            <a:r>
              <a:rPr lang="fr-CA" b="1" dirty="0"/>
              <a:t>9. Configuration matérielle de base</a:t>
            </a:r>
          </a:p>
          <a:p>
            <a:pPr lvl="1"/>
            <a:r>
              <a:rPr lang="fr-CA" dirty="0"/>
              <a:t>Lit les paramètres de configuration matérielle stockés dans la CMOS, y compris l'ordre de démarrage des dispositifs et d'autres paramètres.</a:t>
            </a:r>
          </a:p>
          <a:p>
            <a:r>
              <a:rPr lang="fr-CA" dirty="0"/>
              <a:t>Si des problèmes sont détectés pendant ces vérifications, le POST arrête généralement le processus de démarrage et fournit des codes d'erreur ou des codes de bip pour indiquer le problème sous différentes forme (Son, affichage, numéro sur la carte mère directement).</a:t>
            </a:r>
          </a:p>
          <a:p>
            <a:endParaRPr lang="fr-CA" dirty="0"/>
          </a:p>
        </p:txBody>
      </p:sp>
    </p:spTree>
    <p:extLst>
      <p:ext uri="{BB962C8B-B14F-4D97-AF65-F5344CB8AC3E}">
        <p14:creationId xmlns:p14="http://schemas.microsoft.com/office/powerpoint/2010/main" val="827143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460F037-2E16-A1AE-5E93-6B142326F88C}"/>
              </a:ext>
            </a:extLst>
          </p:cNvPr>
          <p:cNvSpPr>
            <a:spLocks noGrp="1"/>
          </p:cNvSpPr>
          <p:nvPr>
            <p:ph type="title"/>
          </p:nvPr>
        </p:nvSpPr>
        <p:spPr>
          <a:xfrm>
            <a:off x="838200" y="0"/>
            <a:ext cx="10515600" cy="1325563"/>
          </a:xfrm>
        </p:spPr>
        <p:txBody>
          <a:bodyPr/>
          <a:lstStyle/>
          <a:p>
            <a:r>
              <a:rPr lang="fr-CA" dirty="0"/>
              <a:t>Les codes classiques</a:t>
            </a:r>
          </a:p>
        </p:txBody>
      </p:sp>
      <p:sp>
        <p:nvSpPr>
          <p:cNvPr id="3" name="Espace réservé du contenu 2">
            <a:extLst>
              <a:ext uri="{FF2B5EF4-FFF2-40B4-BE49-F238E27FC236}">
                <a16:creationId xmlns:a16="http://schemas.microsoft.com/office/drawing/2014/main" id="{DA09BF3C-D8C7-D514-93C1-C09BD6CF3D82}"/>
              </a:ext>
            </a:extLst>
          </p:cNvPr>
          <p:cNvSpPr>
            <a:spLocks noGrp="1"/>
          </p:cNvSpPr>
          <p:nvPr>
            <p:ph idx="1"/>
          </p:nvPr>
        </p:nvSpPr>
        <p:spPr>
          <a:xfrm>
            <a:off x="736600" y="938371"/>
            <a:ext cx="10515600" cy="4351338"/>
          </a:xfrm>
        </p:spPr>
        <p:txBody>
          <a:bodyPr>
            <a:noAutofit/>
          </a:bodyPr>
          <a:lstStyle/>
          <a:p>
            <a:r>
              <a:rPr lang="fr-CA" sz="1600" dirty="0"/>
              <a:t>Voici quelques codes classiques en cas d'erreur lors du POST, ainsi que leur signification :</a:t>
            </a:r>
          </a:p>
          <a:p>
            <a:r>
              <a:rPr lang="fr-CA" sz="1600" b="1" dirty="0"/>
              <a:t>Bips courts</a:t>
            </a:r>
          </a:p>
          <a:p>
            <a:pPr lvl="1"/>
            <a:r>
              <a:rPr lang="fr-CA" sz="1600" b="1" dirty="0"/>
              <a:t>Signification :</a:t>
            </a:r>
            <a:r>
              <a:rPr lang="fr-CA" sz="1600" dirty="0"/>
              <a:t> Généralement indiquent que le système fonctionne normalement. Le fameux « </a:t>
            </a:r>
            <a:r>
              <a:rPr lang="fr-CA" sz="1600" dirty="0" err="1"/>
              <a:t>beep</a:t>
            </a:r>
            <a:r>
              <a:rPr lang="fr-CA" sz="1600" dirty="0"/>
              <a:t> » quand l’ordinateur démarre</a:t>
            </a:r>
          </a:p>
          <a:p>
            <a:r>
              <a:rPr lang="fr-CA" sz="1600" b="1" dirty="0"/>
              <a:t>1 Bip long et 2 Bips courts</a:t>
            </a:r>
          </a:p>
          <a:p>
            <a:pPr lvl="1"/>
            <a:r>
              <a:rPr lang="fr-CA" sz="1600" b="1" dirty="0"/>
              <a:t>Signification :</a:t>
            </a:r>
            <a:r>
              <a:rPr lang="fr-CA" sz="1600" dirty="0"/>
              <a:t> Erreur de la carte graphique (souvent lié à la RAM).</a:t>
            </a:r>
          </a:p>
          <a:p>
            <a:r>
              <a:rPr lang="fr-CA" sz="1600" b="1" dirty="0"/>
              <a:t>1 Bip long et 3 Bips courts</a:t>
            </a:r>
          </a:p>
          <a:p>
            <a:pPr lvl="1"/>
            <a:r>
              <a:rPr lang="fr-CA" sz="1600" b="1" dirty="0"/>
              <a:t>Signification :</a:t>
            </a:r>
            <a:r>
              <a:rPr lang="fr-CA" sz="1600" dirty="0"/>
              <a:t> Erreur de la RAM.</a:t>
            </a:r>
          </a:p>
          <a:p>
            <a:r>
              <a:rPr lang="fr-CA" sz="1600" b="1" dirty="0"/>
              <a:t>1 Bip long et 4 Bips courts</a:t>
            </a:r>
          </a:p>
          <a:p>
            <a:pPr lvl="1"/>
            <a:r>
              <a:rPr lang="fr-CA" sz="1600" b="1" dirty="0"/>
              <a:t>Signification :</a:t>
            </a:r>
            <a:r>
              <a:rPr lang="fr-CA" sz="1600" dirty="0"/>
              <a:t> Erreur de la carte mère.</a:t>
            </a:r>
          </a:p>
          <a:p>
            <a:r>
              <a:rPr lang="fr-CA" sz="1600" b="1" dirty="0"/>
              <a:t>3 Bips courts/Long</a:t>
            </a:r>
          </a:p>
          <a:p>
            <a:pPr lvl="1"/>
            <a:r>
              <a:rPr lang="fr-CA" sz="1600" b="1" dirty="0"/>
              <a:t>Signification :</a:t>
            </a:r>
            <a:r>
              <a:rPr lang="fr-CA" sz="1600" dirty="0"/>
              <a:t> Erreur de la mémoire vive (RAM).</a:t>
            </a:r>
          </a:p>
          <a:p>
            <a:r>
              <a:rPr lang="fr-CA" sz="1600" b="1" dirty="0"/>
              <a:t>2 Bips courts</a:t>
            </a:r>
          </a:p>
          <a:p>
            <a:pPr lvl="1"/>
            <a:r>
              <a:rPr lang="fr-CA" sz="1600" b="1" dirty="0"/>
              <a:t>Signification :</a:t>
            </a:r>
            <a:r>
              <a:rPr lang="fr-CA" sz="1600" dirty="0"/>
              <a:t> Erreur de la parité de la mémoire.</a:t>
            </a:r>
          </a:p>
          <a:p>
            <a:r>
              <a:rPr lang="fr-CA" sz="1600" b="1" dirty="0"/>
              <a:t>Bips continus</a:t>
            </a:r>
          </a:p>
          <a:p>
            <a:pPr lvl="1"/>
            <a:r>
              <a:rPr lang="fr-CA" sz="1600" b="1" dirty="0"/>
              <a:t>Signification :</a:t>
            </a:r>
            <a:r>
              <a:rPr lang="fr-CA" sz="1600" dirty="0"/>
              <a:t> Problème d'alimentation ou de surchauffe.</a:t>
            </a:r>
          </a:p>
          <a:p>
            <a:r>
              <a:rPr lang="fr-CA" sz="1600" b="1" dirty="0"/>
              <a:t>Bips spécifiques aux fabricants</a:t>
            </a:r>
          </a:p>
          <a:p>
            <a:pPr>
              <a:buFont typeface="Arial" panose="020B0604020202020204" pitchFamily="34" charset="0"/>
              <a:buChar char="•"/>
            </a:pPr>
            <a:r>
              <a:rPr lang="fr-CA" sz="1600" b="1" dirty="0"/>
              <a:t>Exemple :</a:t>
            </a:r>
            <a:r>
              <a:rPr lang="fr-CA" sz="1600" dirty="0"/>
              <a:t> Les bips peuvent varier selon le fabricant du BIOS (AWARD, AMI, Phoenix, etc.). Il est donc important de consulter le manuel de votre carte mère pour les codes spécifiques.</a:t>
            </a:r>
          </a:p>
          <a:p>
            <a:endParaRPr lang="fr-CA" sz="1600" dirty="0"/>
          </a:p>
        </p:txBody>
      </p:sp>
    </p:spTree>
    <p:extLst>
      <p:ext uri="{BB962C8B-B14F-4D97-AF65-F5344CB8AC3E}">
        <p14:creationId xmlns:p14="http://schemas.microsoft.com/office/powerpoint/2010/main" val="1964014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28D31A-9BF1-8778-9313-22DE91288B07}"/>
              </a:ext>
            </a:extLst>
          </p:cNvPr>
          <p:cNvSpPr>
            <a:spLocks noGrp="1"/>
          </p:cNvSpPr>
          <p:nvPr>
            <p:ph type="title"/>
          </p:nvPr>
        </p:nvSpPr>
        <p:spPr/>
        <p:txBody>
          <a:bodyPr/>
          <a:lstStyle/>
          <a:p>
            <a:r>
              <a:rPr lang="fr-CA" dirty="0"/>
              <a:t>Exemple de code sur la carte mère</a:t>
            </a:r>
          </a:p>
        </p:txBody>
      </p:sp>
      <p:sp>
        <p:nvSpPr>
          <p:cNvPr id="3" name="Espace réservé du contenu 2">
            <a:extLst>
              <a:ext uri="{FF2B5EF4-FFF2-40B4-BE49-F238E27FC236}">
                <a16:creationId xmlns:a16="http://schemas.microsoft.com/office/drawing/2014/main" id="{F4449A65-0706-16B8-8A16-81531AE6EC31}"/>
              </a:ext>
            </a:extLst>
          </p:cNvPr>
          <p:cNvSpPr>
            <a:spLocks noGrp="1"/>
          </p:cNvSpPr>
          <p:nvPr>
            <p:ph idx="1"/>
          </p:nvPr>
        </p:nvSpPr>
        <p:spPr/>
        <p:txBody>
          <a:bodyPr/>
          <a:lstStyle/>
          <a:p>
            <a:r>
              <a:rPr lang="fr-CA" b="1" dirty="0"/>
              <a:t>Code de </a:t>
            </a:r>
            <a:r>
              <a:rPr lang="fr-CA" b="1" dirty="0" err="1"/>
              <a:t>led</a:t>
            </a:r>
            <a:endParaRPr lang="fr-CA" dirty="0">
              <a:hlinkClick r:id="rId2">
                <a:extLst>
                  <a:ext uri="{A12FA001-AC4F-418D-AE19-62706E023703}">
                    <ahyp:hlinkClr xmlns:ahyp="http://schemas.microsoft.com/office/drawing/2018/hyperlinkcolor" val="tx"/>
                  </a:ext>
                </a:extLst>
              </a:hlinkClick>
            </a:endParaRPr>
          </a:p>
          <a:p>
            <a:endParaRPr lang="fr-CA" dirty="0">
              <a:hlinkClick r:id="rId2"/>
            </a:endParaRPr>
          </a:p>
          <a:p>
            <a:endParaRPr lang="fr-CA" dirty="0"/>
          </a:p>
        </p:txBody>
      </p:sp>
      <p:pic>
        <p:nvPicPr>
          <p:cNvPr id="9" name="Image 8" descr="Une image contenant Appareils électroniques, Ingénierie électronique, texte, circuit&#10;&#10;Description générée automatiquement">
            <a:extLst>
              <a:ext uri="{FF2B5EF4-FFF2-40B4-BE49-F238E27FC236}">
                <a16:creationId xmlns:a16="http://schemas.microsoft.com/office/drawing/2014/main" id="{47EB2AC9-C9EE-A1F4-63DC-195DC8163D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37877" y="1690688"/>
            <a:ext cx="8155346" cy="3988752"/>
          </a:xfrm>
          <a:prstGeom prst="rect">
            <a:avLst/>
          </a:prstGeom>
        </p:spPr>
      </p:pic>
    </p:spTree>
    <p:extLst>
      <p:ext uri="{BB962C8B-B14F-4D97-AF65-F5344CB8AC3E}">
        <p14:creationId xmlns:p14="http://schemas.microsoft.com/office/powerpoint/2010/main" val="41756618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31A6908-8DA6-649F-70F7-511AF91EE3DE}"/>
              </a:ext>
            </a:extLst>
          </p:cNvPr>
          <p:cNvSpPr>
            <a:spLocks noGrp="1"/>
          </p:cNvSpPr>
          <p:nvPr>
            <p:ph type="title"/>
          </p:nvPr>
        </p:nvSpPr>
        <p:spPr/>
        <p:txBody>
          <a:bodyPr/>
          <a:lstStyle/>
          <a:p>
            <a:r>
              <a:rPr lang="fr-CA" dirty="0"/>
              <a:t>Affichage de code sur un 7 segments</a:t>
            </a:r>
          </a:p>
        </p:txBody>
      </p:sp>
      <p:sp>
        <p:nvSpPr>
          <p:cNvPr id="3" name="Espace réservé du contenu 2">
            <a:extLst>
              <a:ext uri="{FF2B5EF4-FFF2-40B4-BE49-F238E27FC236}">
                <a16:creationId xmlns:a16="http://schemas.microsoft.com/office/drawing/2014/main" id="{0069839C-0B7B-D593-A2E3-EE972AC695D4}"/>
              </a:ext>
            </a:extLst>
          </p:cNvPr>
          <p:cNvSpPr>
            <a:spLocks noGrp="1"/>
          </p:cNvSpPr>
          <p:nvPr>
            <p:ph idx="1"/>
          </p:nvPr>
        </p:nvSpPr>
        <p:spPr/>
        <p:txBody>
          <a:bodyPr/>
          <a:lstStyle/>
          <a:p>
            <a:r>
              <a:rPr lang="fr-CA" dirty="0"/>
              <a:t>Se référer au manuel de la carte ou</a:t>
            </a:r>
          </a:p>
          <a:p>
            <a:r>
              <a:rPr lang="fr-CA" dirty="0"/>
              <a:t>Sur le site du fabriquant</a:t>
            </a:r>
          </a:p>
          <a:p>
            <a:endParaRPr lang="fr-CA" dirty="0"/>
          </a:p>
          <a:p>
            <a:r>
              <a:rPr lang="fr-CA" dirty="0"/>
              <a:t>Exemple : </a:t>
            </a:r>
          </a:p>
          <a:p>
            <a:r>
              <a:rPr lang="fr-CA" dirty="0"/>
              <a:t>https://www.asus.com/support/faq/1043948/</a:t>
            </a:r>
          </a:p>
        </p:txBody>
      </p:sp>
      <p:pic>
        <p:nvPicPr>
          <p:cNvPr id="9" name="Image 8" descr="Une image contenant texte, horloge, Appareils électroniques, Instrument de mesure&#10;&#10;Description générée automatiquement">
            <a:extLst>
              <a:ext uri="{FF2B5EF4-FFF2-40B4-BE49-F238E27FC236}">
                <a16:creationId xmlns:a16="http://schemas.microsoft.com/office/drawing/2014/main" id="{71C52698-7FB7-0EF3-C8C4-DF2E0A2068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23152" y="504364"/>
            <a:ext cx="2392927" cy="2372648"/>
          </a:xfrm>
          <a:prstGeom prst="rect">
            <a:avLst/>
          </a:prstGeom>
        </p:spPr>
      </p:pic>
      <p:pic>
        <p:nvPicPr>
          <p:cNvPr id="11" name="Image 10" descr="Une image contenant Appareils électroniques, circuit, Matériel d’ordinateur, Composant d’ordinateur&#10;&#10;Description générée automatiquement">
            <a:extLst>
              <a:ext uri="{FF2B5EF4-FFF2-40B4-BE49-F238E27FC236}">
                <a16:creationId xmlns:a16="http://schemas.microsoft.com/office/drawing/2014/main" id="{ECDD07EF-366F-3E2C-2792-9BCB14220FB4}"/>
              </a:ext>
            </a:extLst>
          </p:cNvPr>
          <p:cNvPicPr>
            <a:picLocks noChangeAspect="1"/>
          </p:cNvPicPr>
          <p:nvPr/>
        </p:nvPicPr>
        <p:blipFill>
          <a:blip r:embed="rId3">
            <a:extLst>
              <a:ext uri="{28A0092B-C50C-407E-A947-70E740481C1C}">
                <a14:useLocalDpi xmlns:a14="http://schemas.microsoft.com/office/drawing/2010/main" val="0"/>
              </a:ext>
            </a:extLst>
          </a:blip>
          <a:srcRect t="9895" r="24090"/>
          <a:stretch/>
        </p:blipFill>
        <p:spPr>
          <a:xfrm>
            <a:off x="8478519" y="3206433"/>
            <a:ext cx="3337560" cy="2641109"/>
          </a:xfrm>
          <a:prstGeom prst="rect">
            <a:avLst/>
          </a:prstGeom>
        </p:spPr>
      </p:pic>
    </p:spTree>
    <p:extLst>
      <p:ext uri="{BB962C8B-B14F-4D97-AF65-F5344CB8AC3E}">
        <p14:creationId xmlns:p14="http://schemas.microsoft.com/office/powerpoint/2010/main" val="1552442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F5A3CEA-B8B6-17B5-0CD7-1F7ECC28B27D}"/>
              </a:ext>
            </a:extLst>
          </p:cNvPr>
          <p:cNvSpPr>
            <a:spLocks noGrp="1"/>
          </p:cNvSpPr>
          <p:nvPr>
            <p:ph type="title"/>
          </p:nvPr>
        </p:nvSpPr>
        <p:spPr>
          <a:xfrm>
            <a:off x="838200" y="556337"/>
            <a:ext cx="6797405" cy="1651404"/>
          </a:xfrm>
        </p:spPr>
        <p:txBody>
          <a:bodyPr>
            <a:normAutofit/>
          </a:bodyPr>
          <a:lstStyle/>
          <a:p>
            <a:r>
              <a:rPr lang="fr-CA" sz="4000"/>
              <a:t>CMOS</a:t>
            </a:r>
          </a:p>
        </p:txBody>
      </p:sp>
      <p:sp>
        <p:nvSpPr>
          <p:cNvPr id="3" name="Espace réservé du contenu 2">
            <a:extLst>
              <a:ext uri="{FF2B5EF4-FFF2-40B4-BE49-F238E27FC236}">
                <a16:creationId xmlns:a16="http://schemas.microsoft.com/office/drawing/2014/main" id="{4558A625-5392-CB79-E8E3-1195780EFF1D}"/>
              </a:ext>
            </a:extLst>
          </p:cNvPr>
          <p:cNvSpPr>
            <a:spLocks noGrp="1"/>
          </p:cNvSpPr>
          <p:nvPr>
            <p:ph idx="1"/>
          </p:nvPr>
        </p:nvSpPr>
        <p:spPr>
          <a:xfrm>
            <a:off x="838200" y="2401330"/>
            <a:ext cx="6797405" cy="3719384"/>
          </a:xfrm>
        </p:spPr>
        <p:txBody>
          <a:bodyPr>
            <a:normAutofit/>
          </a:bodyPr>
          <a:lstStyle/>
          <a:p>
            <a:r>
              <a:rPr lang="fr-CA" sz="2000" dirty="0"/>
              <a:t>Le CMOS est une zone de mémoire qui permet de stocker de l’information de configuration.</a:t>
            </a:r>
          </a:p>
          <a:p>
            <a:r>
              <a:rPr lang="fr-CA" sz="2000" dirty="0"/>
              <a:t>Exemple vous voulez que le bios ait un mot de passe.</a:t>
            </a:r>
          </a:p>
          <a:p>
            <a:r>
              <a:rPr lang="fr-CA" sz="2000" dirty="0"/>
              <a:t>Le mot de passe est stocké dans le CMOS</a:t>
            </a:r>
          </a:p>
          <a:p>
            <a:endParaRPr lang="fr-CA" sz="2000" dirty="0"/>
          </a:p>
          <a:p>
            <a:r>
              <a:rPr lang="fr-CA" sz="2000" dirty="0"/>
              <a:t>Les cartes mère ont un mécanisme pour remettre à zéro la mémoire du CMOS, soit par un bouton, soit par un cavalier</a:t>
            </a:r>
          </a:p>
          <a:p>
            <a:endParaRPr lang="fr-CA" sz="2000" dirty="0"/>
          </a:p>
          <a:p>
            <a:endParaRPr lang="fr-CA" sz="2000" dirty="0"/>
          </a:p>
        </p:txBody>
      </p:sp>
      <p:pic>
        <p:nvPicPr>
          <p:cNvPr id="4" name="Image 3" descr="Une image contenant texte, horloge, Appareils électroniques, Instrument de mesure&#10;&#10;Description générée automatiquement">
            <a:extLst>
              <a:ext uri="{FF2B5EF4-FFF2-40B4-BE49-F238E27FC236}">
                <a16:creationId xmlns:a16="http://schemas.microsoft.com/office/drawing/2014/main" id="{5E8BB836-97C1-BBF9-AD11-EDB5038997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7751" y="168168"/>
            <a:ext cx="3195232" cy="3168155"/>
          </a:xfrm>
          <a:prstGeom prst="rect">
            <a:avLst/>
          </a:prstGeom>
        </p:spPr>
      </p:pic>
      <p:pic>
        <p:nvPicPr>
          <p:cNvPr id="6" name="Image 5" descr="Une image contenant texte, Ingénierie électronique, Appareils électroniques, circuit&#10;&#10;Description générée automatiquement">
            <a:extLst>
              <a:ext uri="{FF2B5EF4-FFF2-40B4-BE49-F238E27FC236}">
                <a16:creationId xmlns:a16="http://schemas.microsoft.com/office/drawing/2014/main" id="{71A2C7DB-6A7C-797B-8335-A05AAC537CB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997" y="3504492"/>
            <a:ext cx="3756741" cy="2813930"/>
          </a:xfrm>
          <a:prstGeom prst="rect">
            <a:avLst/>
          </a:prstGeom>
        </p:spPr>
      </p:pic>
      <p:sp>
        <p:nvSpPr>
          <p:cNvPr id="7" name="Flèche : droite 6">
            <a:extLst>
              <a:ext uri="{FF2B5EF4-FFF2-40B4-BE49-F238E27FC236}">
                <a16:creationId xmlns:a16="http://schemas.microsoft.com/office/drawing/2014/main" id="{F6721710-6149-2AF8-1FA3-3CB735E741C0}"/>
              </a:ext>
            </a:extLst>
          </p:cNvPr>
          <p:cNvSpPr/>
          <p:nvPr/>
        </p:nvSpPr>
        <p:spPr>
          <a:xfrm>
            <a:off x="8778240" y="1950720"/>
            <a:ext cx="2011680" cy="1014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8" name="Flèche : droite 7">
            <a:extLst>
              <a:ext uri="{FF2B5EF4-FFF2-40B4-BE49-F238E27FC236}">
                <a16:creationId xmlns:a16="http://schemas.microsoft.com/office/drawing/2014/main" id="{4D85A27F-8631-A52B-23FD-565C78971213}"/>
              </a:ext>
            </a:extLst>
          </p:cNvPr>
          <p:cNvSpPr/>
          <p:nvPr/>
        </p:nvSpPr>
        <p:spPr>
          <a:xfrm>
            <a:off x="7772400" y="4261022"/>
            <a:ext cx="2011680" cy="101419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Tree>
    <p:extLst>
      <p:ext uri="{BB962C8B-B14F-4D97-AF65-F5344CB8AC3E}">
        <p14:creationId xmlns:p14="http://schemas.microsoft.com/office/powerpoint/2010/main" val="371271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6AC94A-AB33-26B7-618B-8CECDC43FDA2}"/>
              </a:ext>
            </a:extLst>
          </p:cNvPr>
          <p:cNvSpPr>
            <a:spLocks noGrp="1"/>
          </p:cNvSpPr>
          <p:nvPr>
            <p:ph type="title"/>
          </p:nvPr>
        </p:nvSpPr>
        <p:spPr/>
        <p:txBody>
          <a:bodyPr/>
          <a:lstStyle/>
          <a:p>
            <a:r>
              <a:rPr lang="fr-CA" dirty="0"/>
              <a:t>La pile !</a:t>
            </a:r>
          </a:p>
        </p:txBody>
      </p:sp>
      <p:sp>
        <p:nvSpPr>
          <p:cNvPr id="3" name="Espace réservé du contenu 2">
            <a:extLst>
              <a:ext uri="{FF2B5EF4-FFF2-40B4-BE49-F238E27FC236}">
                <a16:creationId xmlns:a16="http://schemas.microsoft.com/office/drawing/2014/main" id="{3FB40B37-DC92-96F9-0514-3093B530775B}"/>
              </a:ext>
            </a:extLst>
          </p:cNvPr>
          <p:cNvSpPr>
            <a:spLocks noGrp="1"/>
          </p:cNvSpPr>
          <p:nvPr>
            <p:ph idx="1"/>
          </p:nvPr>
        </p:nvSpPr>
        <p:spPr>
          <a:xfrm>
            <a:off x="838200" y="1825625"/>
            <a:ext cx="8234680" cy="3386455"/>
          </a:xfrm>
        </p:spPr>
        <p:txBody>
          <a:bodyPr>
            <a:normAutofit lnSpcReduction="10000"/>
          </a:bodyPr>
          <a:lstStyle/>
          <a:p>
            <a:r>
              <a:rPr lang="fr-CA" dirty="0"/>
              <a:t>Comment une tour peut retenir l’heure si on la débranche ?</a:t>
            </a:r>
          </a:p>
          <a:p>
            <a:r>
              <a:rPr lang="fr-CA" dirty="0"/>
              <a:t>RTC : Real Time </a:t>
            </a:r>
            <a:r>
              <a:rPr lang="fr-CA" dirty="0" err="1"/>
              <a:t>Clock</a:t>
            </a:r>
            <a:r>
              <a:rPr lang="fr-CA" dirty="0"/>
              <a:t> (horloge matériel interne qui tourne à l’aide d’une pile de montre)</a:t>
            </a:r>
          </a:p>
          <a:p>
            <a:r>
              <a:rPr lang="fr-CA" dirty="0"/>
              <a:t>Jadis elle tenait en vie une mémoire vive qui retenait l’information de configuration du bios, maintenant c’est une mémoire flash ou sur le disque dur</a:t>
            </a:r>
          </a:p>
          <a:p>
            <a:endParaRPr lang="fr-CA" dirty="0"/>
          </a:p>
        </p:txBody>
      </p:sp>
      <p:pic>
        <p:nvPicPr>
          <p:cNvPr id="5" name="Image 4" descr="Une image contenant Appareils électroniques, Ingénierie électronique, circuit, texte&#10;&#10;Description générée automatiquement">
            <a:extLst>
              <a:ext uri="{FF2B5EF4-FFF2-40B4-BE49-F238E27FC236}">
                <a16:creationId xmlns:a16="http://schemas.microsoft.com/office/drawing/2014/main" id="{A7AF25D5-0F96-8481-D5BE-E8CE5BD6BE9B}"/>
              </a:ext>
            </a:extLst>
          </p:cNvPr>
          <p:cNvPicPr>
            <a:picLocks noChangeAspect="1"/>
          </p:cNvPicPr>
          <p:nvPr/>
        </p:nvPicPr>
        <p:blipFill>
          <a:blip r:embed="rId2">
            <a:extLst>
              <a:ext uri="{28A0092B-C50C-407E-A947-70E740481C1C}">
                <a14:useLocalDpi xmlns:a14="http://schemas.microsoft.com/office/drawing/2010/main" val="0"/>
              </a:ext>
            </a:extLst>
          </a:blip>
          <a:srcRect l="33472" r="18279"/>
          <a:stretch/>
        </p:blipFill>
        <p:spPr>
          <a:xfrm>
            <a:off x="9072880" y="1825625"/>
            <a:ext cx="2651761" cy="2747963"/>
          </a:xfrm>
          <a:prstGeom prst="rect">
            <a:avLst/>
          </a:prstGeom>
        </p:spPr>
      </p:pic>
    </p:spTree>
    <p:extLst>
      <p:ext uri="{BB962C8B-B14F-4D97-AF65-F5344CB8AC3E}">
        <p14:creationId xmlns:p14="http://schemas.microsoft.com/office/powerpoint/2010/main" val="2165430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A9C24D-42B9-DEB1-21F5-F029ACF7434D}"/>
              </a:ext>
            </a:extLst>
          </p:cNvPr>
          <p:cNvSpPr>
            <a:spLocks noGrp="1"/>
          </p:cNvSpPr>
          <p:nvPr>
            <p:ph type="title"/>
          </p:nvPr>
        </p:nvSpPr>
        <p:spPr/>
        <p:txBody>
          <a:bodyPr/>
          <a:lstStyle/>
          <a:p>
            <a:r>
              <a:rPr lang="fr-CA" dirty="0" err="1"/>
              <a:t>Accronyme</a:t>
            </a:r>
            <a:endParaRPr lang="fr-CA" dirty="0"/>
          </a:p>
        </p:txBody>
      </p:sp>
      <p:sp>
        <p:nvSpPr>
          <p:cNvPr id="3" name="Espace réservé du contenu 2">
            <a:extLst>
              <a:ext uri="{FF2B5EF4-FFF2-40B4-BE49-F238E27FC236}">
                <a16:creationId xmlns:a16="http://schemas.microsoft.com/office/drawing/2014/main" id="{C31702C0-877A-C0E9-580E-CBD0E49D7BFC}"/>
              </a:ext>
            </a:extLst>
          </p:cNvPr>
          <p:cNvSpPr>
            <a:spLocks noGrp="1"/>
          </p:cNvSpPr>
          <p:nvPr>
            <p:ph idx="1"/>
          </p:nvPr>
        </p:nvSpPr>
        <p:spPr/>
        <p:txBody>
          <a:bodyPr/>
          <a:lstStyle/>
          <a:p>
            <a:r>
              <a:rPr lang="fr-CA" dirty="0"/>
              <a:t>BIOS : Basic input output system</a:t>
            </a:r>
          </a:p>
          <a:p>
            <a:r>
              <a:rPr lang="fr-CA" dirty="0"/>
              <a:t>UEFI : </a:t>
            </a:r>
            <a:r>
              <a:rPr lang="fr-CA" dirty="0" err="1"/>
              <a:t>Unified</a:t>
            </a:r>
            <a:r>
              <a:rPr lang="fr-CA" dirty="0"/>
              <a:t> Extensible </a:t>
            </a:r>
            <a:r>
              <a:rPr lang="fr-CA" dirty="0" err="1"/>
              <a:t>Firmware</a:t>
            </a:r>
            <a:r>
              <a:rPr lang="fr-CA" dirty="0"/>
              <a:t> Interface</a:t>
            </a:r>
          </a:p>
          <a:p>
            <a:r>
              <a:rPr lang="fr-CA" dirty="0"/>
              <a:t>CMOS : </a:t>
            </a:r>
            <a:r>
              <a:rPr lang="fr-CA" dirty="0" err="1"/>
              <a:t>Complementary</a:t>
            </a:r>
            <a:r>
              <a:rPr lang="fr-CA" dirty="0"/>
              <a:t> </a:t>
            </a:r>
            <a:r>
              <a:rPr lang="fr-CA" dirty="0" err="1"/>
              <a:t>Metal</a:t>
            </a:r>
            <a:r>
              <a:rPr lang="fr-CA" dirty="0"/>
              <a:t>-Oxide-</a:t>
            </a:r>
            <a:r>
              <a:rPr lang="fr-CA" dirty="0" err="1"/>
              <a:t>Semiconductor</a:t>
            </a:r>
            <a:r>
              <a:rPr lang="fr-CA" dirty="0"/>
              <a:t> (On va résumé par mémoire pour la configuration du bios)</a:t>
            </a:r>
          </a:p>
          <a:p>
            <a:r>
              <a:rPr lang="fr-CA" dirty="0"/>
              <a:t>RTC : Real time </a:t>
            </a:r>
            <a:r>
              <a:rPr lang="fr-CA" dirty="0" err="1"/>
              <a:t>clock</a:t>
            </a:r>
            <a:endParaRPr lang="fr-CA" dirty="0"/>
          </a:p>
        </p:txBody>
      </p:sp>
    </p:spTree>
    <p:extLst>
      <p:ext uri="{BB962C8B-B14F-4D97-AF65-F5344CB8AC3E}">
        <p14:creationId xmlns:p14="http://schemas.microsoft.com/office/powerpoint/2010/main" val="332499682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4625C9D43565F48B6A2356E6AC18D8A" ma:contentTypeVersion="3" ma:contentTypeDescription="Crée un document." ma:contentTypeScope="" ma:versionID="b72412f999c699d9f8cb27becef0a98b">
  <xsd:schema xmlns:xsd="http://www.w3.org/2001/XMLSchema" xmlns:xs="http://www.w3.org/2001/XMLSchema" xmlns:p="http://schemas.microsoft.com/office/2006/metadata/properties" xmlns:ns2="0a3378f4-7b89-404f-b829-53c205c1523a" targetNamespace="http://schemas.microsoft.com/office/2006/metadata/properties" ma:root="true" ma:fieldsID="8b7e333d2e1c78bc7b72c193b7260e8e" ns2:_="">
    <xsd:import namespace="0a3378f4-7b89-404f-b829-53c205c1523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3378f4-7b89-404f-b829-53c205c1523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BB6D1D7-4E67-4676-B130-5312054803D4}"/>
</file>

<file path=customXml/itemProps2.xml><?xml version="1.0" encoding="utf-8"?>
<ds:datastoreItem xmlns:ds="http://schemas.openxmlformats.org/officeDocument/2006/customXml" ds:itemID="{40776C4A-E6C8-4BB9-8FA6-8599A75F846F}">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4B8FB6A4-2C4A-4D86-AA6B-BA816DEB3FB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0</TotalTime>
  <Words>1014</Words>
  <Application>Microsoft Office PowerPoint</Application>
  <PresentationFormat>Grand écran</PresentationFormat>
  <Paragraphs>90</Paragraphs>
  <Slides>11</Slides>
  <Notes>0</Notes>
  <HiddenSlides>0</HiddenSlides>
  <MMClips>0</MMClips>
  <ScaleCrop>false</ScaleCrop>
  <HeadingPairs>
    <vt:vector size="4" baseType="variant">
      <vt:variant>
        <vt:lpstr>Thème</vt:lpstr>
      </vt:variant>
      <vt:variant>
        <vt:i4>1</vt:i4>
      </vt:variant>
      <vt:variant>
        <vt:lpstr>Titres des diapositives</vt:lpstr>
      </vt:variant>
      <vt:variant>
        <vt:i4>11</vt:i4>
      </vt:variant>
    </vt:vector>
  </HeadingPairs>
  <TitlesOfParts>
    <vt:vector size="12" baseType="lpstr">
      <vt:lpstr>Thème Office</vt:lpstr>
      <vt:lpstr>Démarrage de l’ordinateur dans le détail.</vt:lpstr>
      <vt:lpstr>Démarrage de l’ordinateur – La séquence !</vt:lpstr>
      <vt:lpstr>Le post dans les détails</vt:lpstr>
      <vt:lpstr>Les codes classiques</vt:lpstr>
      <vt:lpstr>Exemple de code sur la carte mère</vt:lpstr>
      <vt:lpstr>Affichage de code sur un 7 segments</vt:lpstr>
      <vt:lpstr>CMOS</vt:lpstr>
      <vt:lpstr>La pile !</vt:lpstr>
      <vt:lpstr>Accronyme</vt:lpstr>
      <vt:lpstr>La séquence plus complète.</vt:lpstr>
      <vt:lpstr>Les détails du « Power on self test (POST)»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Simon Tousignant</dc:creator>
  <cp:lastModifiedBy>Simon Tousignant</cp:lastModifiedBy>
  <cp:revision>2</cp:revision>
  <dcterms:created xsi:type="dcterms:W3CDTF">2024-09-23T18:35:25Z</dcterms:created>
  <dcterms:modified xsi:type="dcterms:W3CDTF">2025-10-01T19:50:59Z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0x01010084625C9D43565F48B6A2356E6AC18D8A</vt:lpwstr>
  </property>
</Properties>
</file>