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70" r:id="rId5"/>
    <p:sldId id="274" r:id="rId6"/>
    <p:sldId id="276" r:id="rId7"/>
    <p:sldId id="275" r:id="rId8"/>
    <p:sldId id="277" r:id="rId9"/>
    <p:sldId id="278" r:id="rId10"/>
    <p:sldId id="280" r:id="rId11"/>
    <p:sldId id="282" r:id="rId12"/>
    <p:sldId id="283" r:id="rId13"/>
    <p:sldId id="284" r:id="rId14"/>
    <p:sldId id="285" r:id="rId15"/>
    <p:sldId id="261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136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Jump </a:t>
            </a:r>
            <a:r>
              <a:rPr lang="en-US" altLang="zh-CN"/>
              <a:t>to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Jump </a:t>
            </a:r>
            <a:r>
              <a:rPr lang="en-US" altLang="zh-CN"/>
              <a:t>to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1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" y="0"/>
            <a:ext cx="9144001" cy="6858000"/>
            <a:chOff x="1" y="0"/>
            <a:chExt cx="9144001" cy="6858000"/>
          </a:xfrm>
        </p:grpSpPr>
        <p:sp>
          <p:nvSpPr>
            <p:cNvPr id="34" name="任意多边形 33"/>
            <p:cNvSpPr/>
            <p:nvPr userDrawn="1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任意多边形 31"/>
            <p:cNvSpPr/>
            <p:nvPr userDrawn="1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757752" y="3076029"/>
              <a:ext cx="7628497" cy="246610"/>
            </a:xfrm>
            <a:custGeom>
              <a:avLst/>
              <a:gdLst>
                <a:gd name="T0" fmla="*/ 4790 w 4790"/>
                <a:gd name="T1" fmla="*/ 0 h 153"/>
                <a:gd name="T2" fmla="*/ 2544 w 4790"/>
                <a:gd name="T3" fmla="*/ 0 h 153"/>
                <a:gd name="T4" fmla="*/ 2544 w 4790"/>
                <a:gd name="T5" fmla="*/ 0 h 153"/>
                <a:gd name="T6" fmla="*/ 2544 w 4790"/>
                <a:gd name="T7" fmla="*/ 0 h 153"/>
                <a:gd name="T8" fmla="*/ 2395 w 4790"/>
                <a:gd name="T9" fmla="*/ 148 h 153"/>
                <a:gd name="T10" fmla="*/ 2247 w 4790"/>
                <a:gd name="T11" fmla="*/ 0 h 153"/>
                <a:gd name="T12" fmla="*/ 2246 w 4790"/>
                <a:gd name="T13" fmla="*/ 0 h 153"/>
                <a:gd name="T14" fmla="*/ 2246 w 4790"/>
                <a:gd name="T15" fmla="*/ 0 h 153"/>
                <a:gd name="T16" fmla="*/ 0 w 4790"/>
                <a:gd name="T17" fmla="*/ 0 h 153"/>
                <a:gd name="T18" fmla="*/ 0 w 4790"/>
                <a:gd name="T19" fmla="*/ 4 h 153"/>
                <a:gd name="T20" fmla="*/ 2246 w 4790"/>
                <a:gd name="T21" fmla="*/ 4 h 153"/>
                <a:gd name="T22" fmla="*/ 2395 w 4790"/>
                <a:gd name="T23" fmla="*/ 153 h 153"/>
                <a:gd name="T24" fmla="*/ 2544 w 4790"/>
                <a:gd name="T25" fmla="*/ 4 h 153"/>
                <a:gd name="T26" fmla="*/ 4790 w 4790"/>
                <a:gd name="T27" fmla="*/ 4 h 153"/>
                <a:gd name="T28" fmla="*/ 4790 w 4790"/>
                <a:gd name="T2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90" h="153">
                  <a:moveTo>
                    <a:pt x="4790" y="0"/>
                  </a:moveTo>
                  <a:lnTo>
                    <a:pt x="2544" y="0"/>
                  </a:lnTo>
                  <a:lnTo>
                    <a:pt x="2544" y="0"/>
                  </a:lnTo>
                  <a:lnTo>
                    <a:pt x="2544" y="0"/>
                  </a:lnTo>
                  <a:lnTo>
                    <a:pt x="2395" y="148"/>
                  </a:lnTo>
                  <a:lnTo>
                    <a:pt x="2247" y="0"/>
                  </a:lnTo>
                  <a:lnTo>
                    <a:pt x="2246" y="0"/>
                  </a:lnTo>
                  <a:lnTo>
                    <a:pt x="224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246" y="4"/>
                  </a:lnTo>
                  <a:lnTo>
                    <a:pt x="2395" y="153"/>
                  </a:lnTo>
                  <a:lnTo>
                    <a:pt x="2544" y="4"/>
                  </a:lnTo>
                  <a:lnTo>
                    <a:pt x="4790" y="4"/>
                  </a:lnTo>
                  <a:lnTo>
                    <a:pt x="47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Rectangle 18"/>
            <p:cNvSpPr>
              <a:spLocks noChangeArrowheads="1"/>
            </p:cNvSpPr>
            <p:nvPr userDrawn="1"/>
          </p:nvSpPr>
          <p:spPr bwMode="auto">
            <a:xfrm>
              <a:off x="2881165" y="4524781"/>
              <a:ext cx="3381671" cy="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4282765" y="4229174"/>
              <a:ext cx="565192" cy="573939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3983100" y="4225335"/>
              <a:ext cx="574676" cy="581617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4572949" y="4225335"/>
              <a:ext cx="574676" cy="581617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3" y="2447264"/>
            <a:ext cx="813792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3" y="1748673"/>
            <a:ext cx="8137923" cy="69859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3" y="3444711"/>
            <a:ext cx="813792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3" y="3740982"/>
            <a:ext cx="813792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776878" y="2009775"/>
            <a:ext cx="5590244" cy="2792024"/>
            <a:chOff x="2342964" y="2353452"/>
            <a:chExt cx="4435817" cy="2215450"/>
          </a:xfrm>
          <a:solidFill>
            <a:schemeClr val="accent5"/>
          </a:solidFill>
        </p:grpSpPr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3484424" y="2368075"/>
              <a:ext cx="2152885" cy="2186204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"/>
            <p:cNvSpPr>
              <a:spLocks/>
            </p:cNvSpPr>
            <p:nvPr userDrawn="1"/>
          </p:nvSpPr>
          <p:spPr bwMode="auto">
            <a:xfrm>
              <a:off x="2342964" y="2353452"/>
              <a:ext cx="2189011" cy="2215450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"/>
            <p:cNvSpPr>
              <a:spLocks/>
            </p:cNvSpPr>
            <p:nvPr userDrawn="1"/>
          </p:nvSpPr>
          <p:spPr bwMode="auto">
            <a:xfrm>
              <a:off x="4589770" y="2353452"/>
              <a:ext cx="2189011" cy="2215450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668949" y="2609849"/>
            <a:ext cx="4064389" cy="895350"/>
          </a:xfrm>
        </p:spPr>
        <p:txBody>
          <a:bodyPr anchor="b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669786" y="3505200"/>
            <a:ext cx="4064389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" y="0"/>
            <a:ext cx="9144001" cy="6858000"/>
            <a:chOff x="1" y="0"/>
            <a:chExt cx="9144001" cy="6858000"/>
          </a:xfrm>
        </p:grpSpPr>
        <p:sp>
          <p:nvSpPr>
            <p:cNvPr id="9" name="任意多边形 8"/>
            <p:cNvSpPr/>
            <p:nvPr userDrawn="1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1" y="0"/>
              <a:ext cx="9144001" cy="6858000"/>
            </a:xfrm>
            <a:custGeom>
              <a:avLst/>
              <a:gdLst>
                <a:gd name="connsiteX0" fmla="*/ 0 w 9144001"/>
                <a:gd name="connsiteY0" fmla="*/ 0 h 6858000"/>
                <a:gd name="connsiteX1" fmla="*/ 9144001 w 9144001"/>
                <a:gd name="connsiteY1" fmla="*/ 0 h 6858000"/>
                <a:gd name="connsiteX2" fmla="*/ 9144001 w 9144001"/>
                <a:gd name="connsiteY2" fmla="*/ 6858000 h 6858000"/>
                <a:gd name="connsiteX3" fmla="*/ 0 w 914400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1" h="6858000">
                  <a:moveTo>
                    <a:pt x="0" y="0"/>
                  </a:moveTo>
                  <a:lnTo>
                    <a:pt x="9144001" y="0"/>
                  </a:lnTo>
                  <a:lnTo>
                    <a:pt x="9144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125664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431900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37222" y="4135629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5.xml"/><Relationship Id="rId7" Type="http://schemas.openxmlformats.org/officeDocument/2006/relationships/slide" Target="slide1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2443" y="2327793"/>
            <a:ext cx="8137923" cy="698591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地址与网址的简单过滤器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刘强 李兆恒 徐国杰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745AB-BEBD-4F12-BA87-65D2AA768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2018.07.06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58CAC87-D12A-44F4-B98A-F43E5AA8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8CA5F2-6309-4ADC-8B31-B61AA70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5D2A1D7-0D6E-47FE-9B07-6F329BCF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</a:rPr>
              <a:t>程序测试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C9150E-B673-4055-A498-5ECC739A73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r>
              <a:rPr lang="en-US" altLang="zh-CN" sz="1800" b="1" dirty="0">
                <a:solidFill>
                  <a:srgbClr val="000000"/>
                </a:solidFill>
              </a:rPr>
              <a:t>ip-filteringV1.0</a:t>
            </a:r>
            <a:r>
              <a:rPr lang="zh-CN" altLang="en-US" sz="1800" b="1" dirty="0">
                <a:solidFill>
                  <a:srgbClr val="000000"/>
                </a:solidFill>
              </a:rPr>
              <a:t>测试结果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r>
              <a:rPr lang="zh-CN" altLang="en-US" sz="1800" b="1" dirty="0">
                <a:solidFill>
                  <a:srgbClr val="000000"/>
                </a:solidFill>
              </a:rPr>
              <a:t>纯字符测试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C80192-3677-42DA-8F0B-4B143781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4" y="2556412"/>
            <a:ext cx="5441152" cy="2263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09F590-C33E-485B-858A-50E9FCA9CAC1}"/>
              </a:ext>
            </a:extLst>
          </p:cNvPr>
          <p:cNvSpPr txBox="1"/>
          <p:nvPr/>
        </p:nvSpPr>
        <p:spPr>
          <a:xfrm>
            <a:off x="761763" y="5206482"/>
            <a:ext cx="346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原因：失败指针（失配指针）导致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7016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58CAC87-D12A-44F4-B98A-F43E5AA8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8CA5F2-6309-4ADC-8B31-B61AA70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5D2A1D7-0D6E-47FE-9B07-6F329BCF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</a:rPr>
              <a:t>程序测试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C9150E-B673-4055-A498-5ECC739A73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r>
              <a:rPr lang="en-US" altLang="zh-CN" sz="1800" b="1" dirty="0">
                <a:solidFill>
                  <a:srgbClr val="000000"/>
                </a:solidFill>
              </a:rPr>
              <a:t>ip-filteringV1.0</a:t>
            </a:r>
            <a:r>
              <a:rPr lang="zh-CN" altLang="en-US" sz="1800" b="1" dirty="0">
                <a:solidFill>
                  <a:srgbClr val="000000"/>
                </a:solidFill>
              </a:rPr>
              <a:t>测试结果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endParaRPr lang="en-US" altLang="zh-CN" sz="1800" b="1" dirty="0">
              <a:solidFill>
                <a:srgbClr val="000000"/>
              </a:solidFill>
            </a:endParaRPr>
          </a:p>
          <a:p>
            <a:pPr lvl="0"/>
            <a:r>
              <a:rPr lang="zh-CN" altLang="en-US" sz="1800" b="1" dirty="0">
                <a:solidFill>
                  <a:srgbClr val="000000"/>
                </a:solidFill>
              </a:rPr>
              <a:t>纯字符测试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C80192-3677-42DA-8F0B-4B143781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5" y="2571652"/>
            <a:ext cx="4835010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39805" y="3060382"/>
            <a:ext cx="4064389" cy="6762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程序优化</a:t>
            </a:r>
          </a:p>
        </p:txBody>
      </p:sp>
    </p:spTree>
    <p:extLst>
      <p:ext uri="{BB962C8B-B14F-4D97-AF65-F5344CB8AC3E}">
        <p14:creationId xmlns:p14="http://schemas.microsoft.com/office/powerpoint/2010/main" val="252874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62AD0F-CD22-4641-8EE4-D9EFC3A7A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1800" b="1" dirty="0"/>
              <a:t>ip-filteringV2.0</a:t>
            </a:r>
            <a:endParaRPr lang="en-US" altLang="zh-CN" sz="1800" dirty="0"/>
          </a:p>
          <a:p>
            <a:endParaRPr lang="en-US" altLang="zh-CN" sz="1800" b="1" dirty="0"/>
          </a:p>
          <a:p>
            <a:r>
              <a:rPr lang="zh-CN" altLang="en-US" sz="1800" b="1" dirty="0"/>
              <a:t>主要变量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root;				</a:t>
            </a:r>
            <a:r>
              <a:rPr lang="zh-CN" altLang="en-US" sz="1800" dirty="0"/>
              <a:t>构建</a:t>
            </a:r>
            <a:r>
              <a:rPr lang="en-US" altLang="zh-CN" sz="1800" dirty="0" err="1"/>
              <a:t>Trie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char word[520];			</a:t>
            </a:r>
            <a:r>
              <a:rPr lang="zh-CN" altLang="en-US" sz="1800" dirty="0"/>
              <a:t>输入的网址</a:t>
            </a:r>
            <a:r>
              <a:rPr lang="en-US" altLang="zh-CN" sz="1800" dirty="0"/>
              <a:t>/IP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b="1" dirty="0"/>
          </a:p>
          <a:p>
            <a:r>
              <a:rPr lang="zh-CN" altLang="en-US" sz="1800" b="1" dirty="0"/>
              <a:t>主要函数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 </a:t>
            </a:r>
            <a:r>
              <a:rPr lang="en-US" altLang="zh-CN" sz="1800" dirty="0"/>
              <a:t>struct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creat</a:t>
            </a:r>
            <a:r>
              <a:rPr lang="en-US" altLang="zh-CN" sz="1800" dirty="0"/>
              <a:t>();                        </a:t>
            </a:r>
            <a:r>
              <a:rPr lang="zh-CN" altLang="en-US" sz="1800" dirty="0"/>
              <a:t>创造并初始化一个</a:t>
            </a:r>
            <a:r>
              <a:rPr lang="en-US" altLang="zh-CN" sz="1800" dirty="0" err="1"/>
              <a:t>Trie</a:t>
            </a:r>
            <a:r>
              <a:rPr lang="zh-CN" altLang="en-US" sz="1800" dirty="0"/>
              <a:t>结构体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void Insert (char word[]);		</a:t>
            </a:r>
            <a:r>
              <a:rPr lang="zh-CN" altLang="en-US" sz="1800" dirty="0"/>
              <a:t>插入</a:t>
            </a:r>
            <a:r>
              <a:rPr lang="en-US" altLang="zh-CN" sz="1800" dirty="0" err="1"/>
              <a:t>Trie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int Find (char word[]);		</a:t>
            </a:r>
            <a:r>
              <a:rPr lang="zh-CN" altLang="en-US" sz="1800" dirty="0"/>
              <a:t>网址</a:t>
            </a:r>
            <a:r>
              <a:rPr lang="en-US" altLang="zh-CN" sz="1800" dirty="0"/>
              <a:t>/IP</a:t>
            </a:r>
            <a:r>
              <a:rPr lang="zh-CN" altLang="en-US" sz="1800" dirty="0"/>
              <a:t>查找</a:t>
            </a:r>
            <a:r>
              <a:rPr lang="en-US" altLang="zh-CN" sz="1800" dirty="0"/>
              <a:t>word</a:t>
            </a:r>
          </a:p>
          <a:p>
            <a:pPr marL="0" indent="0">
              <a:buNone/>
            </a:pPr>
            <a:r>
              <a:rPr lang="en-US" altLang="zh-CN" sz="1800" dirty="0"/>
              <a:t>	int main ();				</a:t>
            </a:r>
            <a:r>
              <a:rPr lang="zh-CN" altLang="en-US" sz="1800" dirty="0"/>
              <a:t>主函数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7036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037691E-3FB3-46AC-AC95-0F87C1B9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CBA319-E497-4FC0-BBFA-286B797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D288AE-F04C-47AC-AD5F-ED66395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</a:rPr>
              <a:t>程序测试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E87EC-B3AD-4686-9961-DE2855318A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1800" b="1" dirty="0"/>
              <a:t>ip-filteringV2.0</a:t>
            </a:r>
            <a:r>
              <a:rPr lang="zh-CN" altLang="en-US" sz="1800" b="1" dirty="0"/>
              <a:t>测试结果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r>
              <a:rPr lang="zh-CN" altLang="en-US" sz="1800" b="1" dirty="0"/>
              <a:t>出现的</a:t>
            </a:r>
            <a:r>
              <a:rPr lang="en-US" altLang="zh-CN" sz="1800" b="1" dirty="0"/>
              <a:t>BUG</a:t>
            </a:r>
          </a:p>
          <a:p>
            <a:pPr marL="0" indent="0">
              <a:buNone/>
            </a:pPr>
            <a:r>
              <a:rPr lang="en-US" altLang="zh-CN" sz="1800" dirty="0"/>
              <a:t>	1</a:t>
            </a:r>
            <a:r>
              <a:rPr lang="zh-CN" altLang="en-US" sz="1800" dirty="0"/>
              <a:t>、不能识别大小写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2</a:t>
            </a:r>
            <a:r>
              <a:rPr lang="zh-CN" altLang="en-US" sz="1800" dirty="0"/>
              <a:t>、不能过滤非法</a:t>
            </a:r>
            <a:r>
              <a:rPr lang="en-US" altLang="zh-CN" sz="1800" dirty="0"/>
              <a:t>IP</a:t>
            </a:r>
          </a:p>
          <a:p>
            <a:pPr marL="0" indent="0">
              <a:buNone/>
            </a:pPr>
            <a:r>
              <a:rPr lang="en-US" altLang="zh-CN" sz="1800" dirty="0"/>
              <a:t>	 	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8733A5-DD5F-4084-8223-10836CC6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80" y="1707540"/>
            <a:ext cx="4972285" cy="3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537222" y="3911601"/>
            <a:ext cx="4069557" cy="740433"/>
          </a:xfrm>
        </p:spPr>
        <p:txBody>
          <a:bodyPr/>
          <a:lstStyle/>
          <a:p>
            <a:r>
              <a:rPr lang="zh-CN" altLang="en-US" dirty="0"/>
              <a:t>刘强</a:t>
            </a:r>
            <a:r>
              <a:rPr lang="en-US" altLang="zh-CN" dirty="0"/>
              <a:t>	2017301510029</a:t>
            </a:r>
          </a:p>
          <a:p>
            <a:r>
              <a:rPr lang="zh-CN" altLang="en-US" dirty="0"/>
              <a:t>李兆恒</a:t>
            </a:r>
            <a:r>
              <a:rPr lang="en-US" altLang="zh-CN" dirty="0"/>
              <a:t>	2017301510027</a:t>
            </a:r>
          </a:p>
          <a:p>
            <a:r>
              <a:rPr lang="zh-CN" altLang="en-US" dirty="0"/>
              <a:t>徐国杰</a:t>
            </a:r>
            <a:r>
              <a:rPr lang="en-US" altLang="zh-CN" dirty="0"/>
              <a:t>	 2017301510013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52407" y="2132856"/>
            <a:ext cx="8487960" cy="3062706"/>
            <a:chOff x="203208" y="1700808"/>
            <a:chExt cx="11317279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203208" y="1700808"/>
              <a:ext cx="11317279" cy="4083608"/>
              <a:chOff x="643211" y="1700808"/>
              <a:chExt cx="10877276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  <a:hlinkClick r:id="rId4" action="ppaction://hlinksldjump"/>
                  </a:rPr>
                  <a:t>简介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  <a:hlinkClick r:id="rId5" action="ppaction://hlinksldjump"/>
                  </a:rPr>
                  <a:t>程序设计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 (</a:t>
                </a:r>
                <a:r>
                  <a:rPr lang="en-US" altLang="zh-CN" sz="2000" b="0" dirty="0">
                    <a:latin typeface="+mn-lt"/>
                    <a:ea typeface="+mn-ea"/>
                  </a:rPr>
                  <a:t>ip-filteringV1.0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)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  <a:hlinkClick r:id="rId6" action="ppaction://hlinksldjump"/>
                  </a:rPr>
                  <a:t>程序测试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 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(V1.0)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  <a:hlinkClick r:id="rId7" action="ppaction://hlinksldjump"/>
                  </a:rPr>
                  <a:t>程序优化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 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en-US" altLang="zh-CN" sz="2000" b="0" dirty="0">
                    <a:latin typeface="+mn-lt"/>
                    <a:ea typeface="+mn-ea"/>
                  </a:rPr>
                  <a:t>ip-filteringV2.0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)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n-lt"/>
                    <a:ea typeface="+mn-ea"/>
                    <a:sym typeface="+mn-lt"/>
                    <a:hlinkClick r:id="rId8" action="ppaction://hlinksldjump"/>
                  </a:rPr>
                  <a:t>程序测试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 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en-US" altLang="zh-CN" sz="2000" b="0" dirty="0">
                    <a:latin typeface="+mn-lt"/>
                    <a:ea typeface="+mn-ea"/>
                  </a:rPr>
                  <a:t>V2.0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)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643211" y="1700808"/>
                <a:ext cx="3053640" cy="6976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39805" y="3060382"/>
            <a:ext cx="4064389" cy="6762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62AD0F-CD22-4641-8EE4-D9EFC3A7A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sz="1800" dirty="0"/>
          </a:p>
          <a:p>
            <a:r>
              <a:rPr lang="zh-CN" altLang="en-US" sz="1800" b="1" dirty="0"/>
              <a:t>设计题目</a:t>
            </a:r>
          </a:p>
          <a:p>
            <a:pPr marL="0" indent="0">
              <a:buNone/>
            </a:pPr>
            <a:r>
              <a:rPr lang="en-US" altLang="zh-CN" dirty="0"/>
              <a:t>	IP</a:t>
            </a:r>
            <a:r>
              <a:rPr lang="zh-CN" altLang="en-US" dirty="0"/>
              <a:t>地址与网址的简单过滤器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设计内容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设计一个简单的</a:t>
            </a:r>
            <a:r>
              <a:rPr lang="en-US" altLang="zh-CN" dirty="0"/>
              <a:t>IP</a:t>
            </a:r>
            <a:r>
              <a:rPr lang="zh-CN" altLang="en-US" dirty="0"/>
              <a:t>过滤器，其功能为：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输入：</a:t>
            </a:r>
            <a:r>
              <a:rPr lang="en-US" altLang="zh-CN" dirty="0"/>
              <a:t>1. </a:t>
            </a:r>
            <a:r>
              <a:rPr lang="zh-CN" altLang="en-US" dirty="0"/>
              <a:t>（多个）给定的网址或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	2. IP</a:t>
            </a:r>
            <a:r>
              <a:rPr lang="zh-CN" altLang="en-US" dirty="0"/>
              <a:t>与网址的黑名单列表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输出：网址或</a:t>
            </a:r>
            <a:r>
              <a:rPr lang="en-US" altLang="zh-CN" dirty="0"/>
              <a:t>IP</a:t>
            </a:r>
            <a:r>
              <a:rPr lang="zh-CN" altLang="en-US" dirty="0"/>
              <a:t>地址是否在黑名单中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开发工具 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dirty="0"/>
              <a:t>Visual Studio 2017</a:t>
            </a:r>
          </a:p>
          <a:p>
            <a:pPr marL="0" indent="0">
              <a:buNone/>
            </a:pPr>
            <a:r>
              <a:rPr lang="en-US" altLang="zh-CN" dirty="0"/>
              <a:t>	Windows 10  64</a:t>
            </a:r>
            <a:r>
              <a:rPr lang="zh-CN" altLang="en-US" dirty="0"/>
              <a:t>位</a:t>
            </a:r>
          </a:p>
          <a:p>
            <a:endParaRPr lang="en-US" altLang="zh-CN" sz="1800" b="1" dirty="0"/>
          </a:p>
          <a:p>
            <a:r>
              <a:rPr lang="zh-CN" altLang="en-US" sz="1800" b="1" dirty="0"/>
              <a:t>应用平台 </a:t>
            </a:r>
          </a:p>
          <a:p>
            <a:pPr marL="0" indent="0">
              <a:buNone/>
            </a:pPr>
            <a:r>
              <a:rPr lang="en-US" altLang="zh-CN" dirty="0"/>
              <a:t>	Windows 10 64</a:t>
            </a:r>
            <a:r>
              <a:rPr lang="zh-CN" altLang="en-US" dirty="0"/>
              <a:t>位 等（待开发，测试）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8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39805" y="3060382"/>
            <a:ext cx="4064389" cy="6762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2096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62AD0F-CD22-4641-8EE4-D9EFC3A7A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1800" b="1" dirty="0"/>
              <a:t>ip-filteringV1.0</a:t>
            </a:r>
            <a:endParaRPr lang="en-US" altLang="zh-CN" sz="1800" dirty="0"/>
          </a:p>
          <a:p>
            <a:endParaRPr lang="en-US" altLang="zh-CN" sz="1800" b="1" dirty="0"/>
          </a:p>
          <a:p>
            <a:r>
              <a:rPr lang="zh-CN" altLang="en-US" sz="1800" b="1" dirty="0"/>
              <a:t>主要变量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struct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{} *q [5000010];				</a:t>
            </a:r>
            <a:r>
              <a:rPr lang="zh-CN" altLang="en-US" sz="1800" dirty="0"/>
              <a:t>构建</a:t>
            </a:r>
            <a:r>
              <a:rPr lang="en-US" altLang="zh-CN" sz="1800" dirty="0" err="1"/>
              <a:t>Trie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char word[520];					</a:t>
            </a:r>
            <a:r>
              <a:rPr lang="zh-CN" altLang="en-US" sz="1800" dirty="0"/>
              <a:t>输入的网址</a:t>
            </a:r>
            <a:r>
              <a:rPr lang="en-US" altLang="zh-CN" sz="1800" dirty="0"/>
              <a:t>/IP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	char str[1000010];					</a:t>
            </a:r>
            <a:r>
              <a:rPr lang="zh-CN" altLang="en-US" sz="1800" dirty="0"/>
              <a:t>模式串</a:t>
            </a:r>
          </a:p>
          <a:p>
            <a:pPr marL="0" indent="0">
              <a:buNone/>
            </a:pPr>
            <a:r>
              <a:rPr lang="en-US" altLang="zh-CN" sz="1800" dirty="0"/>
              <a:t>	int head, tail; 						</a:t>
            </a:r>
            <a:r>
              <a:rPr lang="zh-CN" altLang="en-US" sz="1800" dirty="0"/>
              <a:t>队列的头尾指针</a:t>
            </a:r>
          </a:p>
          <a:p>
            <a:pPr marL="0" indent="0">
              <a:buNone/>
            </a:pPr>
            <a:endParaRPr lang="en-US" altLang="zh-CN" sz="1800" b="1" dirty="0"/>
          </a:p>
          <a:p>
            <a:r>
              <a:rPr lang="zh-CN" altLang="en-US" sz="1800" b="1" dirty="0"/>
              <a:t>主要函数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void Insert (char *str, 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*Root, int id);		</a:t>
            </a:r>
            <a:r>
              <a:rPr lang="zh-CN" altLang="en-US" sz="1800" dirty="0"/>
              <a:t>插入</a:t>
            </a:r>
            <a:r>
              <a:rPr lang="en-US" altLang="zh-CN" sz="1800" dirty="0" err="1"/>
              <a:t>Trie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void </a:t>
            </a:r>
            <a:r>
              <a:rPr lang="en-US" altLang="zh-CN" sz="1800" dirty="0" err="1"/>
              <a:t>AC_automation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*Root);			</a:t>
            </a:r>
            <a:r>
              <a:rPr lang="zh-CN" altLang="en-US" sz="1800" dirty="0"/>
              <a:t>构建失败指针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int query (</a:t>
            </a:r>
            <a:r>
              <a:rPr lang="en-US" altLang="zh-CN" sz="1800" dirty="0" err="1"/>
              <a:t>Trie</a:t>
            </a:r>
            <a:r>
              <a:rPr lang="en-US" altLang="zh-CN" sz="1800" dirty="0"/>
              <a:t> *Root);				</a:t>
            </a:r>
            <a:r>
              <a:rPr lang="zh-CN" altLang="en-US" sz="1800" dirty="0"/>
              <a:t>根据</a:t>
            </a:r>
            <a:r>
              <a:rPr lang="en-US" altLang="zh-CN" sz="1800" dirty="0" err="1"/>
              <a:t>Trie</a:t>
            </a:r>
            <a:r>
              <a:rPr lang="zh-CN" altLang="en-US" sz="1800" dirty="0"/>
              <a:t>进行字符匹配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int main ();						</a:t>
            </a:r>
            <a:r>
              <a:rPr lang="zh-CN" altLang="en-US" sz="1800" dirty="0"/>
              <a:t>主函数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5366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39805" y="3060382"/>
            <a:ext cx="4064389" cy="6762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1899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程序测试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62AD0F-CD22-4641-8EE4-D9EFC3A7A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1800" b="1" dirty="0"/>
              <a:t>ip-filteringV1.0</a:t>
            </a:r>
            <a:r>
              <a:rPr lang="zh-CN" altLang="en-US" sz="1800" b="1" dirty="0"/>
              <a:t>使用说明</a:t>
            </a:r>
            <a:endParaRPr lang="en-US" altLang="zh-CN" sz="1800" dirty="0"/>
          </a:p>
          <a:p>
            <a:endParaRPr lang="en-US" altLang="zh-CN" sz="1800" b="1" dirty="0"/>
          </a:p>
          <a:p>
            <a:r>
              <a:rPr lang="zh-CN" altLang="en-US" sz="1800" b="1" dirty="0"/>
              <a:t>输入：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第一行输入正整数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，代表给定的网址</a:t>
            </a:r>
            <a:r>
              <a:rPr lang="en-US" altLang="zh-CN" sz="1800" dirty="0"/>
              <a:t>/IP</a:t>
            </a:r>
            <a:r>
              <a:rPr lang="zh-CN" altLang="en-US" sz="1800" dirty="0"/>
              <a:t>个数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之后</a:t>
            </a:r>
            <a:r>
              <a:rPr lang="en-US" altLang="zh-CN" sz="1800" dirty="0"/>
              <a:t>N</a:t>
            </a:r>
            <a:r>
              <a:rPr lang="zh-CN" altLang="en-US" sz="1800" dirty="0"/>
              <a:t>行分别输入这些网址，</a:t>
            </a:r>
            <a:r>
              <a:rPr lang="en-US" altLang="zh-CN" sz="1800" dirty="0"/>
              <a:t>IP</a:t>
            </a:r>
            <a:r>
              <a:rPr lang="zh-CN" altLang="en-US" sz="1800" dirty="0"/>
              <a:t>，会自动编号：</a:t>
            </a:r>
            <a:r>
              <a:rPr lang="en-US" altLang="zh-CN" sz="1800" dirty="0"/>
              <a:t>1-N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之后一行输入正整数</a:t>
            </a:r>
            <a:r>
              <a:rPr lang="en-US" altLang="zh-CN" sz="1800" dirty="0"/>
              <a:t>M</a:t>
            </a:r>
            <a:r>
              <a:rPr lang="zh-CN" altLang="en-US" sz="1800" dirty="0"/>
              <a:t>，代表黑名单中网址</a:t>
            </a:r>
            <a:r>
              <a:rPr lang="en-US" altLang="zh-CN" sz="1800" dirty="0"/>
              <a:t>/IP</a:t>
            </a:r>
            <a:r>
              <a:rPr lang="zh-CN" altLang="en-US" sz="1800" dirty="0"/>
              <a:t>个数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之后</a:t>
            </a:r>
            <a:r>
              <a:rPr lang="en-US" altLang="zh-CN" sz="1800" dirty="0"/>
              <a:t>M</a:t>
            </a:r>
            <a:r>
              <a:rPr lang="zh-CN" altLang="en-US" sz="1800" dirty="0"/>
              <a:t>行分别输入这些网址，</a:t>
            </a:r>
            <a:r>
              <a:rPr lang="en-US" altLang="zh-CN" sz="1800" dirty="0"/>
              <a:t>IP</a:t>
            </a:r>
            <a:r>
              <a:rPr lang="zh-CN" altLang="en-US" sz="1800" dirty="0"/>
              <a:t>（注意，不能相同），会自动编号：</a:t>
            </a:r>
            <a:r>
              <a:rPr lang="en-US" altLang="zh-CN" sz="1800" dirty="0"/>
              <a:t>1-M</a:t>
            </a:r>
            <a:endParaRPr lang="en-US" altLang="zh-CN" sz="1800" b="1" dirty="0"/>
          </a:p>
          <a:p>
            <a:r>
              <a:rPr lang="zh-CN" altLang="en-US" sz="1800" b="1" dirty="0"/>
              <a:t>输出：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	1</a:t>
            </a:r>
            <a:r>
              <a:rPr lang="zh-CN" altLang="en-US" sz="1800" dirty="0"/>
              <a:t>、输入网址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并</a:t>
            </a:r>
            <a:r>
              <a:rPr lang="en-US" altLang="zh-CN" sz="1800" dirty="0"/>
              <a:t>Enter</a:t>
            </a:r>
            <a:r>
              <a:rPr lang="zh-CN" altLang="en-US" sz="1800" dirty="0"/>
              <a:t>后显示 </a:t>
            </a:r>
            <a:r>
              <a:rPr lang="en-US" altLang="zh-CN" sz="1800" dirty="0"/>
              <a:t>web x</a:t>
            </a:r>
            <a:r>
              <a:rPr lang="zh-CN" altLang="en-US" sz="1800" dirty="0"/>
              <a:t>：</a:t>
            </a:r>
            <a:r>
              <a:rPr lang="en-US" altLang="zh-CN" sz="1800" dirty="0"/>
              <a:t>y</a:t>
            </a:r>
          </a:p>
          <a:p>
            <a:pPr marL="0" indent="0">
              <a:buNone/>
            </a:pPr>
            <a:r>
              <a:rPr lang="en-US" altLang="zh-CN" sz="1800" dirty="0"/>
              <a:t>		x</a:t>
            </a:r>
            <a:r>
              <a:rPr lang="zh-CN" altLang="en-US" sz="1800" dirty="0"/>
              <a:t>表示该网址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在输入过程中的编号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y</a:t>
            </a:r>
            <a:r>
              <a:rPr lang="zh-CN" altLang="en-US" sz="1800" dirty="0"/>
              <a:t>表示该网址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在黑名单中的编号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2</a:t>
            </a:r>
            <a:r>
              <a:rPr lang="zh-CN" altLang="en-US" sz="1800" dirty="0"/>
              <a:t>、输入网址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后无输出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不在黑名单中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3</a:t>
            </a:r>
            <a:r>
              <a:rPr lang="zh-CN" altLang="en-US" sz="1800" dirty="0"/>
              <a:t>、</a:t>
            </a:r>
            <a:r>
              <a:rPr lang="en-US" altLang="zh-CN" sz="1800" dirty="0"/>
              <a:t>total</a:t>
            </a:r>
            <a:r>
              <a:rPr lang="zh-CN" altLang="en-US" sz="1800" dirty="0"/>
              <a:t>：</a:t>
            </a:r>
            <a:r>
              <a:rPr lang="en-US" altLang="zh-CN" sz="1800" dirty="0"/>
              <a:t>n		</a:t>
            </a:r>
            <a:r>
              <a:rPr lang="zh-CN" altLang="en-US" sz="1800" dirty="0"/>
              <a:t>其中</a:t>
            </a:r>
            <a:r>
              <a:rPr lang="en-US" altLang="zh-CN" sz="1800" dirty="0"/>
              <a:t>n</a:t>
            </a:r>
            <a:r>
              <a:rPr lang="zh-CN" altLang="en-US" sz="1800" dirty="0"/>
              <a:t>表示所输入网址</a:t>
            </a:r>
            <a:r>
              <a:rPr lang="en-US" altLang="zh-CN" sz="1800" dirty="0"/>
              <a:t>/IP</a:t>
            </a:r>
            <a:r>
              <a:rPr lang="zh-CN" altLang="en-US" sz="1800" dirty="0"/>
              <a:t>在黑名单中的数目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2236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037691E-3FB3-46AC-AC95-0F87C1B9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CBA319-E497-4FC0-BBFA-286B797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D288AE-F04C-47AC-AD5F-ED66395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</a:rPr>
              <a:t>程序测试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E87EC-B3AD-4686-9961-DE2855318A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b="1" dirty="0"/>
          </a:p>
          <a:p>
            <a:r>
              <a:rPr lang="en-US" altLang="zh-CN" sz="1800" b="1" dirty="0"/>
              <a:t>ip-filteringV1.0</a:t>
            </a:r>
            <a:r>
              <a:rPr lang="zh-CN" altLang="en-US" sz="1800" b="1" dirty="0"/>
              <a:t>测试结果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r>
              <a:rPr lang="zh-CN" altLang="en-US" sz="1800" b="1" dirty="0"/>
              <a:t>出现的</a:t>
            </a:r>
            <a:r>
              <a:rPr lang="en-US" altLang="zh-CN" sz="1800" b="1" dirty="0"/>
              <a:t>BUG</a:t>
            </a:r>
          </a:p>
          <a:p>
            <a:pPr marL="0" indent="0">
              <a:buNone/>
            </a:pPr>
            <a:r>
              <a:rPr lang="en-US" altLang="zh-CN" sz="1800" dirty="0"/>
              <a:t>	1</a:t>
            </a:r>
            <a:r>
              <a:rPr lang="zh-CN" altLang="en-US" sz="1800" dirty="0"/>
              <a:t>、不能识别大小写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2</a:t>
            </a:r>
            <a:r>
              <a:rPr lang="zh-CN" altLang="en-US" sz="1800" dirty="0"/>
              <a:t>、不能准确区分域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名相似的网址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3</a:t>
            </a:r>
            <a:r>
              <a:rPr lang="zh-CN" altLang="en-US" sz="1800" dirty="0"/>
              <a:t>、不能准确区分</a:t>
            </a:r>
            <a:r>
              <a:rPr lang="en-US" altLang="zh-CN" sz="1800" dirty="0"/>
              <a:t>IP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后三位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4</a:t>
            </a:r>
            <a:r>
              <a:rPr lang="zh-CN" altLang="en-US" sz="1800" dirty="0"/>
              <a:t>、不能过滤非法</a:t>
            </a:r>
            <a:r>
              <a:rPr lang="en-US" altLang="zh-CN" sz="1800" dirty="0"/>
              <a:t>IP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8733A5-DD5F-4084-8223-10836CC6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80" y="1399406"/>
            <a:ext cx="4972285" cy="44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28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fd9f3a4-8b1b-4c3c-92cb-e265b2fc39d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4A5E"/>
      </a:accent1>
      <a:accent2>
        <a:srgbClr val="3B6C95"/>
      </a:accent2>
      <a:accent3>
        <a:srgbClr val="738CA6"/>
      </a:accent3>
      <a:accent4>
        <a:srgbClr val="6C7068"/>
      </a:accent4>
      <a:accent5>
        <a:srgbClr val="D4BC6D"/>
      </a:accent5>
      <a:accent6>
        <a:srgbClr val="2F2C2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482</TotalTime>
  <Words>160</Words>
  <Application>Microsoft Office PowerPoint</Application>
  <PresentationFormat>全屏显示(4:3)</PresentationFormat>
  <Paragraphs>128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主题5</vt:lpstr>
      <vt:lpstr>IP地址与网址的简单过滤器</vt:lpstr>
      <vt:lpstr>PowerPoint 演示文稿</vt:lpstr>
      <vt:lpstr>简介</vt:lpstr>
      <vt:lpstr>简介</vt:lpstr>
      <vt:lpstr>程序设计</vt:lpstr>
      <vt:lpstr>程序设计</vt:lpstr>
      <vt:lpstr>程序测试</vt:lpstr>
      <vt:lpstr>程序测试</vt:lpstr>
      <vt:lpstr>程序测试</vt:lpstr>
      <vt:lpstr>程序测试</vt:lpstr>
      <vt:lpstr>程序测试</vt:lpstr>
      <vt:lpstr>程序优化</vt:lpstr>
      <vt:lpstr>程序设计</vt:lpstr>
      <vt:lpstr>程序测试</vt:lpstr>
      <vt:lpstr>谢谢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Dell</cp:lastModifiedBy>
  <cp:revision>23</cp:revision>
  <cp:lastPrinted>2018-05-28T16:00:00Z</cp:lastPrinted>
  <dcterms:created xsi:type="dcterms:W3CDTF">2018-05-28T16:00:00Z</dcterms:created>
  <dcterms:modified xsi:type="dcterms:W3CDTF">2018-07-05T15:20:12Z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