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4"/>
  </p:notesMasterIdLst>
  <p:sldIdLst>
    <p:sldId id="256" r:id="rId2"/>
    <p:sldId id="259" r:id="rId3"/>
    <p:sldId id="288" r:id="rId4"/>
    <p:sldId id="289" r:id="rId5"/>
    <p:sldId id="290" r:id="rId6"/>
    <p:sldId id="291" r:id="rId7"/>
    <p:sldId id="292" r:id="rId8"/>
    <p:sldId id="294" r:id="rId9"/>
    <p:sldId id="295" r:id="rId10"/>
    <p:sldId id="296" r:id="rId11"/>
    <p:sldId id="297" r:id="rId12"/>
    <p:sldId id="298" r:id="rId13"/>
    <p:sldId id="299" r:id="rId14"/>
    <p:sldId id="300" r:id="rId15"/>
    <p:sldId id="303" r:id="rId16"/>
    <p:sldId id="304" r:id="rId17"/>
    <p:sldId id="302" r:id="rId18"/>
    <p:sldId id="301" r:id="rId19"/>
    <p:sldId id="305" r:id="rId20"/>
    <p:sldId id="306" r:id="rId21"/>
    <p:sldId id="307" r:id="rId22"/>
    <p:sldId id="308" r:id="rId23"/>
    <p:sldId id="309" r:id="rId24"/>
    <p:sldId id="310" r:id="rId25"/>
    <p:sldId id="311" r:id="rId26"/>
    <p:sldId id="312" r:id="rId27"/>
    <p:sldId id="313" r:id="rId28"/>
    <p:sldId id="314" r:id="rId29"/>
    <p:sldId id="315" r:id="rId30"/>
    <p:sldId id="316" r:id="rId31"/>
    <p:sldId id="317" r:id="rId32"/>
    <p:sldId id="287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00FC9C-0972-4635-AFD7-3F131C9EB331}" type="datetimeFigureOut">
              <a:rPr lang="en-US" smtClean="0"/>
              <a:pPr/>
              <a:t>4/21/2016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F58903-BF22-47FC-9F7A-C8A7DEFF3B11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793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F58903-BF22-47FC-9F7A-C8A7DEFF3B1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863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F58903-BF22-47FC-9F7A-C8A7DEFF3B1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533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B18832FB-0774-4181-80F5-346DA7C39603}" type="datetime1">
              <a:rPr lang="en-US" smtClean="0"/>
              <a:pPr/>
              <a:t>4/21/2016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9D69-A0A4-44C2-8FD0-03C18DED9563}" type="datetime1">
              <a:rPr lang="en-US" smtClean="0"/>
              <a:pPr/>
              <a:t>4/21/2016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9D19F-B180-4974-97D7-BDF6964FFDEC}" type="datetime1">
              <a:rPr lang="en-US" smtClean="0"/>
              <a:pPr/>
              <a:t>4/21/2016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07454-1DE6-45EB-94E3-6F34F4E51E9B}" type="datetime1">
              <a:rPr lang="en-US" smtClean="0"/>
              <a:pPr/>
              <a:t>4/21/2016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DAD24-7785-4904-956C-D10EB89654A2}" type="datetime1">
              <a:rPr lang="en-US" smtClean="0"/>
              <a:pPr/>
              <a:t>4/21/2016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FDFA4-FB61-4680-AC87-6FD7C7D45E14}" type="datetime1">
              <a:rPr lang="en-US" smtClean="0"/>
              <a:pPr/>
              <a:t>4/21/2016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D2E86-D159-4503-B21A-C40F30E1C92D}" type="datetime1">
              <a:rPr lang="en-US" smtClean="0"/>
              <a:pPr/>
              <a:t>4/21/2016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47013-F12A-45C7-ABBC-CBED92A09E70}" type="datetime1">
              <a:rPr lang="en-US" smtClean="0"/>
              <a:pPr/>
              <a:t>4/21/2016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869F9-47B1-4941-BFB6-B6408E264298}" type="datetime1">
              <a:rPr lang="en-US" smtClean="0"/>
              <a:pPr/>
              <a:t>4/21/2016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ECA1-F8FD-42D1-A5E2-E8D8CC2CCDE2}" type="datetime1">
              <a:rPr lang="en-US" smtClean="0"/>
              <a:pPr/>
              <a:t>4/21/2016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ED1F3-D7DF-4E80-A431-159FC003C078}" type="datetime1">
              <a:rPr lang="en-US" smtClean="0"/>
              <a:pPr/>
              <a:t>4/21/2016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4FA80-73C5-484B-8D0C-64C400B96357}" type="datetime1">
              <a:rPr lang="en-US" smtClean="0"/>
              <a:pPr/>
              <a:t>4/21/2016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72AF1-0FA9-419C-8ACC-E22314B8673B}" type="datetime1">
              <a:rPr lang="en-US" smtClean="0"/>
              <a:pPr/>
              <a:t>4/21/2016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D89CC-DEC8-41EF-A9BD-C2CD2AE72248}" type="datetime1">
              <a:rPr lang="en-US" smtClean="0"/>
              <a:pPr/>
              <a:t>4/21/2016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A193F-F9B4-4322-8552-9DA9DF5808A1}" type="datetime1">
              <a:rPr lang="en-US" smtClean="0"/>
              <a:pPr/>
              <a:t>4/21/2016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F395F-4E7C-4D12-B02D-A69335050FDD}" type="datetime1">
              <a:rPr lang="en-US" smtClean="0"/>
              <a:pPr/>
              <a:t>4/21/2016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0A795-2065-4DF3-B4E7-8B4BA85D0D58}" type="datetime1">
              <a:rPr lang="en-US" smtClean="0"/>
              <a:pPr/>
              <a:t>4/21/2016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3928597F-D53A-423E-B4E8-7E75F950E1FB}" type="datetime1">
              <a:rPr lang="en-US" smtClean="0"/>
              <a:pPr/>
              <a:t>4/21/2016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411932" y="1983346"/>
            <a:ext cx="7939076" cy="2566447"/>
          </a:xfrm>
        </p:spPr>
        <p:txBody>
          <a:bodyPr/>
          <a:lstStyle/>
          <a:p>
            <a:pPr algn="ctr"/>
            <a:r>
              <a:rPr lang="fr-FR" dirty="0" smtClean="0"/>
              <a:t>Projet de modélisation statistique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ZoneTexte 5"/>
          <p:cNvSpPr txBox="1"/>
          <p:nvPr/>
        </p:nvSpPr>
        <p:spPr>
          <a:xfrm>
            <a:off x="6744789" y="4976949"/>
            <a:ext cx="54472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Réalisé par:	TOUZI Marwen</a:t>
            </a:r>
          </a:p>
          <a:p>
            <a:r>
              <a:rPr lang="fr-FR" dirty="0" smtClean="0">
                <a:solidFill>
                  <a:schemeClr val="bg1"/>
                </a:solidFill>
              </a:rPr>
              <a:t>			AZIZA </a:t>
            </a:r>
            <a:r>
              <a:rPr lang="fr-FR" dirty="0" err="1" smtClean="0">
                <a:solidFill>
                  <a:schemeClr val="bg1"/>
                </a:solidFill>
              </a:rPr>
              <a:t>Rawen</a:t>
            </a:r>
            <a:endParaRPr lang="fr-FR" dirty="0" smtClean="0">
              <a:solidFill>
                <a:schemeClr val="bg1"/>
              </a:solidFill>
            </a:endParaRPr>
          </a:p>
          <a:p>
            <a:r>
              <a:rPr lang="fr-FR" dirty="0" smtClean="0">
                <a:solidFill>
                  <a:schemeClr val="bg1"/>
                </a:solidFill>
              </a:rPr>
              <a:t>			BEN SLIMENE Asma</a:t>
            </a:r>
          </a:p>
          <a:p>
            <a:r>
              <a:rPr lang="fr-FR" dirty="0">
                <a:solidFill>
                  <a:schemeClr val="bg1"/>
                </a:solidFill>
              </a:rPr>
              <a:t>	</a:t>
            </a:r>
            <a:r>
              <a:rPr lang="fr-FR" dirty="0" smtClean="0">
                <a:solidFill>
                  <a:schemeClr val="bg1"/>
                </a:solidFill>
              </a:rPr>
              <a:t>		BENYAHIA SARA</a:t>
            </a:r>
          </a:p>
          <a:p>
            <a:r>
              <a:rPr lang="fr-FR" dirty="0" smtClean="0"/>
              <a:t>			</a:t>
            </a:r>
            <a:endParaRPr lang="fr-FR" dirty="0"/>
          </a:p>
        </p:txBody>
      </p:sp>
      <p:pic>
        <p:nvPicPr>
          <p:cNvPr id="1026" name="Picture 2" descr="endpie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0463" y="868761"/>
            <a:ext cx="1802013" cy="1802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741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Nettoyage des données: </a:t>
            </a:r>
            <a:r>
              <a:rPr lang="fr-FR" dirty="0" smtClean="0"/>
              <a:t>(4)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1154953" y="3294529"/>
            <a:ext cx="10268606" cy="3591617"/>
          </a:xfrm>
        </p:spPr>
        <p:txBody>
          <a:bodyPr>
            <a:normAutofit/>
          </a:bodyPr>
          <a:lstStyle/>
          <a:p>
            <a:r>
              <a:rPr lang="fr-FR" sz="2000" dirty="0"/>
              <a:t>Depuis la variable </a:t>
            </a:r>
            <a:r>
              <a:rPr lang="fr-FR" sz="2000" dirty="0" err="1" smtClean="0"/>
              <a:t>Cabin</a:t>
            </a:r>
            <a:r>
              <a:rPr lang="fr-FR" sz="2000" dirty="0" smtClean="0"/>
              <a:t>: </a:t>
            </a:r>
            <a:r>
              <a:rPr lang="fr-FR" sz="2000" dirty="0"/>
              <a:t>[exemple </a:t>
            </a:r>
            <a:r>
              <a:rPr lang="fr-FR" sz="2000" dirty="0" smtClean="0"/>
              <a:t>«</a:t>
            </a:r>
            <a:r>
              <a:rPr lang="fr-FR" sz="2000" dirty="0"/>
              <a:t>C85</a:t>
            </a:r>
            <a:r>
              <a:rPr lang="fr-FR" sz="2000" dirty="0" smtClean="0"/>
              <a:t>»], </a:t>
            </a:r>
            <a:r>
              <a:rPr lang="fr-FR" sz="2000" dirty="0"/>
              <a:t>on a construit</a:t>
            </a:r>
            <a:r>
              <a:rPr lang="fr-FR" sz="2000" dirty="0" smtClean="0"/>
              <a:t>:</a:t>
            </a:r>
          </a:p>
          <a:p>
            <a:pPr lvl="1"/>
            <a:r>
              <a:rPr lang="fr-FR" sz="2000" b="1" dirty="0" smtClean="0"/>
              <a:t>pont</a:t>
            </a:r>
            <a:r>
              <a:rPr lang="fr-FR" sz="2000" dirty="0" smtClean="0"/>
              <a:t>: </a:t>
            </a:r>
            <a:r>
              <a:rPr lang="fr-FR" sz="2000" dirty="0" smtClean="0"/>
              <a:t>Une </a:t>
            </a:r>
            <a:r>
              <a:rPr lang="fr-FR" sz="2000" dirty="0" smtClean="0"/>
              <a:t>variable factorielle qui contient le premier caractère. Pour les données manquantes, on les a </a:t>
            </a:r>
            <a:r>
              <a:rPr lang="fr-FR" sz="2000" dirty="0" smtClean="0"/>
              <a:t>prédites </a:t>
            </a:r>
            <a:r>
              <a:rPr lang="fr-FR" sz="2000" dirty="0" smtClean="0"/>
              <a:t>avec une arbre de décision. </a:t>
            </a:r>
          </a:p>
          <a:p>
            <a:pPr lvl="1"/>
            <a:r>
              <a:rPr lang="fr-FR" sz="2000" b="1" dirty="0" err="1" smtClean="0"/>
              <a:t>CabinPos</a:t>
            </a:r>
            <a:r>
              <a:rPr lang="fr-FR" sz="2000" dirty="0" smtClean="0"/>
              <a:t>: </a:t>
            </a:r>
            <a:r>
              <a:rPr lang="fr-FR" sz="2000" dirty="0" smtClean="0"/>
              <a:t>Un </a:t>
            </a:r>
            <a:r>
              <a:rPr lang="fr-FR" sz="2000" dirty="0" smtClean="0"/>
              <a:t>regroupement de la partie numérique de la variable </a:t>
            </a:r>
            <a:r>
              <a:rPr lang="fr-FR" sz="2000" dirty="0" err="1" smtClean="0"/>
              <a:t>Cabin</a:t>
            </a:r>
            <a:r>
              <a:rPr lang="fr-FR" sz="2000" dirty="0" smtClean="0"/>
              <a:t> avec l’algorithme de l’apprentissage non supervisé </a:t>
            </a:r>
            <a:r>
              <a:rPr lang="fr-FR" sz="2000" dirty="0" smtClean="0"/>
              <a:t>K </a:t>
            </a:r>
            <a:r>
              <a:rPr lang="fr-FR" sz="2000" dirty="0" err="1" smtClean="0"/>
              <a:t>mean</a:t>
            </a:r>
            <a:r>
              <a:rPr lang="fr-FR" sz="2000" dirty="0" smtClean="0"/>
              <a:t> </a:t>
            </a:r>
            <a:r>
              <a:rPr lang="fr-FR" sz="2000" dirty="0" smtClean="0"/>
              <a:t>avec comme paramètre 3. De même, on a prédit les données manquantes avec une arbre de décision.</a:t>
            </a:r>
          </a:p>
        </p:txBody>
      </p:sp>
    </p:spTree>
    <p:extLst>
      <p:ext uri="{BB962C8B-B14F-4D97-AF65-F5344CB8AC3E}">
        <p14:creationId xmlns:p14="http://schemas.microsoft.com/office/powerpoint/2010/main" val="424610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Nettoyage des données: </a:t>
            </a:r>
            <a:r>
              <a:rPr lang="fr-FR" dirty="0" smtClean="0"/>
              <a:t>(5)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1154952" y="2596171"/>
            <a:ext cx="10616337" cy="4165237"/>
          </a:xfrm>
        </p:spPr>
        <p:txBody>
          <a:bodyPr>
            <a:noAutofit/>
          </a:bodyPr>
          <a:lstStyle/>
          <a:p>
            <a:r>
              <a:rPr lang="fr-FR" sz="1900" dirty="0"/>
              <a:t>Depuis la variable </a:t>
            </a:r>
            <a:r>
              <a:rPr lang="fr-FR" sz="1900" dirty="0" smtClean="0"/>
              <a:t>Ticket: </a:t>
            </a:r>
            <a:r>
              <a:rPr lang="fr-FR" sz="1900" dirty="0"/>
              <a:t>[exemple </a:t>
            </a:r>
            <a:r>
              <a:rPr lang="fr-FR" sz="1900" dirty="0" smtClean="0"/>
              <a:t>«</a:t>
            </a:r>
            <a:r>
              <a:rPr lang="fr-FR" sz="1900" dirty="0"/>
              <a:t>A/5 21171</a:t>
            </a:r>
            <a:r>
              <a:rPr lang="fr-FR" sz="1900" dirty="0" smtClean="0"/>
              <a:t>»], </a:t>
            </a:r>
            <a:r>
              <a:rPr lang="fr-FR" sz="1900" dirty="0"/>
              <a:t>on a construit</a:t>
            </a:r>
            <a:r>
              <a:rPr lang="fr-FR" sz="1900" dirty="0" smtClean="0"/>
              <a:t>:</a:t>
            </a:r>
          </a:p>
          <a:p>
            <a:pPr lvl="1"/>
            <a:r>
              <a:rPr lang="fr-FR" sz="1900" b="1" dirty="0" smtClean="0"/>
              <a:t>tick1</a:t>
            </a:r>
            <a:r>
              <a:rPr lang="fr-FR" sz="1900" dirty="0" smtClean="0"/>
              <a:t>: </a:t>
            </a:r>
            <a:r>
              <a:rPr lang="fr-FR" sz="1900" dirty="0" smtClean="0"/>
              <a:t>Une </a:t>
            </a:r>
            <a:r>
              <a:rPr lang="fr-FR" sz="1900" dirty="0" smtClean="0"/>
              <a:t>variable factorielle qui contient la première chaine de caractère avant le ‘/’ avec </a:t>
            </a:r>
            <a:r>
              <a:rPr lang="fr-FR" sz="1900" dirty="0" smtClean="0"/>
              <a:t>quelques </a:t>
            </a:r>
            <a:r>
              <a:rPr lang="fr-FR" sz="1900" dirty="0" smtClean="0"/>
              <a:t>modifications pour réduire le nombre de classe de chaque variable. Pour les données manquantes, on les a </a:t>
            </a:r>
            <a:r>
              <a:rPr lang="fr-FR" sz="1900" dirty="0" smtClean="0"/>
              <a:t>prédites </a:t>
            </a:r>
            <a:r>
              <a:rPr lang="fr-FR" sz="1900" dirty="0" smtClean="0"/>
              <a:t>avec </a:t>
            </a:r>
            <a:r>
              <a:rPr lang="fr-FR" sz="1900" dirty="0" smtClean="0"/>
              <a:t>un </a:t>
            </a:r>
            <a:r>
              <a:rPr lang="fr-FR" sz="1900" dirty="0" smtClean="0"/>
              <a:t>arbre de décision. </a:t>
            </a:r>
          </a:p>
          <a:p>
            <a:pPr lvl="1"/>
            <a:r>
              <a:rPr lang="fr-FR" sz="1900" b="1" dirty="0" smtClean="0"/>
              <a:t>Tick11</a:t>
            </a:r>
            <a:r>
              <a:rPr lang="fr-FR" sz="1900" dirty="0" smtClean="0"/>
              <a:t>: </a:t>
            </a:r>
            <a:r>
              <a:rPr lang="fr-FR" sz="1900" dirty="0" smtClean="0"/>
              <a:t>De </a:t>
            </a:r>
            <a:r>
              <a:rPr lang="fr-FR" sz="1900" dirty="0" smtClean="0"/>
              <a:t>même sans réduire trop le nombre </a:t>
            </a:r>
            <a:r>
              <a:rPr lang="fr-FR" sz="1900" dirty="0" smtClean="0"/>
              <a:t>des </a:t>
            </a:r>
            <a:r>
              <a:rPr lang="fr-FR" sz="1900" dirty="0" smtClean="0"/>
              <a:t>classes.</a:t>
            </a:r>
          </a:p>
          <a:p>
            <a:pPr lvl="1"/>
            <a:r>
              <a:rPr lang="fr-FR" sz="1900" b="1" dirty="0" smtClean="0"/>
              <a:t>Tick2</a:t>
            </a:r>
            <a:r>
              <a:rPr lang="fr-FR" sz="1900" dirty="0" smtClean="0"/>
              <a:t> et </a:t>
            </a:r>
            <a:r>
              <a:rPr lang="fr-FR" sz="1900" b="1" dirty="0" smtClean="0"/>
              <a:t>tick21</a:t>
            </a:r>
            <a:r>
              <a:rPr lang="fr-FR" sz="1900" dirty="0" smtClean="0"/>
              <a:t>: </a:t>
            </a:r>
            <a:r>
              <a:rPr lang="fr-FR" sz="1900" dirty="0" smtClean="0"/>
              <a:t>Pareil </a:t>
            </a:r>
            <a:r>
              <a:rPr lang="fr-FR" sz="1900" dirty="0" smtClean="0"/>
              <a:t>pour tick1 et tick11 mais avec la chaine de caractère qui suit le ‘/’.</a:t>
            </a:r>
          </a:p>
          <a:p>
            <a:pPr lvl="1"/>
            <a:r>
              <a:rPr lang="fr-FR" sz="1900" b="1" dirty="0" smtClean="0"/>
              <a:t>Tick3</a:t>
            </a:r>
            <a:r>
              <a:rPr lang="fr-FR" sz="1900" dirty="0" smtClean="0"/>
              <a:t>: </a:t>
            </a:r>
            <a:r>
              <a:rPr lang="fr-FR" sz="1900" dirty="0" smtClean="0"/>
              <a:t>Un </a:t>
            </a:r>
            <a:r>
              <a:rPr lang="fr-FR" sz="1900" dirty="0" smtClean="0"/>
              <a:t>regroupement de la partie numérique de la variable Ticket avec l’algorithme de l’apprentissage non supervisé </a:t>
            </a:r>
            <a:r>
              <a:rPr lang="fr-FR" sz="1900" dirty="0" smtClean="0"/>
              <a:t>K </a:t>
            </a:r>
            <a:r>
              <a:rPr lang="fr-FR" sz="1900" dirty="0" err="1" smtClean="0"/>
              <a:t>mean</a:t>
            </a:r>
            <a:r>
              <a:rPr lang="fr-FR" sz="1900" dirty="0" smtClean="0"/>
              <a:t> </a:t>
            </a:r>
            <a:r>
              <a:rPr lang="fr-FR" sz="1900" dirty="0" smtClean="0"/>
              <a:t>avec comme paramètre 3. </a:t>
            </a:r>
          </a:p>
          <a:p>
            <a:pPr lvl="1"/>
            <a:r>
              <a:rPr lang="fr-FR" sz="1900" b="1" dirty="0" smtClean="0"/>
              <a:t>Tick34</a:t>
            </a:r>
            <a:r>
              <a:rPr lang="fr-FR" sz="1900" dirty="0" smtClean="0"/>
              <a:t>: </a:t>
            </a:r>
            <a:r>
              <a:rPr lang="fr-FR" sz="1900" dirty="0" smtClean="0"/>
              <a:t>Pareil </a:t>
            </a:r>
            <a:r>
              <a:rPr lang="fr-FR" sz="1900" dirty="0" smtClean="0"/>
              <a:t>que Tick3 mais avec 4 comme paramètre.</a:t>
            </a:r>
          </a:p>
        </p:txBody>
      </p:sp>
    </p:spTree>
    <p:extLst>
      <p:ext uri="{BB962C8B-B14F-4D97-AF65-F5344CB8AC3E}">
        <p14:creationId xmlns:p14="http://schemas.microsoft.com/office/powerpoint/2010/main" val="47128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Nettoyage des données: </a:t>
            </a:r>
            <a:r>
              <a:rPr lang="fr-FR" dirty="0" smtClean="0"/>
              <a:t>(6)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1154953" y="2895664"/>
            <a:ext cx="10204213" cy="3724078"/>
          </a:xfrm>
        </p:spPr>
        <p:txBody>
          <a:bodyPr>
            <a:normAutofit/>
          </a:bodyPr>
          <a:lstStyle/>
          <a:p>
            <a:r>
              <a:rPr lang="fr-FR" sz="2000" b="1" dirty="0" err="1" smtClean="0"/>
              <a:t>Fsize</a:t>
            </a:r>
            <a:r>
              <a:rPr lang="fr-FR" sz="2000" dirty="0" smtClean="0"/>
              <a:t>: </a:t>
            </a:r>
            <a:r>
              <a:rPr lang="fr-FR" sz="2000" dirty="0" smtClean="0"/>
              <a:t>C’est </a:t>
            </a:r>
            <a:r>
              <a:rPr lang="fr-FR" sz="2000" dirty="0" smtClean="0"/>
              <a:t>la taille de la famille [ à partir de </a:t>
            </a:r>
            <a:r>
              <a:rPr lang="fr-FR" sz="2000" dirty="0" err="1" smtClean="0"/>
              <a:t>SibSp</a:t>
            </a:r>
            <a:r>
              <a:rPr lang="fr-FR" sz="2000" dirty="0" smtClean="0"/>
              <a:t> et </a:t>
            </a:r>
            <a:r>
              <a:rPr lang="fr-FR" sz="2000" dirty="0" err="1" smtClean="0"/>
              <a:t>Parch</a:t>
            </a:r>
            <a:r>
              <a:rPr lang="fr-FR" sz="2000" dirty="0" smtClean="0"/>
              <a:t>]</a:t>
            </a:r>
          </a:p>
          <a:p>
            <a:r>
              <a:rPr lang="fr-FR" sz="2000" b="1" dirty="0" err="1" smtClean="0"/>
              <a:t>FamilySize</a:t>
            </a:r>
            <a:r>
              <a:rPr lang="fr-FR" sz="2000" dirty="0" smtClean="0"/>
              <a:t>: </a:t>
            </a:r>
            <a:r>
              <a:rPr lang="fr-FR" sz="2000" dirty="0" smtClean="0"/>
              <a:t>Si </a:t>
            </a:r>
            <a:r>
              <a:rPr lang="fr-FR" sz="2000" dirty="0" smtClean="0"/>
              <a:t>l’individu </a:t>
            </a:r>
            <a:r>
              <a:rPr lang="fr-FR" sz="2000" dirty="0" smtClean="0"/>
              <a:t>était </a:t>
            </a:r>
            <a:r>
              <a:rPr lang="fr-FR" sz="2000" dirty="0" smtClean="0"/>
              <a:t>seul, en couple, en </a:t>
            </a:r>
            <a:r>
              <a:rPr lang="fr-FR" sz="2000" dirty="0" err="1" smtClean="0"/>
              <a:t>trible</a:t>
            </a:r>
            <a:r>
              <a:rPr lang="fr-FR" sz="2000" dirty="0" smtClean="0"/>
              <a:t> où plus.[</a:t>
            </a:r>
            <a:r>
              <a:rPr lang="fr-FR" sz="2000" dirty="0" err="1" smtClean="0"/>
              <a:t>Fsize</a:t>
            </a:r>
            <a:r>
              <a:rPr lang="fr-FR" sz="2000" dirty="0" smtClean="0"/>
              <a:t>]</a:t>
            </a:r>
          </a:p>
          <a:p>
            <a:r>
              <a:rPr lang="fr-FR" sz="2000" b="1" dirty="0" smtClean="0"/>
              <a:t>FamilySize1</a:t>
            </a:r>
            <a:r>
              <a:rPr lang="fr-FR" sz="2000" dirty="0" smtClean="0"/>
              <a:t>: </a:t>
            </a:r>
            <a:r>
              <a:rPr lang="fr-FR" sz="2000" dirty="0" smtClean="0"/>
              <a:t>Regroupement </a:t>
            </a:r>
            <a:r>
              <a:rPr lang="fr-FR" sz="2000" dirty="0" smtClean="0"/>
              <a:t>de la variable </a:t>
            </a:r>
            <a:r>
              <a:rPr lang="fr-FR" sz="2000" dirty="0" err="1" smtClean="0"/>
              <a:t>Fsize</a:t>
            </a:r>
            <a:r>
              <a:rPr lang="fr-FR" sz="2000" dirty="0" smtClean="0"/>
              <a:t> selon la variable « </a:t>
            </a:r>
            <a:r>
              <a:rPr lang="fr-FR" sz="2000" dirty="0" err="1" smtClean="0"/>
              <a:t>Survived</a:t>
            </a:r>
            <a:r>
              <a:rPr lang="fr-FR" sz="2000" dirty="0" smtClean="0"/>
              <a:t> »</a:t>
            </a:r>
          </a:p>
          <a:p>
            <a:r>
              <a:rPr lang="fr-FR" sz="2000" b="1" dirty="0" smtClean="0"/>
              <a:t>Mother</a:t>
            </a:r>
            <a:r>
              <a:rPr lang="fr-FR" sz="2000" dirty="0" smtClean="0"/>
              <a:t>: </a:t>
            </a:r>
            <a:r>
              <a:rPr lang="fr-FR" sz="2000" dirty="0" smtClean="0"/>
              <a:t>Si </a:t>
            </a:r>
            <a:r>
              <a:rPr lang="fr-FR" sz="2000" dirty="0" smtClean="0"/>
              <a:t>l’individu </a:t>
            </a:r>
            <a:r>
              <a:rPr lang="fr-FR" sz="2000" dirty="0" smtClean="0"/>
              <a:t>était </a:t>
            </a:r>
            <a:r>
              <a:rPr lang="fr-FR" sz="2000" dirty="0" smtClean="0"/>
              <a:t>une mère ou pas. [</a:t>
            </a:r>
            <a:r>
              <a:rPr lang="fr-FR" sz="2000" dirty="0" err="1" smtClean="0"/>
              <a:t>Sex</a:t>
            </a:r>
            <a:r>
              <a:rPr lang="fr-FR" sz="2000" dirty="0" smtClean="0"/>
              <a:t>, </a:t>
            </a:r>
            <a:r>
              <a:rPr lang="fr-FR" sz="2000" dirty="0" err="1" smtClean="0"/>
              <a:t>Parch</a:t>
            </a:r>
            <a:r>
              <a:rPr lang="fr-FR" sz="2000" dirty="0" smtClean="0"/>
              <a:t>, Age, </a:t>
            </a:r>
            <a:r>
              <a:rPr lang="fr-FR" sz="2000" dirty="0" err="1" smtClean="0"/>
              <a:t>Title</a:t>
            </a:r>
            <a:r>
              <a:rPr lang="fr-FR" sz="2000" dirty="0" smtClean="0"/>
              <a:t> ]</a:t>
            </a:r>
          </a:p>
          <a:p>
            <a:r>
              <a:rPr lang="fr-FR" sz="2000" b="1" dirty="0" err="1" smtClean="0"/>
              <a:t>Children</a:t>
            </a:r>
            <a:r>
              <a:rPr lang="fr-FR" sz="2000" dirty="0" smtClean="0"/>
              <a:t>: </a:t>
            </a:r>
            <a:r>
              <a:rPr lang="fr-FR" sz="2000" dirty="0" smtClean="0"/>
              <a:t>S’il  était </a:t>
            </a:r>
            <a:r>
              <a:rPr lang="fr-FR" sz="2000" dirty="0" smtClean="0"/>
              <a:t>un enfant ou pas. [</a:t>
            </a:r>
            <a:r>
              <a:rPr lang="fr-FR" sz="2000" dirty="0" err="1" smtClean="0"/>
              <a:t>Parch</a:t>
            </a:r>
            <a:r>
              <a:rPr lang="fr-FR" sz="2000" dirty="0" smtClean="0"/>
              <a:t>, Age]</a:t>
            </a:r>
          </a:p>
          <a:p>
            <a:r>
              <a:rPr lang="fr-FR" sz="2000" b="1" dirty="0" err="1" smtClean="0"/>
              <a:t>FamilyId</a:t>
            </a:r>
            <a:r>
              <a:rPr lang="fr-FR" sz="2000" dirty="0" smtClean="0"/>
              <a:t>: La fréquence des individus qui </a:t>
            </a:r>
            <a:r>
              <a:rPr lang="fr-FR" sz="2000" dirty="0" smtClean="0"/>
              <a:t>avaient la </a:t>
            </a:r>
            <a:r>
              <a:rPr lang="fr-FR" sz="2000" dirty="0" smtClean="0"/>
              <a:t>même taille </a:t>
            </a:r>
            <a:r>
              <a:rPr lang="fr-FR" sz="2000" dirty="0" smtClean="0"/>
              <a:t>et </a:t>
            </a:r>
            <a:r>
              <a:rPr lang="fr-FR" sz="2000" dirty="0"/>
              <a:t>le même </a:t>
            </a:r>
            <a:r>
              <a:rPr lang="fr-FR" sz="2000" dirty="0" smtClean="0"/>
              <a:t>nom de famille [</a:t>
            </a:r>
            <a:r>
              <a:rPr lang="fr-FR" sz="2000" dirty="0" err="1" smtClean="0"/>
              <a:t>Fsize</a:t>
            </a:r>
            <a:r>
              <a:rPr lang="fr-FR" sz="2000" dirty="0" smtClean="0"/>
              <a:t>, Name]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807224" y="2356835"/>
            <a:ext cx="6551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smtClean="0"/>
              <a:t>2.3. Comment </a:t>
            </a:r>
            <a:r>
              <a:rPr lang="fr-FR" dirty="0"/>
              <a:t>on a </a:t>
            </a:r>
            <a:r>
              <a:rPr lang="fr-FR" dirty="0" smtClean="0"/>
              <a:t>construit  des nouvelles variables? 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19006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Nettoyage des données: </a:t>
            </a:r>
            <a:r>
              <a:rPr lang="fr-FR" dirty="0" smtClean="0"/>
              <a:t>(7)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sz="2000" dirty="0" smtClean="0"/>
              <a:t>Conclusion:</a:t>
            </a:r>
          </a:p>
          <a:p>
            <a:pPr lvl="1"/>
            <a:r>
              <a:rPr lang="fr-FR" sz="2000" dirty="0" smtClean="0"/>
              <a:t>Dans cette première phase on a: </a:t>
            </a:r>
          </a:p>
          <a:p>
            <a:pPr lvl="2"/>
            <a:r>
              <a:rPr lang="fr-FR" sz="2000" dirty="0"/>
              <a:t>Prédit les données manquantes.</a:t>
            </a:r>
          </a:p>
          <a:p>
            <a:pPr lvl="2"/>
            <a:r>
              <a:rPr lang="fr-FR" sz="2000" dirty="0"/>
              <a:t>Extrait des variables significatives des variables redondantes.</a:t>
            </a:r>
          </a:p>
          <a:p>
            <a:pPr lvl="2"/>
            <a:r>
              <a:rPr lang="fr-FR" sz="2000" dirty="0"/>
              <a:t>Construit </a:t>
            </a:r>
            <a:r>
              <a:rPr lang="fr-FR" sz="2000" dirty="0" smtClean="0"/>
              <a:t>de nouvelles </a:t>
            </a:r>
            <a:r>
              <a:rPr lang="fr-FR" sz="2000" dirty="0"/>
              <a:t>variables qui ont été très significatives </a:t>
            </a:r>
            <a:r>
              <a:rPr lang="fr-FR" sz="2000" dirty="0" smtClean="0"/>
              <a:t>dans</a:t>
            </a:r>
            <a:r>
              <a:rPr lang="fr-FR" sz="2000" dirty="0" smtClean="0"/>
              <a:t> la </a:t>
            </a:r>
            <a:r>
              <a:rPr lang="fr-FR" sz="2000" dirty="0"/>
              <a:t>phase suivante</a:t>
            </a:r>
            <a:r>
              <a:rPr lang="fr-FR" sz="2000" dirty="0" smtClean="0"/>
              <a:t>.</a:t>
            </a:r>
          </a:p>
          <a:p>
            <a:pPr lvl="1"/>
            <a:r>
              <a:rPr lang="fr-FR" sz="2000" dirty="0" smtClean="0"/>
              <a:t>A partir des </a:t>
            </a:r>
            <a:r>
              <a:rPr lang="fr-FR" sz="2000" dirty="0" smtClean="0"/>
              <a:t>12 premières </a:t>
            </a:r>
            <a:r>
              <a:rPr lang="fr-FR" sz="2000" dirty="0" smtClean="0"/>
              <a:t>valeurs, on a construit 30 variables qui contiennent de l’information qui peut être utile selon le type de modèle qu’on va l’utiliser.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fr-FR" sz="2000" dirty="0"/>
          </a:p>
          <a:p>
            <a:pPr lvl="2"/>
            <a:endParaRPr lang="fr-FR" sz="2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38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Construction des modèles (1)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54954" y="3002745"/>
            <a:ext cx="8761412" cy="2702596"/>
          </a:xfrm>
        </p:spPr>
        <p:txBody>
          <a:bodyPr>
            <a:normAutofit/>
          </a:bodyPr>
          <a:lstStyle/>
          <a:p>
            <a:r>
              <a:rPr lang="fr-FR" sz="2000" dirty="0" smtClean="0"/>
              <a:t>C’est quoi un modèle de classification?</a:t>
            </a:r>
          </a:p>
          <a:p>
            <a:pPr lvl="1"/>
            <a:r>
              <a:rPr lang="fr-FR" sz="2000" dirty="0" smtClean="0"/>
              <a:t>C’est un modèle qui, à partir d’un certain nombre de données, nous rend une donnée qualitative.</a:t>
            </a:r>
          </a:p>
          <a:p>
            <a:pPr lvl="1"/>
            <a:r>
              <a:rPr lang="fr-FR" sz="2000" dirty="0" smtClean="0"/>
              <a:t>Le but de la création d’un modèle est de prédire une variable.</a:t>
            </a:r>
          </a:p>
          <a:p>
            <a:pPr lvl="1"/>
            <a:r>
              <a:rPr lang="fr-FR" sz="2000" dirty="0" smtClean="0"/>
              <a:t>Pour vérifier qu’on a construit le meilleur modèle on accède à la phase de validation.  </a:t>
            </a:r>
            <a:endParaRPr lang="fr-FR" sz="2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8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Construction des modèles </a:t>
            </a:r>
            <a:r>
              <a:rPr lang="fr-FR" dirty="0" smtClean="0"/>
              <a:t>(2)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54955" y="2460813"/>
            <a:ext cx="10126938" cy="4274838"/>
          </a:xfrm>
        </p:spPr>
        <p:txBody>
          <a:bodyPr>
            <a:normAutofit/>
          </a:bodyPr>
          <a:lstStyle/>
          <a:p>
            <a:r>
              <a:rPr lang="fr-FR" sz="2000" dirty="0" smtClean="0"/>
              <a:t>C’est quoi une validation?</a:t>
            </a:r>
          </a:p>
          <a:p>
            <a:pPr lvl="1"/>
            <a:r>
              <a:rPr lang="fr-FR" sz="2000" dirty="0"/>
              <a:t>La validation présente l’une des étapes les plus importantes dans notre démarche. Son but est de tester les modèles qu’on vient de créer et ceci en </a:t>
            </a:r>
            <a:r>
              <a:rPr lang="fr-FR" sz="2000" dirty="0" smtClean="0"/>
              <a:t>devisant </a:t>
            </a:r>
            <a:r>
              <a:rPr lang="fr-FR" sz="2000" dirty="0"/>
              <a:t>le jeu de données en </a:t>
            </a:r>
            <a:r>
              <a:rPr lang="fr-FR" sz="2000" dirty="0" smtClean="0"/>
              <a:t>partie, </a:t>
            </a:r>
            <a:r>
              <a:rPr lang="fr-FR" sz="2000" dirty="0" smtClean="0"/>
              <a:t>construire un </a:t>
            </a:r>
            <a:r>
              <a:rPr lang="fr-FR" sz="2000" dirty="0" smtClean="0"/>
              <a:t>modèle </a:t>
            </a:r>
            <a:r>
              <a:rPr lang="fr-FR" sz="2000" dirty="0" smtClean="0"/>
              <a:t>à partir de quelques </a:t>
            </a:r>
            <a:r>
              <a:rPr lang="fr-FR" sz="2000" dirty="0" smtClean="0"/>
              <a:t>parties, le prédire </a:t>
            </a:r>
            <a:r>
              <a:rPr lang="fr-FR" sz="2000" dirty="0"/>
              <a:t>et </a:t>
            </a:r>
            <a:r>
              <a:rPr lang="fr-FR" sz="2000" dirty="0" smtClean="0"/>
              <a:t>le comparer par rapport aux  </a:t>
            </a:r>
            <a:r>
              <a:rPr lang="fr-FR" sz="2000" dirty="0"/>
              <a:t>autres</a:t>
            </a:r>
            <a:r>
              <a:rPr lang="fr-FR" sz="2000" dirty="0" smtClean="0"/>
              <a:t>.</a:t>
            </a:r>
          </a:p>
          <a:p>
            <a:r>
              <a:rPr lang="fr-FR" sz="2000" dirty="0" smtClean="0"/>
              <a:t>Les fameuses validations croisées qu’on peut l’utiliser sont:</a:t>
            </a:r>
          </a:p>
          <a:p>
            <a:pPr lvl="1"/>
            <a:r>
              <a:rPr lang="fr-FR" sz="2000" dirty="0" smtClean="0"/>
              <a:t>Les méthodes exhaustives comme LOOV (</a:t>
            </a:r>
            <a:r>
              <a:rPr lang="fr-FR" sz="2000" dirty="0" err="1" smtClean="0"/>
              <a:t>leave</a:t>
            </a:r>
            <a:r>
              <a:rPr lang="fr-FR" sz="2000" dirty="0" smtClean="0"/>
              <a:t>-one-out cross-validation) et LKOV(</a:t>
            </a:r>
            <a:r>
              <a:rPr lang="fr-FR" sz="2000" dirty="0" err="1" smtClean="0"/>
              <a:t>leave</a:t>
            </a:r>
            <a:r>
              <a:rPr lang="fr-FR" sz="2000" dirty="0" smtClean="0"/>
              <a:t>-</a:t>
            </a:r>
            <a:r>
              <a:rPr lang="fr-FR" sz="2000" dirty="0" err="1" smtClean="0"/>
              <a:t>k-out</a:t>
            </a:r>
            <a:r>
              <a:rPr lang="fr-FR" sz="2000" dirty="0" smtClean="0"/>
              <a:t> cross-validation). Ces méthodes consistent à créer le modèle à partir de </a:t>
            </a:r>
            <a:r>
              <a:rPr lang="fr-FR" sz="2000" dirty="0" smtClean="0"/>
              <a:t>touts </a:t>
            </a:r>
            <a:r>
              <a:rPr lang="fr-FR" sz="2000" dirty="0" smtClean="0"/>
              <a:t>le jeu de données en prélevant une/k observation(s), déterminer l’erreur puis faire le boucle. </a:t>
            </a:r>
          </a:p>
          <a:p>
            <a:pPr lvl="1"/>
            <a:r>
              <a:rPr lang="fr-FR" sz="2000" dirty="0" smtClean="0"/>
              <a:t>Les méthodes non exhaustives comme K-</a:t>
            </a:r>
            <a:r>
              <a:rPr lang="fr-FR" sz="2000" dirty="0" err="1" smtClean="0"/>
              <a:t>flod</a:t>
            </a:r>
            <a:r>
              <a:rPr lang="fr-FR" sz="2000" dirty="0" smtClean="0"/>
              <a:t> cross-validation. </a:t>
            </a:r>
            <a:r>
              <a:rPr lang="fr-FR" sz="2000" dirty="0" smtClean="0"/>
              <a:t>Même </a:t>
            </a:r>
            <a:r>
              <a:rPr lang="fr-FR" sz="2000" dirty="0" smtClean="0"/>
              <a:t>principe mais avec k sous échantillons au </a:t>
            </a:r>
            <a:r>
              <a:rPr lang="fr-FR" sz="2000" dirty="0" smtClean="0"/>
              <a:t>lieu d’observation. </a:t>
            </a:r>
            <a:endParaRPr lang="fr-FR" sz="2000" dirty="0" smtClean="0"/>
          </a:p>
          <a:p>
            <a:pPr lvl="1"/>
            <a:endParaRPr lang="fr-FR" sz="18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84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Construction des modèles </a:t>
            </a:r>
            <a:r>
              <a:rPr lang="fr-FR" dirty="0" smtClean="0"/>
              <a:t>(3)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54954" y="2410316"/>
            <a:ext cx="10139818" cy="4286697"/>
          </a:xfrm>
        </p:spPr>
        <p:txBody>
          <a:bodyPr>
            <a:normAutofit/>
          </a:bodyPr>
          <a:lstStyle/>
          <a:p>
            <a:r>
              <a:rPr lang="fr-FR" sz="2000" dirty="0" smtClean="0"/>
              <a:t>Voilà notre algorithme </a:t>
            </a:r>
            <a:br>
              <a:rPr lang="fr-FR" sz="2000" dirty="0" smtClean="0"/>
            </a:br>
            <a:r>
              <a:rPr lang="fr-FR" sz="2000" dirty="0" smtClean="0"/>
              <a:t>de validation </a:t>
            </a:r>
            <a:r>
              <a:rPr lang="fr-FR" sz="2000" dirty="0" smtClean="0"/>
              <a:t>croisée </a:t>
            </a:r>
            <a:r>
              <a:rPr lang="fr-FR" sz="2000" dirty="0" smtClean="0"/>
              <a:t/>
            </a:r>
            <a:br>
              <a:rPr lang="fr-FR" sz="2000" dirty="0" smtClean="0"/>
            </a:br>
            <a:r>
              <a:rPr lang="fr-FR" sz="2000" dirty="0" smtClean="0"/>
              <a:t>non </a:t>
            </a:r>
            <a:r>
              <a:rPr lang="fr-FR" sz="2000" dirty="0" smtClean="0"/>
              <a:t>exhaustive</a:t>
            </a:r>
            <a:endParaRPr lang="fr-FR" sz="2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2827" y="2086913"/>
            <a:ext cx="7048500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15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Construction des modèles (4)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54954" y="3002745"/>
            <a:ext cx="8761412" cy="2702596"/>
          </a:xfrm>
        </p:spPr>
        <p:txBody>
          <a:bodyPr>
            <a:normAutofit/>
          </a:bodyPr>
          <a:lstStyle/>
          <a:p>
            <a:r>
              <a:rPr lang="fr-FR" sz="2000" dirty="0" smtClean="0"/>
              <a:t>C’est un algorithme de classification qui offre un pouvoir explicatif très fort du fait de sa linéarité.</a:t>
            </a:r>
          </a:p>
          <a:p>
            <a:r>
              <a:rPr lang="fr-FR" sz="2000" dirty="0" smtClean="0"/>
              <a:t>Cet algorithme retourne une variable réel et selon le seuil qu’on détermine de la courbe de ROC, on rend notre variable </a:t>
            </a:r>
            <a:r>
              <a:rPr lang="fr-FR" sz="2000" dirty="0" smtClean="0"/>
              <a:t>entière.</a:t>
            </a:r>
            <a:endParaRPr lang="fr-FR" sz="2000" dirty="0" smtClean="0"/>
          </a:p>
          <a:p>
            <a:r>
              <a:rPr lang="fr-FR" sz="2000" dirty="0" smtClean="0"/>
              <a:t>La fonction du </a:t>
            </a:r>
            <a:r>
              <a:rPr lang="fr-FR" sz="2000" dirty="0"/>
              <a:t>coût</a:t>
            </a:r>
            <a:r>
              <a:rPr lang="fr-FR" sz="2000" dirty="0" smtClean="0"/>
              <a:t> </a:t>
            </a:r>
            <a:r>
              <a:rPr lang="fr-FR" sz="2000" dirty="0" smtClean="0"/>
              <a:t>se base sur le ‘log’ et pénalise les faux positives et les faux négatives. </a:t>
            </a:r>
            <a:endParaRPr lang="fr-FR" sz="2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1154953" y="2498501"/>
            <a:ext cx="3296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smtClean="0"/>
              <a:t>3.1. Régression logistique: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594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Construction des modèles (5)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54953" y="2861076"/>
            <a:ext cx="10397396" cy="3810179"/>
          </a:xfrm>
        </p:spPr>
        <p:txBody>
          <a:bodyPr>
            <a:normAutofit/>
          </a:bodyPr>
          <a:lstStyle/>
          <a:p>
            <a:r>
              <a:rPr lang="fr-FR" sz="2000" dirty="0" smtClean="0"/>
              <a:t>Voilà notre meilleur modèle après les améliorations avec la validation </a:t>
            </a:r>
            <a:r>
              <a:rPr lang="fr-FR" sz="2000" dirty="0" smtClean="0"/>
              <a:t>croisée:</a:t>
            </a:r>
            <a:endParaRPr lang="fr-FR" sz="2000" dirty="0" smtClean="0"/>
          </a:p>
          <a:p>
            <a:endParaRPr lang="fr-FR" sz="2000" dirty="0"/>
          </a:p>
          <a:p>
            <a:endParaRPr lang="fr-FR" sz="2000" dirty="0" smtClean="0"/>
          </a:p>
          <a:p>
            <a:endParaRPr lang="fr-FR" sz="2000" dirty="0"/>
          </a:p>
          <a:p>
            <a:r>
              <a:rPr lang="fr-FR" sz="2000" dirty="0" smtClean="0"/>
              <a:t>Ce modèle nous </a:t>
            </a:r>
            <a:r>
              <a:rPr lang="fr-FR" sz="2000" dirty="0"/>
              <a:t>a donné 0.1705948 </a:t>
            </a:r>
            <a:r>
              <a:rPr lang="fr-FR" sz="2000" dirty="0" smtClean="0"/>
              <a:t>comme </a:t>
            </a:r>
            <a:r>
              <a:rPr lang="fr-FR" sz="2000" dirty="0" smtClean="0"/>
              <a:t>moyenne </a:t>
            </a:r>
            <a:r>
              <a:rPr lang="fr-FR" sz="2000" dirty="0" smtClean="0"/>
              <a:t>des erreurs de la validation croisée</a:t>
            </a:r>
            <a:r>
              <a:rPr lang="fr-FR" sz="2000" dirty="0" smtClean="0"/>
              <a:t>.</a:t>
            </a:r>
          </a:p>
          <a:p>
            <a:r>
              <a:rPr lang="fr-FR" sz="2000" dirty="0" smtClean="0"/>
              <a:t> </a:t>
            </a:r>
            <a:r>
              <a:rPr lang="fr-FR" sz="2000" dirty="0" smtClean="0"/>
              <a:t>Voilà le résultat sur </a:t>
            </a:r>
            <a:r>
              <a:rPr lang="fr-FR" sz="2000" dirty="0" err="1" smtClean="0"/>
              <a:t>kaggle</a:t>
            </a:r>
            <a:r>
              <a:rPr lang="fr-FR" sz="2000" dirty="0" smtClean="0"/>
              <a:t>:</a:t>
            </a:r>
          </a:p>
          <a:p>
            <a:endParaRPr lang="fr-FR" sz="2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585" y="3342281"/>
            <a:ext cx="8564131" cy="117297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2062" y="5501370"/>
            <a:ext cx="3858831" cy="388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76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Construction des modèles (6)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54954" y="3685702"/>
            <a:ext cx="8761412" cy="2688203"/>
          </a:xfrm>
        </p:spPr>
        <p:txBody>
          <a:bodyPr>
            <a:normAutofit/>
          </a:bodyPr>
          <a:lstStyle/>
          <a:p>
            <a:r>
              <a:rPr lang="fr-FR" sz="2000" dirty="0" smtClean="0"/>
              <a:t>C’est un algorithme de classification qui se base sur:</a:t>
            </a:r>
          </a:p>
          <a:p>
            <a:pPr lvl="1"/>
            <a:r>
              <a:rPr lang="fr-FR" sz="2000" dirty="0" smtClean="0"/>
              <a:t> La maximisation de la marge, distance entre la frontière de décision et les observations les plus proches.</a:t>
            </a:r>
          </a:p>
          <a:p>
            <a:pPr lvl="1"/>
            <a:r>
              <a:rPr lang="fr-FR" sz="2000" dirty="0" smtClean="0"/>
              <a:t>La </a:t>
            </a:r>
            <a:r>
              <a:rPr lang="fr-FR" sz="2000" dirty="0" smtClean="0"/>
              <a:t>ré-description </a:t>
            </a:r>
            <a:r>
              <a:rPr lang="fr-FR" sz="2000" dirty="0" smtClean="0"/>
              <a:t>de nos observations dans un nouvel espace. </a:t>
            </a:r>
            <a:endParaRPr lang="fr-FR" sz="2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1154953" y="2498501"/>
            <a:ext cx="3740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smtClean="0"/>
              <a:t>3.2. Support </a:t>
            </a:r>
            <a:r>
              <a:rPr lang="fr-FR" dirty="0" err="1" smtClean="0"/>
              <a:t>Vector</a:t>
            </a:r>
            <a:r>
              <a:rPr lang="fr-FR" dirty="0" smtClean="0"/>
              <a:t> Machine: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0943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1168018" y="3617258"/>
            <a:ext cx="8761412" cy="2940295"/>
          </a:xfrm>
        </p:spPr>
        <p:txBody>
          <a:bodyPr>
            <a:noAutofit/>
          </a:bodyPr>
          <a:lstStyle/>
          <a:p>
            <a:pPr marL="800100" lvl="1" indent="-342900">
              <a:buFont typeface="+mj-lt"/>
              <a:buAutoNum type="arabicPeriod"/>
            </a:pPr>
            <a:r>
              <a:rPr lang="fr-FR" sz="2200" dirty="0" smtClean="0"/>
              <a:t>Nettoyage </a:t>
            </a:r>
            <a:r>
              <a:rPr lang="fr-FR" sz="2200" dirty="0"/>
              <a:t>des données </a:t>
            </a:r>
            <a:endParaRPr lang="fr-FR" sz="22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fr-FR" sz="2200" dirty="0" smtClean="0"/>
              <a:t>Construction  </a:t>
            </a:r>
            <a:r>
              <a:rPr lang="fr-FR" sz="2200" dirty="0"/>
              <a:t>et Validation des modèles </a:t>
            </a:r>
            <a:endParaRPr lang="fr-FR" sz="22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fr-FR" sz="2200" dirty="0" smtClean="0"/>
              <a:t>Comparaison </a:t>
            </a:r>
            <a:r>
              <a:rPr lang="fr-FR" sz="2200" dirty="0"/>
              <a:t>des </a:t>
            </a:r>
            <a:r>
              <a:rPr lang="fr-FR" sz="2200" dirty="0" smtClean="0"/>
              <a:t>modèles</a:t>
            </a:r>
          </a:p>
          <a:p>
            <a:pPr marL="457200" lvl="1" indent="0">
              <a:buNone/>
            </a:pPr>
            <a:endParaRPr lang="fr-FR" sz="2000" dirty="0" smtClean="0"/>
          </a:p>
          <a:p>
            <a:pPr marL="457200" lvl="1" indent="0">
              <a:buNone/>
            </a:pP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89169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Construction des modèles (7)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54953" y="2861076"/>
            <a:ext cx="10397396" cy="3810179"/>
          </a:xfrm>
        </p:spPr>
        <p:txBody>
          <a:bodyPr>
            <a:normAutofit/>
          </a:bodyPr>
          <a:lstStyle/>
          <a:p>
            <a:r>
              <a:rPr lang="fr-FR" sz="2000" dirty="0" smtClean="0"/>
              <a:t>Voilà notre meilleur modèle après les améliorations avec la validation </a:t>
            </a:r>
            <a:r>
              <a:rPr lang="fr-FR" sz="2000" dirty="0" smtClean="0"/>
              <a:t>croisée:</a:t>
            </a:r>
            <a:endParaRPr lang="fr-FR" sz="2000" dirty="0" smtClean="0"/>
          </a:p>
          <a:p>
            <a:endParaRPr lang="fr-FR" sz="2000" dirty="0"/>
          </a:p>
          <a:p>
            <a:endParaRPr lang="fr-FR" sz="2000" dirty="0" smtClean="0"/>
          </a:p>
          <a:p>
            <a:endParaRPr lang="fr-FR" sz="2000" dirty="0"/>
          </a:p>
          <a:p>
            <a:r>
              <a:rPr lang="fr-FR" sz="2000" dirty="0" smtClean="0"/>
              <a:t>Ce modèle nous </a:t>
            </a:r>
            <a:r>
              <a:rPr lang="fr-FR" sz="2000" dirty="0"/>
              <a:t>a donné 0.1470258 comme </a:t>
            </a:r>
            <a:r>
              <a:rPr lang="fr-FR" sz="2000" dirty="0" smtClean="0"/>
              <a:t>moyenne </a:t>
            </a:r>
            <a:r>
              <a:rPr lang="fr-FR" sz="2000" dirty="0" smtClean="0"/>
              <a:t>des erreurs de la validation croisée. Voilà le résultat sur </a:t>
            </a:r>
            <a:r>
              <a:rPr lang="fr-FR" sz="2000" dirty="0" err="1" smtClean="0"/>
              <a:t>kaggle</a:t>
            </a:r>
            <a:r>
              <a:rPr lang="fr-FR" sz="2000" dirty="0" smtClean="0"/>
              <a:t>:</a:t>
            </a:r>
          </a:p>
          <a:p>
            <a:endParaRPr lang="fr-FR" sz="2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422" y="3403322"/>
            <a:ext cx="9454456" cy="825389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7706" y="5478463"/>
            <a:ext cx="7497291" cy="547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540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Construction des modèles (8)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54954" y="3002745"/>
            <a:ext cx="8761412" cy="2702596"/>
          </a:xfrm>
        </p:spPr>
        <p:txBody>
          <a:bodyPr>
            <a:normAutofit/>
          </a:bodyPr>
          <a:lstStyle/>
          <a:p>
            <a:r>
              <a:rPr lang="fr-FR" sz="2000" dirty="0" smtClean="0"/>
              <a:t>Les arbres de décisions permettent de construire des règles à partir des données qui permettent de les ordonner. </a:t>
            </a:r>
          </a:p>
          <a:p>
            <a:r>
              <a:rPr lang="fr-FR" sz="2000" dirty="0" smtClean="0"/>
              <a:t>Pour appliquer cet algorithme sur notre jeu de données, on a commencé par construire </a:t>
            </a:r>
            <a:r>
              <a:rPr lang="fr-FR" sz="2000" dirty="0" smtClean="0"/>
              <a:t>un </a:t>
            </a:r>
            <a:r>
              <a:rPr lang="fr-FR" sz="2000" dirty="0" smtClean="0"/>
              <a:t>arbre qui contient </a:t>
            </a:r>
            <a:r>
              <a:rPr lang="fr-FR" sz="2000" dirty="0" smtClean="0"/>
              <a:t>toutes </a:t>
            </a:r>
            <a:r>
              <a:rPr lang="fr-FR" sz="2000" dirty="0" smtClean="0"/>
              <a:t>les </a:t>
            </a:r>
            <a:r>
              <a:rPr lang="fr-FR" sz="2000" dirty="0" smtClean="0"/>
              <a:t>variables</a:t>
            </a:r>
            <a:endParaRPr lang="fr-FR" sz="2000" dirty="0" smtClean="0"/>
          </a:p>
          <a:p>
            <a:endParaRPr lang="fr-FR" sz="2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1154953" y="2498501"/>
            <a:ext cx="3153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smtClean="0"/>
              <a:t>3.3. Arbres de décisions: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067" y="4890684"/>
            <a:ext cx="8600299" cy="3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03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Construction des modèles (9)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54954" y="3002745"/>
            <a:ext cx="8761412" cy="2702596"/>
          </a:xfrm>
        </p:spPr>
        <p:txBody>
          <a:bodyPr>
            <a:normAutofit/>
          </a:bodyPr>
          <a:lstStyle/>
          <a:p>
            <a:r>
              <a:rPr lang="fr-FR" sz="2000" dirty="0" smtClean="0"/>
              <a:t>Voilà </a:t>
            </a:r>
            <a:r>
              <a:rPr lang="fr-FR" sz="2000" dirty="0" smtClean="0"/>
              <a:t>la courbe de </a:t>
            </a:r>
            <a:r>
              <a:rPr lang="fr-FR" sz="2000" dirty="0" smtClean="0"/>
              <a:t>la décroissance </a:t>
            </a:r>
            <a:r>
              <a:rPr lang="fr-FR" sz="2000" dirty="0"/>
              <a:t/>
            </a:r>
            <a:br>
              <a:rPr lang="fr-FR" sz="2000" dirty="0"/>
            </a:br>
            <a:r>
              <a:rPr lang="fr-FR" sz="2000" dirty="0" smtClean="0"/>
              <a:t>d’estimation </a:t>
            </a:r>
            <a:r>
              <a:rPr lang="fr-FR" sz="2000" dirty="0" smtClean="0"/>
              <a:t>de l’erreur relative.</a:t>
            </a:r>
          </a:p>
          <a:p>
            <a:r>
              <a:rPr lang="fr-FR" sz="2000" dirty="0" smtClean="0"/>
              <a:t>La </a:t>
            </a:r>
            <a:r>
              <a:rPr lang="fr-FR" sz="2000" dirty="0" smtClean="0"/>
              <a:t>2éme </a:t>
            </a:r>
            <a:r>
              <a:rPr lang="fr-FR" sz="2000" dirty="0" smtClean="0"/>
              <a:t>étape est de prendre </a:t>
            </a:r>
            <a:r>
              <a:rPr lang="fr-FR" sz="2000" dirty="0" smtClean="0"/>
              <a:t>la </a:t>
            </a:r>
            <a:r>
              <a:rPr lang="fr-FR" sz="2000" dirty="0" smtClean="0"/>
              <a:t/>
            </a:r>
            <a:br>
              <a:rPr lang="fr-FR" sz="2000" dirty="0" smtClean="0"/>
            </a:br>
            <a:r>
              <a:rPr lang="fr-FR" sz="2000" dirty="0" smtClean="0"/>
              <a:t>taille minimale de l’arbre qui réduit </a:t>
            </a:r>
            <a:br>
              <a:rPr lang="fr-FR" sz="2000" dirty="0" smtClean="0"/>
            </a:br>
            <a:r>
              <a:rPr lang="fr-FR" sz="2000" dirty="0" smtClean="0"/>
              <a:t>ce taux d’erreur.</a:t>
            </a:r>
          </a:p>
          <a:p>
            <a:r>
              <a:rPr lang="fr-FR" sz="2000" dirty="0" smtClean="0"/>
              <a:t>L’erreur de la </a:t>
            </a:r>
            <a:r>
              <a:rPr lang="fr-FR" sz="2000" dirty="0"/>
              <a:t>validation </a:t>
            </a:r>
            <a:r>
              <a:rPr lang="fr-FR" sz="2000" dirty="0" smtClean="0"/>
              <a:t>croisée: </a:t>
            </a:r>
            <a:r>
              <a:rPr lang="fr-FR" sz="2000" dirty="0" smtClean="0"/>
              <a:t>0.164983</a:t>
            </a:r>
          </a:p>
          <a:p>
            <a:r>
              <a:rPr lang="fr-FR" sz="2000" dirty="0" smtClean="0"/>
              <a:t>Le résultat sous Kaggle était: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5307" y="3184301"/>
            <a:ext cx="4095238" cy="212381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7059" y="5725349"/>
            <a:ext cx="7207623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86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Construction des modèles (10)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54953" y="3002745"/>
            <a:ext cx="10035785" cy="3681390"/>
          </a:xfrm>
        </p:spPr>
        <p:txBody>
          <a:bodyPr>
            <a:normAutofit/>
          </a:bodyPr>
          <a:lstStyle/>
          <a:p>
            <a:r>
              <a:rPr lang="fr-FR" sz="2000" dirty="0" smtClean="0"/>
              <a:t>Le </a:t>
            </a:r>
            <a:r>
              <a:rPr lang="fr-FR" sz="2000" dirty="0" err="1" smtClean="0"/>
              <a:t>Random</a:t>
            </a:r>
            <a:r>
              <a:rPr lang="fr-FR" sz="2000" dirty="0" smtClean="0"/>
              <a:t> </a:t>
            </a:r>
            <a:r>
              <a:rPr lang="fr-FR" sz="2000" dirty="0" err="1" smtClean="0"/>
              <a:t>forest</a:t>
            </a:r>
            <a:r>
              <a:rPr lang="fr-FR" sz="2000" dirty="0" smtClean="0"/>
              <a:t> </a:t>
            </a:r>
            <a:r>
              <a:rPr lang="fr-FR" sz="2000" dirty="0" smtClean="0"/>
              <a:t>consiste à construire </a:t>
            </a:r>
            <a:r>
              <a:rPr lang="fr-FR" sz="2000" dirty="0" smtClean="0"/>
              <a:t>plusieurs arbres de décisions </a:t>
            </a:r>
            <a:r>
              <a:rPr lang="fr-FR" sz="2000" dirty="0" smtClean="0"/>
              <a:t>indépendants </a:t>
            </a:r>
            <a:r>
              <a:rPr lang="fr-FR" sz="2000" dirty="0" smtClean="0"/>
              <a:t>puis </a:t>
            </a:r>
            <a:r>
              <a:rPr lang="fr-FR" sz="2000" dirty="0" smtClean="0"/>
              <a:t>prédire </a:t>
            </a:r>
            <a:r>
              <a:rPr lang="fr-FR" sz="2000" dirty="0" smtClean="0"/>
              <a:t>avec un vote </a:t>
            </a:r>
            <a:r>
              <a:rPr lang="fr-FR" sz="2000" dirty="0" smtClean="0"/>
              <a:t>ou </a:t>
            </a:r>
            <a:r>
              <a:rPr lang="fr-FR" sz="2000" dirty="0" smtClean="0"/>
              <a:t>une moyenne.</a:t>
            </a:r>
          </a:p>
          <a:p>
            <a:r>
              <a:rPr lang="fr-FR" sz="2000" dirty="0" smtClean="0"/>
              <a:t>Etapes de </a:t>
            </a:r>
            <a:r>
              <a:rPr lang="fr-FR" sz="2000" dirty="0" smtClean="0"/>
              <a:t>construction </a:t>
            </a:r>
            <a:r>
              <a:rPr lang="fr-FR" sz="2000" dirty="0" smtClean="0"/>
              <a:t>des arbres:</a:t>
            </a:r>
          </a:p>
          <a:p>
            <a:pPr lvl="1"/>
            <a:r>
              <a:rPr lang="fr-FR" sz="2000" dirty="0" err="1" smtClean="0"/>
              <a:t>Tree</a:t>
            </a:r>
            <a:r>
              <a:rPr lang="fr-FR" sz="2000" dirty="0" smtClean="0"/>
              <a:t> </a:t>
            </a:r>
            <a:r>
              <a:rPr lang="fr-FR" sz="2000" dirty="0" err="1" smtClean="0"/>
              <a:t>bagging</a:t>
            </a:r>
            <a:r>
              <a:rPr lang="fr-FR" sz="2000" dirty="0" smtClean="0"/>
              <a:t>: </a:t>
            </a:r>
            <a:r>
              <a:rPr lang="fr-FR" sz="2000" dirty="0" smtClean="0"/>
              <a:t>Tirage </a:t>
            </a:r>
            <a:r>
              <a:rPr lang="fr-FR" sz="2000" dirty="0" smtClean="0"/>
              <a:t>aléatoire avec remplacement </a:t>
            </a:r>
            <a:r>
              <a:rPr lang="fr-FR" sz="2000" dirty="0" smtClean="0"/>
              <a:t>des </a:t>
            </a:r>
            <a:r>
              <a:rPr lang="fr-FR" sz="2000" dirty="0" smtClean="0"/>
              <a:t>individus.</a:t>
            </a:r>
          </a:p>
          <a:p>
            <a:pPr lvl="1"/>
            <a:r>
              <a:rPr lang="fr-FR" sz="2000" dirty="0" err="1" smtClean="0"/>
              <a:t>Feature</a:t>
            </a:r>
            <a:r>
              <a:rPr lang="fr-FR" sz="2000" dirty="0" smtClean="0"/>
              <a:t> </a:t>
            </a:r>
            <a:r>
              <a:rPr lang="fr-FR" sz="2000" dirty="0" err="1" smtClean="0"/>
              <a:t>sampling</a:t>
            </a:r>
            <a:r>
              <a:rPr lang="fr-FR" sz="2000" dirty="0" smtClean="0"/>
              <a:t>: </a:t>
            </a:r>
            <a:r>
              <a:rPr lang="fr-FR" sz="2000" dirty="0" smtClean="0"/>
              <a:t>Tirage </a:t>
            </a:r>
            <a:r>
              <a:rPr lang="fr-FR" sz="2000" dirty="0" smtClean="0"/>
              <a:t>aléatoire sur les colonnes.</a:t>
            </a:r>
            <a:endParaRPr lang="fr-FR" sz="2000" dirty="0"/>
          </a:p>
          <a:p>
            <a:r>
              <a:rPr lang="fr-FR" sz="2000" dirty="0" smtClean="0"/>
              <a:t>La construction des arbres se base sur:</a:t>
            </a:r>
          </a:p>
          <a:p>
            <a:pPr lvl="1"/>
            <a:r>
              <a:rPr lang="fr-FR" sz="2000" dirty="0" smtClean="0"/>
              <a:t>Gini: </a:t>
            </a:r>
            <a:r>
              <a:rPr lang="fr-FR" sz="2000" dirty="0" smtClean="0"/>
              <a:t>Se focalise </a:t>
            </a:r>
            <a:r>
              <a:rPr lang="fr-FR" sz="2000" dirty="0" smtClean="0"/>
              <a:t>sur la séparation de la classe la plus </a:t>
            </a:r>
            <a:r>
              <a:rPr lang="fr-FR" sz="2000" dirty="0" smtClean="0"/>
              <a:t>représentée.</a:t>
            </a:r>
            <a:endParaRPr lang="fr-FR" sz="2000" dirty="0" smtClean="0"/>
          </a:p>
          <a:p>
            <a:pPr lvl="1"/>
            <a:r>
              <a:rPr lang="fr-FR" sz="2000" dirty="0" smtClean="0"/>
              <a:t>Entropie: </a:t>
            </a:r>
            <a:r>
              <a:rPr lang="fr-FR" sz="2000" dirty="0" smtClean="0"/>
              <a:t>Vise </a:t>
            </a:r>
            <a:r>
              <a:rPr lang="fr-FR" sz="2000" dirty="0" smtClean="0"/>
              <a:t>à maximiser le gain d’information </a:t>
            </a:r>
            <a:endParaRPr lang="fr-FR" sz="2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1154953" y="2498501"/>
            <a:ext cx="2986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smtClean="0"/>
              <a:t>3.3. Le </a:t>
            </a:r>
            <a:r>
              <a:rPr lang="fr-FR" dirty="0"/>
              <a:t>R</a:t>
            </a:r>
            <a:r>
              <a:rPr lang="fr-FR" dirty="0" smtClean="0"/>
              <a:t>andom Forest: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6786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Construction des modèles (11)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54953" y="3002745"/>
            <a:ext cx="10035785" cy="3681390"/>
          </a:xfrm>
        </p:spPr>
        <p:txBody>
          <a:bodyPr>
            <a:normAutofit/>
          </a:bodyPr>
          <a:lstStyle/>
          <a:p>
            <a:r>
              <a:rPr lang="fr-FR" sz="2000" dirty="0" smtClean="0"/>
              <a:t>Après la phase de la validation </a:t>
            </a:r>
            <a:r>
              <a:rPr lang="fr-FR" sz="2000" dirty="0" smtClean="0"/>
              <a:t>croisée, </a:t>
            </a:r>
            <a:r>
              <a:rPr lang="fr-FR" sz="2000" dirty="0" smtClean="0"/>
              <a:t>voilà le meilleur modèle:</a:t>
            </a:r>
          </a:p>
          <a:p>
            <a:endParaRPr lang="fr-FR" sz="2000" dirty="0"/>
          </a:p>
          <a:p>
            <a:endParaRPr lang="fr-FR" sz="2000" dirty="0" smtClean="0"/>
          </a:p>
          <a:p>
            <a:r>
              <a:rPr lang="fr-FR" sz="2000" dirty="0" smtClean="0"/>
              <a:t>L’erreur optimale de la validation </a:t>
            </a:r>
            <a:r>
              <a:rPr lang="fr-FR" sz="2000" dirty="0" smtClean="0"/>
              <a:t>croisée </a:t>
            </a:r>
            <a:r>
              <a:rPr lang="fr-FR" sz="2000" dirty="0" smtClean="0"/>
              <a:t>était de 0.1560045</a:t>
            </a:r>
          </a:p>
          <a:p>
            <a:r>
              <a:rPr lang="fr-FR" sz="2000" dirty="0" smtClean="0"/>
              <a:t>Le résultat sur </a:t>
            </a:r>
            <a:r>
              <a:rPr lang="fr-FR" sz="2000" dirty="0" err="1" smtClean="0"/>
              <a:t>kaggle</a:t>
            </a:r>
            <a:r>
              <a:rPr lang="fr-FR" sz="2000" dirty="0" smtClean="0"/>
              <a:t> était:  </a:t>
            </a:r>
            <a:endParaRPr lang="fr-FR" sz="2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6740" y="3500186"/>
            <a:ext cx="8492207" cy="890118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1189" y="5267358"/>
            <a:ext cx="7672700" cy="57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41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Construction des modèles (12)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1154953" y="2498501"/>
            <a:ext cx="2986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smtClean="0"/>
              <a:t>3.3. Le </a:t>
            </a:r>
            <a:r>
              <a:rPr lang="fr-FR" dirty="0"/>
              <a:t>R</a:t>
            </a:r>
            <a:r>
              <a:rPr lang="fr-FR" dirty="0" smtClean="0"/>
              <a:t>andom Forest: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714" y="2867833"/>
            <a:ext cx="8997637" cy="3868512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6439437" y="2498501"/>
            <a:ext cx="3692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Les valeurs les plus importantes: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Construction des modèles (13)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54953" y="3002745"/>
            <a:ext cx="10035785" cy="3681390"/>
          </a:xfrm>
        </p:spPr>
        <p:txBody>
          <a:bodyPr>
            <a:normAutofit/>
          </a:bodyPr>
          <a:lstStyle/>
          <a:p>
            <a:r>
              <a:rPr lang="fr-FR" sz="2000" dirty="0" smtClean="0"/>
              <a:t>Le </a:t>
            </a:r>
            <a:r>
              <a:rPr lang="fr-FR" sz="2000" dirty="0" smtClean="0"/>
              <a:t>conditionnel </a:t>
            </a:r>
            <a:r>
              <a:rPr lang="fr-FR" sz="2000" dirty="0" smtClean="0"/>
              <a:t>Random Forest présente </a:t>
            </a:r>
            <a:r>
              <a:rPr lang="fr-FR" sz="2000" dirty="0" smtClean="0"/>
              <a:t>une </a:t>
            </a:r>
            <a:r>
              <a:rPr lang="fr-FR" sz="2000" dirty="0" smtClean="0"/>
              <a:t>amélioration de l’algorithme Random forest qui rencontre </a:t>
            </a:r>
            <a:r>
              <a:rPr lang="fr-FR" sz="2000" dirty="0" smtClean="0"/>
              <a:t>le problème de </a:t>
            </a:r>
            <a:r>
              <a:rPr lang="fr-FR" sz="2000" dirty="0" smtClean="0"/>
              <a:t>manipuler les variables quantitatives </a:t>
            </a:r>
            <a:r>
              <a:rPr lang="fr-FR" sz="2000" dirty="0" smtClean="0"/>
              <a:t>de plusieurs </a:t>
            </a:r>
            <a:r>
              <a:rPr lang="fr-FR" sz="2000" dirty="0" smtClean="0"/>
              <a:t>classes. </a:t>
            </a:r>
          </a:p>
          <a:p>
            <a:r>
              <a:rPr lang="fr-FR" sz="2000" dirty="0" smtClean="0"/>
              <a:t>Dans notre cas, plusieurs variables qu’on a construit ont plus que 6 classes.</a:t>
            </a:r>
          </a:p>
          <a:p>
            <a:r>
              <a:rPr lang="fr-FR" sz="2000" dirty="0" smtClean="0"/>
              <a:t>Voilà le meilleur modèle qu’on a construit après la phase de validation.</a:t>
            </a:r>
          </a:p>
          <a:p>
            <a:endParaRPr lang="fr-FR" sz="2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1154953" y="2498501"/>
            <a:ext cx="4496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smtClean="0"/>
              <a:t>3.4. Le </a:t>
            </a:r>
            <a:r>
              <a:rPr lang="fr-FR" dirty="0" smtClean="0"/>
              <a:t>Conditionnel </a:t>
            </a:r>
            <a:r>
              <a:rPr lang="fr-FR" dirty="0"/>
              <a:t>R</a:t>
            </a:r>
            <a:r>
              <a:rPr lang="fr-FR" dirty="0" smtClean="0"/>
              <a:t>andom Forest: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3613" y="4933592"/>
            <a:ext cx="8348928" cy="1547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199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Construction des modèles (14)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51922" y="2659134"/>
            <a:ext cx="10035785" cy="3681390"/>
          </a:xfrm>
        </p:spPr>
        <p:txBody>
          <a:bodyPr>
            <a:normAutofit/>
          </a:bodyPr>
          <a:lstStyle/>
          <a:p>
            <a:r>
              <a:rPr lang="fr-FR" sz="2000" dirty="0" smtClean="0"/>
              <a:t>L’erreur de la validation </a:t>
            </a:r>
            <a:r>
              <a:rPr lang="fr-FR" sz="2000" dirty="0"/>
              <a:t>croisée était: </a:t>
            </a:r>
            <a:r>
              <a:rPr lang="fr-FR" sz="2000" dirty="0" smtClean="0"/>
              <a:t>0.1661055</a:t>
            </a:r>
          </a:p>
          <a:p>
            <a:r>
              <a:rPr lang="fr-FR" sz="2000" dirty="0" smtClean="0"/>
              <a:t>Le </a:t>
            </a:r>
            <a:r>
              <a:rPr lang="fr-FR" sz="2000" dirty="0" smtClean="0"/>
              <a:t>résultat sur Kaggle était </a:t>
            </a:r>
            <a:r>
              <a:rPr lang="fr-FR" sz="2000" dirty="0" smtClean="0"/>
              <a:t>le </a:t>
            </a:r>
            <a:r>
              <a:rPr lang="fr-FR" sz="2000" dirty="0" smtClean="0"/>
              <a:t>meilleur </a:t>
            </a:r>
            <a:r>
              <a:rPr lang="fr-FR" sz="2000" dirty="0" smtClean="0"/>
              <a:t>par rapport au autres modèles déjà codés</a:t>
            </a:r>
          </a:p>
          <a:p>
            <a:r>
              <a:rPr lang="fr-FR" sz="2000" dirty="0" smtClean="0"/>
              <a:t> Avant </a:t>
            </a:r>
            <a:r>
              <a:rPr lang="fr-FR" sz="2000" dirty="0" smtClean="0"/>
              <a:t>de faire tout le nettoyage de données on a obtenu:</a:t>
            </a:r>
          </a:p>
          <a:p>
            <a:endParaRPr lang="fr-FR" sz="2000" dirty="0"/>
          </a:p>
          <a:p>
            <a:r>
              <a:rPr lang="fr-FR" sz="2000" dirty="0" smtClean="0"/>
              <a:t>Après le nettoyage de données: </a:t>
            </a:r>
          </a:p>
          <a:p>
            <a:endParaRPr lang="fr-FR" sz="2000" dirty="0"/>
          </a:p>
          <a:p>
            <a:r>
              <a:rPr lang="fr-FR" sz="2000" dirty="0" smtClean="0"/>
              <a:t>Après l’amélioration de modèle avec notre algorithme de validation on a obtenu: </a:t>
            </a:r>
            <a:endParaRPr lang="fr-FR" sz="2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632" y="4293098"/>
            <a:ext cx="5934075" cy="504825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1732" y="5138572"/>
            <a:ext cx="5895975" cy="476250"/>
          </a:xfrm>
          <a:prstGeom prst="rect">
            <a:avLst/>
          </a:prstGeom>
        </p:spPr>
      </p:pic>
      <p:sp>
        <p:nvSpPr>
          <p:cNvPr id="10" name="AutoShape 4" descr="Images intégrées 1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5464" y="5934075"/>
            <a:ext cx="7915275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427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Construction des modèles (15)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54953" y="3002745"/>
            <a:ext cx="10035785" cy="3681390"/>
          </a:xfrm>
        </p:spPr>
        <p:txBody>
          <a:bodyPr>
            <a:normAutofit/>
          </a:bodyPr>
          <a:lstStyle/>
          <a:p>
            <a:r>
              <a:rPr lang="fr-FR" sz="2000" dirty="0" smtClean="0"/>
              <a:t>Le gradient </a:t>
            </a:r>
            <a:r>
              <a:rPr lang="fr-FR" sz="2000" dirty="0" err="1" smtClean="0"/>
              <a:t>boosting</a:t>
            </a:r>
            <a:r>
              <a:rPr lang="fr-FR" sz="2000" dirty="0" smtClean="0"/>
              <a:t> est une méthode de classification qui est non linéaire c’est à dire qu’elle donne des couts différents pour les différentes  variables.</a:t>
            </a:r>
          </a:p>
          <a:p>
            <a:r>
              <a:rPr lang="fr-FR" sz="2000" dirty="0" smtClean="0"/>
              <a:t>Il consiste à réaliser un méga-algorithme par itération successives, chaque itération visant à corriger l’erreur de la précédent.</a:t>
            </a:r>
          </a:p>
          <a:p>
            <a:r>
              <a:rPr lang="fr-FR" sz="2000" dirty="0" smtClean="0"/>
              <a:t>Cet algorithme utilise, de plus, plusieurs </a:t>
            </a:r>
            <a:r>
              <a:rPr lang="fr-FR" sz="2000" dirty="0" smtClean="0"/>
              <a:t>fonctions </a:t>
            </a:r>
            <a:r>
              <a:rPr lang="fr-FR" sz="2000" dirty="0" smtClean="0"/>
              <a:t>de cout. </a:t>
            </a:r>
          </a:p>
          <a:p>
            <a:r>
              <a:rPr lang="fr-FR" sz="2000" dirty="0" smtClean="0"/>
              <a:t>L’assemblage final est une combinaison linéaire de chacun des algorithmes faibles, ceux réalisant l’erreur la plus faible étant sur-</a:t>
            </a:r>
            <a:r>
              <a:rPr lang="fr-FR" sz="2000" dirty="0" err="1" smtClean="0"/>
              <a:t>pondorés</a:t>
            </a:r>
            <a:r>
              <a:rPr lang="fr-FR" sz="2000" dirty="0" smtClean="0"/>
              <a:t> lors de l’assemblage.</a:t>
            </a:r>
          </a:p>
          <a:p>
            <a:endParaRPr lang="fr-FR" sz="2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1154953" y="2498501"/>
            <a:ext cx="3299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smtClean="0"/>
              <a:t>3.5. Le gradient </a:t>
            </a:r>
            <a:r>
              <a:rPr lang="fr-FR" dirty="0" err="1" smtClean="0"/>
              <a:t>boosting</a:t>
            </a:r>
            <a:r>
              <a:rPr lang="fr-FR" dirty="0" smtClean="0"/>
              <a:t>: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672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Construction des modèles (16)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54953" y="3002745"/>
            <a:ext cx="10035785" cy="3681390"/>
          </a:xfrm>
        </p:spPr>
        <p:txBody>
          <a:bodyPr>
            <a:normAutofit/>
          </a:bodyPr>
          <a:lstStyle/>
          <a:p>
            <a:r>
              <a:rPr lang="fr-FR" sz="2000" dirty="0" smtClean="0"/>
              <a:t>Dans notre cas, le meilleur modèle était:</a:t>
            </a:r>
          </a:p>
          <a:p>
            <a:endParaRPr lang="fr-FR" sz="2000" dirty="0"/>
          </a:p>
          <a:p>
            <a:endParaRPr lang="fr-FR" sz="2000" dirty="0" smtClean="0"/>
          </a:p>
          <a:p>
            <a:r>
              <a:rPr lang="fr-FR" sz="2000" dirty="0" smtClean="0"/>
              <a:t>L’erreur de la </a:t>
            </a:r>
            <a:r>
              <a:rPr lang="fr-FR" sz="2000" dirty="0"/>
              <a:t>validation croisé </a:t>
            </a:r>
            <a:r>
              <a:rPr lang="fr-FR" sz="2000" dirty="0" smtClean="0"/>
              <a:t>était : 0.1638608</a:t>
            </a:r>
          </a:p>
          <a:p>
            <a:r>
              <a:rPr lang="fr-FR" sz="2000" dirty="0" smtClean="0"/>
              <a:t>Sous </a:t>
            </a:r>
            <a:r>
              <a:rPr lang="fr-FR" sz="2000" dirty="0" err="1" smtClean="0"/>
              <a:t>kaggle</a:t>
            </a:r>
            <a:r>
              <a:rPr lang="fr-FR" sz="2000" dirty="0" smtClean="0"/>
              <a:t> on a obtenu: </a:t>
            </a:r>
            <a:endParaRPr lang="fr-FR" sz="2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0478" y="3442479"/>
            <a:ext cx="8184734" cy="837619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890" y="5258279"/>
            <a:ext cx="592455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62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73896" y="3092897"/>
            <a:ext cx="8761412" cy="2985931"/>
          </a:xfrm>
        </p:spPr>
        <p:txBody>
          <a:bodyPr>
            <a:normAutofit/>
          </a:bodyPr>
          <a:lstStyle/>
          <a:p>
            <a:r>
              <a:rPr lang="fr-FR" sz="2000" dirty="0" smtClean="0"/>
              <a:t>Ce projet consiste à analyser, modéliser et prédire les survivants du Titanic.</a:t>
            </a:r>
          </a:p>
          <a:p>
            <a:r>
              <a:rPr lang="fr-FR" sz="2000" dirty="0" smtClean="0"/>
              <a:t>« Analyser » =&gt; On passera par une étape d’analyse descriptive.</a:t>
            </a:r>
          </a:p>
          <a:p>
            <a:r>
              <a:rPr lang="fr-FR" sz="2000" dirty="0" smtClean="0"/>
              <a:t>« Modéliser » =&gt;  Construction des modèles d’apprentissage automatique </a:t>
            </a:r>
            <a:r>
              <a:rPr lang="fr-FR" sz="2000" dirty="0" smtClean="0"/>
              <a:t>supervisés.</a:t>
            </a:r>
            <a:endParaRPr lang="fr-FR" sz="2000" dirty="0" smtClean="0"/>
          </a:p>
          <a:p>
            <a:r>
              <a:rPr lang="fr-FR" sz="2000" dirty="0" smtClean="0"/>
              <a:t>« Prédire les survivants » =&gt; Prédire une variable qualitative =&gt; Classification.</a:t>
            </a:r>
            <a:endParaRPr lang="fr-FR" sz="2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58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Construction des modèles (17)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54953" y="3002745"/>
            <a:ext cx="10035785" cy="3681390"/>
          </a:xfrm>
        </p:spPr>
        <p:txBody>
          <a:bodyPr>
            <a:normAutofit/>
          </a:bodyPr>
          <a:lstStyle/>
          <a:p>
            <a:r>
              <a:rPr lang="fr-FR" sz="2000" dirty="0" smtClean="0"/>
              <a:t>On </a:t>
            </a:r>
            <a:r>
              <a:rPr lang="fr-FR" sz="2000" dirty="0"/>
              <a:t>a essayé de créer un </a:t>
            </a:r>
            <a:r>
              <a:rPr lang="fr-FR" sz="2000" dirty="0" smtClean="0"/>
              <a:t>système </a:t>
            </a:r>
            <a:r>
              <a:rPr lang="fr-FR" sz="2000" dirty="0"/>
              <a:t>de vote entre les </a:t>
            </a:r>
            <a:r>
              <a:rPr lang="fr-FR" sz="2000" dirty="0" smtClean="0"/>
              <a:t>modèles </a:t>
            </a:r>
            <a:r>
              <a:rPr lang="fr-FR" sz="2000" dirty="0"/>
              <a:t>SVM, </a:t>
            </a:r>
            <a:r>
              <a:rPr lang="fr-FR" sz="2000" dirty="0" err="1"/>
              <a:t>Cforest</a:t>
            </a:r>
            <a:r>
              <a:rPr lang="fr-FR" sz="2000" dirty="0"/>
              <a:t> et Gradient </a:t>
            </a:r>
            <a:r>
              <a:rPr lang="fr-FR" sz="2000" dirty="0" err="1"/>
              <a:t>Boosting</a:t>
            </a:r>
            <a:r>
              <a:rPr lang="fr-FR" sz="2000" dirty="0"/>
              <a:t> vu qu'ils donnent les meilleurs </a:t>
            </a:r>
            <a:r>
              <a:rPr lang="fr-FR" sz="2000" dirty="0" smtClean="0"/>
              <a:t>scores </a:t>
            </a:r>
            <a:r>
              <a:rPr lang="fr-FR" sz="2000" dirty="0"/>
              <a:t>sur </a:t>
            </a:r>
            <a:r>
              <a:rPr lang="fr-FR" sz="2000" dirty="0" err="1"/>
              <a:t>kaggle</a:t>
            </a:r>
            <a:r>
              <a:rPr lang="fr-FR" sz="2000" dirty="0"/>
              <a:t>.</a:t>
            </a:r>
          </a:p>
          <a:p>
            <a:r>
              <a:rPr lang="fr-FR" sz="2000" dirty="0"/>
              <a:t> </a:t>
            </a:r>
            <a:r>
              <a:rPr lang="fr-FR" sz="2000" dirty="0" smtClean="0"/>
              <a:t>Pour le faire on a:</a:t>
            </a:r>
            <a:endParaRPr lang="fr-FR" dirty="0" smtClean="0"/>
          </a:p>
          <a:p>
            <a:pPr lvl="1"/>
            <a:r>
              <a:rPr lang="fr-FR" dirty="0" smtClean="0"/>
              <a:t>Créé </a:t>
            </a:r>
            <a:r>
              <a:rPr lang="fr-FR" dirty="0" smtClean="0"/>
              <a:t>les 3 modèles et </a:t>
            </a:r>
            <a:r>
              <a:rPr lang="fr-FR" dirty="0" smtClean="0"/>
              <a:t>fait </a:t>
            </a:r>
            <a:r>
              <a:rPr lang="fr-FR" dirty="0" smtClean="0"/>
              <a:t>3 estimations de la </a:t>
            </a:r>
            <a:r>
              <a:rPr lang="fr-FR" dirty="0" smtClean="0"/>
              <a:t>variable </a:t>
            </a:r>
            <a:r>
              <a:rPr lang="fr-FR" dirty="0" smtClean="0"/>
              <a:t>« </a:t>
            </a:r>
            <a:r>
              <a:rPr lang="fr-FR" dirty="0" err="1" smtClean="0"/>
              <a:t>Survived</a:t>
            </a:r>
            <a:r>
              <a:rPr lang="fr-FR" dirty="0" smtClean="0"/>
              <a:t> »</a:t>
            </a:r>
          </a:p>
          <a:p>
            <a:pPr lvl="1"/>
            <a:r>
              <a:rPr lang="fr-FR" dirty="0" smtClean="0"/>
              <a:t>Faire la somme des 3 prédictions et si 2 des 3 modèles votent que l’individu </a:t>
            </a:r>
            <a:r>
              <a:rPr lang="fr-FR" dirty="0" smtClean="0"/>
              <a:t>survivra </a:t>
            </a:r>
            <a:r>
              <a:rPr lang="fr-FR" dirty="0" smtClean="0"/>
              <a:t>on attribue 1 pour la prédiction finale.</a:t>
            </a:r>
            <a:endParaRPr lang="fr-FR" dirty="0"/>
          </a:p>
          <a:p>
            <a:r>
              <a:rPr lang="fr-FR" sz="2000" dirty="0" smtClean="0"/>
              <a:t>L ’erreur de la validation </a:t>
            </a:r>
            <a:r>
              <a:rPr lang="fr-FR" sz="2000" dirty="0"/>
              <a:t>croisée était: </a:t>
            </a:r>
            <a:r>
              <a:rPr lang="fr-FR" sz="2000" dirty="0" smtClean="0"/>
              <a:t>0.1411483</a:t>
            </a:r>
          </a:p>
          <a:p>
            <a:r>
              <a:rPr lang="fr-FR" sz="2000" dirty="0" smtClean="0"/>
              <a:t>Le résultat sous Kaggle est: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1154953" y="2498501"/>
            <a:ext cx="3857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smtClean="0"/>
              <a:t>3.5. Un modèle combinatoire :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9315" y="6031806"/>
            <a:ext cx="6912687" cy="484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36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Comparaison des modèles 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797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1202" name="AutoShape 2" descr="data:image/jpeg;base64,/9j/4AAQSkZJRgABAQAAAQABAAD/2wCEAAkGBxQSEhUTExQUFRETGR0VFxgUGB4fFxgYGxUZFxUYFRgYHCksGiAlGxUVIjEhMSo3MC4uGCAzODYsODQtLisBCgoKDg0OGxAQGzYmICQuNDQ3NywvLDQvNCwuNyw3LDctLi40LzIvNywsLC8vLy0tLCw3LywtLCwsLCwvNywvLf/AABEIAMIBAwMBEQACEQEDEQH/xAAcAAEAAwADAQEAAAAAAAAAAAAABAUGAgMHAQj/xABHEAACAQMDAgQDBQQFCAsBAAABAgMABBEFEiEGMQcTIkEyUWEUQnGBkSMzUqEVQ2JyoiU0U3OxwdHSJDU2VIKDkpOytOEX/8QAGwEBAAIDAQEAAAAAAAAAAAAAAAQFAgMGBwH/xAA4EQEAAgECAwUGBAUDBQAAAAAAAQIDBBESITEFQVFhcRMigZGh0QaxweEVIzJS8BRC8RZTY3LC/9oADAMBAAIRAxEAPwD3GgUCgUCgUCgUCgUCgUCgUCgUCgUCgUCgUCgUCgUCgUCgUCgUCgUCgUCgUCgUCgUCgUCgUCgUCgh6tqcVrE007iOFMbmbsMsFGcfUgfnQZ7/+maV/32L/ABf8tBct1DbCaK3Mq+fOvmRJzl0wx3Dj5K36UFpQKBQV97rcEM0UEkirNPnykOcvjvjAoLCgUFdda5BHPHbPIq3EwJjQ5ywGckcf2T+lBY0CgUCgUCgUCgUCgUCgUCgUCgUCgUCgUCgUGG8bv+pbr/yv/sxUGK6T1S0Nvaxv0/LKxjiRpzZIUc7VBlLlOQfi3fXNBqtd1Ly+oNPtlht9rwMd5iUzIFWfCxyd0X09h8z86Cu0jqjVb671G1tmtYxaTMiySqxwokkRE2jO4ts5b2Cnjmg0HhT1VNqNrI9yqrPBK0L7OzYVTnGTg+oj5cZ+lBw8SOq7i1e1tLNUN3euURpPgQAqCxA+rj8Ap4PFBjdXF6uu6Ul8YZGUsY5YAVDqR6g6N2ZSPbghl980Fld9dXl1d3UVpPY2sNmxjBuyN88gJBxk8LlTz7ZHfPAa/wANuq/6TsluGUJKGMcqr8IdcE7c+xVlOPbOMnvQZjq//tJpX+qk/wDjLQcuruoNTgkuGNzp9nBHkwJMwaWcAE5xnIJx2xxkDnGaDVeHfUT6hp8N1IqrI+4MEztyrsmVz2ztzj60GkoFAoFAoFAoFAoFAoFAoFAoFAoFAoFAoMv4m6LLe6bPbQAGaTy9oYgD0zI55P0U0Fl0nYvBZWsMgAkigjjcA5AZY1VsEd+QaDN650zcS67ZXyKptoImRzuGQxWYDC9z+8X9aDh4e9L3FpfarNMqiO8n8yIhgSV82duQO3Ei0Hb4VdNz2MV0twoVpblpU2sD6CqgZx27Hig4eJfS9zcva3lkUN3YuXVJDhZFJUlc/PKAdxwzcjigp5NA1S71KwvrmGGKOAkGJJAzRjHLM332YnsOAFHvQQbzoa6tLu7kgsLPUYLtjIn2jyw9u7Fif3o5XLHgHkKOxzkPQehtHktbRY5lt1mYl5BaxLHHuIA7IACcKuWx7fLFBTdQ9Nzza1YXiKpt7dHWQlgCCwkAwvc/EKDLWnRuoQ3N8PslpObx3aO9mcFoVfcMbCC2QCOAAMjuRig2nhXok9lp0dtcKFljZ+zBgQzlwQR/ex+VBrqBQKBQKBQKBQKBQKBQKBQKBQKBQKBQKBQfM0H2gUCgUCgUCgUCgUCgUCgUCgUCgUCgUCgUCgUCgUCgUCg88Hih5klxDb2FzcT2sjoyx4xtRipctjjJBwuCTg0EuLxMt30yXUkjkKwMsckRwJFcuiYz2I/aAg+4+RyAHDSvElJUluJLW4gsYovOFxKMJIdyrsjBHqJZiBzzj2yKDPaJ1Xbi+W/uLK7h/pDbFb3M5Vo0XACIiqB5St3zk5yTnGTQanV+u2S7ks7Szlu54FDzbGVFQMAQMv8AEcEfr+NBKtOuITYSX00U9ukWQ8cyESbhgBUBxv3FgAe2TzjnAVGm+JoaS3W5sri1hvCFt5pMFGLfBvx8G7Ix3757ZNB36l4irHfzafHazz3MSqyiLH7QsiP3PwAB+WPy+tB1ad4jfabW9eO1nW8svTJBwXBZioKnHO0qxIxxtNBV+FPWMzadLNdR3Mnlb5TOQW84l2/ZxD5jhcdhx2FBMj8UWVoGuNPube2unVIpmKkZb4Sy8YGOe+cAkZoKrVOsbtdfWEQXLwRxlVhTgNlsG5xj1Lj3OcYOO5oLrp24t/6c1EKJxOsamVndfJ27YseWoUFeMZJJ96CPJ4sqwkmgsbuexhJV7hAAvHxMqnuAMHkjAPOKC31/xFtrayt75Q01vcyCNSvBXKuWLA/wmNgR3yKCJF4lgXcFvPZXNul2dtvLKB6ySAu5BymSyjGcjcMgUG9oFAoFAoFAoFAoFAoFAoFAoFAoPDOhuqU0+81d5oZmhe6YeZDHuw6yzYR8HjcG9J7ZBoIyaNcHQdVneGRGvrhJY4ip37PtMZztxn7ze3IXPbFBs9e0Ga66ait4lPni1tmCHgkosbsuP4sBsD54FBgre0gvEtbT/Lc85KiWGSYrFbFVKmQeZEQADnHbC57H0kL3xDs7NtRdruC9s3CqY721JZZiAFAZVQ7WA44OeOeMZCJFpWpX2hXcchnm2TK9r56kTyxI2WyCSTkcgZPIIBPFBFsreC9eztx/TdxLuVpY5piIrVlGN58yMjA9WMYOPrwQ1ug2jjqq/kKMI2tlCuVO0nZacBuxPB/Q0HHo2yk/pLXfQwEhAQkEBjiUeknvyRQUXQ+vXEOh3FtawzDUbUM2GiPAeYbigPxMEZjtx3XsexDP644ntrOZDqd1cJLG91JOJDHEcZeONMYHqzjaDgL35oNv1PqH2PqKG5ljmaCS18pWjQsC5Z+P9mflkHtQLHSJJta1qPDItxa+UshB25aKNMqffGf5UFT011S2naY+mT2V19uQSxoixFll8xmIIYdwC+DjOQBjPsEHqjpe4tun7G3kjZpvtQkdFBYoGWY4OPkCM/Umg1/i3bO99opVGYJdZYqpIUebb8sQOBx/Kg9OoFAoFAoFAoFAoFAoFAoFAoFAoMz0j0kLCW8kEpk+2TGYgrjYSznaDk5+Pv8ASg01AoFAoFAoFAoFAoFAoFAoFAoFAoFAoFAoFAoFAoFAoFAoFAoFAoFAoFAoFAoFAoFAoFAoFAoFAoFAoFAoFAoFAoFAoFAoFAoFAoFAoFAoFAoFAoFAoFAoFAoFAoFAoFAoFAoOIcZxkZHtXzeDZyr6I01/EjbWkjVv4WYA/oTWuctInhm0b+rZXDktHFWszHpKSDWxrKBQKBQKBQKBQKBQKBQKBQKBQKBQKBQKBQKBQKBQKBQVOvgsoXeYouWlcdwgx6VPsWJH5A1F1X9PO21e+fL90rSTEW34eK3dHn4z6MrPp1uSpg8y0ccrJJnY/wCJJ9J9/rVPNcEzE0icc90zvtK6pqc+0xl2yR3xG28NgusQYx58WfnvXv8ArVzGrwf9yPnCjnSZ4/2T8pZS106GMvmI3hPxy8Y55IjGTuPPJz3qqpjpSZ2pOTxn7eK4yarLeK+/7Lwjn9fCGj6cjCqRGxa3ODHu+JO4eM5/hIGP72ParLR7cHuTvXu8Y8Y+Cr1tptbe8bX79uk+E/FcVMQygUCgUCgUCgUCgUCgUCgUCgUCgUCgUCgUCgUCgUEHVNUSADdku3wovxN+HyH1qLqtZi01OLJKRp9NfNPu9I6z3QoX1AvvmumSK2gw2O4De24/fbkYAHdhgZqD2dlydpW45j3YnlHjPjPok6j2elptjnnPWfLy8N3Gz1+zvw8MDETAblWRSpbHIZd3xYOPqPerfX9n3tgtS8cp/PuV+l1Na5ItWf8Ajvd/lLs3+23dj8s15Fvbj4O/fZbcc8WyDqfVVrp+yB1eWbaC6xBSUzzlizKATknA5/DivYNB2daMNa15REd/j3qjVaqJyTae/wDLuS7PWE2rc2+ZLec4YdmVlyDwezcEEHvheartdaez7zktHuz19e6Y9ek/BM03DqqcEztMdJ8vCf8AOXNo7O7SVQyHKn9QfcEex+lSsWamWsXpO8SjZMdsduG0c3fW1gUCgUCgUCgUCgUCgUCgUCgUCgUCgUCgUCgUCghavqKwRlzyfhVfdmPYVG1Wppp8c5LN+m09s+Thj4z4QzlpbszGSQ7pX7n2A9lX5AV5vr9dfUZJtaVtkvWleCnKsf5vKj8TIpBYwLHjMk57kBd+yTyw5PAXPuTgYFemfhykY9HXh68G/wAZUPaFuK/PpvDzzw91qWSezh8tBJbXG1pl5eUyS4kDMOGCx7wMcbatMNrWx5OPpt9Ue8RW1eF7ft9O32yV/Ldt/wBleRTWP4pw/wDk/wDpd7893ifiNqNylxeW6KuLmcCRyp3x7HV4CrD4QUK5ODxXruaLeyxzTw7lLSa8duJvvDG2cWVyrkNtmUBl+FpFRA7ISBkHC+1Vv4hiLaO3H14P+G/QTtfl03lomLQP5ic/xr/Gv/MPY/lXnfZPal9Nk5/0z1XfDXPTgv8ACfCft4tPbTq6q6nKsMg/SvRKXresWr0lT3pNLTW3WFMrTXe5o5mt7cEqjRKhll2nBfMqMqpkEAbSWGGyAQKzYu/py6eRZNz+aiSFI5SoBlUKu5jtABxIZF3AAHbwPchb0CgUCgUCgUCgUCgUCgUCgUCgUCgUCgUCgyGp3HnXRH3IPSPq5+M/l2rivxDrJtk9lHSP8leabH7HTxPffn8O77pqRZXHI/A4P6iuT4trNFrc1XqlkZImhYlon7q/POcgqw5Ug85z3rquzO1dRpoj2VuUd09Gd8OHPXa9fly/ZH6T6etbR/PdpWmAIQy4KrkYPl7FALEcc88kDuc9VX8SYtRSa5JikxzmPH0lW/w2cdvc979PVfbCUx2Yj/Ef/wBrzG+p31M5o/u3+u6by4vJUdT6Ra3hEpjk84DaWUlBgfdfj1457D8xXos/ijHhpFcE8Uz3T0hF/h9b2/mT8us/55uWn2ARFiGREnwopIUc5zwck5JOSSSea5ntLtLNqImct99+7u+SwrTFhrtjrEfWfqsZ0VV5OAPmf95Nc5E2tblDXW/PeXXod8FEqKwK7WlQg8ccSAEfXaf/ABGu7/D2qtbHOC/WOcejDXUi1a5Y9J/T7fBbdNQhLO2RRhVhjUD5ARqBXSK1H6O4s4Yj8Vuv2ZuMeqA+SxC+wOzcPowoLqgUCgzWqdd2NtdLZzTFbhiihdjkZfAT1BcDuPfigk9UdW2mnBGu5PLEpITCsxJUAtwgPbI/Wgs9Nv0uIo5ojuilUOhwRlWGQcHkcUEmgUCgqde6it7LyvtDlPPcRR4Vjlz2HpBx+JoLagUCgUCgUCgUCgUCg4u2AT7DmvkztzIjdhtEO5d57yMzn8Sxry/X5JvlmZdJqo4bcMd0RC/hGeKgY8c5LxSO9W3nbm7Z4F+eTVjq9NTS1jgyby10yWl1BBjFVVrzM7yz3cqxHwivsWmJ3gQtWvTFGFjVRJK6RK7j0RmRwgZ+RnG7hfvHaMjOa6TsOuDU5PY5qxO/j15eDVl4oji3dsnR8GzKqHugMiecK8pbvhmdGAUnuqqFA+EDAx3mHBjw14MdYiPJEmd+rosuiYvMM1wRLKw9SIvl23bH+bqSHOMDLlj6RzgADPgrxcW3Ppv37G87bb8mqArJ8UV6TaT+cP8AN7hlSYY+CU4jimyPZvRG3ywjcAOSF7QKBQfnzxV0sz6rflf3kFklwh+RjeEuQR7+WXoPnX2pjVXEneO00z7SwHZZ5tmVP1G+M4/sUGh1LrCWz03R7a3kjglu4Yw08oBSGNUQM2G4zlvfPCnjJGAn9FdZyjUhp817DqEc0ZkiniRVKuoZmjcR8fCjn5/DzzgBE8O9U1fUiZDeIlvbXOxx5Sb5lypePITCgJ2PfLnPYYD7o+satrAurqyu47W3hdooIvKRjIyruHmM49OQyc8jk8DHITeuNcvre200zeVHdS3KxThFSRCM49PmKduRg8cgnGaD1Gg8g6a1LWNSe9jivUgS2uHRHaBGZuSEi7ABQFyWwW9Q70HOx8UJ00e4uJ0Rr62m+y/JHkOMOwXtgb8gcHZxjPAcNZ1LWtMto9QnuormMlfPtjEqBA5GAkijJIyFz7EjhhQXN91XOdesLaKXFldW3nsm1fUSlwyncV3D93HwD7fjQS7PX7huoJrIyZtUtRKse1eHzHzu27vvNxnHNBm/D3VNX1JmkN4iW9tc7HHlJvlXKl48hMKAnY98uc9hgPX6BQKBQcJlypHzBH8qxtG8S+1naYlhtBb9kv0z/tNeW6uP5kuk1kfzJW8kYdSpJAOM7Tg4zkjI7Z7fgaiUvOO3FCv34Z3hUaLG8DTRJGsixtnEQVZRG3qjbbx5q8uueGzGeG710X8Mt2lp4z4be93xM9/l4b+DbnvW/Da07TMd/Tfv9PHw59yzt9Zgdtvmqsn8EnokH4xyYYfpVLk7L1dLbWxy1ThvEb7cvGOcfOE5nUDJZQPqw/41nHZGrmN+D6w1bq6TXId2xH86T+CAeY35hM7fxOB9ayw9j6zLbhin2bvYX24rRtHny/Pr8FBr5ElzbR3votM75IfiXdsd4VuSudw/YyuwHpUICxIOR1/ZPZWLRZIi875JiZ9I5R+vVpzXiMM8HfO2/p128unnPzb2xgkQ43h4Nvo3Z8xfkC+T5gx7kA8cls5ro1enUCgj6hZrNFJE4ykqsjD5qwKn+RoI3Tly8lrA8n71o18z++FAf/EDQWNAoMO/Rsj6vcXkhjNpcWptSuTvydgbK7cYwre9BlulvCq5trDUIHeE3N4qxxlWbYqrk+olMjJY+x+EUFtrXh7cSWmmmF4Vv9NVVHmZMEmAgdWO3OMpxx7kcZyAtuldI1H7S1xetaRxBdqQWsYI3di7SOu4cE8A859schy8LelptOt5opzGXluGmHlkkbWRFAJZRzlDQZy26L1XTzcw6ZLa/Y7li6+duEkBYbSU2jGQNoB5+EcCgm670Fdy2unw/aBPNazrNNLcO2XAOSFOGJxnAz7Cg9JoPDOgINSEmpyac9sc3bo8dyGwCGYiSNkPf1YIIxwO9BqNP8LP8lTWU82bm4k+0PKoyqzcY2g43Lxg9idzduMBDvejtYvoorK+ntFs4yvmSQbzNKE+EHcMZ7HOBzzg9qC06x6MuTe2d/p5gEtpH5Hlzlghjw4XBX6SuPb2oPvTHSF7Hq0mo3ckDmaDy2EO4BHzHhUVh8AWP4icknOKCf4XdLTadBPHOYy0tw0y+WSRtZEABLKOcqaDZ0CgUCgUGHWHyZ5YvYNvX+63Ix+HavPe2tNOLUT4Oi4/a4aZPLafWFjE9UVoRrQyviNYT+Wt5aSNHdWwPqQ8mM8sGH3gCM4PGM1ffh7X/wCnzeyt0t+f7vtMcZqzhnv5x/7fv0+TK6L40bwIdSsln9i0aqWP4wvwT+BA+ld/MxtvPRV0rmpk4K7xbfbl13aZusNEC7vsByPuC0Td/wAP51oi+Du2WltN2tWN5i/zn7qTU/HNVHlWFlg9lMxCgH/VR9//AFCpG8RG6pit8l+HrM/m08XnLaRXMhDXrTQ3DHG0b3dIdn9hfJbyyfYEnnmuMwa+2XtmJjpzr8Of6p+rrEV4I6Vjb7z8Z3azSLPY+63fbbkkSW7j92+M/suf2RyRlOVPcBSSW7RWL2gUHVd3KRI0kjBY0BZmPYKBkk/lQZ/o66lAa3nQLIkcdwMcYWdpT5bgk+tGjdSQcHg8ZwA0tAoFAoFAoFAoFAoIWm6TDb7/ACYkj81t77Bjcx7s3zP1oJtAoFBweVQQCQCe2T3/AA+dBzoFAoFAoFBn+qdPZgs8YzJF3A+8nuPy7/rVN2xof9Ri4o6x+X7LLs7URWZxX/pt9JVlrcBlDA8GvP8AJSaztKdkxzWdpS1etW2zRNWKv+mhbuZI7SG7t2O4xOoE0RPfyJQNwH9n+XvXXdm9u1mvss/7T9kuJx55i17cGSOlo7/X7q83ukK2Gsb4P/oyeM/LJkDVdxbS2jiiOXr+6xjJ2tNeWau3jy+yw0zSPtBG20jsbEMGZAP29wQcqJnIyVzzg/z4Iqe0+26VpOLD18u74/oropi002tFuPJPf3Rv1282xulV1ZHAZHBVlYZBBGCCPcEVx1LWpaLVnaYRIpExsqhNJAy7vNmQYRHib/piDPCNni6QZJw3qGM4kbmu57L7c9vMYs0e94x0n18Py9EPLo7RE2p0heQ9f6ayBxewYP3S+JPw8o+rP0xmujQnNdclml8mKNYWZPMQ3eQ7LnG9LdcFgD3BdWXK5AyKDo1uW3tVFxqV0GCEOiMAsW9eQYoVy0jAgEBi2CARgjNBj9M66drW/wBajgMiCWO2WEvtK28QLCQlVbLF7pmI7Ae/GSGl6n6+W2tbS4gi+0SXzIsEW/aW3ruzkg4wSq4x3YUHRrvXsq3ZsbGzN5dxqHmxIEjjyAcb2HJ9Q+XcDk5ADotfECS5s73y7V01KzG2S2ZwCuTtMiSEYIUbm7fdx7gkKLw36tuodGmuZoGkSAPKkzzZa4YzN5gbIJUqeMnOaC+0LxFlmia7msmg05IDN57SAlmXaGREwM5csFJxnbnjsAhw+KE6JDc3WnPBp1wwVJxKrMob4HeMDIU4z+HbPGQ9NBoMDrXW18klwLbS5ZLe1zvlmk8rftyWMSuvrX0nBGcjHzGQyniX1vNdaLb3FtHJFDdMVmcSANGVYp5Rxy6uQ/IxwvI5xQffEnqTUfK08NaPb+ZMpdFuFIkdZGCW7FQMhlVHyePVj2oNdrvXksH2W3WzaTU7td/2YSriMDOS8uMH4WwcY9DZIxyHd0310073VvcWxtr60TzHhLhlZNuQyOvccrnjjevJ9gz0HirdS2ZvYdMZ4It3nsZ1Crg/1eV3SekgkheM45wTQQPFnq2aXTrKW2SRLe7ZWdxIFOdrf9HcDuGwxJ7ej60Fh1dqytcaK19YFbqW4YIv2j/N2FxCqsSi4lyPLbHHbFBda917Kt41hYWbXlzEu+b9oI44wQCBuYYJww+XfHJyAHLQvEIXFveM0DQ3lgjvNbu3uqsw2vt5BKEZxx8jwSFCPFa6ayF9HpbNbJxK5nAAO/b+zGzc4AK5bbgEkexNB6ToupLc28VwgISaNZFDdwGUNg49xnFBNoFAoM1quhsjGW3GQeXi7An+JPkfp71zvanYsZ/5mLr4LXTa6tqxjzfCf0nyV0F2GyOQw7q3DD8Qa4zNp74p2vGybbFMc+7xjokCStHC1TV8J/tMPwNZRPkREeBvxXzbc4XUZSzbEBdz91e/4sfuj6mpel0WXUW4ccM9orXitO0ef6eK+0jSPLPmSYaUjHHwoPcL/vPv9K7vs3sumkrvPO3j9lXqdX7T3Kcq/n6/Z5h4ueFPnlr2wT9sfVNCv9Z7mSIfx/Nfvdx6vitUN5/oHXR8k6fqSGe2wyJI4zPaPgqHjLcnaT27jsDgbSGElYkkk7j8+ef1oP0t4LaUkmhiOQZjuTNvHzUs0R/klBm/DnpS8/pCKO8jcWukCVYHZCEld5W2shb4hg7hg8bEoLeYXOkavd3RtJ7qzvgpDWy75EcDOGX2Gd30wV5zkUHZ0Zod1cXGpalNA1ub2MwwQycPt2gbpFPw/Anf5t7YJCk6aFwen7vT2s7tLiGN8boWAkLzFgsXGWIzyMUGtk6aluenEswpSc20eEcbSJE2SbGDfDlkwc9s0GAsNMEsNvZtpOpSXIKxzCeaaO0AUY8xXyQBkAgbcDkDPGQ99iQKoUdlAA/IYoPDbu0uJri+i1Cz1G7uGdhaKpYWSrg+UchlVQPScnPbn1ZyHXdaDdP0tHALefz4pyzRGJxJt81zkIRkjEinIHz+RoL7xEuZryysLuKzuh5F0sjwtGfOCpkZ2DPB28H6igiddabJPeWWrfZL17VojHNDEGS7i5k2najAjPmZwDj0kE4IoLHorS1eS8uY9PurdTA0Mct3LI08oKg7fJfPGV+LPyAzzgOHSOkzp0zcQPBKs7R3AETRsJCW3bQEIyc8Y4oKnqbRLo9O6eiW8zTW8qSSRBG8xVAmHKYz3Zfb3z2oLLrUzX9zoV1HaXSItyzSLJE2+FRcQANMADsBCMwJPbmg7JRc6Rq15dG0nurO+CsGtl3yI452svtyW+mCuDnIoOjRNFuphrGpTW8kLXtvJFBAQTKVERALIBnJ2oAO5JbjtkO7SNJnXpVrcwTC4Mco8oxt5uTcuQNmM8gg9u1BuugLdo9Ns0kVkdYEVlcEMpCjIYHkGgv6BQKBQQr/AEqKb94gJHZhww/BhzUfPpcOeNsld2/DqcuH+ift8lZJ02R+7nYD5SKG/mMGqbL+HdPbnSZj/PgmV7R/vpHw5fd1jp+X/TR/+2f+eo//AEzT+/6Mp7Qx/wBk/P8AZIh6cX+skd/oMKv+Hn+dTMP4f0tOdt7NVu0Lf7KxH1/Pl9Fta2iRjaihR9B/M/OrnHipjjhpG0eSFkyXyTved3dWxgUHn/iF4WW2pEzIfIvD/WKMq+P9KnufbcOe2c4AoPHJPBzVRMIvJQqSB5qyL5WPdjkhgB8tueOAaD9J9P6UtpbQ2ycrCioCe5wOWP1JyfzoLCgUCgUCgUCgUCgUCgUCgUCgUCgUCgUCgUCgUCgUCgUCgUCgUCgUCgUCgUCgUCgUCgUCgUCgUCgUCgUCgUCgUCgUCgUCgUCgUCgUCgUCgUCgUCgUCgUCgUCgUCgUEaC+R22qcsAT2PYMUPf+0p/Sg71cHsQfw/X/AH0HKgUCgUCgUCgUCgUCgUCgUCgUCgUCgUCgUCgUCgUCgUCgUCgjizjAICKu4EHaMHBJJ5HzJJoFlZrECFzg/M/IYoJFAoFAoFAoFAoFAoFAoFAoFAoFAoFAoFAoFAoFAoFAoFAoFAoFAoFB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51204" name="Picture 4" descr="http://images.slideplayer.fr/3/1192610/slides/slide_4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8069" y="2368527"/>
            <a:ext cx="5759540" cy="431965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Jeu de données (1/3)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sz="2000" dirty="0" smtClean="0"/>
              <a:t>On a 2 jeux de données :</a:t>
            </a:r>
          </a:p>
          <a:p>
            <a:pPr lvl="1"/>
            <a:r>
              <a:rPr lang="fr-FR" sz="2000" dirty="0"/>
              <a:t>Train (891 lignes, 12 colonnes) : avec </a:t>
            </a:r>
            <a:r>
              <a:rPr lang="fr-FR" sz="2000" dirty="0" smtClean="0"/>
              <a:t>lequel </a:t>
            </a:r>
            <a:r>
              <a:rPr lang="fr-FR" sz="2000" dirty="0"/>
              <a:t>on va construire nos modèles.</a:t>
            </a:r>
          </a:p>
          <a:p>
            <a:pPr lvl="1"/>
            <a:r>
              <a:rPr lang="fr-FR" sz="2000" dirty="0"/>
              <a:t>Test (418 lignes, 11 colonnes) : avec </a:t>
            </a:r>
            <a:r>
              <a:rPr lang="fr-FR" sz="2000" dirty="0" smtClean="0"/>
              <a:t>lequel </a:t>
            </a:r>
            <a:r>
              <a:rPr lang="fr-FR" sz="2000" dirty="0"/>
              <a:t>on va tester nos modèles sous « Kaggle </a:t>
            </a:r>
            <a:r>
              <a:rPr lang="fr-FR" sz="2000" dirty="0" smtClean="0"/>
              <a:t>»</a:t>
            </a:r>
            <a:endParaRPr lang="fr-FR" sz="2000" dirty="0"/>
          </a:p>
          <a:p>
            <a:r>
              <a:rPr lang="fr-FR" sz="2000" dirty="0" smtClean="0"/>
              <a:t>On a  3 types </a:t>
            </a:r>
            <a:r>
              <a:rPr lang="fr-FR" sz="2000" dirty="0" smtClean="0"/>
              <a:t>de</a:t>
            </a:r>
            <a:r>
              <a:rPr lang="fr-FR" sz="2000" dirty="0" smtClean="0"/>
              <a:t> variables :</a:t>
            </a:r>
          </a:p>
          <a:p>
            <a:pPr lvl="1"/>
            <a:r>
              <a:rPr lang="fr-FR" sz="2000" dirty="0" smtClean="0"/>
              <a:t>5 variables quantitatives.</a:t>
            </a:r>
          </a:p>
          <a:p>
            <a:pPr lvl="1"/>
            <a:r>
              <a:rPr lang="fr-FR" sz="2000" dirty="0" smtClean="0"/>
              <a:t>4 </a:t>
            </a:r>
            <a:r>
              <a:rPr lang="fr-FR" sz="2000" dirty="0" smtClean="0"/>
              <a:t>variables qualitatives.</a:t>
            </a:r>
          </a:p>
          <a:p>
            <a:pPr lvl="1"/>
            <a:r>
              <a:rPr lang="fr-FR" sz="2000" dirty="0" smtClean="0"/>
              <a:t>3 chaines de caractères.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37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Jeu de </a:t>
            </a:r>
            <a:r>
              <a:rPr lang="fr-FR" dirty="0" smtClean="0"/>
              <a:t>données (2/3)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000" dirty="0" smtClean="0"/>
              <a:t>Comme données manquantes, on a:</a:t>
            </a:r>
          </a:p>
          <a:p>
            <a:pPr lvl="1"/>
            <a:r>
              <a:rPr lang="fr-FR" sz="2000" dirty="0" smtClean="0"/>
              <a:t>1014 données manquantes dans la variable </a:t>
            </a:r>
            <a:r>
              <a:rPr lang="fr-FR" sz="2000" dirty="0" err="1" smtClean="0"/>
              <a:t>Cabin</a:t>
            </a:r>
            <a:r>
              <a:rPr lang="fr-FR" sz="2000" dirty="0" smtClean="0"/>
              <a:t>.</a:t>
            </a:r>
          </a:p>
          <a:p>
            <a:pPr lvl="1"/>
            <a:r>
              <a:rPr lang="fr-FR" sz="2000" dirty="0" smtClean="0"/>
              <a:t>263 données manquantes dans la variable Age.</a:t>
            </a:r>
          </a:p>
          <a:p>
            <a:pPr lvl="1"/>
            <a:r>
              <a:rPr lang="fr-FR" sz="2000" dirty="0" smtClean="0"/>
              <a:t>2 </a:t>
            </a:r>
            <a:r>
              <a:rPr lang="fr-FR" sz="2000" dirty="0"/>
              <a:t>données manquantes dans la </a:t>
            </a:r>
            <a:r>
              <a:rPr lang="fr-FR" sz="2000" dirty="0" smtClean="0"/>
              <a:t>variable </a:t>
            </a:r>
            <a:r>
              <a:rPr lang="fr-FR" sz="2000" dirty="0" err="1" smtClean="0"/>
              <a:t>Embarked</a:t>
            </a:r>
            <a:r>
              <a:rPr lang="fr-FR" sz="2000" dirty="0" smtClean="0"/>
              <a:t>.</a:t>
            </a:r>
          </a:p>
          <a:p>
            <a:pPr lvl="1"/>
            <a:r>
              <a:rPr lang="fr-FR" sz="2000" dirty="0" smtClean="0"/>
              <a:t>Une seule donnée manquante </a:t>
            </a:r>
            <a:r>
              <a:rPr lang="fr-FR" sz="2000" dirty="0"/>
              <a:t>dans la </a:t>
            </a:r>
            <a:r>
              <a:rPr lang="fr-FR" sz="2000" dirty="0" smtClean="0"/>
              <a:t>variables </a:t>
            </a:r>
            <a:r>
              <a:rPr lang="fr-FR" sz="2000" dirty="0" err="1" smtClean="0"/>
              <a:t>Fare</a:t>
            </a:r>
            <a:r>
              <a:rPr lang="fr-FR" sz="2000" dirty="0" smtClean="0"/>
              <a:t>.</a:t>
            </a:r>
            <a:endParaRPr lang="fr-FR" sz="2000" dirty="0"/>
          </a:p>
          <a:p>
            <a:r>
              <a:rPr lang="fr-FR" sz="2000" dirty="0" smtClean="0"/>
              <a:t>Comme données redondantes:</a:t>
            </a:r>
          </a:p>
          <a:p>
            <a:pPr lvl="1"/>
            <a:r>
              <a:rPr lang="fr-FR" sz="2000" dirty="0" smtClean="0"/>
              <a:t>Name, Ticket, </a:t>
            </a:r>
            <a:r>
              <a:rPr lang="fr-FR" sz="2000" dirty="0" err="1" smtClean="0"/>
              <a:t>Cabin</a:t>
            </a:r>
            <a:r>
              <a:rPr lang="fr-FR" sz="2000" dirty="0"/>
              <a:t>.</a:t>
            </a:r>
            <a:endParaRPr lang="fr-FR" sz="200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38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Jeu de données (3/3)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54955" y="2603500"/>
            <a:ext cx="10152696" cy="3977604"/>
          </a:xfrm>
        </p:spPr>
        <p:txBody>
          <a:bodyPr/>
          <a:lstStyle/>
          <a:p>
            <a:r>
              <a:rPr lang="fr-FR" sz="2000" dirty="0" smtClean="0"/>
              <a:t>Analyse descriptive </a:t>
            </a:r>
            <a:r>
              <a:rPr lang="fr-FR" sz="2000" dirty="0" err="1" smtClean="0"/>
              <a:t>univariée</a:t>
            </a:r>
            <a:r>
              <a:rPr lang="fr-FR" sz="2000" dirty="0" smtClean="0"/>
              <a:t>: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sz="2000" dirty="0" smtClean="0"/>
              <a:t>Analyse </a:t>
            </a:r>
            <a:r>
              <a:rPr lang="fr-FR" sz="2000" dirty="0"/>
              <a:t>d</a:t>
            </a:r>
            <a:r>
              <a:rPr lang="fr-FR" sz="2000" dirty="0" smtClean="0"/>
              <a:t>escriptive </a:t>
            </a:r>
            <a:r>
              <a:rPr lang="fr-FR" sz="2000" dirty="0" err="1" smtClean="0"/>
              <a:t>bivariée</a:t>
            </a:r>
            <a:r>
              <a:rPr lang="fr-FR" sz="2000" dirty="0" smtClean="0"/>
              <a:t>: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771" y="3092337"/>
            <a:ext cx="1276350" cy="134302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6760" y="2603500"/>
            <a:ext cx="5444879" cy="2500352"/>
          </a:xfrm>
          <a:prstGeom prst="rect">
            <a:avLst/>
          </a:prstGeom>
        </p:spPr>
      </p:pic>
      <p:graphicFrame>
        <p:nvGraphicFramePr>
          <p:cNvPr id="8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5425868"/>
              </p:ext>
            </p:extLst>
          </p:nvPr>
        </p:nvGraphicFramePr>
        <p:xfrm>
          <a:off x="1154953" y="5365254"/>
          <a:ext cx="983072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7682"/>
                <a:gridCol w="2457682"/>
                <a:gridCol w="2457682"/>
                <a:gridCol w="2457682"/>
              </a:tblGrid>
              <a:tr h="370840">
                <a:tc>
                  <a:txBody>
                    <a:bodyPr/>
                    <a:lstStyle/>
                    <a:p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err="1" smtClean="0"/>
                        <a:t>Pclass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err="1" smtClean="0"/>
                        <a:t>Sex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err="1" smtClean="0"/>
                        <a:t>Embarked</a:t>
                      </a:r>
                      <a:endParaRPr lang="fr-FR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2000" dirty="0" err="1" smtClean="0"/>
                        <a:t>Survived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On</a:t>
                      </a:r>
                      <a:r>
                        <a:rPr lang="fr-FR" sz="2000" baseline="0" dirty="0" smtClean="0"/>
                        <a:t> peut pas rejeter H0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Dépendantes</a:t>
                      </a:r>
                      <a:r>
                        <a:rPr lang="fr-FR" sz="2000" baseline="0" dirty="0" smtClean="0"/>
                        <a:t> 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Dépendantes</a:t>
                      </a:r>
                      <a:r>
                        <a:rPr lang="fr-FR" sz="2000" baseline="0" dirty="0" smtClean="0"/>
                        <a:t> </a:t>
                      </a:r>
                      <a:endParaRPr lang="fr-FR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908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2. Nettoyage des données: (1)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54953" y="2938770"/>
            <a:ext cx="10268607" cy="3578360"/>
          </a:xfrm>
        </p:spPr>
        <p:txBody>
          <a:bodyPr>
            <a:normAutofit fontScale="85000" lnSpcReduction="10000"/>
          </a:bodyPr>
          <a:lstStyle/>
          <a:p>
            <a:pPr lvl="1"/>
            <a:r>
              <a:rPr lang="fr-FR" sz="2400" dirty="0"/>
              <a:t>La suppression de la ligne ou de la colonne =&gt; perte de données.</a:t>
            </a:r>
          </a:p>
          <a:p>
            <a:pPr lvl="1"/>
            <a:r>
              <a:rPr lang="fr-FR" sz="2400" dirty="0"/>
              <a:t>L’imputation par règle (si l’on connait) c’est pas notre cas.</a:t>
            </a:r>
          </a:p>
          <a:p>
            <a:pPr lvl="1"/>
            <a:r>
              <a:rPr lang="fr-FR" sz="2400" dirty="0"/>
              <a:t>Le remplacement par la valeur moyenne où par la médiane (cas des valeurs quantitatives) ou par le mode (pour les variables qualitatives).</a:t>
            </a:r>
          </a:p>
          <a:p>
            <a:pPr lvl="1"/>
            <a:r>
              <a:rPr lang="fr-FR" sz="2400" dirty="0"/>
              <a:t>La prédiction par les modèles de régression </a:t>
            </a:r>
            <a:r>
              <a:rPr lang="fr-FR" sz="2400" dirty="0" smtClean="0"/>
              <a:t>ou </a:t>
            </a:r>
            <a:r>
              <a:rPr lang="fr-FR" sz="2400" dirty="0"/>
              <a:t>de classification.</a:t>
            </a:r>
          </a:p>
          <a:p>
            <a:pPr lvl="1"/>
            <a:r>
              <a:rPr lang="fr-FR" sz="2400" dirty="0"/>
              <a:t>Le hot-</a:t>
            </a:r>
            <a:r>
              <a:rPr lang="fr-FR" sz="2400" dirty="0" err="1"/>
              <a:t>deck</a:t>
            </a:r>
            <a:r>
              <a:rPr lang="fr-FR" sz="2400" dirty="0"/>
              <a:t> et le cold-</a:t>
            </a:r>
            <a:r>
              <a:rPr lang="fr-FR" sz="2400" dirty="0" err="1"/>
              <a:t>deck</a:t>
            </a:r>
            <a:r>
              <a:rPr lang="fr-FR" sz="2400" dirty="0"/>
              <a:t>: </a:t>
            </a:r>
            <a:r>
              <a:rPr lang="fr-FR" sz="2400" dirty="0" smtClean="0"/>
              <a:t>On </a:t>
            </a:r>
            <a:r>
              <a:rPr lang="fr-FR" sz="2400" dirty="0"/>
              <a:t>tire aléatoirement avec remise une valeur.</a:t>
            </a:r>
          </a:p>
          <a:p>
            <a:pPr lvl="1"/>
            <a:r>
              <a:rPr lang="fr-FR" sz="2400" dirty="0"/>
              <a:t>La méthode du plus proche voisin (méthode proche de hot-</a:t>
            </a:r>
            <a:r>
              <a:rPr lang="fr-FR" sz="2400" dirty="0" err="1"/>
              <a:t>deck</a:t>
            </a:r>
            <a:r>
              <a:rPr lang="fr-FR" sz="2400" dirty="0"/>
              <a:t> et cold-</a:t>
            </a:r>
            <a:r>
              <a:rPr lang="fr-FR" sz="2400" dirty="0" err="1"/>
              <a:t>deck</a:t>
            </a:r>
            <a:r>
              <a:rPr lang="fr-FR" sz="2400" dirty="0" smtClean="0"/>
              <a:t>).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862885" y="2292439"/>
            <a:ext cx="5804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smtClean="0"/>
              <a:t>2.1. Comment </a:t>
            </a:r>
            <a:r>
              <a:rPr lang="fr-FR" dirty="0"/>
              <a:t>traiter les </a:t>
            </a:r>
            <a:r>
              <a:rPr lang="fr-FR" dirty="0" smtClean="0"/>
              <a:t>données manquantes</a:t>
            </a:r>
            <a:r>
              <a:rPr lang="fr-FR" dirty="0"/>
              <a:t>?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9939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Nettoyage des données: </a:t>
            </a:r>
            <a:r>
              <a:rPr lang="fr-FR" dirty="0" smtClean="0"/>
              <a:t>(2)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54954" y="2848198"/>
            <a:ext cx="8761412" cy="3416300"/>
          </a:xfrm>
        </p:spPr>
        <p:txBody>
          <a:bodyPr>
            <a:normAutofit/>
          </a:bodyPr>
          <a:lstStyle/>
          <a:p>
            <a:r>
              <a:rPr lang="fr-FR" sz="2000" dirty="0" smtClean="0"/>
              <a:t>Pour notre cas, après plusieurs essais et comparaisons avec la méthode de validation croisée, on a prédit les données comme suit:</a:t>
            </a:r>
          </a:p>
          <a:p>
            <a:pPr lvl="1"/>
            <a:r>
              <a:rPr lang="fr-FR" sz="2000" dirty="0" err="1" smtClean="0"/>
              <a:t>Fare</a:t>
            </a:r>
            <a:r>
              <a:rPr lang="fr-FR" sz="2000" dirty="0" smtClean="0"/>
              <a:t>, </a:t>
            </a:r>
            <a:r>
              <a:rPr lang="fr-FR" sz="2000" dirty="0" err="1" smtClean="0"/>
              <a:t>Embarked</a:t>
            </a:r>
            <a:r>
              <a:rPr lang="fr-FR" sz="2000" dirty="0"/>
              <a:t> </a:t>
            </a:r>
            <a:r>
              <a:rPr lang="fr-FR" sz="2000" dirty="0" smtClean="0"/>
              <a:t>avec des simples arbres de décision.</a:t>
            </a:r>
          </a:p>
          <a:p>
            <a:pPr lvl="1"/>
            <a:r>
              <a:rPr lang="fr-FR" sz="2000" dirty="0" smtClean="0"/>
              <a:t>Age avec l’algorithme de </a:t>
            </a:r>
            <a:r>
              <a:rPr lang="fr-FR" sz="2000" dirty="0" err="1" smtClean="0"/>
              <a:t>Random</a:t>
            </a:r>
            <a:r>
              <a:rPr lang="fr-FR" sz="2000" dirty="0" smtClean="0"/>
              <a:t> </a:t>
            </a:r>
            <a:r>
              <a:rPr lang="fr-FR" sz="2000" dirty="0" smtClean="0"/>
              <a:t>forest.</a:t>
            </a:r>
          </a:p>
          <a:p>
            <a:pPr lvl="1"/>
            <a:r>
              <a:rPr lang="fr-FR" sz="2000" dirty="0" err="1" smtClean="0"/>
              <a:t>Cabin</a:t>
            </a:r>
            <a:r>
              <a:rPr lang="fr-FR" sz="2000" dirty="0" smtClean="0"/>
              <a:t> comme c’est </a:t>
            </a:r>
            <a:r>
              <a:rPr lang="fr-FR" sz="2000" dirty="0" smtClean="0"/>
              <a:t>une </a:t>
            </a:r>
            <a:r>
              <a:rPr lang="fr-FR" sz="2000" dirty="0" smtClean="0"/>
              <a:t>chaine de caractère on l’a </a:t>
            </a:r>
            <a:r>
              <a:rPr lang="fr-FR" sz="2000" dirty="0" smtClean="0"/>
              <a:t>laissée </a:t>
            </a:r>
            <a:r>
              <a:rPr lang="fr-FR" sz="2000" dirty="0" smtClean="0"/>
              <a:t>pour le moment. </a:t>
            </a:r>
            <a:endParaRPr lang="fr-FR" sz="2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25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Nettoyage des données: </a:t>
            </a:r>
            <a:r>
              <a:rPr lang="fr-FR" dirty="0" smtClean="0"/>
              <a:t>(3)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54953" y="2895663"/>
            <a:ext cx="10268606" cy="3990483"/>
          </a:xfrm>
        </p:spPr>
        <p:txBody>
          <a:bodyPr>
            <a:normAutofit/>
          </a:bodyPr>
          <a:lstStyle/>
          <a:p>
            <a:r>
              <a:rPr lang="fr-FR" sz="2000" dirty="0"/>
              <a:t>Depuis la variable Name: [exemple « </a:t>
            </a:r>
            <a:r>
              <a:rPr lang="fr-FR" sz="2000" dirty="0" err="1"/>
              <a:t>Braund</a:t>
            </a:r>
            <a:r>
              <a:rPr lang="fr-FR" sz="2000" dirty="0"/>
              <a:t>, Mr. Owen Harris»], on a construit</a:t>
            </a:r>
            <a:r>
              <a:rPr lang="fr-FR" sz="2000" dirty="0" smtClean="0"/>
              <a:t>:</a:t>
            </a:r>
          </a:p>
          <a:p>
            <a:pPr lvl="1"/>
            <a:r>
              <a:rPr lang="fr-FR" sz="2000" b="1" dirty="0" err="1" smtClean="0"/>
              <a:t>Title</a:t>
            </a:r>
            <a:r>
              <a:rPr lang="fr-FR" sz="2000" dirty="0" smtClean="0"/>
              <a:t>: </a:t>
            </a:r>
            <a:r>
              <a:rPr lang="fr-FR" sz="2000" dirty="0" smtClean="0"/>
              <a:t>Une </a:t>
            </a:r>
            <a:r>
              <a:rPr lang="fr-FR" sz="2000" dirty="0" smtClean="0"/>
              <a:t>variable factorielle qui contient Mr, Mrs, Miss, Master…</a:t>
            </a:r>
          </a:p>
          <a:p>
            <a:pPr lvl="1"/>
            <a:r>
              <a:rPr lang="fr-FR" sz="2000" b="1" dirty="0" err="1" smtClean="0"/>
              <a:t>TitleAge</a:t>
            </a:r>
            <a:r>
              <a:rPr lang="fr-FR" sz="2000" dirty="0" smtClean="0"/>
              <a:t>: </a:t>
            </a:r>
            <a:r>
              <a:rPr lang="fr-FR" sz="2000" dirty="0" smtClean="0"/>
              <a:t>Un </a:t>
            </a:r>
            <a:r>
              <a:rPr lang="fr-FR" sz="2000" dirty="0" smtClean="0"/>
              <a:t>regroupement des classes de la variable </a:t>
            </a:r>
            <a:r>
              <a:rPr lang="fr-FR" sz="2000" dirty="0" err="1" smtClean="0"/>
              <a:t>Title</a:t>
            </a:r>
            <a:r>
              <a:rPr lang="fr-FR" sz="2000" dirty="0" smtClean="0"/>
              <a:t> selon </a:t>
            </a:r>
            <a:r>
              <a:rPr lang="fr-FR" sz="2000" dirty="0" smtClean="0"/>
              <a:t>l'âge.</a:t>
            </a:r>
            <a:endParaRPr lang="fr-FR" sz="2000" dirty="0" smtClean="0"/>
          </a:p>
          <a:p>
            <a:pPr lvl="1"/>
            <a:r>
              <a:rPr lang="fr-FR" sz="2000" b="1" dirty="0" err="1" smtClean="0"/>
              <a:t>TitleFare</a:t>
            </a:r>
            <a:r>
              <a:rPr lang="fr-FR" sz="2000" dirty="0" smtClean="0"/>
              <a:t>: </a:t>
            </a:r>
            <a:r>
              <a:rPr lang="fr-FR" sz="2000" dirty="0" smtClean="0"/>
              <a:t>Pareil </a:t>
            </a:r>
            <a:r>
              <a:rPr lang="fr-FR" sz="2000" dirty="0" smtClean="0"/>
              <a:t>selon le prix de ticket.</a:t>
            </a:r>
          </a:p>
          <a:p>
            <a:pPr lvl="1"/>
            <a:r>
              <a:rPr lang="fr-FR" sz="2000" b="1" dirty="0" err="1" smtClean="0"/>
              <a:t>TitleStat</a:t>
            </a:r>
            <a:r>
              <a:rPr lang="fr-FR" sz="2000" dirty="0" smtClean="0"/>
              <a:t>: </a:t>
            </a:r>
            <a:r>
              <a:rPr lang="fr-FR" sz="2000" dirty="0" smtClean="0"/>
              <a:t>Pareil </a:t>
            </a:r>
            <a:r>
              <a:rPr lang="fr-FR" sz="2000" dirty="0" smtClean="0"/>
              <a:t>avec l’œil nue. </a:t>
            </a:r>
          </a:p>
          <a:p>
            <a:pPr lvl="1"/>
            <a:r>
              <a:rPr lang="fr-FR" sz="2000" b="1" dirty="0" smtClean="0"/>
              <a:t>Title1</a:t>
            </a:r>
            <a:r>
              <a:rPr lang="fr-FR" sz="2000" dirty="0" smtClean="0"/>
              <a:t>: </a:t>
            </a:r>
            <a:r>
              <a:rPr lang="fr-FR" sz="2000" dirty="0" smtClean="0"/>
              <a:t>Pareil </a:t>
            </a:r>
            <a:r>
              <a:rPr lang="fr-FR" sz="2000" dirty="0" smtClean="0"/>
              <a:t>selon la variable </a:t>
            </a:r>
            <a:r>
              <a:rPr lang="fr-FR" sz="2000" dirty="0" err="1" smtClean="0"/>
              <a:t>Survived</a:t>
            </a:r>
            <a:r>
              <a:rPr lang="fr-FR" sz="2000" dirty="0" smtClean="0"/>
              <a:t>.</a:t>
            </a:r>
          </a:p>
          <a:p>
            <a:pPr lvl="1"/>
            <a:r>
              <a:rPr lang="fr-FR" sz="2000" b="1" dirty="0"/>
              <a:t>Len</a:t>
            </a:r>
            <a:r>
              <a:rPr lang="fr-FR" sz="2000" dirty="0"/>
              <a:t>: </a:t>
            </a:r>
            <a:r>
              <a:rPr lang="fr-FR" sz="2000" dirty="0" smtClean="0"/>
              <a:t>Taille </a:t>
            </a:r>
            <a:r>
              <a:rPr lang="fr-FR" sz="2000" dirty="0"/>
              <a:t>de la variable Name(qui était très </a:t>
            </a:r>
            <a:r>
              <a:rPr lang="fr-FR" sz="2000" dirty="0" smtClean="0"/>
              <a:t>significative </a:t>
            </a:r>
            <a:r>
              <a:rPr lang="fr-FR" sz="2000" dirty="0"/>
              <a:t>pour quelques modèles)</a:t>
            </a:r>
          </a:p>
          <a:p>
            <a:pPr lvl="1"/>
            <a:endParaRPr lang="fr-FR" sz="200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807224" y="2356835"/>
            <a:ext cx="64123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smtClean="0"/>
              <a:t>2.2. Comment </a:t>
            </a:r>
            <a:r>
              <a:rPr lang="fr-FR" dirty="0"/>
              <a:t>on a traité les variables </a:t>
            </a:r>
            <a:r>
              <a:rPr lang="fr-FR" dirty="0" smtClean="0"/>
              <a:t>redondantes</a:t>
            </a:r>
            <a:r>
              <a:rPr lang="fr-FR" dirty="0"/>
              <a:t>?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87081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irection Ion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1184</TotalTime>
  <Words>1745</Words>
  <Application>Microsoft Office PowerPoint</Application>
  <PresentationFormat>Grand écran</PresentationFormat>
  <Paragraphs>224</Paragraphs>
  <Slides>32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Century Gothic</vt:lpstr>
      <vt:lpstr>Wingdings</vt:lpstr>
      <vt:lpstr>Wingdings 3</vt:lpstr>
      <vt:lpstr>Direction Ion</vt:lpstr>
      <vt:lpstr>Projet de modélisation statistique</vt:lpstr>
      <vt:lpstr>Plan</vt:lpstr>
      <vt:lpstr>Introduction:</vt:lpstr>
      <vt:lpstr>Jeu de données (1/3)</vt:lpstr>
      <vt:lpstr>Jeu de données (2/3)</vt:lpstr>
      <vt:lpstr>Jeu de données (3/3)</vt:lpstr>
      <vt:lpstr>2. Nettoyage des données: (1)</vt:lpstr>
      <vt:lpstr>Nettoyage des données: (2)</vt:lpstr>
      <vt:lpstr>Nettoyage des données: (3)</vt:lpstr>
      <vt:lpstr>Nettoyage des données: (4)</vt:lpstr>
      <vt:lpstr>Nettoyage des données: (5)</vt:lpstr>
      <vt:lpstr>Nettoyage des données: (6)</vt:lpstr>
      <vt:lpstr>Nettoyage des données: (7)</vt:lpstr>
      <vt:lpstr>Construction des modèles (1)</vt:lpstr>
      <vt:lpstr>Construction des modèles (2)</vt:lpstr>
      <vt:lpstr>Construction des modèles (3)</vt:lpstr>
      <vt:lpstr>Construction des modèles (4)</vt:lpstr>
      <vt:lpstr>Construction des modèles (5)</vt:lpstr>
      <vt:lpstr>Construction des modèles (6)</vt:lpstr>
      <vt:lpstr>Construction des modèles (7)</vt:lpstr>
      <vt:lpstr>Construction des modèles (8)</vt:lpstr>
      <vt:lpstr>Construction des modèles (9)</vt:lpstr>
      <vt:lpstr>Construction des modèles (10)</vt:lpstr>
      <vt:lpstr>Construction des modèles (11)</vt:lpstr>
      <vt:lpstr>Construction des modèles (12)</vt:lpstr>
      <vt:lpstr>Construction des modèles (13)</vt:lpstr>
      <vt:lpstr>Construction des modèles (14)</vt:lpstr>
      <vt:lpstr>Construction des modèles (15)</vt:lpstr>
      <vt:lpstr>Construction des modèles (16)</vt:lpstr>
      <vt:lpstr>Construction des modèles (17)</vt:lpstr>
      <vt:lpstr>Comparaison des modèles :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Gamification</dc:title>
  <dc:creator>TABKA</dc:creator>
  <cp:lastModifiedBy>Rawen AZIZA</cp:lastModifiedBy>
  <cp:revision>81</cp:revision>
  <dcterms:created xsi:type="dcterms:W3CDTF">2015-04-23T22:34:28Z</dcterms:created>
  <dcterms:modified xsi:type="dcterms:W3CDTF">2016-04-21T00:08:46Z</dcterms:modified>
</cp:coreProperties>
</file>