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17" r:id="rId1"/>
  </p:sldMasterIdLst>
  <p:notesMasterIdLst>
    <p:notesMasterId r:id="rId51"/>
  </p:notesMasterIdLst>
  <p:sldIdLst>
    <p:sldId id="256" r:id="rId2"/>
    <p:sldId id="257" r:id="rId3"/>
    <p:sldId id="258" r:id="rId4"/>
    <p:sldId id="296" r:id="rId5"/>
    <p:sldId id="297" r:id="rId6"/>
    <p:sldId id="338" r:id="rId7"/>
    <p:sldId id="262" r:id="rId8"/>
    <p:sldId id="339" r:id="rId9"/>
    <p:sldId id="299" r:id="rId10"/>
    <p:sldId id="301" r:id="rId11"/>
    <p:sldId id="302" r:id="rId12"/>
    <p:sldId id="303" r:id="rId13"/>
    <p:sldId id="340" r:id="rId14"/>
    <p:sldId id="304" r:id="rId15"/>
    <p:sldId id="305" r:id="rId16"/>
    <p:sldId id="306" r:id="rId17"/>
    <p:sldId id="308" r:id="rId18"/>
    <p:sldId id="341" r:id="rId19"/>
    <p:sldId id="309" r:id="rId20"/>
    <p:sldId id="310" r:id="rId21"/>
    <p:sldId id="311" r:id="rId22"/>
    <p:sldId id="312" r:id="rId23"/>
    <p:sldId id="313" r:id="rId24"/>
    <p:sldId id="342" r:id="rId25"/>
    <p:sldId id="314" r:id="rId26"/>
    <p:sldId id="315" r:id="rId27"/>
    <p:sldId id="316" r:id="rId28"/>
    <p:sldId id="317" r:id="rId29"/>
    <p:sldId id="318" r:id="rId30"/>
    <p:sldId id="319" r:id="rId31"/>
    <p:sldId id="320" r:id="rId32"/>
    <p:sldId id="321" r:id="rId33"/>
    <p:sldId id="322" r:id="rId34"/>
    <p:sldId id="343" r:id="rId35"/>
    <p:sldId id="344" r:id="rId36"/>
    <p:sldId id="289" r:id="rId37"/>
    <p:sldId id="345" r:id="rId38"/>
    <p:sldId id="348" r:id="rId39"/>
    <p:sldId id="349" r:id="rId40"/>
    <p:sldId id="346" r:id="rId41"/>
    <p:sldId id="323" r:id="rId42"/>
    <p:sldId id="337" r:id="rId43"/>
    <p:sldId id="347" r:id="rId44"/>
    <p:sldId id="325" r:id="rId45"/>
    <p:sldId id="331" r:id="rId46"/>
    <p:sldId id="332" r:id="rId47"/>
    <p:sldId id="333" r:id="rId48"/>
    <p:sldId id="334" r:id="rId49"/>
    <p:sldId id="335" r:id="rId50"/>
  </p:sldIdLst>
  <p:sldSz cx="9144000" cy="5143500" type="screen16x9"/>
  <p:notesSz cx="6858000" cy="9144000"/>
  <p:embeddedFontLst>
    <p:embeddedFont>
      <p:font typeface="Gill Sans MT" panose="020B0502020104020203" pitchFamily="34" charset="0"/>
      <p:regular r:id="rId52"/>
      <p:bold r:id="rId53"/>
      <p:italic r:id="rId54"/>
      <p:boldItalic r:id="rId55"/>
    </p:embeddedFont>
    <p:embeddedFont>
      <p:font typeface="Open Sans" panose="020B0606030504020204" pitchFamily="34" charset="0"/>
      <p:regular r:id="rId56"/>
      <p:bold r:id="rId57"/>
      <p:italic r:id="rId58"/>
      <p:boldItalic r:id="rId59"/>
    </p:embeddedFont>
    <p:embeddedFont>
      <p:font typeface="Wingdings 2" panose="05020102010507070707" pitchFamily="18" charset="2"/>
      <p:regular r:id="rId60"/>
    </p:embeddedFont>
    <p:embeddedFont>
      <p:font typeface="Lato" panose="020B0604020202020204" charset="0"/>
      <p:regular r:id="rId61"/>
      <p:bold r:id="rId62"/>
      <p:italic r:id="rId63"/>
      <p:boldItalic r:id="rId6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53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DA9FC6-5194-418A-9BA9-1A6A13A91403}">
  <a:tblStyle styleId="{A2DA9FC6-5194-418A-9BA9-1A6A13A91403}"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384" autoAdjust="0"/>
  </p:normalViewPr>
  <p:slideViewPr>
    <p:cSldViewPr snapToGrid="0">
      <p:cViewPr varScale="1">
        <p:scale>
          <a:sx n="93" d="100"/>
          <a:sy n="93" d="100"/>
        </p:scale>
        <p:origin x="720" y="78"/>
      </p:cViewPr>
      <p:guideLst/>
    </p:cSldViewPr>
  </p:slideViewPr>
  <p:outlineViewPr>
    <p:cViewPr>
      <p:scale>
        <a:sx n="33" d="100"/>
        <a:sy n="33" d="100"/>
      </p:scale>
      <p:origin x="0" y="-1170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61"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79849577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4216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418542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3794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81208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39829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696402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742072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59849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406304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901877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40627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4457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195084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18829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289077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33109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662850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94271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042325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970217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289435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723052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21558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729937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271548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755126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601491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366935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6116527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fr"/>
              <a:t>un Forwarder transmettre vers un port les informations arrivant sur un autre, de préférence sans modification ni traitement.​</a:t>
            </a:r>
          </a:p>
          <a:p>
            <a:pPr lvl="0" rtl="0">
              <a:spcBef>
                <a:spcPts val="0"/>
              </a:spcBef>
              <a:buNone/>
            </a:pPr>
            <a:endParaRPr dirty="0"/>
          </a:p>
          <a:p>
            <a:pPr lvl="0" rtl="0">
              <a:spcBef>
                <a:spcPts val="0"/>
              </a:spcBef>
              <a:buNone/>
            </a:pPr>
            <a:r>
              <a:rPr lang="fr"/>
              <a:t>Un broker est un serre à buffer et permet de vérifier que toutes les données sortant de forwarder sont correctement transmises à l’outil de stockage(ES) ou aux outils de traitement (Spark).</a:t>
            </a:r>
          </a:p>
          <a:p>
            <a:pPr lvl="0" rtl="0">
              <a:spcBef>
                <a:spcPts val="0"/>
              </a:spcBef>
              <a:buNone/>
            </a:pPr>
            <a:endParaRPr dirty="0"/>
          </a:p>
          <a:p>
            <a:pPr lvl="0" rtl="0">
              <a:spcBef>
                <a:spcPts val="0"/>
              </a:spcBef>
              <a:buNone/>
            </a:pPr>
            <a:r>
              <a:rPr lang="fr"/>
              <a:t>…..</a:t>
            </a:r>
          </a:p>
        </p:txBody>
      </p:sp>
    </p:spTree>
    <p:extLst>
      <p:ext uri="{BB962C8B-B14F-4D97-AF65-F5344CB8AC3E}">
        <p14:creationId xmlns:p14="http://schemas.microsoft.com/office/powerpoint/2010/main" val="31369914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57035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1182622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78130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a:t>un Forwarder transmet vers un port les informations arrivant sur un autre, de préférence sans modification ni traitement.</a:t>
            </a:r>
          </a:p>
        </p:txBody>
      </p:sp>
    </p:spTree>
    <p:extLst>
      <p:ext uri="{BB962C8B-B14F-4D97-AF65-F5344CB8AC3E}">
        <p14:creationId xmlns:p14="http://schemas.microsoft.com/office/powerpoint/2010/main" val="40759463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126407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3981934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4762686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412021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8128715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6796201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0268168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5935012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5461346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328251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a:t>un Forwarder transmet vers un port les informations arrivant sur un autre, de préférence sans modification ni traitement.</a:t>
            </a:r>
          </a:p>
        </p:txBody>
      </p:sp>
    </p:spTree>
    <p:extLst>
      <p:ext uri="{BB962C8B-B14F-4D97-AF65-F5344CB8AC3E}">
        <p14:creationId xmlns:p14="http://schemas.microsoft.com/office/powerpoint/2010/main" val="2949764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a:t>un Forwarder transmet vers un port les informations arrivant sur un autre, de préférence sans modification ni traitement.</a:t>
            </a:r>
          </a:p>
        </p:txBody>
      </p:sp>
    </p:spTree>
    <p:extLst>
      <p:ext uri="{BB962C8B-B14F-4D97-AF65-F5344CB8AC3E}">
        <p14:creationId xmlns:p14="http://schemas.microsoft.com/office/powerpoint/2010/main" val="132726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fr"/>
              <a:t>un Forwarder transmet vers un port les informations arrivant sur un autre, de préférence sans modification ni traitement.</a:t>
            </a:r>
          </a:p>
        </p:txBody>
      </p:sp>
    </p:spTree>
    <p:extLst>
      <p:ext uri="{BB962C8B-B14F-4D97-AF65-F5344CB8AC3E}">
        <p14:creationId xmlns:p14="http://schemas.microsoft.com/office/powerpoint/2010/main" val="1933172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75716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409985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endParaRPr lang="en-US" dirty="0"/>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lvl="0" algn="r">
              <a:spcBef>
                <a:spcPts val="0"/>
              </a:spcBef>
              <a:buNone/>
            </a:pPr>
            <a:fld id="{00000000-1234-1234-1234-123412341234}" type="slidenum">
              <a:rPr lang="fr" sz="1000" smtClean="0">
                <a:solidFill>
                  <a:schemeClr val="dk2"/>
                </a:solidFill>
                <a:latin typeface="Open Sans"/>
                <a:ea typeface="Open Sans"/>
                <a:cs typeface="Open Sans"/>
                <a:sym typeface="Open Sans"/>
              </a:rPr>
              <a:t>‹N°›</a:t>
            </a:fld>
            <a:endParaRPr lang="fr"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422308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fr" sz="1000" smtClean="0">
                <a:solidFill>
                  <a:schemeClr val="dk2"/>
                </a:solidFill>
                <a:latin typeface="Open Sans"/>
                <a:ea typeface="Open Sans"/>
                <a:cs typeface="Open Sans"/>
                <a:sym typeface="Open Sans"/>
              </a:rPr>
              <a:t>‹N°›</a:t>
            </a:fld>
            <a:endParaRPr lang="fr"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1664746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endParaRPr lang="en-US" dirty="0"/>
          </a:p>
        </p:txBody>
      </p:sp>
      <p:sp>
        <p:nvSpPr>
          <p:cNvPr id="5" name="Footer Placeholder 4"/>
          <p:cNvSpPr>
            <a:spLocks noGrp="1"/>
          </p:cNvSpPr>
          <p:nvPr>
            <p:ph type="ftr" sz="quarter" idx="11"/>
          </p:nvPr>
        </p:nvSpPr>
        <p:spPr>
          <a:xfrm>
            <a:off x="581193" y="4463859"/>
            <a:ext cx="5922209" cy="273844"/>
          </a:xfrm>
        </p:spPr>
        <p:txBody>
          <a:bodyPr/>
          <a:lstStyle/>
          <a:p>
            <a:endParaRPr lang="en-US" dirty="0"/>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lvl="0" algn="r">
              <a:spcBef>
                <a:spcPts val="0"/>
              </a:spcBef>
              <a:buNone/>
            </a:pPr>
            <a:fld id="{00000000-1234-1234-1234-123412341234}" type="slidenum">
              <a:rPr lang="fr" sz="1000" smtClean="0">
                <a:solidFill>
                  <a:schemeClr val="dk2"/>
                </a:solidFill>
                <a:latin typeface="Open Sans"/>
                <a:ea typeface="Open Sans"/>
                <a:cs typeface="Open Sans"/>
                <a:sym typeface="Open Sans"/>
              </a:rPr>
              <a:t>‹N°›</a:t>
            </a:fld>
            <a:endParaRPr lang="fr"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2413384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extLst>
      <p:ext uri="{BB962C8B-B14F-4D97-AF65-F5344CB8AC3E}">
        <p14:creationId xmlns:p14="http://schemas.microsoft.com/office/powerpoint/2010/main" val="1320004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solidFill>
                  <a:schemeClr val="lt1"/>
                </a:solidFill>
              </a:rPr>
              <a:t>‹N°›</a:t>
            </a:fld>
            <a:endParaRPr lang="fr">
              <a:solidFill>
                <a:schemeClr val="lt1"/>
              </a:solidFill>
            </a:endParaRPr>
          </a:p>
        </p:txBody>
      </p:sp>
    </p:spTree>
    <p:extLst>
      <p:ext uri="{BB962C8B-B14F-4D97-AF65-F5344CB8AC3E}">
        <p14:creationId xmlns:p14="http://schemas.microsoft.com/office/powerpoint/2010/main" val="53734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fr-FR"/>
              <a:t>Modifiez le style du titre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4467103"/>
            <a:ext cx="789381" cy="273844"/>
          </a:xfrm>
        </p:spPr>
        <p:txBody>
          <a:bodyPr/>
          <a:lstStyle/>
          <a:p>
            <a:pPr lvl="0" algn="r">
              <a:spcBef>
                <a:spcPts val="0"/>
              </a:spcBef>
              <a:buNone/>
            </a:pPr>
            <a:fld id="{00000000-1234-1234-1234-123412341234}" type="slidenum">
              <a:rPr lang="fr" sz="1000" smtClean="0">
                <a:solidFill>
                  <a:schemeClr val="dk2"/>
                </a:solidFill>
                <a:latin typeface="Open Sans"/>
                <a:ea typeface="Open Sans"/>
                <a:cs typeface="Open Sans"/>
                <a:sym typeface="Open Sans"/>
              </a:rPr>
              <a:t>‹N°›</a:t>
            </a:fld>
            <a:endParaRPr lang="fr"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384692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lvl="0" algn="r">
              <a:spcBef>
                <a:spcPts val="0"/>
              </a:spcBef>
              <a:buNone/>
            </a:pPr>
            <a:fld id="{00000000-1234-1234-1234-123412341234}" type="slidenum">
              <a:rPr lang="fr" sz="1000" smtClean="0">
                <a:solidFill>
                  <a:schemeClr val="dk2"/>
                </a:solidFill>
                <a:latin typeface="Open Sans"/>
                <a:ea typeface="Open Sans"/>
                <a:cs typeface="Open Sans"/>
                <a:sym typeface="Open Sans"/>
              </a:rPr>
              <a:t>‹N°›</a:t>
            </a:fld>
            <a:endParaRPr lang="fr"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420545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fr-FR"/>
              <a:t>Modifiez le style du titre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fr" sz="1000" smtClean="0">
                <a:solidFill>
                  <a:schemeClr val="dk2"/>
                </a:solidFill>
                <a:latin typeface="Open Sans"/>
                <a:ea typeface="Open Sans"/>
                <a:cs typeface="Open Sans"/>
                <a:sym typeface="Open Sans"/>
              </a:rPr>
              <a:t>‹N°›</a:t>
            </a:fld>
            <a:endParaRPr lang="fr"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1865556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fr-FR"/>
              <a:t>Modifiez le style du titre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Modifier les styles du texte du masque</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Modifier les styles du texte du masque</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fr" sz="1000" smtClean="0">
                <a:solidFill>
                  <a:schemeClr val="dk2"/>
                </a:solidFill>
                <a:latin typeface="Open Sans"/>
                <a:ea typeface="Open Sans"/>
                <a:cs typeface="Open Sans"/>
                <a:sym typeface="Open Sans"/>
              </a:rPr>
              <a:t>‹N°›</a:t>
            </a:fld>
            <a:endParaRPr lang="fr"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130790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fr" sz="1000" smtClean="0">
                <a:solidFill>
                  <a:schemeClr val="dk2"/>
                </a:solidFill>
                <a:latin typeface="Open Sans"/>
                <a:ea typeface="Open Sans"/>
                <a:cs typeface="Open Sans"/>
                <a:sym typeface="Open Sans"/>
              </a:rPr>
              <a:t>‹N°›</a:t>
            </a:fld>
            <a:endParaRPr lang="fr"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20031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lgn="r">
              <a:spcBef>
                <a:spcPts val="0"/>
              </a:spcBef>
              <a:buNone/>
            </a:pPr>
            <a:fld id="{00000000-1234-1234-1234-123412341234}" type="slidenum">
              <a:rPr lang="fr" sz="1000" smtClean="0">
                <a:solidFill>
                  <a:schemeClr val="dk2"/>
                </a:solidFill>
                <a:latin typeface="Open Sans"/>
                <a:ea typeface="Open Sans"/>
                <a:cs typeface="Open Sans"/>
                <a:sym typeface="Open Sans"/>
              </a:rPr>
              <a:t>‹N°›</a:t>
            </a:fld>
            <a:endParaRPr lang="fr"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272334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lvl="0" algn="r">
              <a:spcBef>
                <a:spcPts val="0"/>
              </a:spcBef>
              <a:buNone/>
            </a:pPr>
            <a:fld id="{00000000-1234-1234-1234-123412341234}" type="slidenum">
              <a:rPr lang="fr" sz="1000" smtClean="0">
                <a:solidFill>
                  <a:schemeClr val="dk2"/>
                </a:solidFill>
                <a:latin typeface="Open Sans"/>
                <a:ea typeface="Open Sans"/>
                <a:cs typeface="Open Sans"/>
                <a:sym typeface="Open Sans"/>
              </a:rPr>
              <a:t>‹N°›</a:t>
            </a:fld>
            <a:endParaRPr lang="fr"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280798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fr" sz="1000" smtClean="0">
                <a:solidFill>
                  <a:schemeClr val="dk2"/>
                </a:solidFill>
                <a:latin typeface="Open Sans"/>
                <a:ea typeface="Open Sans"/>
                <a:cs typeface="Open Sans"/>
                <a:sym typeface="Open Sans"/>
              </a:rPr>
              <a:t>‹N°›</a:t>
            </a:fld>
            <a:endParaRPr lang="fr"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42373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endParaRPr lang="en-US" dirty="0"/>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lvl="0" algn="r">
              <a:spcBef>
                <a:spcPts val="0"/>
              </a:spcBef>
              <a:buNone/>
            </a:pPr>
            <a:fld id="{00000000-1234-1234-1234-123412341234}" type="slidenum">
              <a:rPr lang="fr" sz="1000" smtClean="0">
                <a:solidFill>
                  <a:schemeClr val="dk2"/>
                </a:solidFill>
                <a:latin typeface="Open Sans"/>
                <a:ea typeface="Open Sans"/>
                <a:cs typeface="Open Sans"/>
                <a:sym typeface="Open Sans"/>
              </a:rPr>
              <a:t>‹N°›</a:t>
            </a:fld>
            <a:endParaRPr lang="fr" sz="1000">
              <a:solidFill>
                <a:schemeClr val="dk2"/>
              </a:solidFill>
              <a:latin typeface="Open Sans"/>
              <a:ea typeface="Open Sans"/>
              <a:cs typeface="Open Sans"/>
              <a:sym typeface="Open Sans"/>
            </a:endParaRPr>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39949484"/>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Lst>
  <p:hf hd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435894" y="991355"/>
            <a:ext cx="8245162" cy="1106260"/>
          </a:xfrm>
          <a:prstGeom prst="rect">
            <a:avLst/>
          </a:prstGeom>
        </p:spPr>
        <p:txBody>
          <a:bodyPr lIns="91425" tIns="91425" rIns="91425" bIns="91425" anchor="b" anchorCtr="0">
            <a:noAutofit/>
          </a:bodyPr>
          <a:lstStyle/>
          <a:p>
            <a:pPr lvl="0" algn="ctr">
              <a:spcBef>
                <a:spcPts val="0"/>
              </a:spcBef>
              <a:buNone/>
            </a:pPr>
            <a:r>
              <a:rPr lang="fr-FR" sz="3600" b="1" dirty="0" smtClean="0">
                <a:latin typeface="Lato" panose="020B0604020202020204" charset="0"/>
              </a:rPr>
              <a:t>Solution </a:t>
            </a:r>
            <a:r>
              <a:rPr lang="fr-FR" sz="3600" b="1" dirty="0" err="1" smtClean="0">
                <a:latin typeface="Lato" panose="020B0604020202020204" charset="0"/>
              </a:rPr>
              <a:t>Azule</a:t>
            </a:r>
            <a:r>
              <a:rPr lang="fr-FR" sz="3600" b="1" dirty="0" smtClean="0">
                <a:latin typeface="Lato" panose="020B0604020202020204" charset="0"/>
              </a:rPr>
              <a:t> pour </a:t>
            </a:r>
            <a:r>
              <a:rPr lang="fr-FR" sz="3600" b="1" dirty="0" err="1" smtClean="0">
                <a:latin typeface="Lato" panose="020B0604020202020204" charset="0"/>
              </a:rPr>
              <a:t>liligo</a:t>
            </a:r>
            <a:r>
              <a:rPr lang="fr-FR" sz="3600" b="1" dirty="0" smtClean="0">
                <a:latin typeface="Lato" panose="020B0604020202020204" charset="0"/>
              </a:rPr>
              <a:t> </a:t>
            </a:r>
            <a:endParaRPr sz="3600" b="1" dirty="0">
              <a:latin typeface="Lato" panose="020B0604020202020204" charset="0"/>
            </a:endParaRPr>
          </a:p>
        </p:txBody>
      </p:sp>
      <p:sp>
        <p:nvSpPr>
          <p:cNvPr id="2" name="ZoneTexte 1"/>
          <p:cNvSpPr txBox="1"/>
          <p:nvPr/>
        </p:nvSpPr>
        <p:spPr>
          <a:xfrm>
            <a:off x="435894" y="2342733"/>
            <a:ext cx="3056862" cy="2800767"/>
          </a:xfrm>
          <a:prstGeom prst="rect">
            <a:avLst/>
          </a:prstGeom>
          <a:noFill/>
        </p:spPr>
        <p:txBody>
          <a:bodyPr wrap="none" rtlCol="0">
            <a:spAutoFit/>
          </a:bodyPr>
          <a:lstStyle/>
          <a:p>
            <a:r>
              <a:rPr lang="fr-FR" sz="1600" dirty="0">
                <a:solidFill>
                  <a:schemeClr val="bg1"/>
                </a:solidFill>
              </a:rPr>
              <a:t>Professeur : </a:t>
            </a:r>
            <a:r>
              <a:rPr lang="fr-FR" sz="1600" dirty="0" err="1">
                <a:solidFill>
                  <a:schemeClr val="bg1"/>
                </a:solidFill>
              </a:rPr>
              <a:t>Aymen</a:t>
            </a:r>
            <a:r>
              <a:rPr lang="fr-FR" sz="1600" dirty="0">
                <a:solidFill>
                  <a:schemeClr val="bg1"/>
                </a:solidFill>
              </a:rPr>
              <a:t> GHADGHADI</a:t>
            </a:r>
          </a:p>
          <a:p>
            <a:endParaRPr lang="fr-FR" sz="1600" dirty="0">
              <a:solidFill>
                <a:schemeClr val="bg1"/>
              </a:solidFill>
            </a:endParaRPr>
          </a:p>
          <a:p>
            <a:r>
              <a:rPr lang="fr-FR" sz="1600" dirty="0">
                <a:solidFill>
                  <a:schemeClr val="bg1"/>
                </a:solidFill>
              </a:rPr>
              <a:t>Groupe : </a:t>
            </a:r>
            <a:r>
              <a:rPr lang="fr-FR" sz="1600" dirty="0" err="1">
                <a:solidFill>
                  <a:schemeClr val="bg1"/>
                </a:solidFill>
              </a:rPr>
              <a:t>Azule</a:t>
            </a:r>
            <a:endParaRPr lang="fr-FR" sz="1600" dirty="0">
              <a:solidFill>
                <a:schemeClr val="bg1"/>
              </a:solidFill>
            </a:endParaRPr>
          </a:p>
          <a:p>
            <a:endParaRPr lang="fr-FR" sz="1600" dirty="0">
              <a:solidFill>
                <a:schemeClr val="bg1"/>
              </a:solidFill>
            </a:endParaRPr>
          </a:p>
          <a:p>
            <a:r>
              <a:rPr lang="fr-FR" sz="1600" dirty="0" err="1">
                <a:solidFill>
                  <a:schemeClr val="bg1"/>
                </a:solidFill>
              </a:rPr>
              <a:t>Marwen</a:t>
            </a:r>
            <a:r>
              <a:rPr lang="fr-FR" sz="1600" dirty="0">
                <a:solidFill>
                  <a:schemeClr val="bg1"/>
                </a:solidFill>
              </a:rPr>
              <a:t> TOUZI</a:t>
            </a:r>
          </a:p>
          <a:p>
            <a:r>
              <a:rPr lang="fr-FR" sz="1600" dirty="0" smtClean="0">
                <a:solidFill>
                  <a:schemeClr val="bg1"/>
                </a:solidFill>
              </a:rPr>
              <a:t>Salma BENNISS</a:t>
            </a:r>
            <a:endParaRPr lang="fr-FR" sz="1600" dirty="0">
              <a:solidFill>
                <a:schemeClr val="bg1"/>
              </a:solidFill>
            </a:endParaRPr>
          </a:p>
          <a:p>
            <a:r>
              <a:rPr lang="fr-FR" sz="1600" dirty="0">
                <a:solidFill>
                  <a:schemeClr val="bg1"/>
                </a:solidFill>
              </a:rPr>
              <a:t>Hibatallah HADJ KACEM</a:t>
            </a:r>
          </a:p>
          <a:p>
            <a:r>
              <a:rPr lang="fr-FR" sz="1600" dirty="0">
                <a:solidFill>
                  <a:schemeClr val="bg1"/>
                </a:solidFill>
              </a:rPr>
              <a:t>Walid GAFSI</a:t>
            </a:r>
          </a:p>
          <a:p>
            <a:r>
              <a:rPr lang="fr-FR" sz="1600" dirty="0" err="1">
                <a:solidFill>
                  <a:schemeClr val="bg1"/>
                </a:solidFill>
              </a:rPr>
              <a:t>Fourat</a:t>
            </a:r>
            <a:r>
              <a:rPr lang="fr-FR" sz="1600" dirty="0">
                <a:solidFill>
                  <a:schemeClr val="bg1"/>
                </a:solidFill>
              </a:rPr>
              <a:t> MASTOURI</a:t>
            </a:r>
          </a:p>
          <a:p>
            <a:endParaRPr lang="fr-FR" sz="1600" dirty="0">
              <a:solidFill>
                <a:schemeClr val="bg1"/>
              </a:solidFill>
            </a:endParaRPr>
          </a:p>
          <a:p>
            <a:endParaRPr lang="fr-FR" sz="1600" dirty="0">
              <a:solidFill>
                <a:schemeClr val="bg1"/>
              </a:solidFill>
            </a:endParaRPr>
          </a:p>
        </p:txBody>
      </p:sp>
      <p:pic>
        <p:nvPicPr>
          <p:cNvPr id="4" name="Shape 85"/>
          <p:cNvPicPr preferRelativeResize="0"/>
          <p:nvPr/>
        </p:nvPicPr>
        <p:blipFill>
          <a:blip r:embed="rId3">
            <a:alphaModFix/>
          </a:blip>
          <a:stretch>
            <a:fillRect/>
          </a:stretch>
        </p:blipFill>
        <p:spPr>
          <a:xfrm>
            <a:off x="318499" y="472611"/>
            <a:ext cx="965771" cy="692454"/>
          </a:xfrm>
          <a:prstGeom prst="rect">
            <a:avLst/>
          </a:prstGeom>
          <a:noFill/>
          <a:ln>
            <a:noFill/>
          </a:ln>
        </p:spPr>
      </p:pic>
      <p:pic>
        <p:nvPicPr>
          <p:cNvPr id="6" name="Shape 92"/>
          <p:cNvPicPr preferRelativeResize="0"/>
          <p:nvPr/>
        </p:nvPicPr>
        <p:blipFill>
          <a:blip r:embed="rId4">
            <a:alphaModFix/>
          </a:blip>
          <a:stretch>
            <a:fillRect/>
          </a:stretch>
        </p:blipFill>
        <p:spPr>
          <a:xfrm>
            <a:off x="7272381" y="550720"/>
            <a:ext cx="1224347" cy="61434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lvl="0" algn="l" rtl="0">
              <a:lnSpc>
                <a:spcPct val="115000"/>
              </a:lnSpc>
              <a:spcBef>
                <a:spcPts val="0"/>
              </a:spcBef>
              <a:spcAft>
                <a:spcPts val="1600"/>
              </a:spcAft>
              <a:buNone/>
            </a:pPr>
            <a:r>
              <a:rPr lang="fr" sz="2000" b="1" dirty="0">
                <a:solidFill>
                  <a:schemeClr val="accent1">
                    <a:lumMod val="75000"/>
                  </a:schemeClr>
                </a:solidFill>
                <a:latin typeface="Lato" panose="020B0604020202020204" charset="0"/>
                <a:ea typeface="Lato"/>
                <a:cs typeface="Lato"/>
                <a:sym typeface="Lato"/>
              </a:rPr>
              <a:t>2.2 Forwarder (1/3): </a:t>
            </a:r>
            <a:r>
              <a:rPr lang="fr-FR" sz="2000" b="1" dirty="0" err="1">
                <a:solidFill>
                  <a:srgbClr val="FF5357"/>
                </a:solidFill>
                <a:latin typeface="Lato" panose="020B0604020202020204" charset="0"/>
                <a:ea typeface="Lato"/>
                <a:cs typeface="Lato"/>
                <a:sym typeface="Lato"/>
              </a:rPr>
              <a:t>Definition</a:t>
            </a:r>
            <a:endParaRPr lang="fr" sz="2000" b="1" dirty="0">
              <a:solidFill>
                <a:srgbClr val="FF5357"/>
              </a:solidFill>
              <a:latin typeface="Lato" panose="020B0604020202020204" charset="0"/>
              <a:ea typeface="Lato"/>
              <a:cs typeface="Lato"/>
              <a:sym typeface="Lato"/>
            </a:endParaRPr>
          </a:p>
        </p:txBody>
      </p:sp>
      <p:sp>
        <p:nvSpPr>
          <p:cNvPr id="7" name="Shape 123"/>
          <p:cNvSpPr txBox="1">
            <a:spLocks/>
          </p:cNvSpPr>
          <p:nvPr/>
        </p:nvSpPr>
        <p:spPr>
          <a:xfrm>
            <a:off x="678280" y="2684727"/>
            <a:ext cx="8521700" cy="1258888"/>
          </a:xfrm>
          <a:prstGeom prst="rect">
            <a:avLst/>
          </a:prstGeom>
        </p:spPr>
        <p:txBody>
          <a:bodyPr vert="horz" lIns="91425" tIns="91425" rIns="91425" bIns="91425" rtlCol="0"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a:spcBef>
                <a:spcPts val="0"/>
              </a:spcBef>
              <a:buFont typeface="Wingdings 2" panose="05020102010507070707" pitchFamily="18" charset="2"/>
              <a:buNone/>
            </a:pPr>
            <a:r>
              <a:rPr lang="fr-FR" sz="1400" dirty="0">
                <a:latin typeface="Lato" panose="020B0604020202020204" charset="0"/>
              </a:rPr>
              <a:t>Un </a:t>
            </a:r>
            <a:r>
              <a:rPr lang="fr-FR" sz="1400" dirty="0" err="1">
                <a:latin typeface="Lato" panose="020B0604020202020204" charset="0"/>
              </a:rPr>
              <a:t>Forwarder</a:t>
            </a:r>
            <a:r>
              <a:rPr lang="fr-FR" sz="1400" dirty="0">
                <a:latin typeface="Lato" panose="020B0604020202020204" charset="0"/>
              </a:rPr>
              <a:t> est un outil de transmission de données sans modification ni traitement. </a:t>
            </a:r>
          </a:p>
          <a:p>
            <a:pPr>
              <a:spcBef>
                <a:spcPts val="0"/>
              </a:spcBef>
              <a:buFont typeface="Wingdings 2" panose="05020102010507070707" pitchFamily="18" charset="2"/>
              <a:buNone/>
            </a:pPr>
            <a:r>
              <a:rPr lang="fr-FR" sz="1400" dirty="0">
                <a:latin typeface="Lato" panose="020B0604020202020204" charset="0"/>
              </a:rPr>
              <a:t>Les </a:t>
            </a:r>
            <a:r>
              <a:rPr lang="fr-FR" sz="1400" dirty="0" err="1">
                <a:latin typeface="Lato" panose="020B0604020202020204" charset="0"/>
              </a:rPr>
              <a:t>Forwarders</a:t>
            </a:r>
            <a:r>
              <a:rPr lang="fr-FR" sz="1400" dirty="0">
                <a:latin typeface="Lato" panose="020B0604020202020204" charset="0"/>
              </a:rPr>
              <a:t> les plus connus sont : </a:t>
            </a:r>
          </a:p>
          <a:p>
            <a:pPr algn="ctr">
              <a:spcBef>
                <a:spcPts val="0"/>
              </a:spcBef>
              <a:buFont typeface="Wingdings 2" panose="05020102010507070707" pitchFamily="18" charset="2"/>
              <a:buNone/>
            </a:pPr>
            <a:endParaRPr lang="fr-FR" sz="3200" b="1" dirty="0">
              <a:solidFill>
                <a:srgbClr val="CC0000"/>
              </a:solidFill>
              <a:latin typeface="Lato" panose="020B0604020202020204" charset="0"/>
            </a:endParaRPr>
          </a:p>
        </p:txBody>
      </p:sp>
      <p:sp>
        <p:nvSpPr>
          <p:cNvPr id="8" name="Shape 124"/>
          <p:cNvSpPr/>
          <p:nvPr/>
        </p:nvSpPr>
        <p:spPr>
          <a:xfrm>
            <a:off x="658750" y="1670932"/>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dirty="0">
                <a:solidFill>
                  <a:srgbClr val="FFFFFF"/>
                </a:solidFill>
              </a:rPr>
              <a:t>API Twitter</a:t>
            </a:r>
          </a:p>
        </p:txBody>
      </p:sp>
      <p:sp>
        <p:nvSpPr>
          <p:cNvPr id="9" name="Shape 125"/>
          <p:cNvSpPr/>
          <p:nvPr/>
        </p:nvSpPr>
        <p:spPr>
          <a:xfrm>
            <a:off x="3559925" y="1670932"/>
            <a:ext cx="1695600" cy="783600"/>
          </a:xfrm>
          <a:prstGeom prst="ellipse">
            <a:avLst/>
          </a:prstGeom>
          <a:solidFill>
            <a:srgbClr val="FF7C80"/>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dirty="0">
                <a:solidFill>
                  <a:srgbClr val="FFFFFF"/>
                </a:solidFill>
              </a:rPr>
              <a:t>Forwarder ?</a:t>
            </a:r>
          </a:p>
        </p:txBody>
      </p:sp>
      <p:sp>
        <p:nvSpPr>
          <p:cNvPr id="10" name="Shape 126"/>
          <p:cNvSpPr/>
          <p:nvPr/>
        </p:nvSpPr>
        <p:spPr>
          <a:xfrm>
            <a:off x="6532325" y="1670932"/>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sz="1700" dirty="0">
                <a:solidFill>
                  <a:srgbClr val="FFFFFF"/>
                </a:solidFill>
              </a:rPr>
              <a:t>Stockage </a:t>
            </a:r>
            <a:r>
              <a:rPr lang="fr" sz="1700">
                <a:solidFill>
                  <a:srgbClr val="FFFFFF"/>
                </a:solidFill>
              </a:rPr>
              <a:t>et archivage</a:t>
            </a:r>
            <a:endParaRPr lang="fr" sz="1700" dirty="0">
              <a:solidFill>
                <a:srgbClr val="FFFFFF"/>
              </a:solidFill>
            </a:endParaRPr>
          </a:p>
        </p:txBody>
      </p:sp>
      <p:cxnSp>
        <p:nvCxnSpPr>
          <p:cNvPr id="11" name="Shape 127"/>
          <p:cNvCxnSpPr>
            <a:stCxn id="8" idx="6"/>
            <a:endCxn id="9" idx="2"/>
          </p:cNvCxnSpPr>
          <p:nvPr/>
        </p:nvCxnSpPr>
        <p:spPr>
          <a:xfrm>
            <a:off x="2354350" y="2062732"/>
            <a:ext cx="1205700" cy="0"/>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cxnSp>
        <p:nvCxnSpPr>
          <p:cNvPr id="12" name="Shape 128"/>
          <p:cNvCxnSpPr/>
          <p:nvPr/>
        </p:nvCxnSpPr>
        <p:spPr>
          <a:xfrm>
            <a:off x="5255525" y="2062732"/>
            <a:ext cx="1205700" cy="0"/>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pic>
        <p:nvPicPr>
          <p:cNvPr id="13" name="Shape 129"/>
          <p:cNvPicPr preferRelativeResize="0"/>
          <p:nvPr/>
        </p:nvPicPr>
        <p:blipFill>
          <a:blip r:embed="rId3">
            <a:alphaModFix/>
          </a:blip>
          <a:stretch>
            <a:fillRect/>
          </a:stretch>
        </p:blipFill>
        <p:spPr>
          <a:xfrm>
            <a:off x="1184825" y="3687400"/>
            <a:ext cx="971999" cy="878210"/>
          </a:xfrm>
          <a:prstGeom prst="rect">
            <a:avLst/>
          </a:prstGeom>
          <a:noFill/>
          <a:ln>
            <a:noFill/>
          </a:ln>
        </p:spPr>
      </p:pic>
      <p:pic>
        <p:nvPicPr>
          <p:cNvPr id="14" name="Shape 130"/>
          <p:cNvPicPr preferRelativeResize="0"/>
          <p:nvPr/>
        </p:nvPicPr>
        <p:blipFill>
          <a:blip r:embed="rId4">
            <a:alphaModFix/>
          </a:blip>
          <a:stretch>
            <a:fillRect/>
          </a:stretch>
        </p:blipFill>
        <p:spPr>
          <a:xfrm>
            <a:off x="3559925" y="3687400"/>
            <a:ext cx="878200" cy="878200"/>
          </a:xfrm>
          <a:prstGeom prst="rect">
            <a:avLst/>
          </a:prstGeom>
          <a:noFill/>
          <a:ln>
            <a:noFill/>
          </a:ln>
        </p:spPr>
      </p:pic>
      <p:pic>
        <p:nvPicPr>
          <p:cNvPr id="15" name="Shape 131"/>
          <p:cNvPicPr preferRelativeResize="0"/>
          <p:nvPr/>
        </p:nvPicPr>
        <p:blipFill>
          <a:blip r:embed="rId5">
            <a:alphaModFix/>
          </a:blip>
          <a:stretch>
            <a:fillRect/>
          </a:stretch>
        </p:blipFill>
        <p:spPr>
          <a:xfrm>
            <a:off x="5846749" y="3763600"/>
            <a:ext cx="1565289" cy="878200"/>
          </a:xfrm>
          <a:prstGeom prst="rect">
            <a:avLst/>
          </a:prstGeom>
          <a:noFill/>
          <a:ln>
            <a:noFill/>
          </a:ln>
        </p:spPr>
      </p:pic>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10</a:t>
            </a:fld>
            <a:endParaRPr lang="fr" sz="1000">
              <a:solidFill>
                <a:schemeClr val="tx1"/>
              </a:solidFill>
            </a:endParaRPr>
          </a:p>
        </p:txBody>
      </p:sp>
    </p:spTree>
    <p:extLst>
      <p:ext uri="{BB962C8B-B14F-4D97-AF65-F5344CB8AC3E}">
        <p14:creationId xmlns:p14="http://schemas.microsoft.com/office/powerpoint/2010/main" val="335642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graphicFrame>
        <p:nvGraphicFramePr>
          <p:cNvPr id="17" name="Shape 137"/>
          <p:cNvGraphicFramePr/>
          <p:nvPr>
            <p:extLst>
              <p:ext uri="{D42A27DB-BD31-4B8C-83A1-F6EECF244321}">
                <p14:modId xmlns:p14="http://schemas.microsoft.com/office/powerpoint/2010/main" val="2164737795"/>
              </p:ext>
            </p:extLst>
          </p:nvPr>
        </p:nvGraphicFramePr>
        <p:xfrm>
          <a:off x="431921" y="1205366"/>
          <a:ext cx="8338033" cy="1840790"/>
        </p:xfrm>
        <a:graphic>
          <a:graphicData uri="http://schemas.openxmlformats.org/drawingml/2006/table">
            <a:tbl>
              <a:tblPr>
                <a:tableStyleId>{69C7853C-536D-4A76-A0AE-DD22124D55A5}</a:tableStyleId>
              </a:tblPr>
              <a:tblGrid>
                <a:gridCol w="1733245">
                  <a:extLst>
                    <a:ext uri="{9D8B030D-6E8A-4147-A177-3AD203B41FA5}">
                      <a16:colId xmlns:a16="http://schemas.microsoft.com/office/drawing/2014/main" xmlns="" val="20000"/>
                    </a:ext>
                  </a:extLst>
                </a:gridCol>
                <a:gridCol w="2217835">
                  <a:extLst>
                    <a:ext uri="{9D8B030D-6E8A-4147-A177-3AD203B41FA5}">
                      <a16:colId xmlns:a16="http://schemas.microsoft.com/office/drawing/2014/main" xmlns="" val="20001"/>
                    </a:ext>
                  </a:extLst>
                </a:gridCol>
                <a:gridCol w="1653314">
                  <a:extLst>
                    <a:ext uri="{9D8B030D-6E8A-4147-A177-3AD203B41FA5}">
                      <a16:colId xmlns:a16="http://schemas.microsoft.com/office/drawing/2014/main" xmlns="" val="20002"/>
                    </a:ext>
                  </a:extLst>
                </a:gridCol>
                <a:gridCol w="2733639">
                  <a:extLst>
                    <a:ext uri="{9D8B030D-6E8A-4147-A177-3AD203B41FA5}">
                      <a16:colId xmlns:a16="http://schemas.microsoft.com/office/drawing/2014/main" xmlns="" val="20003"/>
                    </a:ext>
                  </a:extLst>
                </a:gridCol>
              </a:tblGrid>
              <a:tr h="404956">
                <a:tc>
                  <a:txBody>
                    <a:bodyPr/>
                    <a:lstStyle/>
                    <a:p>
                      <a:pPr lvl="0">
                        <a:spcBef>
                          <a:spcPts val="0"/>
                        </a:spcBef>
                        <a:buNone/>
                      </a:pPr>
                      <a:endParaRPr sz="1200" dirty="0">
                        <a:latin typeface="Lato"/>
                        <a:ea typeface="Lato"/>
                        <a:cs typeface="Lato"/>
                        <a:sym typeface="Lato"/>
                      </a:endParaRPr>
                    </a:p>
                  </a:txBody>
                  <a:tcPr marL="91425" marR="91425" marT="91425" marB="91425"/>
                </a:tc>
                <a:tc>
                  <a:txBody>
                    <a:bodyPr/>
                    <a:lstStyle/>
                    <a:p>
                      <a:pPr lvl="0" algn="ctr">
                        <a:spcBef>
                          <a:spcPts val="0"/>
                        </a:spcBef>
                        <a:buNone/>
                      </a:pPr>
                      <a:r>
                        <a:rPr lang="fr" sz="1600">
                          <a:sym typeface="Lato"/>
                        </a:rPr>
                        <a:t>Logstash</a:t>
                      </a:r>
                      <a:endParaRPr lang="fr" sz="1600" b="1">
                        <a:latin typeface="Lato"/>
                        <a:ea typeface="Lato"/>
                        <a:cs typeface="Lato"/>
                        <a:sym typeface="Lato"/>
                      </a:endParaRPr>
                    </a:p>
                  </a:txBody>
                  <a:tcPr marL="91425" marR="91425" marT="91425" marB="91425"/>
                </a:tc>
                <a:tc>
                  <a:txBody>
                    <a:bodyPr/>
                    <a:lstStyle/>
                    <a:p>
                      <a:pPr lvl="0" algn="ctr">
                        <a:spcBef>
                          <a:spcPts val="0"/>
                        </a:spcBef>
                        <a:buNone/>
                      </a:pPr>
                      <a:r>
                        <a:rPr lang="fr" sz="1600" dirty="0" smtClean="0">
                          <a:sym typeface="Lato"/>
                        </a:rPr>
                        <a:t>Flume Agent</a:t>
                      </a:r>
                      <a:endParaRPr lang="fr" sz="1600" b="1" dirty="0">
                        <a:latin typeface="Lato"/>
                        <a:ea typeface="Lato"/>
                        <a:cs typeface="Lato"/>
                        <a:sym typeface="Lato"/>
                      </a:endParaRPr>
                    </a:p>
                  </a:txBody>
                  <a:tcPr marL="91425" marR="91425" marT="91425" marB="91425"/>
                </a:tc>
                <a:tc>
                  <a:txBody>
                    <a:bodyPr/>
                    <a:lstStyle/>
                    <a:p>
                      <a:pPr lvl="0" algn="ctr">
                        <a:spcBef>
                          <a:spcPts val="0"/>
                        </a:spcBef>
                        <a:buNone/>
                      </a:pPr>
                      <a:r>
                        <a:rPr lang="fr" sz="1600" dirty="0">
                          <a:sym typeface="Lato"/>
                        </a:rPr>
                        <a:t>Splunk</a:t>
                      </a:r>
                      <a:endParaRPr lang="fr" sz="1600" b="1" dirty="0">
                        <a:latin typeface="Lato"/>
                        <a:ea typeface="Lato"/>
                        <a:cs typeface="Lato"/>
                        <a:sym typeface="Lato"/>
                      </a:endParaRPr>
                    </a:p>
                  </a:txBody>
                  <a:tcPr marL="91425" marR="91425" marT="91425" marB="91425"/>
                </a:tc>
                <a:extLst>
                  <a:ext uri="{0D108BD9-81ED-4DB2-BD59-A6C34878D82A}">
                    <a16:rowId xmlns:a16="http://schemas.microsoft.com/office/drawing/2014/main" xmlns="" val="10000"/>
                  </a:ext>
                </a:extLst>
              </a:tr>
              <a:tr h="404956">
                <a:tc>
                  <a:txBody>
                    <a:bodyPr/>
                    <a:lstStyle/>
                    <a:p>
                      <a:pPr lvl="0">
                        <a:spcBef>
                          <a:spcPts val="0"/>
                        </a:spcBef>
                        <a:buNone/>
                      </a:pPr>
                      <a:r>
                        <a:rPr lang="fr" sz="1600" dirty="0">
                          <a:sym typeface="Lato"/>
                        </a:rPr>
                        <a:t>Environnement </a:t>
                      </a:r>
                      <a:endParaRPr lang="fr" sz="1600" b="1" dirty="0">
                        <a:latin typeface="Lato"/>
                        <a:ea typeface="Lato"/>
                        <a:cs typeface="Lato"/>
                        <a:sym typeface="Lato"/>
                      </a:endParaRPr>
                    </a:p>
                  </a:txBody>
                  <a:tcPr marL="91425" marR="91425" marT="91425" marB="91425"/>
                </a:tc>
                <a:tc>
                  <a:txBody>
                    <a:bodyPr/>
                    <a:lstStyle/>
                    <a:p>
                      <a:pPr lvl="0">
                        <a:spcBef>
                          <a:spcPts val="0"/>
                        </a:spcBef>
                        <a:buNone/>
                      </a:pPr>
                      <a:r>
                        <a:rPr lang="fr" sz="1200">
                          <a:sym typeface="Lato"/>
                        </a:rPr>
                        <a:t>ELK </a:t>
                      </a:r>
                      <a:endParaRPr lang="fr" sz="1200">
                        <a:latin typeface="Lato"/>
                        <a:ea typeface="Lato"/>
                        <a:cs typeface="Lato"/>
                        <a:sym typeface="Lato"/>
                      </a:endParaRPr>
                    </a:p>
                  </a:txBody>
                  <a:tcPr marL="91425" marR="91425" marT="91425" marB="91425"/>
                </a:tc>
                <a:tc>
                  <a:txBody>
                    <a:bodyPr/>
                    <a:lstStyle/>
                    <a:p>
                      <a:pPr lvl="0">
                        <a:spcBef>
                          <a:spcPts val="0"/>
                        </a:spcBef>
                        <a:buNone/>
                      </a:pPr>
                      <a:r>
                        <a:rPr lang="fr" sz="1200">
                          <a:sym typeface="Lato"/>
                        </a:rPr>
                        <a:t>Hadoop</a:t>
                      </a:r>
                      <a:endParaRPr lang="fr" sz="1200">
                        <a:latin typeface="Lato"/>
                        <a:ea typeface="Lato"/>
                        <a:cs typeface="Lato"/>
                        <a:sym typeface="Lato"/>
                      </a:endParaRPr>
                    </a:p>
                  </a:txBody>
                  <a:tcPr marL="91425" marR="91425" marT="91425" marB="91425"/>
                </a:tc>
                <a:tc>
                  <a:txBody>
                    <a:bodyPr/>
                    <a:lstStyle/>
                    <a:p>
                      <a:pPr lvl="0">
                        <a:spcBef>
                          <a:spcPts val="0"/>
                        </a:spcBef>
                        <a:buNone/>
                      </a:pPr>
                      <a:r>
                        <a:rPr lang="fr" sz="1200" dirty="0">
                          <a:sym typeface="Lato"/>
                        </a:rPr>
                        <a:t>Splunk</a:t>
                      </a:r>
                      <a:endParaRPr lang="fr" sz="1200" dirty="0">
                        <a:latin typeface="Lato"/>
                        <a:ea typeface="Lato"/>
                        <a:cs typeface="Lato"/>
                        <a:sym typeface="Lato"/>
                      </a:endParaRPr>
                    </a:p>
                  </a:txBody>
                  <a:tcPr marL="91425" marR="91425" marT="91425" marB="91425"/>
                </a:tc>
                <a:extLst>
                  <a:ext uri="{0D108BD9-81ED-4DB2-BD59-A6C34878D82A}">
                    <a16:rowId xmlns:a16="http://schemas.microsoft.com/office/drawing/2014/main" xmlns="" val="10001"/>
                  </a:ext>
                </a:extLst>
              </a:tr>
              <a:tr h="404956">
                <a:tc>
                  <a:txBody>
                    <a:bodyPr/>
                    <a:lstStyle/>
                    <a:p>
                      <a:pPr lvl="0">
                        <a:spcBef>
                          <a:spcPts val="0"/>
                        </a:spcBef>
                        <a:buNone/>
                      </a:pPr>
                      <a:r>
                        <a:rPr lang="fr" sz="1600" dirty="0">
                          <a:sym typeface="Lato"/>
                        </a:rPr>
                        <a:t>Open Source ?</a:t>
                      </a:r>
                      <a:endParaRPr lang="fr" sz="1600" b="1" dirty="0">
                        <a:latin typeface="Lato"/>
                        <a:ea typeface="Lato"/>
                        <a:cs typeface="Lato"/>
                        <a:sym typeface="Lato"/>
                      </a:endParaRPr>
                    </a:p>
                  </a:txBody>
                  <a:tcPr marL="91425" marR="91425" marT="91425" marB="91425"/>
                </a:tc>
                <a:tc>
                  <a:txBody>
                    <a:bodyPr/>
                    <a:lstStyle/>
                    <a:p>
                      <a:pPr lvl="0">
                        <a:spcBef>
                          <a:spcPts val="0"/>
                        </a:spcBef>
                        <a:buNone/>
                      </a:pPr>
                      <a:r>
                        <a:rPr lang="fr" sz="1200" dirty="0">
                          <a:sym typeface="Lato"/>
                        </a:rPr>
                        <a:t>Oui</a:t>
                      </a:r>
                      <a:endParaRPr lang="fr" sz="1200" dirty="0">
                        <a:latin typeface="Lato"/>
                        <a:ea typeface="Lato"/>
                        <a:cs typeface="Lato"/>
                        <a:sym typeface="Lato"/>
                      </a:endParaRPr>
                    </a:p>
                  </a:txBody>
                  <a:tcPr marL="91425" marR="91425" marT="91425" marB="91425"/>
                </a:tc>
                <a:tc>
                  <a:txBody>
                    <a:bodyPr/>
                    <a:lstStyle/>
                    <a:p>
                      <a:pPr lvl="0">
                        <a:spcBef>
                          <a:spcPts val="0"/>
                        </a:spcBef>
                        <a:buNone/>
                      </a:pPr>
                      <a:r>
                        <a:rPr lang="fr" sz="1200" dirty="0" smtClean="0">
                          <a:sym typeface="Lato"/>
                        </a:rPr>
                        <a:t>Oui</a:t>
                      </a:r>
                      <a:endParaRPr lang="fr" sz="1200" dirty="0">
                        <a:latin typeface="Lato"/>
                        <a:ea typeface="Lato"/>
                        <a:cs typeface="Lato"/>
                        <a:sym typeface="Lato"/>
                      </a:endParaRPr>
                    </a:p>
                  </a:txBody>
                  <a:tcPr marL="91425" marR="91425" marT="91425" marB="91425"/>
                </a:tc>
                <a:tc>
                  <a:txBody>
                    <a:bodyPr/>
                    <a:lstStyle/>
                    <a:p>
                      <a:pPr lvl="0">
                        <a:spcBef>
                          <a:spcPts val="0"/>
                        </a:spcBef>
                        <a:buNone/>
                      </a:pPr>
                      <a:r>
                        <a:rPr lang="fr" sz="1200">
                          <a:sym typeface="Lato"/>
                        </a:rPr>
                        <a:t>Non</a:t>
                      </a:r>
                      <a:endParaRPr lang="fr" sz="1200">
                        <a:latin typeface="Lato"/>
                        <a:ea typeface="Lato"/>
                        <a:cs typeface="Lato"/>
                        <a:sym typeface="Lato"/>
                      </a:endParaRPr>
                    </a:p>
                  </a:txBody>
                  <a:tcPr marL="91425" marR="91425" marT="91425" marB="91425"/>
                </a:tc>
                <a:extLst>
                  <a:ext uri="{0D108BD9-81ED-4DB2-BD59-A6C34878D82A}">
                    <a16:rowId xmlns:a16="http://schemas.microsoft.com/office/drawing/2014/main" xmlns="" val="10002"/>
                  </a:ext>
                </a:extLst>
              </a:tr>
              <a:tr h="560720">
                <a:tc>
                  <a:txBody>
                    <a:bodyPr/>
                    <a:lstStyle/>
                    <a:p>
                      <a:pPr lvl="0">
                        <a:spcBef>
                          <a:spcPts val="0"/>
                        </a:spcBef>
                        <a:buNone/>
                      </a:pPr>
                      <a:r>
                        <a:rPr lang="fr" sz="1600" dirty="0">
                          <a:sym typeface="Lato"/>
                        </a:rPr>
                        <a:t>Parsing</a:t>
                      </a:r>
                      <a:endParaRPr lang="fr" sz="1600" b="1" dirty="0">
                        <a:latin typeface="Lato"/>
                        <a:ea typeface="Lato"/>
                        <a:cs typeface="Lato"/>
                        <a:sym typeface="Lato"/>
                      </a:endParaRPr>
                    </a:p>
                  </a:txBody>
                  <a:tcPr marL="91425" marR="91425" marT="91425" marB="91425"/>
                </a:tc>
                <a:tc>
                  <a:txBody>
                    <a:bodyPr/>
                    <a:lstStyle/>
                    <a:p>
                      <a:pPr lvl="0">
                        <a:spcBef>
                          <a:spcPts val="0"/>
                        </a:spcBef>
                        <a:buNone/>
                      </a:pPr>
                      <a:r>
                        <a:rPr lang="fr" sz="1200" dirty="0">
                          <a:sym typeface="Lato"/>
                        </a:rPr>
                        <a:t>Oui</a:t>
                      </a:r>
                      <a:endParaRPr lang="fr" sz="1200" dirty="0">
                        <a:latin typeface="Lato"/>
                        <a:ea typeface="Lato"/>
                        <a:cs typeface="Lato"/>
                        <a:sym typeface="Lato"/>
                      </a:endParaRPr>
                    </a:p>
                  </a:txBody>
                  <a:tcPr marL="91425" marR="91425" marT="91425" marB="91425"/>
                </a:tc>
                <a:tc>
                  <a:txBody>
                    <a:bodyPr/>
                    <a:lstStyle/>
                    <a:p>
                      <a:pPr lvl="0">
                        <a:spcBef>
                          <a:spcPts val="0"/>
                        </a:spcBef>
                        <a:buNone/>
                      </a:pPr>
                      <a:r>
                        <a:rPr lang="fr" sz="1200" dirty="0" smtClean="0">
                          <a:sym typeface="Lato"/>
                        </a:rPr>
                        <a:t>Non #parse aussi</a:t>
                      </a:r>
                      <a:endParaRPr lang="fr" sz="1200" dirty="0">
                        <a:latin typeface="Lato"/>
                        <a:ea typeface="Lato"/>
                        <a:cs typeface="Lato"/>
                        <a:sym typeface="Lato"/>
                      </a:endParaRPr>
                    </a:p>
                  </a:txBody>
                  <a:tcPr marL="91425" marR="91425" marT="91425" marB="91425"/>
                </a:tc>
                <a:tc>
                  <a:txBody>
                    <a:bodyPr/>
                    <a:lstStyle/>
                    <a:p>
                      <a:pPr lvl="0">
                        <a:spcBef>
                          <a:spcPts val="0"/>
                        </a:spcBef>
                        <a:buNone/>
                      </a:pPr>
                      <a:r>
                        <a:rPr lang="fr" sz="1200" dirty="0">
                          <a:sym typeface="Lato"/>
                        </a:rPr>
                        <a:t>Seulement pour le type  “Forwarder lourd”</a:t>
                      </a:r>
                      <a:endParaRPr lang="fr" sz="1200" dirty="0">
                        <a:latin typeface="Lato"/>
                        <a:ea typeface="Lato"/>
                        <a:cs typeface="Lato"/>
                        <a:sym typeface="Lato"/>
                      </a:endParaRPr>
                    </a:p>
                  </a:txBody>
                  <a:tcPr marL="91425" marR="91425" marT="91425" marB="91425"/>
                </a:tc>
                <a:extLst>
                  <a:ext uri="{0D108BD9-81ED-4DB2-BD59-A6C34878D82A}">
                    <a16:rowId xmlns:a16="http://schemas.microsoft.com/office/drawing/2014/main" xmlns="" val="10003"/>
                  </a:ext>
                </a:extLst>
              </a:tr>
            </a:tbl>
          </a:graphicData>
        </a:graphic>
      </p:graphicFrame>
      <p:sp>
        <p:nvSpPr>
          <p:cNvPr id="18"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lvl="0" algn="l" rtl="0">
              <a:lnSpc>
                <a:spcPct val="115000"/>
              </a:lnSpc>
              <a:spcBef>
                <a:spcPts val="0"/>
              </a:spcBef>
              <a:spcAft>
                <a:spcPts val="1600"/>
              </a:spcAft>
              <a:buNone/>
            </a:pPr>
            <a:r>
              <a:rPr lang="fr" sz="2000" b="1" dirty="0">
                <a:solidFill>
                  <a:schemeClr val="accent1">
                    <a:lumMod val="75000"/>
                  </a:schemeClr>
                </a:solidFill>
                <a:latin typeface="Lato" panose="020B0604020202020204" charset="0"/>
                <a:ea typeface="Lato"/>
                <a:cs typeface="Lato"/>
                <a:sym typeface="Lato"/>
              </a:rPr>
              <a:t>2.2 Forwarder (2/3</a:t>
            </a:r>
            <a:r>
              <a:rPr lang="fr" sz="2000" b="1" dirty="0" smtClean="0">
                <a:solidFill>
                  <a:schemeClr val="accent1">
                    <a:lumMod val="75000"/>
                  </a:schemeClr>
                </a:solidFill>
                <a:latin typeface="Lato" panose="020B0604020202020204" charset="0"/>
                <a:ea typeface="Lato"/>
                <a:cs typeface="Lato"/>
                <a:sym typeface="Lato"/>
              </a:rPr>
              <a:t>):</a:t>
            </a:r>
            <a:endParaRPr lang="fr" sz="2000" b="1" dirty="0">
              <a:solidFill>
                <a:srgbClr val="FF5357"/>
              </a:solidFill>
              <a:latin typeface="Lato" panose="020B0604020202020204" charset="0"/>
              <a:ea typeface="Lato"/>
              <a:cs typeface="Lato"/>
              <a:sym typeface="Lato"/>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11</a:t>
            </a:fld>
            <a:endParaRPr lang="fr" sz="1100" dirty="0">
              <a:solidFill>
                <a:schemeClr val="tx1"/>
              </a:solidFill>
            </a:endParaRPr>
          </a:p>
        </p:txBody>
      </p:sp>
      <p:graphicFrame>
        <p:nvGraphicFramePr>
          <p:cNvPr id="3" name="Tableau 2"/>
          <p:cNvGraphicFramePr>
            <a:graphicFrameLocks noGrp="1"/>
          </p:cNvGraphicFramePr>
          <p:nvPr>
            <p:extLst>
              <p:ext uri="{D42A27DB-BD31-4B8C-83A1-F6EECF244321}">
                <p14:modId xmlns:p14="http://schemas.microsoft.com/office/powerpoint/2010/main" val="2090845138"/>
              </p:ext>
            </p:extLst>
          </p:nvPr>
        </p:nvGraphicFramePr>
        <p:xfrm>
          <a:off x="431921" y="3257884"/>
          <a:ext cx="8338032" cy="1526722"/>
        </p:xfrm>
        <a:graphic>
          <a:graphicData uri="http://schemas.openxmlformats.org/drawingml/2006/table">
            <a:tbl>
              <a:tblPr firstRow="1" bandRow="1">
                <a:tableStyleId>{69C7853C-536D-4A76-A0AE-DD22124D55A5}</a:tableStyleId>
              </a:tblPr>
              <a:tblGrid>
                <a:gridCol w="2084508"/>
                <a:gridCol w="2084508"/>
                <a:gridCol w="2084508"/>
                <a:gridCol w="2084508"/>
              </a:tblGrid>
              <a:tr h="882602">
                <a:tc>
                  <a:txBody>
                    <a:bodyPr/>
                    <a:lstStyle/>
                    <a:p>
                      <a:pPr lvl="0">
                        <a:spcBef>
                          <a:spcPts val="0"/>
                        </a:spcBef>
                        <a:buNone/>
                      </a:pPr>
                      <a:r>
                        <a:rPr lang="fr" sz="1600" b="0" dirty="0">
                          <a:solidFill>
                            <a:schemeClr val="tx1"/>
                          </a:solidFill>
                          <a:sym typeface="Lato"/>
                        </a:rPr>
                        <a:t>Avantages</a:t>
                      </a:r>
                      <a:endParaRPr lang="fr" sz="1600" b="0" dirty="0">
                        <a:solidFill>
                          <a:schemeClr val="tx1"/>
                        </a:solidFill>
                        <a:latin typeface="Lato"/>
                        <a:ea typeface="Lato"/>
                        <a:cs typeface="Lato"/>
                        <a:sym typeface="Lato"/>
                      </a:endParaRPr>
                    </a:p>
                  </a:txBody>
                  <a:tcPr marL="91425" marR="91425" marT="91425" marB="91425"/>
                </a:tc>
                <a:tc>
                  <a:txBody>
                    <a:bodyPr/>
                    <a:lstStyle/>
                    <a:p>
                      <a:pPr lvl="0">
                        <a:spcBef>
                          <a:spcPts val="0"/>
                        </a:spcBef>
                        <a:buNone/>
                      </a:pPr>
                      <a:r>
                        <a:rPr lang="fr" sz="1200" b="0" dirty="0">
                          <a:solidFill>
                            <a:schemeClr val="tx1"/>
                          </a:solidFill>
                          <a:sym typeface="Lato"/>
                        </a:rPr>
                        <a:t>Crypte et compresse les données</a:t>
                      </a:r>
                      <a:endParaRPr lang="fr" sz="1200" b="0" dirty="0">
                        <a:solidFill>
                          <a:schemeClr val="tx1"/>
                        </a:solidFill>
                        <a:latin typeface="Lato"/>
                        <a:ea typeface="Lato"/>
                        <a:cs typeface="Lato"/>
                        <a:sym typeface="Lato"/>
                      </a:endParaRPr>
                    </a:p>
                  </a:txBody>
                  <a:tcPr marL="91425" marR="91425" marT="91425" marB="91425"/>
                </a:tc>
                <a:tc>
                  <a:txBody>
                    <a:bodyPr/>
                    <a:lstStyle/>
                    <a:p>
                      <a:pPr lvl="0">
                        <a:spcBef>
                          <a:spcPts val="0"/>
                        </a:spcBef>
                        <a:buNone/>
                      </a:pPr>
                      <a:r>
                        <a:rPr lang="fr" sz="1200" b="0" dirty="0" smtClean="0">
                          <a:solidFill>
                            <a:schemeClr val="tx1"/>
                          </a:solidFill>
                          <a:sym typeface="Lato"/>
                        </a:rPr>
                        <a:t>#crypte et compresse aussi</a:t>
                      </a:r>
                    </a:p>
                    <a:p>
                      <a:pPr lvl="0">
                        <a:spcBef>
                          <a:spcPts val="0"/>
                        </a:spcBef>
                        <a:buNone/>
                      </a:pPr>
                      <a:r>
                        <a:rPr lang="fr" sz="1200" b="0" dirty="0" smtClean="0">
                          <a:solidFill>
                            <a:schemeClr val="tx1"/>
                          </a:solidFill>
                          <a:sym typeface="Lato"/>
                        </a:rPr>
                        <a:t>Robuste </a:t>
                      </a:r>
                      <a:r>
                        <a:rPr lang="fr" sz="1200" b="0" dirty="0">
                          <a:solidFill>
                            <a:schemeClr val="tx1"/>
                          </a:solidFill>
                          <a:sym typeface="Lato"/>
                        </a:rPr>
                        <a:t>et tolérant aux pannes</a:t>
                      </a:r>
                      <a:endParaRPr lang="fr" sz="1200" b="0" dirty="0">
                        <a:solidFill>
                          <a:schemeClr val="tx1"/>
                        </a:solidFill>
                        <a:latin typeface="Lato"/>
                        <a:ea typeface="Lato"/>
                        <a:cs typeface="Lato"/>
                        <a:sym typeface="Lato"/>
                      </a:endParaRPr>
                    </a:p>
                  </a:txBody>
                  <a:tcPr marL="91425" marR="91425" marT="91425" marB="91425"/>
                </a:tc>
                <a:tc>
                  <a:txBody>
                    <a:bodyPr/>
                    <a:lstStyle/>
                    <a:p>
                      <a:pPr lvl="0">
                        <a:spcBef>
                          <a:spcPts val="0"/>
                        </a:spcBef>
                        <a:buNone/>
                      </a:pPr>
                      <a:r>
                        <a:rPr lang="fr" sz="1200" b="0" dirty="0">
                          <a:solidFill>
                            <a:schemeClr val="tx1"/>
                          </a:solidFill>
                          <a:sym typeface="Lato"/>
                        </a:rPr>
                        <a:t>- Interface ergonomique</a:t>
                      </a:r>
                    </a:p>
                    <a:p>
                      <a:pPr lvl="0">
                        <a:spcBef>
                          <a:spcPts val="0"/>
                        </a:spcBef>
                        <a:buNone/>
                      </a:pPr>
                      <a:r>
                        <a:rPr lang="fr" sz="1200" b="0" dirty="0">
                          <a:solidFill>
                            <a:schemeClr val="tx1"/>
                          </a:solidFill>
                          <a:sym typeface="Lato"/>
                        </a:rPr>
                        <a:t>- Supervision des ressources réseau et des différentes machines</a:t>
                      </a:r>
                      <a:endParaRPr lang="fr" sz="1200" b="0" dirty="0">
                        <a:solidFill>
                          <a:schemeClr val="tx1"/>
                        </a:solidFill>
                        <a:latin typeface="Lato"/>
                        <a:ea typeface="Lato"/>
                        <a:cs typeface="Lato"/>
                        <a:sym typeface="Lato"/>
                      </a:endParaRPr>
                    </a:p>
                  </a:txBody>
                  <a:tcPr marL="91425" marR="91425" marT="91425" marB="91425"/>
                </a:tc>
              </a:tr>
              <a:tr h="612352">
                <a:tc>
                  <a:txBody>
                    <a:bodyPr/>
                    <a:lstStyle/>
                    <a:p>
                      <a:pPr lvl="0">
                        <a:spcBef>
                          <a:spcPts val="0"/>
                        </a:spcBef>
                        <a:buNone/>
                      </a:pPr>
                      <a:r>
                        <a:rPr lang="fr" sz="1600" dirty="0">
                          <a:sym typeface="Lato"/>
                        </a:rPr>
                        <a:t>Inconvénients</a:t>
                      </a:r>
                      <a:endParaRPr lang="fr" sz="1600" b="1" dirty="0">
                        <a:latin typeface="Lato"/>
                        <a:ea typeface="Lato"/>
                        <a:cs typeface="Lato"/>
                        <a:sym typeface="Lato"/>
                      </a:endParaRPr>
                    </a:p>
                  </a:txBody>
                  <a:tcPr marL="91425" marR="91425" marT="91425" marB="91425"/>
                </a:tc>
                <a:tc>
                  <a:txBody>
                    <a:bodyPr/>
                    <a:lstStyle/>
                    <a:p>
                      <a:pPr lvl="0">
                        <a:spcBef>
                          <a:spcPts val="0"/>
                        </a:spcBef>
                        <a:buNone/>
                      </a:pPr>
                      <a:r>
                        <a:rPr lang="fr" sz="1200">
                          <a:sym typeface="Lato"/>
                        </a:rPr>
                        <a:t>Perte du temps lors du cryptage et la compression</a:t>
                      </a:r>
                      <a:endParaRPr lang="fr" sz="1200">
                        <a:latin typeface="Lato"/>
                        <a:ea typeface="Lato"/>
                        <a:cs typeface="Lato"/>
                        <a:sym typeface="Lato"/>
                      </a:endParaRPr>
                    </a:p>
                  </a:txBody>
                  <a:tcPr marL="91425" marR="91425" marT="91425" marB="91425"/>
                </a:tc>
                <a:tc>
                  <a:txBody>
                    <a:bodyPr/>
                    <a:lstStyle/>
                    <a:p>
                      <a:pPr lvl="0">
                        <a:spcBef>
                          <a:spcPts val="0"/>
                        </a:spcBef>
                        <a:buNone/>
                      </a:pPr>
                      <a:r>
                        <a:rPr lang="fr" sz="1200">
                          <a:sym typeface="Lato"/>
                        </a:rPr>
                        <a:t>lourd à exécuter et  gourmand en CPU</a:t>
                      </a:r>
                      <a:endParaRPr lang="fr" sz="1200">
                        <a:latin typeface="Lato"/>
                        <a:ea typeface="Lato"/>
                        <a:cs typeface="Lato"/>
                        <a:sym typeface="Lato"/>
                      </a:endParaRPr>
                    </a:p>
                  </a:txBody>
                  <a:tcPr marL="91425" marR="91425" marT="91425" marB="91425"/>
                </a:tc>
                <a:tc>
                  <a:txBody>
                    <a:bodyPr/>
                    <a:lstStyle/>
                    <a:p>
                      <a:pPr lvl="0">
                        <a:spcBef>
                          <a:spcPts val="0"/>
                        </a:spcBef>
                        <a:buNone/>
                      </a:pPr>
                      <a:r>
                        <a:rPr lang="fr" sz="1200" dirty="0">
                          <a:sym typeface="Lato"/>
                        </a:rPr>
                        <a:t>Gourmand en utilisation de la mémoire</a:t>
                      </a:r>
                      <a:endParaRPr lang="fr" sz="1200" dirty="0">
                        <a:latin typeface="Lato"/>
                        <a:ea typeface="Lato"/>
                        <a:cs typeface="Lato"/>
                        <a:sym typeface="Lato"/>
                      </a:endParaRPr>
                    </a:p>
                  </a:txBody>
                  <a:tcPr marL="91425" marR="91425" marT="91425" marB="91425"/>
                </a:tc>
              </a:tr>
            </a:tbl>
          </a:graphicData>
        </a:graphic>
      </p:graphicFrame>
    </p:spTree>
    <p:extLst>
      <p:ext uri="{BB962C8B-B14F-4D97-AF65-F5344CB8AC3E}">
        <p14:creationId xmlns:p14="http://schemas.microsoft.com/office/powerpoint/2010/main" val="1115183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lvl="0" algn="l" rtl="0">
              <a:lnSpc>
                <a:spcPct val="115000"/>
              </a:lnSpc>
              <a:spcBef>
                <a:spcPts val="0"/>
              </a:spcBef>
              <a:spcAft>
                <a:spcPts val="1600"/>
              </a:spcAft>
              <a:buNone/>
            </a:pPr>
            <a:r>
              <a:rPr lang="fr" sz="2000" b="1" dirty="0">
                <a:solidFill>
                  <a:schemeClr val="accent1">
                    <a:lumMod val="75000"/>
                  </a:schemeClr>
                </a:solidFill>
                <a:latin typeface="Lato" panose="020B0604020202020204" charset="0"/>
                <a:ea typeface="Lato"/>
                <a:cs typeface="Lato"/>
                <a:sym typeface="Lato"/>
              </a:rPr>
              <a:t>2.2 Forwarder (3/3): </a:t>
            </a:r>
            <a:r>
              <a:rPr lang="fr-FR" sz="2000" b="1" dirty="0">
                <a:solidFill>
                  <a:srgbClr val="FF5357"/>
                </a:solidFill>
                <a:latin typeface="Lato" panose="020B0604020202020204" charset="0"/>
                <a:ea typeface="Lato"/>
                <a:cs typeface="Lato"/>
                <a:sym typeface="Lato"/>
              </a:rPr>
              <a:t>Choix final</a:t>
            </a:r>
            <a:endParaRPr lang="fr" sz="2000" b="1" dirty="0">
              <a:solidFill>
                <a:srgbClr val="FF5357"/>
              </a:solidFill>
              <a:latin typeface="Lato" panose="020B0604020202020204" charset="0"/>
              <a:ea typeface="Lato"/>
              <a:cs typeface="Lato"/>
              <a:sym typeface="Lato"/>
            </a:endParaRPr>
          </a:p>
        </p:txBody>
      </p:sp>
      <p:sp>
        <p:nvSpPr>
          <p:cNvPr id="16" name="Shape 143"/>
          <p:cNvSpPr txBox="1">
            <a:spLocks/>
          </p:cNvSpPr>
          <p:nvPr/>
        </p:nvSpPr>
        <p:spPr>
          <a:xfrm>
            <a:off x="623888" y="2782888"/>
            <a:ext cx="8520112" cy="2179637"/>
          </a:xfrm>
          <a:prstGeom prst="rect">
            <a:avLst/>
          </a:prstGeom>
        </p:spPr>
        <p:txBody>
          <a:bodyPr vert="horz" lIns="91425" tIns="91425" rIns="91425" bIns="91425" rtlCol="0"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a:spcBef>
                <a:spcPts val="0"/>
              </a:spcBef>
              <a:buFont typeface="Wingdings 2" panose="05020102010507070707" pitchFamily="18" charset="2"/>
              <a:buNone/>
            </a:pPr>
            <a:r>
              <a:rPr lang="fr" sz="1400" dirty="0">
                <a:latin typeface="Lato" panose="020B0604020202020204" charset="0"/>
              </a:rPr>
              <a:t>Nous avons beaucoup hésité entre Logstash et Flume, finalement notre choix s’est porté sur Logstash : </a:t>
            </a:r>
          </a:p>
          <a:p>
            <a:pPr marL="457200" indent="-228600">
              <a:spcBef>
                <a:spcPts val="0"/>
              </a:spcBef>
              <a:buFont typeface="Wingdings 2" panose="05020102010507070707" pitchFamily="18" charset="2"/>
              <a:buChar char="-"/>
            </a:pPr>
            <a:r>
              <a:rPr lang="fr" sz="1400" dirty="0">
                <a:latin typeface="Lato" panose="020B0604020202020204" charset="0"/>
              </a:rPr>
              <a:t>Il est plus compatible avec les technologies que nous avons choisi pour notre architecture.</a:t>
            </a:r>
          </a:p>
          <a:p>
            <a:pPr marL="457200" indent="-228600">
              <a:spcBef>
                <a:spcPts val="0"/>
              </a:spcBef>
              <a:buFont typeface="Wingdings 2" panose="05020102010507070707" pitchFamily="18" charset="2"/>
              <a:buChar char="-"/>
            </a:pPr>
            <a:r>
              <a:rPr lang="fr" sz="1400" dirty="0">
                <a:latin typeface="Lato" panose="020B0604020202020204" charset="0"/>
              </a:rPr>
              <a:t>Sa configuration est plus </a:t>
            </a:r>
            <a:r>
              <a:rPr lang="fr-FR" sz="1400" dirty="0">
                <a:latin typeface="Lato" panose="020B0604020202020204" charset="0"/>
              </a:rPr>
              <a:t>simple</a:t>
            </a:r>
            <a:r>
              <a:rPr lang="fr" sz="1400" dirty="0">
                <a:latin typeface="Lato" panose="020B0604020202020204" charset="0"/>
              </a:rPr>
              <a:t>.</a:t>
            </a:r>
          </a:p>
        </p:txBody>
      </p:sp>
      <p:sp>
        <p:nvSpPr>
          <p:cNvPr id="17" name="Shape 144"/>
          <p:cNvSpPr/>
          <p:nvPr/>
        </p:nvSpPr>
        <p:spPr>
          <a:xfrm>
            <a:off x="691037" y="1355850"/>
            <a:ext cx="1646918" cy="930972"/>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a:solidFill>
                  <a:srgbClr val="FFFFFF"/>
                </a:solidFill>
              </a:rPr>
              <a:t>API Twitter</a:t>
            </a:r>
          </a:p>
        </p:txBody>
      </p:sp>
      <p:sp>
        <p:nvSpPr>
          <p:cNvPr id="18" name="Shape 145"/>
          <p:cNvSpPr/>
          <p:nvPr/>
        </p:nvSpPr>
        <p:spPr>
          <a:xfrm>
            <a:off x="3627836" y="1355850"/>
            <a:ext cx="1723481" cy="930972"/>
          </a:xfrm>
          <a:prstGeom prst="ellipse">
            <a:avLst/>
          </a:prstGeom>
          <a:solidFill>
            <a:srgbClr val="FF7C80"/>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dirty="0">
                <a:solidFill>
                  <a:srgbClr val="FFFFFF"/>
                </a:solidFill>
              </a:rPr>
              <a:t>Logstash </a:t>
            </a:r>
          </a:p>
        </p:txBody>
      </p:sp>
      <p:sp>
        <p:nvSpPr>
          <p:cNvPr id="19" name="Shape 146"/>
          <p:cNvSpPr/>
          <p:nvPr/>
        </p:nvSpPr>
        <p:spPr>
          <a:xfrm>
            <a:off x="6564611" y="1355849"/>
            <a:ext cx="1727334" cy="930973"/>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dirty="0">
                <a:solidFill>
                  <a:srgbClr val="FFFFFF"/>
                </a:solidFill>
              </a:rPr>
              <a:t>Stockage </a:t>
            </a:r>
            <a:r>
              <a:rPr lang="fr">
                <a:solidFill>
                  <a:srgbClr val="FFFFFF"/>
                </a:solidFill>
              </a:rPr>
              <a:t>et archivage</a:t>
            </a:r>
            <a:endParaRPr lang="fr" dirty="0">
              <a:solidFill>
                <a:srgbClr val="FFFFFF"/>
              </a:solidFill>
            </a:endParaRPr>
          </a:p>
        </p:txBody>
      </p:sp>
      <p:cxnSp>
        <p:nvCxnSpPr>
          <p:cNvPr id="20" name="Shape 147"/>
          <p:cNvCxnSpPr>
            <a:cxnSpLocks/>
            <a:stCxn id="17" idx="6"/>
            <a:endCxn id="18" idx="2"/>
          </p:cNvCxnSpPr>
          <p:nvPr/>
        </p:nvCxnSpPr>
        <p:spPr>
          <a:xfrm>
            <a:off x="2337955" y="1821336"/>
            <a:ext cx="1289881" cy="0"/>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cxnSp>
        <p:nvCxnSpPr>
          <p:cNvPr id="21" name="Shape 148"/>
          <p:cNvCxnSpPr>
            <a:cxnSpLocks/>
            <a:stCxn id="18" idx="6"/>
            <a:endCxn id="19" idx="2"/>
          </p:cNvCxnSpPr>
          <p:nvPr/>
        </p:nvCxnSpPr>
        <p:spPr>
          <a:xfrm>
            <a:off x="5351317" y="1821336"/>
            <a:ext cx="1213294" cy="0"/>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12</a:t>
            </a:fld>
            <a:endParaRPr lang="fr" sz="1400" dirty="0">
              <a:solidFill>
                <a:schemeClr val="tx1"/>
              </a:solidFill>
            </a:endParaRPr>
          </a:p>
        </p:txBody>
      </p:sp>
      <p:sp>
        <p:nvSpPr>
          <p:cNvPr id="3" name="ZoneTexte 2"/>
          <p:cNvSpPr txBox="1"/>
          <p:nvPr/>
        </p:nvSpPr>
        <p:spPr>
          <a:xfrm>
            <a:off x="1160980" y="4089115"/>
            <a:ext cx="5825447" cy="830997"/>
          </a:xfrm>
          <a:prstGeom prst="rect">
            <a:avLst/>
          </a:prstGeom>
          <a:noFill/>
        </p:spPr>
        <p:txBody>
          <a:bodyPr wrap="square" rtlCol="0">
            <a:spAutoFit/>
          </a:bodyPr>
          <a:lstStyle/>
          <a:p>
            <a:r>
              <a:rPr lang="fr-FR" sz="1600" dirty="0" smtClean="0"/>
              <a:t>#</a:t>
            </a:r>
            <a:r>
              <a:rPr lang="fr-FR" sz="1600" dirty="0" err="1" smtClean="0"/>
              <a:t>ps</a:t>
            </a:r>
            <a:r>
              <a:rPr lang="fr-FR" sz="1600" dirty="0" smtClean="0"/>
              <a:t>: lors d’un cas de données </a:t>
            </a:r>
            <a:r>
              <a:rPr lang="fr-FR" sz="1600" dirty="0" err="1" smtClean="0"/>
              <a:t>bancaire,qu’on</a:t>
            </a:r>
            <a:r>
              <a:rPr lang="fr-FR" sz="1600" dirty="0" smtClean="0"/>
              <a:t> veut utiliser le protocole </a:t>
            </a:r>
            <a:r>
              <a:rPr lang="fr-FR" sz="1600" dirty="0" err="1" smtClean="0"/>
              <a:t>kerberos</a:t>
            </a:r>
            <a:r>
              <a:rPr lang="fr-FR" sz="1600" dirty="0" smtClean="0"/>
              <a:t> =&gt; on est obligé d’utiliser </a:t>
            </a:r>
            <a:r>
              <a:rPr lang="fr-FR" sz="1600" dirty="0" err="1" smtClean="0"/>
              <a:t>Flume</a:t>
            </a:r>
            <a:r>
              <a:rPr lang="fr-FR" sz="1600" dirty="0" smtClean="0"/>
              <a:t> car </a:t>
            </a:r>
            <a:r>
              <a:rPr lang="fr-FR" sz="1600" dirty="0" err="1" smtClean="0"/>
              <a:t>logstash</a:t>
            </a:r>
            <a:r>
              <a:rPr lang="fr-FR" sz="1600" dirty="0" smtClean="0"/>
              <a:t> n’est pas compatible avec ce protocole.</a:t>
            </a:r>
            <a:endParaRPr lang="fr-FR" sz="1600" dirty="0"/>
          </a:p>
        </p:txBody>
      </p:sp>
    </p:spTree>
    <p:extLst>
      <p:ext uri="{BB962C8B-B14F-4D97-AF65-F5344CB8AC3E}">
        <p14:creationId xmlns:p14="http://schemas.microsoft.com/office/powerpoint/2010/main" val="2948265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07790" y="1968191"/>
            <a:ext cx="8571300" cy="942000"/>
          </a:xfrm>
          <a:prstGeom prst="rect">
            <a:avLst/>
          </a:prstGeom>
        </p:spPr>
        <p:txBody>
          <a:bodyPr lIns="91425" tIns="91425" rIns="91425" bIns="91425" anchor="ctr" anchorCtr="0">
            <a:noAutofit/>
          </a:bodyPr>
          <a:lstStyle/>
          <a:p>
            <a:pPr lvl="0">
              <a:spcBef>
                <a:spcPts val="0"/>
              </a:spcBef>
              <a:buNone/>
            </a:pPr>
            <a:r>
              <a:rPr lang="fr-FR" sz="4800" b="1" dirty="0">
                <a:solidFill>
                  <a:schemeClr val="bg1">
                    <a:lumMod val="50000"/>
                  </a:schemeClr>
                </a:solidFill>
                <a:latin typeface="Lato" panose="020B0604020202020204" charset="0"/>
              </a:rPr>
              <a:t>3- Stockage et recherche des </a:t>
            </a:r>
            <a:r>
              <a:rPr lang="fr-FR" sz="4800" b="1" dirty="0" err="1">
                <a:solidFill>
                  <a:schemeClr val="bg1">
                    <a:lumMod val="50000"/>
                  </a:schemeClr>
                </a:solidFill>
                <a:latin typeface="Lato" panose="020B0604020202020204" charset="0"/>
              </a:rPr>
              <a:t>donnees</a:t>
            </a:r>
            <a:endParaRPr lang="fr" sz="4800" b="1" dirty="0">
              <a:solidFill>
                <a:schemeClr val="bg1">
                  <a:lumMod val="50000"/>
                </a:schemeClr>
              </a:solidFill>
              <a:latin typeface="Lato" panose="020B0604020202020204" charset="0"/>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mtClean="0">
                <a:solidFill>
                  <a:schemeClr val="lt1"/>
                </a:solidFill>
              </a:rPr>
              <a:t>13</a:t>
            </a:fld>
            <a:endParaRPr lang="fr">
              <a:solidFill>
                <a:schemeClr val="lt1"/>
              </a:solidFill>
            </a:endParaRPr>
          </a:p>
        </p:txBody>
      </p:sp>
    </p:spTree>
    <p:extLst>
      <p:ext uri="{BB962C8B-B14F-4D97-AF65-F5344CB8AC3E}">
        <p14:creationId xmlns:p14="http://schemas.microsoft.com/office/powerpoint/2010/main" val="342524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lvl="0" algn="l">
              <a:lnSpc>
                <a:spcPct val="115000"/>
              </a:lnSpc>
              <a:spcAft>
                <a:spcPts val="1600"/>
              </a:spcAft>
            </a:pPr>
            <a:r>
              <a:rPr lang="fr" sz="2000" b="1" dirty="0">
                <a:solidFill>
                  <a:schemeClr val="accent1">
                    <a:lumMod val="75000"/>
                  </a:schemeClr>
                </a:solidFill>
                <a:latin typeface="Lato" panose="020B0604020202020204" charset="0"/>
                <a:sym typeface="Lato"/>
              </a:rPr>
              <a:t>3 - Stockage &amp; </a:t>
            </a:r>
            <a:r>
              <a:rPr lang="fr-FR" sz="2000" b="1" dirty="0">
                <a:solidFill>
                  <a:schemeClr val="accent1">
                    <a:lumMod val="75000"/>
                  </a:schemeClr>
                </a:solidFill>
                <a:latin typeface="Lato" panose="020B0604020202020204" charset="0"/>
                <a:sym typeface="Lato"/>
              </a:rPr>
              <a:t>recherche</a:t>
            </a:r>
            <a:r>
              <a:rPr lang="fr" sz="2000" b="1" dirty="0">
                <a:solidFill>
                  <a:schemeClr val="accent1">
                    <a:lumMod val="75000"/>
                  </a:schemeClr>
                </a:solidFill>
                <a:latin typeface="Lato" panose="020B0604020202020204" charset="0"/>
                <a:sym typeface="Lato"/>
              </a:rPr>
              <a:t>(1/4): </a:t>
            </a:r>
            <a:r>
              <a:rPr lang="fr-FR" sz="2000" b="1" dirty="0" err="1">
                <a:solidFill>
                  <a:srgbClr val="FF5357"/>
                </a:solidFill>
                <a:latin typeface="Lato" panose="020B0604020202020204" charset="0"/>
                <a:sym typeface="Lato"/>
              </a:rPr>
              <a:t>Definition</a:t>
            </a:r>
            <a:endParaRPr lang="fr" sz="2000" b="1" dirty="0">
              <a:solidFill>
                <a:schemeClr val="accent1">
                  <a:lumMod val="75000"/>
                </a:schemeClr>
              </a:solidFill>
              <a:latin typeface="Lato" panose="020B0604020202020204" charset="0"/>
              <a:sym typeface="Lato"/>
            </a:endParaRPr>
          </a:p>
        </p:txBody>
      </p:sp>
      <p:grpSp>
        <p:nvGrpSpPr>
          <p:cNvPr id="5" name="Groupe 4"/>
          <p:cNvGrpSpPr/>
          <p:nvPr/>
        </p:nvGrpSpPr>
        <p:grpSpPr>
          <a:xfrm>
            <a:off x="431921" y="1731124"/>
            <a:ext cx="8358787" cy="1832955"/>
            <a:chOff x="431921" y="1918162"/>
            <a:chExt cx="8358787" cy="1832955"/>
          </a:xfrm>
        </p:grpSpPr>
        <p:sp>
          <p:nvSpPr>
            <p:cNvPr id="10" name="Shape 155"/>
            <p:cNvSpPr/>
            <p:nvPr/>
          </p:nvSpPr>
          <p:spPr>
            <a:xfrm>
              <a:off x="431921" y="1918162"/>
              <a:ext cx="1695600" cy="906024"/>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dirty="0">
                  <a:solidFill>
                    <a:srgbClr val="FFFFFF"/>
                  </a:solidFill>
                </a:rPr>
                <a:t>API Twitter</a:t>
              </a:r>
            </a:p>
          </p:txBody>
        </p:sp>
        <p:sp>
          <p:nvSpPr>
            <p:cNvPr id="11" name="Shape 156"/>
            <p:cNvSpPr/>
            <p:nvPr/>
          </p:nvSpPr>
          <p:spPr>
            <a:xfrm>
              <a:off x="2193296" y="2824187"/>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a:solidFill>
                    <a:srgbClr val="FFFFFF"/>
                  </a:solidFill>
                </a:rPr>
                <a:t>Logstash </a:t>
              </a:r>
            </a:p>
          </p:txBody>
        </p:sp>
        <p:sp>
          <p:nvSpPr>
            <p:cNvPr id="12" name="Shape 157"/>
            <p:cNvSpPr/>
            <p:nvPr/>
          </p:nvSpPr>
          <p:spPr>
            <a:xfrm>
              <a:off x="4809546" y="2824186"/>
              <a:ext cx="1695163" cy="926931"/>
            </a:xfrm>
            <a:prstGeom prst="ellipse">
              <a:avLst/>
            </a:prstGeom>
            <a:solidFill>
              <a:srgbClr val="FF7C80"/>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dirty="0">
                  <a:solidFill>
                    <a:srgbClr val="FFFFFF"/>
                  </a:solidFill>
                </a:rPr>
                <a:t>Stockage et recherche?</a:t>
              </a:r>
            </a:p>
          </p:txBody>
        </p:sp>
        <p:sp>
          <p:nvSpPr>
            <p:cNvPr id="13" name="Shape 158"/>
            <p:cNvSpPr/>
            <p:nvPr/>
          </p:nvSpPr>
          <p:spPr>
            <a:xfrm>
              <a:off x="6690345" y="1918162"/>
              <a:ext cx="2100363"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a:solidFill>
                    <a:srgbClr val="FFFFFF"/>
                  </a:solidFill>
                </a:rPr>
                <a:t>Visualisation des données</a:t>
              </a:r>
            </a:p>
          </p:txBody>
        </p:sp>
        <p:cxnSp>
          <p:nvCxnSpPr>
            <p:cNvPr id="14" name="Shape 159"/>
            <p:cNvCxnSpPr>
              <a:cxnSpLocks/>
              <a:stCxn id="10" idx="4"/>
              <a:endCxn id="11" idx="2"/>
            </p:cNvCxnSpPr>
            <p:nvPr/>
          </p:nvCxnSpPr>
          <p:spPr>
            <a:xfrm>
              <a:off x="1279721" y="2824186"/>
              <a:ext cx="913575" cy="391801"/>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cxnSp>
          <p:nvCxnSpPr>
            <p:cNvPr id="15" name="Shape 161"/>
            <p:cNvCxnSpPr>
              <a:cxnSpLocks/>
              <a:stCxn id="12" idx="6"/>
              <a:endCxn id="13" idx="4"/>
            </p:cNvCxnSpPr>
            <p:nvPr/>
          </p:nvCxnSpPr>
          <p:spPr>
            <a:xfrm flipV="1">
              <a:off x="6504709" y="2701762"/>
              <a:ext cx="1235818" cy="585890"/>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cxnSp>
          <p:nvCxnSpPr>
            <p:cNvPr id="22" name="Shape 160"/>
            <p:cNvCxnSpPr/>
            <p:nvPr/>
          </p:nvCxnSpPr>
          <p:spPr>
            <a:xfrm>
              <a:off x="3893788" y="3278333"/>
              <a:ext cx="920700" cy="0"/>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gr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14</a:t>
            </a:fld>
            <a:endParaRPr lang="fr" sz="1000">
              <a:solidFill>
                <a:schemeClr val="tx1"/>
              </a:solidFill>
            </a:endParaRPr>
          </a:p>
        </p:txBody>
      </p:sp>
    </p:spTree>
    <p:extLst>
      <p:ext uri="{BB962C8B-B14F-4D97-AF65-F5344CB8AC3E}">
        <p14:creationId xmlns:p14="http://schemas.microsoft.com/office/powerpoint/2010/main" val="4117082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98441" y="504807"/>
            <a:ext cx="8272212" cy="741249"/>
          </a:xfrm>
          <a:prstGeom prst="rect">
            <a:avLst/>
          </a:prstGeom>
        </p:spPr>
        <p:txBody>
          <a:bodyPr lIns="91425" tIns="91425" rIns="91425" bIns="91425" anchor="t" anchorCtr="0">
            <a:noAutofit/>
          </a:bodyPr>
          <a:lstStyle/>
          <a:p>
            <a:pPr lvl="0" algn="l">
              <a:lnSpc>
                <a:spcPct val="115000"/>
              </a:lnSpc>
              <a:spcAft>
                <a:spcPts val="1600"/>
              </a:spcAft>
            </a:pPr>
            <a:r>
              <a:rPr lang="fr" sz="2000" b="1" dirty="0">
                <a:solidFill>
                  <a:schemeClr val="accent1">
                    <a:lumMod val="75000"/>
                  </a:schemeClr>
                </a:solidFill>
                <a:latin typeface="Lato" panose="020B0604020202020204" charset="0"/>
                <a:sym typeface="Lato"/>
              </a:rPr>
              <a:t>3- Stockage &amp; </a:t>
            </a:r>
            <a:r>
              <a:rPr lang="fr-FR" sz="2000" b="1" dirty="0">
                <a:solidFill>
                  <a:schemeClr val="accent1">
                    <a:lumMod val="75000"/>
                  </a:schemeClr>
                </a:solidFill>
                <a:latin typeface="Lato" panose="020B0604020202020204" charset="0"/>
                <a:sym typeface="Lato"/>
              </a:rPr>
              <a:t>recherche</a:t>
            </a:r>
            <a:r>
              <a:rPr lang="fr" sz="2000" b="1" dirty="0">
                <a:solidFill>
                  <a:schemeClr val="accent1">
                    <a:lumMod val="75000"/>
                  </a:schemeClr>
                </a:solidFill>
                <a:latin typeface="Lato" panose="020B0604020202020204" charset="0"/>
                <a:sym typeface="Lato"/>
              </a:rPr>
              <a:t>(2/4</a:t>
            </a:r>
            <a:r>
              <a:rPr lang="fr" sz="2000" b="1" dirty="0" smtClean="0">
                <a:solidFill>
                  <a:schemeClr val="accent1">
                    <a:lumMod val="75000"/>
                  </a:schemeClr>
                </a:solidFill>
                <a:latin typeface="Lato" panose="020B0604020202020204" charset="0"/>
                <a:sym typeface="Lato"/>
              </a:rPr>
              <a:t>):</a:t>
            </a:r>
            <a:r>
              <a:rPr lang="fr-FR" sz="2000" b="1" dirty="0">
                <a:solidFill>
                  <a:schemeClr val="accent1">
                    <a:lumMod val="75000"/>
                  </a:schemeClr>
                </a:solidFill>
                <a:latin typeface="Lato" panose="020B0604020202020204" charset="0"/>
                <a:sym typeface="Lato"/>
              </a:rPr>
              <a:t/>
            </a:r>
            <a:br>
              <a:rPr lang="fr-FR" sz="2000" b="1" dirty="0">
                <a:solidFill>
                  <a:schemeClr val="accent1">
                    <a:lumMod val="75000"/>
                  </a:schemeClr>
                </a:solidFill>
                <a:latin typeface="Lato" panose="020B0604020202020204" charset="0"/>
                <a:sym typeface="Lato"/>
              </a:rPr>
            </a:br>
            <a:r>
              <a:rPr lang="fr-FR" sz="2000" b="1" dirty="0">
                <a:solidFill>
                  <a:schemeClr val="accent1">
                    <a:lumMod val="75000"/>
                  </a:schemeClr>
                </a:solidFill>
                <a:latin typeface="Lato" panose="020B0604020202020204" charset="0"/>
                <a:sym typeface="Lato"/>
              </a:rPr>
              <a:t>	</a:t>
            </a:r>
            <a:r>
              <a:rPr lang="fr" sz="1800" b="1" dirty="0">
                <a:solidFill>
                  <a:schemeClr val="accent1">
                    <a:lumMod val="75000"/>
                  </a:schemeClr>
                </a:solidFill>
                <a:latin typeface="Lato" panose="020B0604020202020204" charset="0"/>
                <a:sym typeface="Lato"/>
              </a:rPr>
              <a:t>3.1- </a:t>
            </a:r>
            <a:r>
              <a:rPr lang="fr-FR" sz="1800" b="1" dirty="0">
                <a:solidFill>
                  <a:schemeClr val="accent1">
                    <a:lumMod val="75000"/>
                  </a:schemeClr>
                </a:solidFill>
                <a:latin typeface="Lato" panose="020B0604020202020204" charset="0"/>
                <a:sym typeface="Lato"/>
              </a:rPr>
              <a:t>LES </a:t>
            </a:r>
            <a:r>
              <a:rPr lang="fr-FR" sz="1800" b="1" dirty="0" smtClean="0">
                <a:solidFill>
                  <a:schemeClr val="accent1">
                    <a:lumMod val="75000"/>
                  </a:schemeClr>
                </a:solidFill>
                <a:latin typeface="Lato" panose="020B0604020202020204" charset="0"/>
                <a:sym typeface="Lato"/>
              </a:rPr>
              <a:t>Bases de </a:t>
            </a:r>
            <a:r>
              <a:rPr lang="fr-FR" sz="1800" b="1" dirty="0" err="1" smtClean="0">
                <a:solidFill>
                  <a:schemeClr val="accent1">
                    <a:lumMod val="75000"/>
                  </a:schemeClr>
                </a:solidFill>
                <a:latin typeface="Lato" panose="020B0604020202020204" charset="0"/>
                <a:sym typeface="Lato"/>
              </a:rPr>
              <a:t>donnees</a:t>
            </a:r>
            <a:r>
              <a:rPr lang="fr-FR" sz="1800" b="1" dirty="0" smtClean="0">
                <a:solidFill>
                  <a:schemeClr val="accent1">
                    <a:lumMod val="75000"/>
                  </a:schemeClr>
                </a:solidFill>
                <a:latin typeface="Lato" panose="020B0604020202020204" charset="0"/>
                <a:sym typeface="Lato"/>
              </a:rPr>
              <a:t> NOSQL </a:t>
            </a:r>
            <a:r>
              <a:rPr lang="fr-FR" sz="1800" b="1" dirty="0">
                <a:solidFill>
                  <a:schemeClr val="accent1">
                    <a:lumMod val="75000"/>
                  </a:schemeClr>
                </a:solidFill>
                <a:latin typeface="Lato" panose="020B0604020202020204" charset="0"/>
                <a:sym typeface="Lato"/>
              </a:rPr>
              <a:t>:</a:t>
            </a:r>
            <a:endParaRPr lang="fr" sz="2000" b="1" dirty="0">
              <a:solidFill>
                <a:schemeClr val="accent1">
                  <a:lumMod val="75000"/>
                </a:schemeClr>
              </a:solidFill>
              <a:latin typeface="Lato" panose="020B0604020202020204" charset="0"/>
              <a:sym typeface="Lato"/>
            </a:endParaRPr>
          </a:p>
        </p:txBody>
      </p:sp>
      <p:graphicFrame>
        <p:nvGraphicFramePr>
          <p:cNvPr id="16" name="Shape 167"/>
          <p:cNvGraphicFramePr/>
          <p:nvPr>
            <p:extLst>
              <p:ext uri="{D42A27DB-BD31-4B8C-83A1-F6EECF244321}">
                <p14:modId xmlns:p14="http://schemas.microsoft.com/office/powerpoint/2010/main" val="1249273656"/>
              </p:ext>
            </p:extLst>
          </p:nvPr>
        </p:nvGraphicFramePr>
        <p:xfrm>
          <a:off x="381009" y="1326000"/>
          <a:ext cx="8507075" cy="3817500"/>
        </p:xfrm>
        <a:graphic>
          <a:graphicData uri="http://schemas.openxmlformats.org/drawingml/2006/table">
            <a:tbl>
              <a:tblPr>
                <a:tableStyleId>{69C7853C-536D-4A76-A0AE-DD22124D55A5}</a:tableStyleId>
              </a:tblPr>
              <a:tblGrid>
                <a:gridCol w="1051981">
                  <a:extLst>
                    <a:ext uri="{9D8B030D-6E8A-4147-A177-3AD203B41FA5}">
                      <a16:colId xmlns:a16="http://schemas.microsoft.com/office/drawing/2014/main" xmlns="" val="20000"/>
                    </a:ext>
                  </a:extLst>
                </a:gridCol>
                <a:gridCol w="1122425">
                  <a:extLst>
                    <a:ext uri="{9D8B030D-6E8A-4147-A177-3AD203B41FA5}">
                      <a16:colId xmlns:a16="http://schemas.microsoft.com/office/drawing/2014/main" xmlns="" val="20001"/>
                    </a:ext>
                  </a:extLst>
                </a:gridCol>
                <a:gridCol w="1944125">
                  <a:extLst>
                    <a:ext uri="{9D8B030D-6E8A-4147-A177-3AD203B41FA5}">
                      <a16:colId xmlns:a16="http://schemas.microsoft.com/office/drawing/2014/main" xmlns="" val="20002"/>
                    </a:ext>
                  </a:extLst>
                </a:gridCol>
                <a:gridCol w="1392418">
                  <a:extLst>
                    <a:ext uri="{9D8B030D-6E8A-4147-A177-3AD203B41FA5}">
                      <a16:colId xmlns:a16="http://schemas.microsoft.com/office/drawing/2014/main" xmlns="" val="20003"/>
                    </a:ext>
                  </a:extLst>
                </a:gridCol>
                <a:gridCol w="1498063">
                  <a:extLst>
                    <a:ext uri="{9D8B030D-6E8A-4147-A177-3AD203B41FA5}">
                      <a16:colId xmlns:a16="http://schemas.microsoft.com/office/drawing/2014/main" xmlns="" val="20004"/>
                    </a:ext>
                  </a:extLst>
                </a:gridCol>
                <a:gridCol w="1498063"/>
              </a:tblGrid>
              <a:tr h="381000">
                <a:tc>
                  <a:txBody>
                    <a:bodyPr/>
                    <a:lstStyle/>
                    <a:p>
                      <a:pPr lvl="0">
                        <a:spcBef>
                          <a:spcPts val="0"/>
                        </a:spcBef>
                        <a:buNone/>
                      </a:pPr>
                      <a:r>
                        <a:rPr lang="fr" dirty="0"/>
                        <a:t>Orienté</a:t>
                      </a:r>
                    </a:p>
                  </a:txBody>
                  <a:tcPr marL="91425" marR="91425" marT="91425" marB="91425"/>
                </a:tc>
                <a:tc>
                  <a:txBody>
                    <a:bodyPr/>
                    <a:lstStyle/>
                    <a:p>
                      <a:pPr lvl="0">
                        <a:spcBef>
                          <a:spcPts val="0"/>
                        </a:spcBef>
                        <a:buNone/>
                      </a:pPr>
                      <a:r>
                        <a:rPr lang="fr"/>
                        <a:t>Clé Valeur</a:t>
                      </a:r>
                    </a:p>
                  </a:txBody>
                  <a:tcPr marL="91425" marR="91425" marT="91425" marB="91425"/>
                </a:tc>
                <a:tc>
                  <a:txBody>
                    <a:bodyPr/>
                    <a:lstStyle/>
                    <a:p>
                      <a:pPr lvl="0">
                        <a:spcBef>
                          <a:spcPts val="0"/>
                        </a:spcBef>
                        <a:buNone/>
                      </a:pPr>
                      <a:r>
                        <a:rPr lang="fr"/>
                        <a:t>Document</a:t>
                      </a:r>
                    </a:p>
                  </a:txBody>
                  <a:tcPr marL="91425" marR="91425" marT="91425" marB="91425"/>
                </a:tc>
                <a:tc>
                  <a:txBody>
                    <a:bodyPr/>
                    <a:lstStyle/>
                    <a:p>
                      <a:pPr lvl="0">
                        <a:spcBef>
                          <a:spcPts val="0"/>
                        </a:spcBef>
                        <a:buNone/>
                      </a:pPr>
                      <a:r>
                        <a:rPr lang="fr" dirty="0"/>
                        <a:t>Colonne</a:t>
                      </a:r>
                    </a:p>
                  </a:txBody>
                  <a:tcPr marL="91425" marR="91425" marT="91425" marB="91425"/>
                </a:tc>
                <a:tc>
                  <a:txBody>
                    <a:bodyPr/>
                    <a:lstStyle/>
                    <a:p>
                      <a:pPr lvl="0">
                        <a:spcBef>
                          <a:spcPts val="0"/>
                        </a:spcBef>
                        <a:buNone/>
                      </a:pPr>
                      <a:r>
                        <a:rPr lang="fr" dirty="0"/>
                        <a:t>Graphe</a:t>
                      </a:r>
                    </a:p>
                  </a:txBody>
                  <a:tcPr marL="91425" marR="91425" marT="91425" marB="91425"/>
                </a:tc>
                <a:tc>
                  <a:txBody>
                    <a:bodyPr/>
                    <a:lstStyle/>
                    <a:p>
                      <a:pPr lvl="0">
                        <a:spcBef>
                          <a:spcPts val="0"/>
                        </a:spcBef>
                        <a:buNone/>
                      </a:pPr>
                      <a:r>
                        <a:rPr lang="fr" dirty="0" smtClean="0"/>
                        <a:t>Série</a:t>
                      </a:r>
                      <a:r>
                        <a:rPr lang="fr" baseline="0" dirty="0" smtClean="0"/>
                        <a:t> temp</a:t>
                      </a:r>
                      <a:endParaRPr lang="fr" dirty="0"/>
                    </a:p>
                  </a:txBody>
                  <a:tcPr marL="91425" marR="91425" marT="91425" marB="91425"/>
                </a:tc>
                <a:extLst>
                  <a:ext uri="{0D108BD9-81ED-4DB2-BD59-A6C34878D82A}">
                    <a16:rowId xmlns:a16="http://schemas.microsoft.com/office/drawing/2014/main" xmlns="" val="10000"/>
                  </a:ext>
                </a:extLst>
              </a:tr>
              <a:tr h="381000">
                <a:tc>
                  <a:txBody>
                    <a:bodyPr/>
                    <a:lstStyle/>
                    <a:p>
                      <a:pPr lvl="0">
                        <a:spcBef>
                          <a:spcPts val="0"/>
                        </a:spcBef>
                        <a:buNone/>
                      </a:pPr>
                      <a:r>
                        <a:rPr lang="fr" dirty="0"/>
                        <a:t>Exemples:</a:t>
                      </a:r>
                    </a:p>
                  </a:txBody>
                  <a:tcPr marL="91425" marR="91425" marT="91425" marB="91425"/>
                </a:tc>
                <a:tc>
                  <a:txBody>
                    <a:bodyPr/>
                    <a:lstStyle/>
                    <a:p>
                      <a:pPr lvl="0">
                        <a:spcBef>
                          <a:spcPts val="0"/>
                        </a:spcBef>
                        <a:buNone/>
                      </a:pPr>
                      <a:r>
                        <a:rPr lang="fr" dirty="0"/>
                        <a:t>Riac, Redis, DynamoDB</a:t>
                      </a:r>
                    </a:p>
                  </a:txBody>
                  <a:tcPr marL="91425" marR="91425" marT="91425" marB="91425"/>
                </a:tc>
                <a:tc>
                  <a:txBody>
                    <a:bodyPr/>
                    <a:lstStyle/>
                    <a:p>
                      <a:pPr lvl="0">
                        <a:spcBef>
                          <a:spcPts val="0"/>
                        </a:spcBef>
                        <a:buNone/>
                      </a:pPr>
                      <a:r>
                        <a:rPr lang="fr" dirty="0"/>
                        <a:t>MongoDb, CoucheDB, CoucheBase</a:t>
                      </a:r>
                    </a:p>
                  </a:txBody>
                  <a:tcPr marL="91425" marR="91425" marT="91425" marB="91425"/>
                </a:tc>
                <a:tc>
                  <a:txBody>
                    <a:bodyPr/>
                    <a:lstStyle/>
                    <a:p>
                      <a:pPr lvl="0">
                        <a:spcBef>
                          <a:spcPts val="0"/>
                        </a:spcBef>
                        <a:buNone/>
                      </a:pPr>
                      <a:r>
                        <a:rPr lang="fr" dirty="0"/>
                        <a:t>Casandra, HBase, BigTable</a:t>
                      </a:r>
                    </a:p>
                  </a:txBody>
                  <a:tcPr marL="91425" marR="91425" marT="91425" marB="91425"/>
                </a:tc>
                <a:tc>
                  <a:txBody>
                    <a:bodyPr/>
                    <a:lstStyle/>
                    <a:p>
                      <a:pPr lvl="0">
                        <a:spcBef>
                          <a:spcPts val="0"/>
                        </a:spcBef>
                        <a:buNone/>
                      </a:pPr>
                      <a:r>
                        <a:rPr lang="fr" dirty="0"/>
                        <a:t>Neo4j, Titan</a:t>
                      </a:r>
                    </a:p>
                  </a:txBody>
                  <a:tcPr marL="91425" marR="91425" marT="91425" marB="91425"/>
                </a:tc>
                <a:tc>
                  <a:txBody>
                    <a:bodyPr/>
                    <a:lstStyle/>
                    <a:p>
                      <a:pPr lvl="0">
                        <a:spcBef>
                          <a:spcPts val="0"/>
                        </a:spcBef>
                        <a:buNone/>
                      </a:pPr>
                      <a:r>
                        <a:rPr lang="fr" dirty="0" smtClean="0"/>
                        <a:t>InfluxDb</a:t>
                      </a:r>
                      <a:endParaRPr lang="fr" dirty="0"/>
                    </a:p>
                  </a:txBody>
                  <a:tcPr marL="91425" marR="91425" marT="91425" marB="91425"/>
                </a:tc>
                <a:extLst>
                  <a:ext uri="{0D108BD9-81ED-4DB2-BD59-A6C34878D82A}">
                    <a16:rowId xmlns:a16="http://schemas.microsoft.com/office/drawing/2014/main" xmlns="" val="10001"/>
                  </a:ext>
                </a:extLst>
              </a:tr>
              <a:tr h="381000">
                <a:tc>
                  <a:txBody>
                    <a:bodyPr/>
                    <a:lstStyle/>
                    <a:p>
                      <a:pPr lvl="0" rtl="0">
                        <a:spcBef>
                          <a:spcPts val="0"/>
                        </a:spcBef>
                        <a:buNone/>
                      </a:pPr>
                      <a:r>
                        <a:rPr lang="fr"/>
                        <a:t>Particularités:</a:t>
                      </a:r>
                    </a:p>
                  </a:txBody>
                  <a:tcPr marL="91425" marR="91425" marT="91425" marB="91425"/>
                </a:tc>
                <a:tc>
                  <a:txBody>
                    <a:bodyPr/>
                    <a:lstStyle/>
                    <a:p>
                      <a:pPr lvl="0" rtl="0">
                        <a:spcBef>
                          <a:spcPts val="0"/>
                        </a:spcBef>
                        <a:buNone/>
                      </a:pPr>
                      <a:r>
                        <a:rPr lang="fr"/>
                        <a:t>Principes de Sharding et de réplications.</a:t>
                      </a:r>
                    </a:p>
                  </a:txBody>
                  <a:tcPr marL="91425" marR="91425" marT="91425" marB="91425"/>
                </a:tc>
                <a:tc>
                  <a:txBody>
                    <a:bodyPr/>
                    <a:lstStyle/>
                    <a:p>
                      <a:pPr lvl="0">
                        <a:spcBef>
                          <a:spcPts val="0"/>
                        </a:spcBef>
                        <a:buNone/>
                      </a:pPr>
                      <a:r>
                        <a:rPr lang="fr" dirty="0"/>
                        <a:t>- Réplication qui utilise un schéma de  type Maître-esclave </a:t>
                      </a:r>
                    </a:p>
                    <a:p>
                      <a:pPr lvl="0">
                        <a:spcBef>
                          <a:spcPts val="0"/>
                        </a:spcBef>
                        <a:buNone/>
                      </a:pPr>
                      <a:r>
                        <a:rPr lang="fr" dirty="0"/>
                        <a:t>- Possibilité de faire du texte mining</a:t>
                      </a:r>
                    </a:p>
                    <a:p>
                      <a:pPr lvl="0" rtl="0">
                        <a:spcBef>
                          <a:spcPts val="0"/>
                        </a:spcBef>
                        <a:buNone/>
                      </a:pPr>
                      <a:r>
                        <a:rPr lang="fr-FR" dirty="0" smtClean="0"/>
                        <a:t>#on peut faire </a:t>
                      </a:r>
                      <a:r>
                        <a:rPr lang="fr-FR" dirty="0" err="1" smtClean="0"/>
                        <a:t>mapReduce</a:t>
                      </a:r>
                      <a:r>
                        <a:rPr lang="fr-FR" baseline="0" dirty="0" smtClean="0"/>
                        <a:t> </a:t>
                      </a:r>
                      <a:endParaRPr dirty="0"/>
                    </a:p>
                  </a:txBody>
                  <a:tcPr marL="91425" marR="91425" marT="91425" marB="91425"/>
                </a:tc>
                <a:tc>
                  <a:txBody>
                    <a:bodyPr/>
                    <a:lstStyle/>
                    <a:p>
                      <a:pPr lvl="0">
                        <a:spcBef>
                          <a:spcPts val="0"/>
                        </a:spcBef>
                        <a:buNone/>
                      </a:pPr>
                      <a:r>
                        <a:rPr lang="fr"/>
                        <a:t>- Possibilité d’appliquer le mapReduce</a:t>
                      </a:r>
                    </a:p>
                    <a:p>
                      <a:pPr lvl="0" rtl="0">
                        <a:spcBef>
                          <a:spcPts val="0"/>
                        </a:spcBef>
                        <a:buNone/>
                      </a:pPr>
                      <a:endParaRPr dirty="0"/>
                    </a:p>
                  </a:txBody>
                  <a:tcPr marL="91425" marR="91425" marT="91425" marB="91425"/>
                </a:tc>
                <a:tc>
                  <a:txBody>
                    <a:bodyPr/>
                    <a:lstStyle/>
                    <a:p>
                      <a:pPr lvl="0" rtl="0">
                        <a:spcBef>
                          <a:spcPts val="0"/>
                        </a:spcBef>
                        <a:buNone/>
                      </a:pPr>
                      <a:r>
                        <a:rPr lang="fr"/>
                        <a:t>- Utilisable pour déterminer les similarités et les relations  entre les objets</a:t>
                      </a:r>
                    </a:p>
                  </a:txBody>
                  <a:tcPr marL="91425" marR="91425" marT="91425" marB="91425"/>
                </a:tc>
                <a:tc>
                  <a:txBody>
                    <a:bodyPr/>
                    <a:lstStyle/>
                    <a:p>
                      <a:pPr lvl="0" rtl="0">
                        <a:spcBef>
                          <a:spcPts val="0"/>
                        </a:spcBef>
                        <a:buNone/>
                      </a:pPr>
                      <a:r>
                        <a:rPr lang="fr-FR" dirty="0" smtClean="0"/>
                        <a:t>M</a:t>
                      </a:r>
                      <a:r>
                        <a:rPr lang="fr" dirty="0" smtClean="0"/>
                        <a:t>étriques </a:t>
                      </a:r>
                      <a:endParaRPr lang="fr" dirty="0"/>
                    </a:p>
                  </a:txBody>
                  <a:tcPr marL="91425" marR="91425" marT="91425" marB="91425"/>
                </a:tc>
                <a:extLst>
                  <a:ext uri="{0D108BD9-81ED-4DB2-BD59-A6C34878D82A}">
                    <a16:rowId xmlns:a16="http://schemas.microsoft.com/office/drawing/2014/main" xmlns="" val="10002"/>
                  </a:ext>
                </a:extLst>
              </a:tr>
              <a:tr h="381000">
                <a:tc>
                  <a:txBody>
                    <a:bodyPr/>
                    <a:lstStyle/>
                    <a:p>
                      <a:pPr lvl="0" rtl="0">
                        <a:spcBef>
                          <a:spcPts val="0"/>
                        </a:spcBef>
                        <a:buNone/>
                      </a:pPr>
                      <a:r>
                        <a:rPr lang="fr" dirty="0"/>
                        <a:t>L’intégration dans notre application</a:t>
                      </a:r>
                    </a:p>
                  </a:txBody>
                  <a:tcPr marL="91425" marR="91425" marT="91425" marB="91425"/>
                </a:tc>
                <a:tc>
                  <a:txBody>
                    <a:bodyPr/>
                    <a:lstStyle/>
                    <a:p>
                      <a:pPr lvl="0" rtl="0">
                        <a:spcBef>
                          <a:spcPts val="0"/>
                        </a:spcBef>
                        <a:buNone/>
                      </a:pPr>
                      <a:r>
                        <a:rPr lang="fr"/>
                        <a:t>(Idrequete, concaténation des attributs de la requête)</a:t>
                      </a:r>
                    </a:p>
                  </a:txBody>
                  <a:tcPr marL="91425" marR="91425" marT="91425" marB="91425"/>
                </a:tc>
                <a:tc>
                  <a:txBody>
                    <a:bodyPr/>
                    <a:lstStyle/>
                    <a:p>
                      <a:pPr lvl="0">
                        <a:spcBef>
                          <a:spcPts val="0"/>
                        </a:spcBef>
                        <a:buNone/>
                      </a:pPr>
                      <a:r>
                        <a:rPr lang="fr" dirty="0"/>
                        <a:t>(Idrequete, </a:t>
                      </a:r>
                      <a:r>
                        <a:rPr lang="fr-FR" dirty="0" smtClean="0"/>
                        <a:t>fichier </a:t>
                      </a:r>
                      <a:r>
                        <a:rPr lang="fr" dirty="0" smtClean="0"/>
                        <a:t>Json pour chaque jrs par expl) </a:t>
                      </a:r>
                      <a:endParaRPr lang="fr" dirty="0"/>
                    </a:p>
                  </a:txBody>
                  <a:tcPr marL="91425" marR="91425" marT="91425" marB="91425"/>
                </a:tc>
                <a:tc>
                  <a:txBody>
                    <a:bodyPr/>
                    <a:lstStyle/>
                    <a:p>
                      <a:pPr lvl="0">
                        <a:spcBef>
                          <a:spcPts val="0"/>
                        </a:spcBef>
                        <a:buNone/>
                      </a:pPr>
                      <a:r>
                        <a:rPr lang="fr" dirty="0"/>
                        <a:t>(colonnes qui contiennent les attributs de la requête) </a:t>
                      </a:r>
                    </a:p>
                  </a:txBody>
                  <a:tcPr marL="91425" marR="91425" marT="91425" marB="91425"/>
                </a:tc>
                <a:tc>
                  <a:txBody>
                    <a:bodyPr/>
                    <a:lstStyle/>
                    <a:p>
                      <a:pPr lvl="0">
                        <a:spcBef>
                          <a:spcPts val="0"/>
                        </a:spcBef>
                        <a:buNone/>
                      </a:pPr>
                      <a:r>
                        <a:rPr lang="fr" dirty="0"/>
                        <a:t>Difficile à mettre en place dans notre cas.</a:t>
                      </a:r>
                    </a:p>
                  </a:txBody>
                  <a:tcPr marL="91425" marR="91425" marT="91425" marB="91425"/>
                </a:tc>
                <a:tc>
                  <a:txBody>
                    <a:bodyPr/>
                    <a:lstStyle/>
                    <a:p>
                      <a:pPr lvl="0">
                        <a:spcBef>
                          <a:spcPts val="0"/>
                        </a:spcBef>
                        <a:buNone/>
                      </a:pPr>
                      <a:r>
                        <a:rPr lang="fr" dirty="0" smtClean="0"/>
                        <a:t>non</a:t>
                      </a:r>
                      <a:endParaRPr lang="fr" dirty="0"/>
                    </a:p>
                  </a:txBody>
                  <a:tcPr marL="91425" marR="91425" marT="91425" marB="91425"/>
                </a:tc>
                <a:extLst>
                  <a:ext uri="{0D108BD9-81ED-4DB2-BD59-A6C34878D82A}">
                    <a16:rowId xmlns:a16="http://schemas.microsoft.com/office/drawing/2014/main" xmlns="" val="10003"/>
                  </a:ext>
                </a:extLst>
              </a:tr>
            </a:tbl>
          </a:graphicData>
        </a:graphic>
      </p:graphicFrame>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15</a:t>
            </a:fld>
            <a:endParaRPr lang="fr" sz="1000" dirty="0">
              <a:solidFill>
                <a:schemeClr val="tx1"/>
              </a:solidFill>
            </a:endParaRPr>
          </a:p>
        </p:txBody>
      </p:sp>
    </p:spTree>
    <p:extLst>
      <p:ext uri="{BB962C8B-B14F-4D97-AF65-F5344CB8AC3E}">
        <p14:creationId xmlns:p14="http://schemas.microsoft.com/office/powerpoint/2010/main" val="2838158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412142"/>
            <a:ext cx="8272212" cy="741249"/>
          </a:xfrm>
          <a:prstGeom prst="rect">
            <a:avLst/>
          </a:prstGeom>
        </p:spPr>
        <p:txBody>
          <a:bodyPr lIns="91425" tIns="91425" rIns="91425" bIns="91425" anchor="t" anchorCtr="0">
            <a:noAutofit/>
          </a:bodyPr>
          <a:lstStyle/>
          <a:p>
            <a:pPr lvl="0" algn="l">
              <a:lnSpc>
                <a:spcPct val="115000"/>
              </a:lnSpc>
              <a:spcAft>
                <a:spcPts val="1600"/>
              </a:spcAft>
            </a:pPr>
            <a:r>
              <a:rPr lang="fr" sz="2000" b="1" dirty="0">
                <a:solidFill>
                  <a:schemeClr val="accent1">
                    <a:lumMod val="75000"/>
                  </a:schemeClr>
                </a:solidFill>
                <a:latin typeface="Lato" panose="020B0604020202020204" charset="0"/>
                <a:sym typeface="Lato"/>
              </a:rPr>
              <a:t>3- Stockage &amp; </a:t>
            </a:r>
            <a:r>
              <a:rPr lang="fr-FR" sz="2000" b="1" dirty="0">
                <a:solidFill>
                  <a:schemeClr val="accent1">
                    <a:lumMod val="75000"/>
                  </a:schemeClr>
                </a:solidFill>
                <a:latin typeface="Lato" panose="020B0604020202020204" charset="0"/>
                <a:sym typeface="Lato"/>
              </a:rPr>
              <a:t>recherche</a:t>
            </a:r>
            <a:r>
              <a:rPr lang="fr" sz="2000" b="1" dirty="0">
                <a:solidFill>
                  <a:schemeClr val="accent1">
                    <a:lumMod val="75000"/>
                  </a:schemeClr>
                </a:solidFill>
                <a:latin typeface="Lato" panose="020B0604020202020204" charset="0"/>
                <a:sym typeface="Lato"/>
              </a:rPr>
              <a:t>(3/4):</a:t>
            </a:r>
            <a:r>
              <a:rPr lang="fr-FR" sz="2000" b="1" dirty="0">
                <a:solidFill>
                  <a:schemeClr val="accent1">
                    <a:lumMod val="75000"/>
                  </a:schemeClr>
                </a:solidFill>
                <a:latin typeface="Lato" panose="020B0604020202020204" charset="0"/>
                <a:sym typeface="Lato"/>
              </a:rPr>
              <a:t> </a:t>
            </a:r>
            <a:r>
              <a:rPr lang="fr-FR" sz="2000" b="1" dirty="0" smtClean="0">
                <a:solidFill>
                  <a:srgbClr val="FF5357"/>
                </a:solidFill>
                <a:latin typeface="Lato" panose="020B0604020202020204" charset="0"/>
                <a:sym typeface="Lato"/>
              </a:rPr>
              <a:t>Etude comparative</a:t>
            </a:r>
            <a:r>
              <a:rPr lang="fr-FR" sz="2000" b="1" dirty="0">
                <a:solidFill>
                  <a:srgbClr val="FF5357"/>
                </a:solidFill>
                <a:latin typeface="Lato" panose="020B0604020202020204" charset="0"/>
                <a:sym typeface="Lato"/>
              </a:rPr>
              <a:t/>
            </a:r>
            <a:br>
              <a:rPr lang="fr-FR" sz="2000" b="1" dirty="0">
                <a:solidFill>
                  <a:srgbClr val="FF5357"/>
                </a:solidFill>
                <a:latin typeface="Lato" panose="020B0604020202020204" charset="0"/>
                <a:sym typeface="Lato"/>
              </a:rPr>
            </a:br>
            <a:r>
              <a:rPr lang="fr-FR" sz="2000" b="1" dirty="0">
                <a:solidFill>
                  <a:srgbClr val="FF5357"/>
                </a:solidFill>
                <a:latin typeface="Lato" panose="020B0604020202020204" charset="0"/>
                <a:sym typeface="Lato"/>
              </a:rPr>
              <a:t>	</a:t>
            </a:r>
            <a:r>
              <a:rPr lang="fr" sz="1800" b="1" dirty="0">
                <a:solidFill>
                  <a:schemeClr val="accent1">
                    <a:lumMod val="75000"/>
                  </a:schemeClr>
                </a:solidFill>
                <a:latin typeface="Lato" panose="020B0604020202020204" charset="0"/>
                <a:sym typeface="Lato"/>
              </a:rPr>
              <a:t>3.2- </a:t>
            </a:r>
            <a:r>
              <a:rPr lang="fr-FR" sz="1800" b="1" dirty="0">
                <a:solidFill>
                  <a:schemeClr val="accent1">
                    <a:lumMod val="75000"/>
                  </a:schemeClr>
                </a:solidFill>
                <a:latin typeface="Lato" panose="020B0604020202020204" charset="0"/>
                <a:sym typeface="Lato"/>
              </a:rPr>
              <a:t>moteur de recherche :</a:t>
            </a:r>
            <a:endParaRPr lang="fr" sz="2000" b="1" dirty="0">
              <a:solidFill>
                <a:schemeClr val="accent1">
                  <a:lumMod val="75000"/>
                </a:schemeClr>
              </a:solidFill>
              <a:latin typeface="Lato" panose="020B0604020202020204" charset="0"/>
              <a:sym typeface="Lato"/>
            </a:endParaRPr>
          </a:p>
        </p:txBody>
      </p:sp>
      <p:graphicFrame>
        <p:nvGraphicFramePr>
          <p:cNvPr id="4" name="Shape 173"/>
          <p:cNvGraphicFramePr/>
          <p:nvPr>
            <p:extLst>
              <p:ext uri="{D42A27DB-BD31-4B8C-83A1-F6EECF244321}">
                <p14:modId xmlns:p14="http://schemas.microsoft.com/office/powerpoint/2010/main" val="3467059445"/>
              </p:ext>
            </p:extLst>
          </p:nvPr>
        </p:nvGraphicFramePr>
        <p:xfrm>
          <a:off x="809459" y="1226127"/>
          <a:ext cx="7517136" cy="2354430"/>
        </p:xfrm>
        <a:graphic>
          <a:graphicData uri="http://schemas.openxmlformats.org/drawingml/2006/table">
            <a:tbl>
              <a:tblPr>
                <a:tableStyleId>{69C7853C-536D-4A76-A0AE-DD22124D55A5}</a:tableStyleId>
              </a:tblPr>
              <a:tblGrid>
                <a:gridCol w="1879284">
                  <a:extLst>
                    <a:ext uri="{9D8B030D-6E8A-4147-A177-3AD203B41FA5}">
                      <a16:colId xmlns:a16="http://schemas.microsoft.com/office/drawing/2014/main" xmlns="" val="20000"/>
                    </a:ext>
                  </a:extLst>
                </a:gridCol>
                <a:gridCol w="1879284">
                  <a:extLst>
                    <a:ext uri="{9D8B030D-6E8A-4147-A177-3AD203B41FA5}">
                      <a16:colId xmlns:a16="http://schemas.microsoft.com/office/drawing/2014/main" xmlns="" val="20001"/>
                    </a:ext>
                  </a:extLst>
                </a:gridCol>
                <a:gridCol w="1879284">
                  <a:extLst>
                    <a:ext uri="{9D8B030D-6E8A-4147-A177-3AD203B41FA5}">
                      <a16:colId xmlns:a16="http://schemas.microsoft.com/office/drawing/2014/main" xmlns="" val="20002"/>
                    </a:ext>
                  </a:extLst>
                </a:gridCol>
                <a:gridCol w="1879284"/>
              </a:tblGrid>
              <a:tr h="353807">
                <a:tc>
                  <a:txBody>
                    <a:bodyPr/>
                    <a:lstStyle/>
                    <a:p>
                      <a:pPr lvl="0">
                        <a:spcBef>
                          <a:spcPts val="0"/>
                        </a:spcBef>
                        <a:buNone/>
                      </a:pPr>
                      <a:endParaRPr dirty="0"/>
                    </a:p>
                  </a:txBody>
                  <a:tcPr marL="91425" marR="91425" marT="91425" marB="91425"/>
                </a:tc>
                <a:tc>
                  <a:txBody>
                    <a:bodyPr/>
                    <a:lstStyle/>
                    <a:p>
                      <a:pPr lvl="0">
                        <a:spcBef>
                          <a:spcPts val="0"/>
                        </a:spcBef>
                        <a:buNone/>
                      </a:pPr>
                      <a:r>
                        <a:rPr lang="fr" dirty="0"/>
                        <a:t>ElasticSearch</a:t>
                      </a:r>
                    </a:p>
                  </a:txBody>
                  <a:tcPr marL="91425" marR="91425" marT="91425" marB="91425"/>
                </a:tc>
                <a:tc>
                  <a:txBody>
                    <a:bodyPr/>
                    <a:lstStyle/>
                    <a:p>
                      <a:pPr lvl="0">
                        <a:spcBef>
                          <a:spcPts val="0"/>
                        </a:spcBef>
                        <a:buNone/>
                      </a:pPr>
                      <a:r>
                        <a:rPr lang="fr" dirty="0"/>
                        <a:t>Splunk</a:t>
                      </a:r>
                    </a:p>
                  </a:txBody>
                  <a:tcPr marL="91425" marR="91425" marT="91425" marB="91425"/>
                </a:tc>
                <a:tc>
                  <a:txBody>
                    <a:bodyPr/>
                    <a:lstStyle/>
                    <a:p>
                      <a:pPr lvl="0">
                        <a:spcBef>
                          <a:spcPts val="0"/>
                        </a:spcBef>
                        <a:buNone/>
                      </a:pPr>
                      <a:r>
                        <a:rPr lang="fr" dirty="0" smtClean="0"/>
                        <a:t>Solr</a:t>
                      </a:r>
                      <a:endParaRPr lang="fr" dirty="0"/>
                    </a:p>
                  </a:txBody>
                  <a:tcPr marL="91425" marR="91425" marT="91425" marB="91425"/>
                </a:tc>
                <a:extLst>
                  <a:ext uri="{0D108BD9-81ED-4DB2-BD59-A6C34878D82A}">
                    <a16:rowId xmlns:a16="http://schemas.microsoft.com/office/drawing/2014/main" xmlns="" val="10000"/>
                  </a:ext>
                </a:extLst>
              </a:tr>
              <a:tr h="353807">
                <a:tc>
                  <a:txBody>
                    <a:bodyPr/>
                    <a:lstStyle/>
                    <a:p>
                      <a:pPr lvl="0">
                        <a:spcBef>
                          <a:spcPts val="0"/>
                        </a:spcBef>
                        <a:buNone/>
                      </a:pPr>
                      <a:r>
                        <a:rPr lang="fr" dirty="0"/>
                        <a:t>Open </a:t>
                      </a:r>
                      <a:r>
                        <a:rPr lang="fr" dirty="0" smtClean="0"/>
                        <a:t>Source</a:t>
                      </a:r>
                      <a:endParaRPr lang="fr" dirty="0"/>
                    </a:p>
                  </a:txBody>
                  <a:tcPr marL="91425" marR="91425" marT="91425" marB="91425"/>
                </a:tc>
                <a:tc>
                  <a:txBody>
                    <a:bodyPr/>
                    <a:lstStyle/>
                    <a:p>
                      <a:pPr lvl="0">
                        <a:spcBef>
                          <a:spcPts val="0"/>
                        </a:spcBef>
                        <a:buNone/>
                      </a:pPr>
                      <a:r>
                        <a:rPr lang="fr" dirty="0"/>
                        <a:t>Oui</a:t>
                      </a:r>
                    </a:p>
                  </a:txBody>
                  <a:tcPr marL="91425" marR="91425" marT="91425" marB="91425"/>
                </a:tc>
                <a:tc>
                  <a:txBody>
                    <a:bodyPr/>
                    <a:lstStyle/>
                    <a:p>
                      <a:pPr lvl="0">
                        <a:spcBef>
                          <a:spcPts val="0"/>
                        </a:spcBef>
                        <a:buNone/>
                      </a:pPr>
                      <a:r>
                        <a:rPr lang="fr" dirty="0" smtClean="0"/>
                        <a:t>non</a:t>
                      </a:r>
                      <a:endParaRPr lang="fr" dirty="0"/>
                    </a:p>
                  </a:txBody>
                  <a:tcPr marL="91425" marR="91425" marT="91425" marB="91425"/>
                </a:tc>
                <a:tc>
                  <a:txBody>
                    <a:bodyPr/>
                    <a:lstStyle/>
                    <a:p>
                      <a:pPr lvl="0">
                        <a:spcBef>
                          <a:spcPts val="0"/>
                        </a:spcBef>
                        <a:buNone/>
                      </a:pPr>
                      <a:r>
                        <a:rPr lang="fr" dirty="0" smtClean="0"/>
                        <a:t>Oui</a:t>
                      </a:r>
                      <a:endParaRPr lang="fr" dirty="0"/>
                    </a:p>
                  </a:txBody>
                  <a:tcPr marL="91425" marR="91425" marT="91425" marB="91425"/>
                </a:tc>
                <a:extLst>
                  <a:ext uri="{0D108BD9-81ED-4DB2-BD59-A6C34878D82A}">
                    <a16:rowId xmlns:a16="http://schemas.microsoft.com/office/drawing/2014/main" xmlns="" val="10001"/>
                  </a:ext>
                </a:extLst>
              </a:tr>
              <a:tr h="542737">
                <a:tc>
                  <a:txBody>
                    <a:bodyPr/>
                    <a:lstStyle/>
                    <a:p>
                      <a:pPr lvl="0">
                        <a:spcBef>
                          <a:spcPts val="0"/>
                        </a:spcBef>
                        <a:buNone/>
                      </a:pPr>
                      <a:r>
                        <a:rPr lang="fr" dirty="0"/>
                        <a:t>Indexation automatique?</a:t>
                      </a:r>
                    </a:p>
                  </a:txBody>
                  <a:tcPr marL="91425" marR="91425" marT="91425" marB="91425"/>
                </a:tc>
                <a:tc>
                  <a:txBody>
                    <a:bodyPr/>
                    <a:lstStyle/>
                    <a:p>
                      <a:pPr lvl="0">
                        <a:spcBef>
                          <a:spcPts val="0"/>
                        </a:spcBef>
                        <a:buNone/>
                      </a:pPr>
                      <a:r>
                        <a:rPr lang="fr" dirty="0" smtClean="0"/>
                        <a:t>Non #pk?</a:t>
                      </a:r>
                      <a:endParaRPr lang="fr" dirty="0"/>
                    </a:p>
                  </a:txBody>
                  <a:tcPr marL="91425" marR="91425" marT="91425" marB="91425"/>
                </a:tc>
                <a:tc>
                  <a:txBody>
                    <a:bodyPr/>
                    <a:lstStyle/>
                    <a:p>
                      <a:pPr lvl="0">
                        <a:spcBef>
                          <a:spcPts val="0"/>
                        </a:spcBef>
                        <a:buNone/>
                      </a:pPr>
                      <a:r>
                        <a:rPr lang="fr" dirty="0"/>
                        <a:t>Oui</a:t>
                      </a:r>
                    </a:p>
                  </a:txBody>
                  <a:tcPr marL="91425" marR="91425" marT="91425" marB="91425"/>
                </a:tc>
                <a:tc>
                  <a:txBody>
                    <a:bodyPr/>
                    <a:lstStyle/>
                    <a:p>
                      <a:pPr lvl="0">
                        <a:spcBef>
                          <a:spcPts val="0"/>
                        </a:spcBef>
                        <a:buNone/>
                      </a:pPr>
                      <a:endParaRPr lang="fr" dirty="0"/>
                    </a:p>
                  </a:txBody>
                  <a:tcPr marL="91425" marR="91425" marT="91425" marB="91425"/>
                </a:tc>
                <a:extLst>
                  <a:ext uri="{0D108BD9-81ED-4DB2-BD59-A6C34878D82A}">
                    <a16:rowId xmlns:a16="http://schemas.microsoft.com/office/drawing/2014/main" xmlns="" val="10004"/>
                  </a:ext>
                </a:extLst>
              </a:tr>
              <a:tr h="353807">
                <a:tc>
                  <a:txBody>
                    <a:bodyPr/>
                    <a:lstStyle/>
                    <a:p>
                      <a:pPr lvl="0">
                        <a:spcBef>
                          <a:spcPts val="0"/>
                        </a:spcBef>
                        <a:buNone/>
                      </a:pPr>
                      <a:r>
                        <a:rPr lang="fr"/>
                        <a:t>Scalability?</a:t>
                      </a:r>
                    </a:p>
                  </a:txBody>
                  <a:tcPr marL="91425" marR="91425" marT="91425" marB="91425"/>
                </a:tc>
                <a:tc>
                  <a:txBody>
                    <a:bodyPr/>
                    <a:lstStyle/>
                    <a:p>
                      <a:pPr lvl="0">
                        <a:spcBef>
                          <a:spcPts val="0"/>
                        </a:spcBef>
                        <a:buNone/>
                      </a:pPr>
                      <a:r>
                        <a:rPr lang="fr"/>
                        <a:t>Oui</a:t>
                      </a:r>
                    </a:p>
                  </a:txBody>
                  <a:tcPr marL="91425" marR="91425" marT="91425" marB="91425"/>
                </a:tc>
                <a:tc>
                  <a:txBody>
                    <a:bodyPr/>
                    <a:lstStyle/>
                    <a:p>
                      <a:pPr lvl="0">
                        <a:spcBef>
                          <a:spcPts val="0"/>
                        </a:spcBef>
                        <a:buNone/>
                      </a:pPr>
                      <a:r>
                        <a:rPr lang="fr" dirty="0"/>
                        <a:t>Oui</a:t>
                      </a:r>
                    </a:p>
                  </a:txBody>
                  <a:tcPr marL="91425" marR="91425" marT="91425" marB="91425"/>
                </a:tc>
                <a:tc>
                  <a:txBody>
                    <a:bodyPr/>
                    <a:lstStyle/>
                    <a:p>
                      <a:pPr lvl="0">
                        <a:spcBef>
                          <a:spcPts val="0"/>
                        </a:spcBef>
                        <a:buNone/>
                      </a:pPr>
                      <a:endParaRPr lang="fr" dirty="0"/>
                    </a:p>
                  </a:txBody>
                  <a:tcPr marL="91425" marR="91425" marT="91425" marB="91425"/>
                </a:tc>
                <a:extLst>
                  <a:ext uri="{0D108BD9-81ED-4DB2-BD59-A6C34878D82A}">
                    <a16:rowId xmlns:a16="http://schemas.microsoft.com/office/drawing/2014/main" xmlns="" val="10005"/>
                  </a:ext>
                </a:extLst>
              </a:tr>
              <a:tr h="542737">
                <a:tc>
                  <a:txBody>
                    <a:bodyPr/>
                    <a:lstStyle/>
                    <a:p>
                      <a:pPr lvl="0">
                        <a:spcBef>
                          <a:spcPts val="0"/>
                        </a:spcBef>
                        <a:buNone/>
                      </a:pPr>
                      <a:r>
                        <a:rPr lang="fr" dirty="0"/>
                        <a:t>Modification en temps réel?</a:t>
                      </a:r>
                    </a:p>
                  </a:txBody>
                  <a:tcPr marL="91425" marR="91425" marT="91425" marB="91425"/>
                </a:tc>
                <a:tc>
                  <a:txBody>
                    <a:bodyPr/>
                    <a:lstStyle/>
                    <a:p>
                      <a:pPr lvl="0">
                        <a:spcBef>
                          <a:spcPts val="0"/>
                        </a:spcBef>
                        <a:buNone/>
                      </a:pPr>
                      <a:r>
                        <a:rPr lang="fr" dirty="0"/>
                        <a:t>Non, on doit arrêter </a:t>
                      </a:r>
                      <a:r>
                        <a:rPr lang="fr" dirty="0" smtClean="0"/>
                        <a:t>ES</a:t>
                      </a:r>
                    </a:p>
                    <a:p>
                      <a:pPr lvl="0">
                        <a:spcBef>
                          <a:spcPts val="0"/>
                        </a:spcBef>
                        <a:buNone/>
                      </a:pPr>
                      <a:r>
                        <a:rPr lang="fr" dirty="0" smtClean="0"/>
                        <a:t>#Oui</a:t>
                      </a:r>
                      <a:endParaRPr lang="fr" dirty="0"/>
                    </a:p>
                  </a:txBody>
                  <a:tcPr marL="91425" marR="91425" marT="91425" marB="91425"/>
                </a:tc>
                <a:tc>
                  <a:txBody>
                    <a:bodyPr/>
                    <a:lstStyle/>
                    <a:p>
                      <a:pPr lvl="0">
                        <a:spcBef>
                          <a:spcPts val="0"/>
                        </a:spcBef>
                        <a:buNone/>
                      </a:pPr>
                      <a:r>
                        <a:rPr lang="fr" dirty="0"/>
                        <a:t>Oui</a:t>
                      </a:r>
                    </a:p>
                  </a:txBody>
                  <a:tcPr marL="91425" marR="91425" marT="91425" marB="91425"/>
                </a:tc>
                <a:tc>
                  <a:txBody>
                    <a:bodyPr/>
                    <a:lstStyle/>
                    <a:p>
                      <a:pPr lvl="0">
                        <a:spcBef>
                          <a:spcPts val="0"/>
                        </a:spcBef>
                        <a:buNone/>
                      </a:pPr>
                      <a:endParaRPr lang="fr" dirty="0"/>
                    </a:p>
                  </a:txBody>
                  <a:tcPr marL="91425" marR="91425" marT="91425" marB="91425"/>
                </a:tc>
                <a:extLst>
                  <a:ext uri="{0D108BD9-81ED-4DB2-BD59-A6C34878D82A}">
                    <a16:rowId xmlns:a16="http://schemas.microsoft.com/office/drawing/2014/main" xmlns="" val="10006"/>
                  </a:ext>
                </a:extLst>
              </a:tr>
            </a:tbl>
          </a:graphicData>
        </a:graphic>
      </p:graphicFrame>
      <p:sp>
        <p:nvSpPr>
          <p:cNvPr id="5" name="Shape 174"/>
          <p:cNvSpPr txBox="1">
            <a:spLocks/>
          </p:cNvSpPr>
          <p:nvPr/>
        </p:nvSpPr>
        <p:spPr>
          <a:xfrm>
            <a:off x="307177" y="4524914"/>
            <a:ext cx="8521700" cy="618586"/>
          </a:xfrm>
          <a:prstGeom prst="rect">
            <a:avLst/>
          </a:prstGeom>
        </p:spPr>
        <p:txBody>
          <a:bodyPr vert="horz" lIns="91425" tIns="91425" rIns="91425" bIns="91425" rtlCol="0"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a:spcBef>
                <a:spcPts val="0"/>
              </a:spcBef>
              <a:buFont typeface="Wingdings 2" panose="05020102010507070707" pitchFamily="18" charset="2"/>
              <a:buNone/>
            </a:pPr>
            <a:r>
              <a:rPr lang="fr-FR" sz="1400" b="1" dirty="0">
                <a:latin typeface="Lato" panose="020B0604020202020204" charset="0"/>
              </a:rPr>
              <a:t>PS : </a:t>
            </a:r>
            <a:r>
              <a:rPr lang="fr" sz="1400" b="1" dirty="0">
                <a:latin typeface="Lato" panose="020B0604020202020204" charset="0"/>
              </a:rPr>
              <a:t>InfluxDB est orienté séries temporelles adaptée au stockage des métriques qui ne présente pas notre cas.</a:t>
            </a: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16</a:t>
            </a:fld>
            <a:endParaRPr lang="fr" sz="1000">
              <a:solidFill>
                <a:schemeClr val="tx1"/>
              </a:solidFill>
            </a:endParaRPr>
          </a:p>
        </p:txBody>
      </p:sp>
    </p:spTree>
    <p:extLst>
      <p:ext uri="{BB962C8B-B14F-4D97-AF65-F5344CB8AC3E}">
        <p14:creationId xmlns:p14="http://schemas.microsoft.com/office/powerpoint/2010/main" val="4167800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lvl="0" algn="l">
              <a:lnSpc>
                <a:spcPct val="115000"/>
              </a:lnSpc>
              <a:spcAft>
                <a:spcPts val="1600"/>
              </a:spcAft>
            </a:pPr>
            <a:r>
              <a:rPr lang="fr" sz="2000" b="1" dirty="0">
                <a:solidFill>
                  <a:schemeClr val="accent1">
                    <a:lumMod val="75000"/>
                  </a:schemeClr>
                </a:solidFill>
                <a:latin typeface="Lato" panose="020B0604020202020204" charset="0"/>
                <a:sym typeface="Lato"/>
              </a:rPr>
              <a:t>3- Stockage &amp; Archivage (4/4): </a:t>
            </a:r>
            <a:r>
              <a:rPr lang="fr-FR" sz="2000" b="1" dirty="0">
                <a:solidFill>
                  <a:srgbClr val="FF5357"/>
                </a:solidFill>
                <a:latin typeface="Lato" panose="020B0604020202020204" charset="0"/>
                <a:sym typeface="Lato"/>
              </a:rPr>
              <a:t>CHOIX FINAL</a:t>
            </a:r>
            <a:endParaRPr lang="fr" sz="2000" b="1" dirty="0">
              <a:solidFill>
                <a:schemeClr val="accent1">
                  <a:lumMod val="75000"/>
                </a:schemeClr>
              </a:solidFill>
              <a:latin typeface="Lato" panose="020B0604020202020204" charset="0"/>
              <a:sym typeface="Lato"/>
            </a:endParaRPr>
          </a:p>
        </p:txBody>
      </p:sp>
      <p:grpSp>
        <p:nvGrpSpPr>
          <p:cNvPr id="5" name="Groupe 4"/>
          <p:cNvGrpSpPr/>
          <p:nvPr/>
        </p:nvGrpSpPr>
        <p:grpSpPr>
          <a:xfrm>
            <a:off x="643401" y="1928096"/>
            <a:ext cx="8060732" cy="1778957"/>
            <a:chOff x="761150" y="1369488"/>
            <a:chExt cx="8060732" cy="1778957"/>
          </a:xfrm>
        </p:grpSpPr>
        <p:sp>
          <p:nvSpPr>
            <p:cNvPr id="22" name="Shape 202"/>
            <p:cNvSpPr/>
            <p:nvPr/>
          </p:nvSpPr>
          <p:spPr>
            <a:xfrm>
              <a:off x="761150" y="1369488"/>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dirty="0">
                  <a:solidFill>
                    <a:srgbClr val="FFFFFF"/>
                  </a:solidFill>
                </a:rPr>
                <a:t>API Twitter</a:t>
              </a:r>
            </a:p>
          </p:txBody>
        </p:sp>
        <p:sp>
          <p:nvSpPr>
            <p:cNvPr id="34" name="Shape 203"/>
            <p:cNvSpPr/>
            <p:nvPr/>
          </p:nvSpPr>
          <p:spPr>
            <a:xfrm>
              <a:off x="2328575" y="2275513"/>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dirty="0">
                  <a:solidFill>
                    <a:schemeClr val="lt1"/>
                  </a:solidFill>
                </a:rPr>
                <a:t>Logstash </a:t>
              </a:r>
            </a:p>
          </p:txBody>
        </p:sp>
        <p:sp>
          <p:nvSpPr>
            <p:cNvPr id="35" name="Shape 204"/>
            <p:cNvSpPr/>
            <p:nvPr/>
          </p:nvSpPr>
          <p:spPr>
            <a:xfrm>
              <a:off x="6837950" y="2275513"/>
              <a:ext cx="1983932" cy="872932"/>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a:solidFill>
                    <a:srgbClr val="FFFFFF"/>
                  </a:solidFill>
                </a:rPr>
                <a:t>Visualisation des données</a:t>
              </a:r>
            </a:p>
          </p:txBody>
        </p:sp>
        <p:cxnSp>
          <p:nvCxnSpPr>
            <p:cNvPr id="36" name="Shape 205"/>
            <p:cNvCxnSpPr>
              <a:stCxn id="22" idx="4"/>
              <a:endCxn id="34" idx="2"/>
            </p:cNvCxnSpPr>
            <p:nvPr/>
          </p:nvCxnSpPr>
          <p:spPr>
            <a:xfrm>
              <a:off x="1608950" y="2153088"/>
              <a:ext cx="719700" cy="514200"/>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cxnSp>
          <p:nvCxnSpPr>
            <p:cNvPr id="37" name="Shape 206"/>
            <p:cNvCxnSpPr>
              <a:cxnSpLocks/>
              <a:stCxn id="34" idx="6"/>
              <a:endCxn id="38" idx="3"/>
            </p:cNvCxnSpPr>
            <p:nvPr/>
          </p:nvCxnSpPr>
          <p:spPr>
            <a:xfrm flipV="1">
              <a:off x="4024175" y="2038332"/>
              <a:ext cx="886980" cy="628981"/>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sp>
          <p:nvSpPr>
            <p:cNvPr id="38" name="Shape 207"/>
            <p:cNvSpPr/>
            <p:nvPr/>
          </p:nvSpPr>
          <p:spPr>
            <a:xfrm>
              <a:off x="4621699" y="1369488"/>
              <a:ext cx="1976527" cy="783600"/>
            </a:xfrm>
            <a:prstGeom prst="ellipse">
              <a:avLst/>
            </a:prstGeom>
            <a:solidFill>
              <a:srgbClr val="FF7C80"/>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dirty="0">
                  <a:solidFill>
                    <a:srgbClr val="FFFFFF"/>
                  </a:solidFill>
                </a:rPr>
                <a:t>Elasticsearch</a:t>
              </a:r>
            </a:p>
          </p:txBody>
        </p:sp>
        <p:cxnSp>
          <p:nvCxnSpPr>
            <p:cNvPr id="39" name="Shape 208"/>
            <p:cNvCxnSpPr>
              <a:cxnSpLocks/>
              <a:stCxn id="38" idx="5"/>
              <a:endCxn id="35" idx="1"/>
            </p:cNvCxnSpPr>
            <p:nvPr/>
          </p:nvCxnSpPr>
          <p:spPr>
            <a:xfrm>
              <a:off x="6308770" y="2038332"/>
              <a:ext cx="819720" cy="365019"/>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grpSp>
      <p:sp>
        <p:nvSpPr>
          <p:cNvPr id="3" name="Espace réservé du numéro de diapositive 2"/>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17</a:t>
            </a:fld>
            <a:endParaRPr lang="fr" sz="1000">
              <a:solidFill>
                <a:schemeClr val="tx1"/>
              </a:solidFill>
            </a:endParaRPr>
          </a:p>
        </p:txBody>
      </p:sp>
    </p:spTree>
    <p:extLst>
      <p:ext uri="{BB962C8B-B14F-4D97-AF65-F5344CB8AC3E}">
        <p14:creationId xmlns:p14="http://schemas.microsoft.com/office/powerpoint/2010/main" val="2108057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07790" y="1968191"/>
            <a:ext cx="8571300" cy="942000"/>
          </a:xfrm>
          <a:prstGeom prst="rect">
            <a:avLst/>
          </a:prstGeom>
        </p:spPr>
        <p:txBody>
          <a:bodyPr lIns="91425" tIns="91425" rIns="91425" bIns="91425" anchor="ctr" anchorCtr="0">
            <a:noAutofit/>
          </a:bodyPr>
          <a:lstStyle/>
          <a:p>
            <a:pPr lvl="0">
              <a:spcBef>
                <a:spcPts val="0"/>
              </a:spcBef>
              <a:buNone/>
            </a:pPr>
            <a:r>
              <a:rPr lang="fr-FR" sz="4800" b="1" dirty="0">
                <a:solidFill>
                  <a:schemeClr val="bg1">
                    <a:lumMod val="50000"/>
                  </a:schemeClr>
                </a:solidFill>
                <a:latin typeface="Lato" panose="020B0604020202020204" charset="0"/>
              </a:rPr>
              <a:t>4- Visualisation des </a:t>
            </a:r>
            <a:r>
              <a:rPr lang="fr-FR" sz="4800" b="1" dirty="0" err="1">
                <a:solidFill>
                  <a:schemeClr val="bg1">
                    <a:lumMod val="50000"/>
                  </a:schemeClr>
                </a:solidFill>
                <a:latin typeface="Lato" panose="020B0604020202020204" charset="0"/>
              </a:rPr>
              <a:t>donnees</a:t>
            </a:r>
            <a:endParaRPr lang="fr" sz="4800" b="1" dirty="0">
              <a:solidFill>
                <a:schemeClr val="bg1">
                  <a:lumMod val="50000"/>
                </a:schemeClr>
              </a:solidFill>
              <a:latin typeface="Lato" panose="020B0604020202020204" charset="0"/>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mtClean="0">
                <a:solidFill>
                  <a:schemeClr val="lt1"/>
                </a:solidFill>
              </a:rPr>
              <a:t>18</a:t>
            </a:fld>
            <a:endParaRPr lang="fr">
              <a:solidFill>
                <a:schemeClr val="lt1"/>
              </a:solidFill>
            </a:endParaRPr>
          </a:p>
        </p:txBody>
      </p:sp>
    </p:spTree>
    <p:extLst>
      <p:ext uri="{BB962C8B-B14F-4D97-AF65-F5344CB8AC3E}">
        <p14:creationId xmlns:p14="http://schemas.microsoft.com/office/powerpoint/2010/main" val="3770848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lvl="0" algn="l">
              <a:lnSpc>
                <a:spcPct val="115000"/>
              </a:lnSpc>
              <a:spcAft>
                <a:spcPts val="1600"/>
              </a:spcAft>
            </a:pPr>
            <a:r>
              <a:rPr lang="fr" sz="2000" b="1" dirty="0">
                <a:solidFill>
                  <a:schemeClr val="accent1">
                    <a:lumMod val="75000"/>
                  </a:schemeClr>
                </a:solidFill>
                <a:latin typeface="Lato" panose="020B0604020202020204" charset="0"/>
                <a:sym typeface="Lato"/>
              </a:rPr>
              <a:t>4.1- Outil de data Visualisation(1/3): </a:t>
            </a:r>
          </a:p>
        </p:txBody>
      </p:sp>
      <p:grpSp>
        <p:nvGrpSpPr>
          <p:cNvPr id="5" name="Groupe 4"/>
          <p:cNvGrpSpPr/>
          <p:nvPr/>
        </p:nvGrpSpPr>
        <p:grpSpPr>
          <a:xfrm>
            <a:off x="537661" y="1288493"/>
            <a:ext cx="8060732" cy="1778957"/>
            <a:chOff x="761150" y="1369488"/>
            <a:chExt cx="8060732" cy="1778957"/>
          </a:xfrm>
        </p:grpSpPr>
        <p:sp>
          <p:nvSpPr>
            <p:cNvPr id="22" name="Shape 202"/>
            <p:cNvSpPr/>
            <p:nvPr/>
          </p:nvSpPr>
          <p:spPr>
            <a:xfrm>
              <a:off x="761150" y="1369488"/>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dirty="0">
                  <a:solidFill>
                    <a:srgbClr val="FFFFFF"/>
                  </a:solidFill>
                </a:rPr>
                <a:t>API Twitter</a:t>
              </a:r>
            </a:p>
          </p:txBody>
        </p:sp>
        <p:sp>
          <p:nvSpPr>
            <p:cNvPr id="34" name="Shape 203"/>
            <p:cNvSpPr/>
            <p:nvPr/>
          </p:nvSpPr>
          <p:spPr>
            <a:xfrm>
              <a:off x="2328575" y="2275513"/>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dirty="0">
                  <a:solidFill>
                    <a:schemeClr val="lt1"/>
                  </a:solidFill>
                </a:rPr>
                <a:t>Logstash </a:t>
              </a:r>
            </a:p>
          </p:txBody>
        </p:sp>
        <p:sp>
          <p:nvSpPr>
            <p:cNvPr id="35" name="Shape 204"/>
            <p:cNvSpPr/>
            <p:nvPr/>
          </p:nvSpPr>
          <p:spPr>
            <a:xfrm>
              <a:off x="6837950" y="2275513"/>
              <a:ext cx="1983932" cy="872932"/>
            </a:xfrm>
            <a:prstGeom prst="ellipse">
              <a:avLst/>
            </a:prstGeom>
            <a:solidFill>
              <a:srgbClr val="FF7C80"/>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dirty="0">
                  <a:solidFill>
                    <a:srgbClr val="FFFFFF"/>
                  </a:solidFill>
                </a:rPr>
                <a:t>Visualisation des données</a:t>
              </a:r>
            </a:p>
          </p:txBody>
        </p:sp>
        <p:cxnSp>
          <p:nvCxnSpPr>
            <p:cNvPr id="36" name="Shape 205"/>
            <p:cNvCxnSpPr>
              <a:stCxn id="22" idx="4"/>
              <a:endCxn id="34" idx="2"/>
            </p:cNvCxnSpPr>
            <p:nvPr/>
          </p:nvCxnSpPr>
          <p:spPr>
            <a:xfrm>
              <a:off x="1608950" y="2153088"/>
              <a:ext cx="719700" cy="514200"/>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cxnSp>
          <p:nvCxnSpPr>
            <p:cNvPr id="37" name="Shape 206"/>
            <p:cNvCxnSpPr>
              <a:cxnSpLocks/>
              <a:stCxn id="34" idx="6"/>
              <a:endCxn id="38" idx="3"/>
            </p:cNvCxnSpPr>
            <p:nvPr/>
          </p:nvCxnSpPr>
          <p:spPr>
            <a:xfrm flipV="1">
              <a:off x="4024175" y="2038332"/>
              <a:ext cx="886980" cy="628981"/>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sp>
          <p:nvSpPr>
            <p:cNvPr id="38" name="Shape 207"/>
            <p:cNvSpPr/>
            <p:nvPr/>
          </p:nvSpPr>
          <p:spPr>
            <a:xfrm>
              <a:off x="4621699" y="1369488"/>
              <a:ext cx="1976527"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dirty="0">
                  <a:solidFill>
                    <a:srgbClr val="FFFFFF"/>
                  </a:solidFill>
                </a:rPr>
                <a:t>Elasticsearch</a:t>
              </a:r>
            </a:p>
          </p:txBody>
        </p:sp>
        <p:cxnSp>
          <p:nvCxnSpPr>
            <p:cNvPr id="39" name="Shape 208"/>
            <p:cNvCxnSpPr>
              <a:cxnSpLocks/>
              <a:stCxn id="38" idx="5"/>
              <a:endCxn id="35" idx="1"/>
            </p:cNvCxnSpPr>
            <p:nvPr/>
          </p:nvCxnSpPr>
          <p:spPr>
            <a:xfrm>
              <a:off x="6308770" y="2038332"/>
              <a:ext cx="819720" cy="365019"/>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grpSp>
      <p:sp>
        <p:nvSpPr>
          <p:cNvPr id="41" name="Shape 201"/>
          <p:cNvSpPr txBox="1">
            <a:spLocks/>
          </p:cNvSpPr>
          <p:nvPr/>
        </p:nvSpPr>
        <p:spPr>
          <a:xfrm>
            <a:off x="307177" y="3431904"/>
            <a:ext cx="8521700" cy="1411287"/>
          </a:xfrm>
          <a:prstGeom prst="rect">
            <a:avLst/>
          </a:prstGeom>
        </p:spPr>
        <p:txBody>
          <a:bodyPr vert="horz" lIns="91425" tIns="91425" rIns="91425" bIns="91425" rtlCol="0"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lvl="0" algn="just">
              <a:spcBef>
                <a:spcPts val="0"/>
              </a:spcBef>
              <a:buNone/>
            </a:pPr>
            <a:r>
              <a:rPr lang="fr" sz="1800" dirty="0">
                <a:latin typeface="Lato" panose="020B0604020202020204" charset="0"/>
              </a:rPr>
              <a:t>Pour la partie dashboarding ou visualisation des données et pour implémenter une architecture compatible à ElasticSearch, </a:t>
            </a:r>
            <a:r>
              <a:rPr lang="fr-FR" sz="1800" dirty="0">
                <a:latin typeface="Lato" panose="020B0604020202020204" charset="0"/>
              </a:rPr>
              <a:t>on comparera entre </a:t>
            </a:r>
            <a:r>
              <a:rPr lang="fr" sz="1800" dirty="0">
                <a:latin typeface="Lato" panose="020B0604020202020204" charset="0"/>
              </a:rPr>
              <a:t>Kibana et Zoomdata.</a:t>
            </a: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19</a:t>
            </a:fld>
            <a:endParaRPr lang="fr" sz="1000" dirty="0">
              <a:solidFill>
                <a:schemeClr val="tx1"/>
              </a:solidFill>
            </a:endParaRPr>
          </a:p>
        </p:txBody>
      </p:sp>
    </p:spTree>
    <p:extLst>
      <p:ext uri="{BB962C8B-B14F-4D97-AF65-F5344CB8AC3E}">
        <p14:creationId xmlns:p14="http://schemas.microsoft.com/office/powerpoint/2010/main" val="3898230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fr" sz="3200" b="1" dirty="0">
                <a:solidFill>
                  <a:srgbClr val="FF5357"/>
                </a:solidFill>
                <a:latin typeface="Lato" panose="020B0604020202020204" charset="0"/>
              </a:rPr>
              <a:t>plan </a:t>
            </a:r>
          </a:p>
        </p:txBody>
      </p:sp>
      <p:sp>
        <p:nvSpPr>
          <p:cNvPr id="73" name="Shape 73"/>
          <p:cNvSpPr txBox="1">
            <a:spLocks noGrp="1"/>
          </p:cNvSpPr>
          <p:nvPr>
            <p:ph type="body" idx="1"/>
          </p:nvPr>
        </p:nvSpPr>
        <p:spPr>
          <a:xfrm>
            <a:off x="311700" y="1433030"/>
            <a:ext cx="8520600" cy="3818400"/>
          </a:xfrm>
          <a:prstGeom prst="rect">
            <a:avLst/>
          </a:prstGeom>
        </p:spPr>
        <p:txBody>
          <a:bodyPr lIns="91425" tIns="91425" rIns="91425" bIns="91425" anchor="t" anchorCtr="0">
            <a:noAutofit/>
          </a:bodyPr>
          <a:lstStyle/>
          <a:p>
            <a:pPr lvl="0">
              <a:spcBef>
                <a:spcPts val="0"/>
              </a:spcBef>
              <a:buNone/>
            </a:pPr>
            <a:r>
              <a:rPr lang="fr" sz="2000" b="1" dirty="0">
                <a:solidFill>
                  <a:srgbClr val="FF5357"/>
                </a:solidFill>
                <a:latin typeface="Lato" panose="020B0604020202020204" charset="0"/>
              </a:rPr>
              <a:t>1-</a:t>
            </a:r>
            <a:r>
              <a:rPr lang="fr" sz="2000" b="1" dirty="0">
                <a:solidFill>
                  <a:schemeClr val="accent1">
                    <a:lumMod val="75000"/>
                  </a:schemeClr>
                </a:solidFill>
                <a:latin typeface="Lato" panose="020B0604020202020204" charset="0"/>
              </a:rPr>
              <a:t> Mise en scène </a:t>
            </a:r>
          </a:p>
          <a:p>
            <a:pPr lvl="0">
              <a:spcBef>
                <a:spcPts val="0"/>
              </a:spcBef>
              <a:buNone/>
            </a:pPr>
            <a:r>
              <a:rPr lang="fr" sz="2000" b="1" dirty="0">
                <a:solidFill>
                  <a:srgbClr val="FF5357"/>
                </a:solidFill>
                <a:latin typeface="Lato" panose="020B0604020202020204" charset="0"/>
              </a:rPr>
              <a:t>2- </a:t>
            </a:r>
            <a:r>
              <a:rPr lang="fr-FR" sz="2000" b="1" dirty="0">
                <a:solidFill>
                  <a:schemeClr val="accent1">
                    <a:lumMod val="75000"/>
                  </a:schemeClr>
                </a:solidFill>
                <a:latin typeface="Lato" panose="020B0604020202020204" charset="0"/>
              </a:rPr>
              <a:t>Collecte des données</a:t>
            </a:r>
            <a:endParaRPr lang="fr" sz="2000" b="1" dirty="0">
              <a:solidFill>
                <a:schemeClr val="accent1">
                  <a:lumMod val="75000"/>
                </a:schemeClr>
              </a:solidFill>
              <a:latin typeface="Lato" panose="020B0604020202020204" charset="0"/>
            </a:endParaRPr>
          </a:p>
          <a:p>
            <a:pPr lvl="0">
              <a:buNone/>
            </a:pPr>
            <a:r>
              <a:rPr lang="fr" sz="2000" b="1" dirty="0">
                <a:solidFill>
                  <a:srgbClr val="FF5357"/>
                </a:solidFill>
                <a:latin typeface="Lato" panose="020B0604020202020204" charset="0"/>
              </a:rPr>
              <a:t>3-</a:t>
            </a:r>
            <a:r>
              <a:rPr lang="fr" sz="2000" b="1" dirty="0">
                <a:solidFill>
                  <a:schemeClr val="accent1">
                    <a:lumMod val="75000"/>
                  </a:schemeClr>
                </a:solidFill>
                <a:latin typeface="Lato" panose="020B0604020202020204" charset="0"/>
              </a:rPr>
              <a:t> Stockage </a:t>
            </a:r>
            <a:r>
              <a:rPr lang="fr-FR" sz="2000" b="1" dirty="0">
                <a:solidFill>
                  <a:schemeClr val="accent1">
                    <a:lumMod val="75000"/>
                  </a:schemeClr>
                </a:solidFill>
                <a:latin typeface="Lato" panose="020B0604020202020204" charset="0"/>
              </a:rPr>
              <a:t>et recherche</a:t>
            </a:r>
            <a:r>
              <a:rPr lang="fr" sz="2000" b="1" dirty="0">
                <a:solidFill>
                  <a:schemeClr val="accent1">
                    <a:lumMod val="75000"/>
                  </a:schemeClr>
                </a:solidFill>
                <a:latin typeface="Lato" panose="020B0604020202020204" charset="0"/>
              </a:rPr>
              <a:t> des données </a:t>
            </a:r>
          </a:p>
          <a:p>
            <a:pPr lvl="0">
              <a:buNone/>
            </a:pPr>
            <a:r>
              <a:rPr lang="fr" sz="2000" b="1" dirty="0">
                <a:solidFill>
                  <a:srgbClr val="FF5357"/>
                </a:solidFill>
                <a:latin typeface="Lato" panose="020B0604020202020204" charset="0"/>
              </a:rPr>
              <a:t>4-</a:t>
            </a:r>
            <a:r>
              <a:rPr lang="fr" sz="2000" b="1" dirty="0">
                <a:solidFill>
                  <a:schemeClr val="accent1">
                    <a:lumMod val="75000"/>
                  </a:schemeClr>
                </a:solidFill>
                <a:latin typeface="Lato" panose="020B0604020202020204" charset="0"/>
              </a:rPr>
              <a:t> </a:t>
            </a:r>
            <a:r>
              <a:rPr lang="fr-FR" sz="2000" b="1" dirty="0">
                <a:solidFill>
                  <a:schemeClr val="accent1">
                    <a:lumMod val="75000"/>
                  </a:schemeClr>
                </a:solidFill>
                <a:latin typeface="Lato" panose="020B0604020202020204" charset="0"/>
              </a:rPr>
              <a:t>Visualisation des données</a:t>
            </a:r>
            <a:endParaRPr lang="fr" sz="2000" b="1" dirty="0">
              <a:solidFill>
                <a:schemeClr val="accent1">
                  <a:lumMod val="75000"/>
                </a:schemeClr>
              </a:solidFill>
              <a:latin typeface="Lato" panose="020B0604020202020204" charset="0"/>
            </a:endParaRPr>
          </a:p>
          <a:p>
            <a:pPr lvl="0">
              <a:buNone/>
            </a:pPr>
            <a:r>
              <a:rPr lang="fr" sz="2000" b="1" dirty="0">
                <a:solidFill>
                  <a:srgbClr val="FF5357"/>
                </a:solidFill>
                <a:latin typeface="Lato" panose="020B0604020202020204" charset="0"/>
              </a:rPr>
              <a:t>5-</a:t>
            </a:r>
            <a:r>
              <a:rPr lang="fr" sz="2000" b="1" dirty="0">
                <a:solidFill>
                  <a:schemeClr val="accent1">
                    <a:lumMod val="75000"/>
                  </a:schemeClr>
                </a:solidFill>
                <a:latin typeface="Lato" panose="020B0604020202020204" charset="0"/>
              </a:rPr>
              <a:t> </a:t>
            </a:r>
            <a:r>
              <a:rPr lang="fr-FR" sz="2000" b="1" dirty="0">
                <a:solidFill>
                  <a:schemeClr val="accent1">
                    <a:lumMod val="75000"/>
                  </a:schemeClr>
                </a:solidFill>
                <a:latin typeface="Lato" panose="020B0604020202020204" charset="0"/>
              </a:rPr>
              <a:t>Passage en production</a:t>
            </a:r>
            <a:endParaRPr lang="fr" sz="2000" b="1" dirty="0">
              <a:solidFill>
                <a:schemeClr val="accent1">
                  <a:lumMod val="75000"/>
                </a:schemeClr>
              </a:solidFill>
              <a:latin typeface="Lato" panose="020B0604020202020204" charset="0"/>
            </a:endParaRPr>
          </a:p>
          <a:p>
            <a:pPr lvl="0">
              <a:buNone/>
            </a:pPr>
            <a:r>
              <a:rPr lang="fr" sz="2000" b="1" dirty="0">
                <a:solidFill>
                  <a:srgbClr val="FF5357"/>
                </a:solidFill>
                <a:latin typeface="Lato" panose="020B0604020202020204" charset="0"/>
              </a:rPr>
              <a:t>6-</a:t>
            </a:r>
            <a:r>
              <a:rPr lang="fr" sz="2000" b="1" dirty="0">
                <a:solidFill>
                  <a:schemeClr val="accent1">
                    <a:lumMod val="75000"/>
                  </a:schemeClr>
                </a:solidFill>
                <a:latin typeface="Lato" panose="020B0604020202020204" charset="0"/>
              </a:rPr>
              <a:t> </a:t>
            </a:r>
            <a:r>
              <a:rPr lang="fr-FR" sz="2000" b="1" dirty="0">
                <a:solidFill>
                  <a:schemeClr val="accent1">
                    <a:lumMod val="75000"/>
                  </a:schemeClr>
                </a:solidFill>
                <a:latin typeface="Lato" panose="020B0604020202020204" charset="0"/>
              </a:rPr>
              <a:t>Configuration du cluster </a:t>
            </a:r>
            <a:r>
              <a:rPr lang="fr-FR" sz="2000" b="1" dirty="0" err="1">
                <a:solidFill>
                  <a:schemeClr val="accent1">
                    <a:lumMod val="75000"/>
                  </a:schemeClr>
                </a:solidFill>
                <a:latin typeface="Lato" panose="020B0604020202020204" charset="0"/>
              </a:rPr>
              <a:t>ElasticSearch</a:t>
            </a:r>
            <a:endParaRPr lang="fr-FR" sz="2000" b="1" dirty="0">
              <a:solidFill>
                <a:schemeClr val="accent1">
                  <a:lumMod val="75000"/>
                </a:schemeClr>
              </a:solidFill>
              <a:latin typeface="Lato" panose="020B0604020202020204" charset="0"/>
            </a:endParaRPr>
          </a:p>
          <a:p>
            <a:pPr lvl="0">
              <a:spcBef>
                <a:spcPts val="0"/>
              </a:spcBef>
              <a:buNone/>
            </a:pPr>
            <a:r>
              <a:rPr lang="fr-FR" sz="2000" b="1" dirty="0">
                <a:solidFill>
                  <a:srgbClr val="FF5357"/>
                </a:solidFill>
                <a:latin typeface="Lato" panose="020B0604020202020204" charset="0"/>
              </a:rPr>
              <a:t>7-</a:t>
            </a:r>
            <a:r>
              <a:rPr lang="fr-FR" sz="2000" b="1" dirty="0">
                <a:solidFill>
                  <a:schemeClr val="accent1">
                    <a:lumMod val="75000"/>
                  </a:schemeClr>
                </a:solidFill>
                <a:latin typeface="Lato" panose="020B0604020202020204" charset="0"/>
              </a:rPr>
              <a:t> Coût financier</a:t>
            </a:r>
            <a:endParaRPr lang="fr" sz="2000" b="1" dirty="0">
              <a:solidFill>
                <a:schemeClr val="accent1">
                  <a:lumMod val="75000"/>
                </a:schemeClr>
              </a:solidFill>
              <a:latin typeface="Lato" panose="020B0604020202020204" charset="0"/>
            </a:endParaRPr>
          </a:p>
          <a:p>
            <a:pPr lvl="0">
              <a:spcBef>
                <a:spcPts val="0"/>
              </a:spcBef>
              <a:buNone/>
            </a:pPr>
            <a:r>
              <a:rPr lang="fr" sz="2000" b="1" dirty="0">
                <a:solidFill>
                  <a:srgbClr val="FF5357"/>
                </a:solidFill>
                <a:latin typeface="Lato" panose="020B0604020202020204" charset="0"/>
              </a:rPr>
              <a:t>8-</a:t>
            </a:r>
            <a:r>
              <a:rPr lang="fr" sz="2000" b="1" dirty="0">
                <a:solidFill>
                  <a:schemeClr val="accent1">
                    <a:lumMod val="75000"/>
                  </a:schemeClr>
                </a:solidFill>
                <a:latin typeface="Lato" panose="020B0604020202020204" charset="0"/>
              </a:rPr>
              <a:t> </a:t>
            </a:r>
            <a:r>
              <a:rPr lang="fr-FR" sz="2000" b="1" dirty="0">
                <a:solidFill>
                  <a:schemeClr val="accent1">
                    <a:lumMod val="75000"/>
                  </a:schemeClr>
                </a:solidFill>
                <a:latin typeface="Lato" panose="020B0604020202020204" charset="0"/>
              </a:rPr>
              <a:t>Gestion du projet</a:t>
            </a:r>
          </a:p>
          <a:p>
            <a:pPr lvl="0">
              <a:spcBef>
                <a:spcPts val="0"/>
              </a:spcBef>
              <a:buNone/>
            </a:pPr>
            <a:r>
              <a:rPr lang="fr-FR" sz="2000" b="1" dirty="0">
                <a:solidFill>
                  <a:srgbClr val="FF5357"/>
                </a:solidFill>
                <a:latin typeface="Lato" panose="020B0604020202020204" charset="0"/>
              </a:rPr>
              <a:t>9-</a:t>
            </a:r>
            <a:r>
              <a:rPr lang="fr-FR" sz="2000" b="1" dirty="0">
                <a:solidFill>
                  <a:schemeClr val="accent1">
                    <a:lumMod val="75000"/>
                  </a:schemeClr>
                </a:solidFill>
                <a:latin typeface="Lato" panose="020B0604020202020204" charset="0"/>
              </a:rPr>
              <a:t> Démonstration</a:t>
            </a:r>
            <a:endParaRPr lang="fr" sz="2000" b="1" dirty="0">
              <a:solidFill>
                <a:schemeClr val="accent1">
                  <a:lumMod val="75000"/>
                </a:schemeClr>
              </a:solidFill>
              <a:latin typeface="Lato" panose="020B0604020202020204" charset="0"/>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2</a:t>
            </a:fld>
            <a:endParaRPr lang="fr" sz="10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lvl="0" algn="l">
              <a:lnSpc>
                <a:spcPct val="115000"/>
              </a:lnSpc>
              <a:spcAft>
                <a:spcPts val="1600"/>
              </a:spcAft>
            </a:pPr>
            <a:r>
              <a:rPr lang="fr" sz="2000" b="1" dirty="0">
                <a:solidFill>
                  <a:schemeClr val="accent1">
                    <a:lumMod val="75000"/>
                  </a:schemeClr>
                </a:solidFill>
                <a:latin typeface="Lato" panose="020B0604020202020204" charset="0"/>
                <a:sym typeface="Lato"/>
              </a:rPr>
              <a:t>4.1- Outil de data Visualisation (2/3): </a:t>
            </a:r>
          </a:p>
        </p:txBody>
      </p:sp>
      <p:graphicFrame>
        <p:nvGraphicFramePr>
          <p:cNvPr id="12" name="Shape 229"/>
          <p:cNvGraphicFramePr/>
          <p:nvPr>
            <p:extLst>
              <p:ext uri="{D42A27DB-BD31-4B8C-83A1-F6EECF244321}">
                <p14:modId xmlns:p14="http://schemas.microsoft.com/office/powerpoint/2010/main" val="2066116120"/>
              </p:ext>
            </p:extLst>
          </p:nvPr>
        </p:nvGraphicFramePr>
        <p:xfrm>
          <a:off x="948527" y="1633104"/>
          <a:ext cx="7239000" cy="1965840"/>
        </p:xfrm>
        <a:graphic>
          <a:graphicData uri="http://schemas.openxmlformats.org/drawingml/2006/table">
            <a:tbl>
              <a:tblPr>
                <a:tableStyleId>{69C7853C-536D-4A76-A0AE-DD22124D55A5}</a:tableStyleId>
              </a:tblPr>
              <a:tblGrid>
                <a:gridCol w="1809750">
                  <a:extLst>
                    <a:ext uri="{9D8B030D-6E8A-4147-A177-3AD203B41FA5}">
                      <a16:colId xmlns:a16="http://schemas.microsoft.com/office/drawing/2014/main" xmlns="" val="20000"/>
                    </a:ext>
                  </a:extLst>
                </a:gridCol>
                <a:gridCol w="1809750">
                  <a:extLst>
                    <a:ext uri="{9D8B030D-6E8A-4147-A177-3AD203B41FA5}">
                      <a16:colId xmlns:a16="http://schemas.microsoft.com/office/drawing/2014/main" xmlns="" val="20001"/>
                    </a:ext>
                  </a:extLst>
                </a:gridCol>
                <a:gridCol w="1809750">
                  <a:extLst>
                    <a:ext uri="{9D8B030D-6E8A-4147-A177-3AD203B41FA5}">
                      <a16:colId xmlns:a16="http://schemas.microsoft.com/office/drawing/2014/main" xmlns="" val="20002"/>
                    </a:ext>
                  </a:extLst>
                </a:gridCol>
                <a:gridCol w="1809750"/>
              </a:tblGrid>
              <a:tr h="381000">
                <a:tc>
                  <a:txBody>
                    <a:bodyPr/>
                    <a:lstStyle/>
                    <a:p>
                      <a:pPr lvl="0" rtl="0">
                        <a:spcBef>
                          <a:spcPts val="0"/>
                        </a:spcBef>
                        <a:buNone/>
                      </a:pPr>
                      <a:endParaRPr dirty="0"/>
                    </a:p>
                  </a:txBody>
                  <a:tcPr marL="91425" marR="91425" marT="91425" marB="91425"/>
                </a:tc>
                <a:tc>
                  <a:txBody>
                    <a:bodyPr/>
                    <a:lstStyle/>
                    <a:p>
                      <a:pPr lvl="0" rtl="0">
                        <a:spcBef>
                          <a:spcPts val="0"/>
                        </a:spcBef>
                        <a:buNone/>
                      </a:pPr>
                      <a:r>
                        <a:rPr lang="fr"/>
                        <a:t>Kibana</a:t>
                      </a:r>
                    </a:p>
                  </a:txBody>
                  <a:tcPr marL="91425" marR="91425" marT="91425" marB="91425"/>
                </a:tc>
                <a:tc>
                  <a:txBody>
                    <a:bodyPr/>
                    <a:lstStyle/>
                    <a:p>
                      <a:pPr lvl="0" rtl="0">
                        <a:spcBef>
                          <a:spcPts val="0"/>
                        </a:spcBef>
                        <a:buNone/>
                      </a:pPr>
                      <a:r>
                        <a:rPr lang="fr" dirty="0"/>
                        <a:t>ZoomData</a:t>
                      </a:r>
                    </a:p>
                  </a:txBody>
                  <a:tcPr marL="91425" marR="91425" marT="91425" marB="91425"/>
                </a:tc>
                <a:tc>
                  <a:txBody>
                    <a:bodyPr/>
                    <a:lstStyle/>
                    <a:p>
                      <a:pPr lvl="0" rtl="0">
                        <a:spcBef>
                          <a:spcPts val="0"/>
                        </a:spcBef>
                        <a:buNone/>
                      </a:pPr>
                      <a:r>
                        <a:rPr lang="fr" dirty="0" smtClean="0"/>
                        <a:t>Tableau</a:t>
                      </a:r>
                      <a:endParaRPr lang="fr" dirty="0"/>
                    </a:p>
                  </a:txBody>
                  <a:tcPr marL="91425" marR="91425" marT="91425" marB="91425"/>
                </a:tc>
                <a:extLst>
                  <a:ext uri="{0D108BD9-81ED-4DB2-BD59-A6C34878D82A}">
                    <a16:rowId xmlns:a16="http://schemas.microsoft.com/office/drawing/2014/main" xmlns="" val="10000"/>
                  </a:ext>
                </a:extLst>
              </a:tr>
              <a:tr h="381000">
                <a:tc>
                  <a:txBody>
                    <a:bodyPr/>
                    <a:lstStyle/>
                    <a:p>
                      <a:pPr lvl="0" rtl="0">
                        <a:spcBef>
                          <a:spcPts val="0"/>
                        </a:spcBef>
                        <a:buNone/>
                      </a:pPr>
                      <a:r>
                        <a:rPr lang="fr" dirty="0"/>
                        <a:t>Open Source?</a:t>
                      </a:r>
                    </a:p>
                  </a:txBody>
                  <a:tcPr marL="91425" marR="91425" marT="91425" marB="91425"/>
                </a:tc>
                <a:tc>
                  <a:txBody>
                    <a:bodyPr/>
                    <a:lstStyle/>
                    <a:p>
                      <a:pPr lvl="0" rtl="0">
                        <a:spcBef>
                          <a:spcPts val="0"/>
                        </a:spcBef>
                        <a:buNone/>
                      </a:pPr>
                      <a:r>
                        <a:rPr lang="fr"/>
                        <a:t>Oui</a:t>
                      </a:r>
                    </a:p>
                  </a:txBody>
                  <a:tcPr marL="91425" marR="91425" marT="91425" marB="91425"/>
                </a:tc>
                <a:tc>
                  <a:txBody>
                    <a:bodyPr/>
                    <a:lstStyle/>
                    <a:p>
                      <a:pPr lvl="0" rtl="0">
                        <a:spcBef>
                          <a:spcPts val="0"/>
                        </a:spcBef>
                        <a:buNone/>
                      </a:pPr>
                      <a:r>
                        <a:rPr lang="fr"/>
                        <a:t>Non</a:t>
                      </a:r>
                    </a:p>
                  </a:txBody>
                  <a:tcPr marL="91425" marR="91425" marT="91425" marB="91425"/>
                </a:tc>
                <a:tc>
                  <a:txBody>
                    <a:bodyPr/>
                    <a:lstStyle/>
                    <a:p>
                      <a:pPr lvl="0" rtl="0">
                        <a:spcBef>
                          <a:spcPts val="0"/>
                        </a:spcBef>
                        <a:buNone/>
                      </a:pPr>
                      <a:endParaRPr lang="fr"/>
                    </a:p>
                  </a:txBody>
                  <a:tcPr marL="91425" marR="91425" marT="91425" marB="91425"/>
                </a:tc>
                <a:extLst>
                  <a:ext uri="{0D108BD9-81ED-4DB2-BD59-A6C34878D82A}">
                    <a16:rowId xmlns:a16="http://schemas.microsoft.com/office/drawing/2014/main" xmlns="" val="10001"/>
                  </a:ext>
                </a:extLst>
              </a:tr>
              <a:tr h="381000">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fr" dirty="0" smtClean="0"/>
                        <a:t>OrientéTout type de données ?</a:t>
                      </a:r>
                      <a:endParaRPr lang="fr" dirty="0"/>
                    </a:p>
                  </a:txBody>
                  <a:tcPr marL="91425" marR="91425" marT="91425" marB="91425"/>
                </a:tc>
                <a:tc>
                  <a:txBody>
                    <a:bodyPr/>
                    <a:lstStyle/>
                    <a:p>
                      <a:pPr lvl="0" rtl="0">
                        <a:spcBef>
                          <a:spcPts val="0"/>
                        </a:spcBef>
                        <a:buNone/>
                      </a:pPr>
                      <a:r>
                        <a:rPr lang="fr" dirty="0" smtClean="0"/>
                        <a:t>Oui</a:t>
                      </a:r>
                      <a:endParaRPr lang="fr" dirty="0"/>
                    </a:p>
                  </a:txBody>
                  <a:tcPr marL="91425" marR="91425" marT="91425" marB="91425"/>
                </a:tc>
                <a:tc>
                  <a:txBody>
                    <a:bodyPr/>
                    <a:lstStyle/>
                    <a:p>
                      <a:pPr lvl="0">
                        <a:spcBef>
                          <a:spcPts val="0"/>
                        </a:spcBef>
                        <a:buNone/>
                      </a:pPr>
                      <a:r>
                        <a:rPr lang="fr" dirty="0" smtClean="0"/>
                        <a:t>Oui</a:t>
                      </a:r>
                      <a:endParaRPr lang="fr" dirty="0"/>
                    </a:p>
                    <a:p>
                      <a:pPr lvl="0" rtl="0">
                        <a:spcBef>
                          <a:spcPts val="0"/>
                        </a:spcBef>
                        <a:buNone/>
                      </a:pPr>
                      <a:endParaRPr dirty="0"/>
                    </a:p>
                  </a:txBody>
                  <a:tcPr marL="91425" marR="91425" marT="91425" marB="91425"/>
                </a:tc>
                <a:tc>
                  <a:txBody>
                    <a:bodyPr/>
                    <a:lstStyle/>
                    <a:p>
                      <a:pPr lvl="0" rtl="0">
                        <a:spcBef>
                          <a:spcPts val="0"/>
                        </a:spcBef>
                        <a:buNone/>
                      </a:pPr>
                      <a:endParaRPr dirty="0"/>
                    </a:p>
                  </a:txBody>
                  <a:tcPr marL="91425" marR="91425" marT="91425" marB="91425"/>
                </a:tc>
                <a:extLst>
                  <a:ext uri="{0D108BD9-81ED-4DB2-BD59-A6C34878D82A}">
                    <a16:rowId xmlns:a16="http://schemas.microsoft.com/office/drawing/2014/main" xmlns="" val="10002"/>
                  </a:ext>
                </a:extLst>
              </a:tr>
              <a:tr h="381000">
                <a:tc>
                  <a:txBody>
                    <a:bodyPr/>
                    <a:lstStyle/>
                    <a:p>
                      <a:pPr lvl="0" rtl="0">
                        <a:spcBef>
                          <a:spcPts val="0"/>
                        </a:spcBef>
                        <a:buNone/>
                      </a:pPr>
                      <a:r>
                        <a:rPr lang="fr"/>
                        <a:t>Simple à configurer avec Elasticsearch?</a:t>
                      </a:r>
                    </a:p>
                  </a:txBody>
                  <a:tcPr marL="91425" marR="91425" marT="91425" marB="91425"/>
                </a:tc>
                <a:tc>
                  <a:txBody>
                    <a:bodyPr/>
                    <a:lstStyle/>
                    <a:p>
                      <a:pPr lvl="0" rtl="0">
                        <a:spcBef>
                          <a:spcPts val="0"/>
                        </a:spcBef>
                        <a:buNone/>
                      </a:pPr>
                      <a:r>
                        <a:rPr lang="fr"/>
                        <a:t>Oui</a:t>
                      </a:r>
                    </a:p>
                  </a:txBody>
                  <a:tcPr marL="91425" marR="91425" marT="91425" marB="91425"/>
                </a:tc>
                <a:tc>
                  <a:txBody>
                    <a:bodyPr/>
                    <a:lstStyle/>
                    <a:p>
                      <a:pPr lvl="0" rtl="0">
                        <a:spcBef>
                          <a:spcPts val="0"/>
                        </a:spcBef>
                        <a:buNone/>
                      </a:pPr>
                      <a:r>
                        <a:rPr lang="fr" dirty="0"/>
                        <a:t>Non</a:t>
                      </a:r>
                    </a:p>
                  </a:txBody>
                  <a:tcPr marL="91425" marR="91425" marT="91425" marB="91425"/>
                </a:tc>
                <a:tc>
                  <a:txBody>
                    <a:bodyPr/>
                    <a:lstStyle/>
                    <a:p>
                      <a:pPr lvl="0" rtl="0">
                        <a:spcBef>
                          <a:spcPts val="0"/>
                        </a:spcBef>
                        <a:buNone/>
                      </a:pPr>
                      <a:endParaRPr lang="fr" dirty="0"/>
                    </a:p>
                  </a:txBody>
                  <a:tcPr marL="91425" marR="91425" marT="91425" marB="91425"/>
                </a:tc>
                <a:extLst>
                  <a:ext uri="{0D108BD9-81ED-4DB2-BD59-A6C34878D82A}">
                    <a16:rowId xmlns:a16="http://schemas.microsoft.com/office/drawing/2014/main" xmlns="" val="10003"/>
                  </a:ext>
                </a:extLst>
              </a:tr>
            </a:tbl>
          </a:graphicData>
        </a:graphic>
      </p:graphicFrame>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20</a:t>
            </a:fld>
            <a:endParaRPr lang="fr" sz="1000" dirty="0">
              <a:solidFill>
                <a:schemeClr val="tx1"/>
              </a:solidFill>
            </a:endParaRPr>
          </a:p>
        </p:txBody>
      </p:sp>
    </p:spTree>
    <p:extLst>
      <p:ext uri="{BB962C8B-B14F-4D97-AF65-F5344CB8AC3E}">
        <p14:creationId xmlns:p14="http://schemas.microsoft.com/office/powerpoint/2010/main" val="4070831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lvl="0" algn="l">
              <a:lnSpc>
                <a:spcPct val="115000"/>
              </a:lnSpc>
              <a:spcAft>
                <a:spcPts val="1600"/>
              </a:spcAft>
            </a:pPr>
            <a:r>
              <a:rPr lang="fr" sz="2000" b="1" dirty="0">
                <a:solidFill>
                  <a:schemeClr val="accent1">
                    <a:lumMod val="75000"/>
                  </a:schemeClr>
                </a:solidFill>
                <a:latin typeface="Lato" panose="020B0604020202020204" charset="0"/>
                <a:sym typeface="Lato"/>
              </a:rPr>
              <a:t>4.1- Outil de data Visualisation (3/3): </a:t>
            </a:r>
          </a:p>
        </p:txBody>
      </p:sp>
      <p:grpSp>
        <p:nvGrpSpPr>
          <p:cNvPr id="15" name="Groupe 14"/>
          <p:cNvGrpSpPr/>
          <p:nvPr/>
        </p:nvGrpSpPr>
        <p:grpSpPr>
          <a:xfrm>
            <a:off x="596767" y="2105606"/>
            <a:ext cx="7772400" cy="1689625"/>
            <a:chOff x="472075" y="2801800"/>
            <a:chExt cx="7772400" cy="1689625"/>
          </a:xfrm>
        </p:grpSpPr>
        <p:sp>
          <p:nvSpPr>
            <p:cNvPr id="4" name="Shape 236"/>
            <p:cNvSpPr/>
            <p:nvPr/>
          </p:nvSpPr>
          <p:spPr>
            <a:xfrm>
              <a:off x="472075" y="2801800"/>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a:solidFill>
                    <a:srgbClr val="FFFFFF"/>
                  </a:solidFill>
                </a:rPr>
                <a:t>API Twitter</a:t>
              </a:r>
            </a:p>
          </p:txBody>
        </p:sp>
        <p:sp>
          <p:nvSpPr>
            <p:cNvPr id="5" name="Shape 237"/>
            <p:cNvSpPr/>
            <p:nvPr/>
          </p:nvSpPr>
          <p:spPr>
            <a:xfrm>
              <a:off x="2039500" y="3707825"/>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a:solidFill>
                    <a:schemeClr val="lt1"/>
                  </a:solidFill>
                </a:rPr>
                <a:t>Logstash </a:t>
              </a:r>
            </a:p>
          </p:txBody>
        </p:sp>
        <p:sp>
          <p:nvSpPr>
            <p:cNvPr id="7" name="Shape 238"/>
            <p:cNvSpPr/>
            <p:nvPr/>
          </p:nvSpPr>
          <p:spPr>
            <a:xfrm>
              <a:off x="6548875" y="3707825"/>
              <a:ext cx="1695600" cy="783600"/>
            </a:xfrm>
            <a:prstGeom prst="ellipse">
              <a:avLst/>
            </a:prstGeom>
            <a:solidFill>
              <a:srgbClr val="FF7C80"/>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a:solidFill>
                    <a:srgbClr val="FFFFFF"/>
                  </a:solidFill>
                </a:rPr>
                <a:t>Kibana</a:t>
              </a:r>
            </a:p>
          </p:txBody>
        </p:sp>
        <p:cxnSp>
          <p:nvCxnSpPr>
            <p:cNvPr id="8" name="Shape 239"/>
            <p:cNvCxnSpPr>
              <a:stCxn id="4" idx="4"/>
              <a:endCxn id="5" idx="2"/>
            </p:cNvCxnSpPr>
            <p:nvPr/>
          </p:nvCxnSpPr>
          <p:spPr>
            <a:xfrm>
              <a:off x="1319875" y="3585400"/>
              <a:ext cx="719700" cy="514200"/>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cxnSp>
          <p:nvCxnSpPr>
            <p:cNvPr id="9" name="Shape 240"/>
            <p:cNvCxnSpPr>
              <a:cxnSpLocks/>
              <a:stCxn id="5" idx="6"/>
              <a:endCxn id="10" idx="3"/>
            </p:cNvCxnSpPr>
            <p:nvPr/>
          </p:nvCxnSpPr>
          <p:spPr>
            <a:xfrm flipV="1">
              <a:off x="3735100" y="3470644"/>
              <a:ext cx="888229" cy="628981"/>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sp>
          <p:nvSpPr>
            <p:cNvPr id="10" name="Shape 241"/>
            <p:cNvSpPr/>
            <p:nvPr/>
          </p:nvSpPr>
          <p:spPr>
            <a:xfrm>
              <a:off x="4332625" y="2801800"/>
              <a:ext cx="1985048"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a:solidFill>
                    <a:srgbClr val="FFFFFF"/>
                  </a:solidFill>
                </a:rPr>
                <a:t>Elasticsearch</a:t>
              </a:r>
            </a:p>
          </p:txBody>
        </p:sp>
        <p:cxnSp>
          <p:nvCxnSpPr>
            <p:cNvPr id="11" name="Shape 242"/>
            <p:cNvCxnSpPr>
              <a:cxnSpLocks/>
              <a:stCxn id="10" idx="5"/>
              <a:endCxn id="7" idx="1"/>
            </p:cNvCxnSpPr>
            <p:nvPr/>
          </p:nvCxnSpPr>
          <p:spPr>
            <a:xfrm>
              <a:off x="6026969" y="3470644"/>
              <a:ext cx="770221" cy="351937"/>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grpSp>
      <p:sp>
        <p:nvSpPr>
          <p:cNvPr id="14" name="Shape 235"/>
          <p:cNvSpPr txBox="1">
            <a:spLocks/>
          </p:cNvSpPr>
          <p:nvPr/>
        </p:nvSpPr>
        <p:spPr>
          <a:xfrm>
            <a:off x="644237" y="1205318"/>
            <a:ext cx="4914900" cy="866775"/>
          </a:xfrm>
          <a:prstGeom prst="rect">
            <a:avLst/>
          </a:prstGeom>
        </p:spPr>
        <p:txBody>
          <a:bodyPr vert="horz" lIns="91425" tIns="91425" rIns="91425" bIns="91425" rtlCol="0"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a:spcBef>
                <a:spcPts val="0"/>
              </a:spcBef>
              <a:buFont typeface="Wingdings 2" panose="05020102010507070707" pitchFamily="18" charset="2"/>
              <a:buNone/>
            </a:pPr>
            <a:r>
              <a:rPr lang="fr" sz="1400" dirty="0">
                <a:latin typeface="Lato" panose="020B0604020202020204" charset="0"/>
              </a:rPr>
              <a:t>On choisit Kibana car il répond parfaitement à notre besoin </a:t>
            </a: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21</a:t>
            </a:fld>
            <a:endParaRPr lang="fr" sz="1000">
              <a:solidFill>
                <a:schemeClr val="tx1"/>
              </a:solidFill>
            </a:endParaRPr>
          </a:p>
        </p:txBody>
      </p:sp>
    </p:spTree>
    <p:extLst>
      <p:ext uri="{BB962C8B-B14F-4D97-AF65-F5344CB8AC3E}">
        <p14:creationId xmlns:p14="http://schemas.microsoft.com/office/powerpoint/2010/main" val="668508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algn="l">
              <a:lnSpc>
                <a:spcPct val="115000"/>
              </a:lnSpc>
              <a:spcAft>
                <a:spcPts val="1600"/>
              </a:spcAft>
            </a:pPr>
            <a:r>
              <a:rPr lang="fr" sz="2000" b="1" dirty="0">
                <a:solidFill>
                  <a:schemeClr val="accent1">
                    <a:lumMod val="75000"/>
                  </a:schemeClr>
                </a:solidFill>
                <a:latin typeface="Lato" panose="020B0604020202020204" charset="0"/>
                <a:sym typeface="Lato"/>
              </a:rPr>
              <a:t>4.2- </a:t>
            </a:r>
            <a:r>
              <a:rPr lang="fr" sz="2000" b="1" dirty="0">
                <a:solidFill>
                  <a:schemeClr val="accent1">
                    <a:lumMod val="75000"/>
                  </a:schemeClr>
                </a:solidFill>
                <a:latin typeface="Lato" panose="020B0604020202020204" charset="0"/>
              </a:rPr>
              <a:t>Kibana</a:t>
            </a:r>
            <a:r>
              <a:rPr lang="fr" sz="2000" dirty="0">
                <a:solidFill>
                  <a:schemeClr val="accent6"/>
                </a:solidFill>
                <a:latin typeface="Lato" panose="020B0604020202020204" charset="0"/>
              </a:rPr>
              <a:t> </a:t>
            </a:r>
            <a:r>
              <a:rPr lang="fr" sz="2000" b="1" i="1" dirty="0">
                <a:solidFill>
                  <a:srgbClr val="4A86E8"/>
                </a:solidFill>
                <a:latin typeface="Lato" panose="020B0604020202020204" charset="0"/>
              </a:rPr>
              <a:t>TagCloud </a:t>
            </a:r>
            <a:r>
              <a:rPr lang="fr" sz="2000" b="1" dirty="0">
                <a:solidFill>
                  <a:schemeClr val="accent1">
                    <a:lumMod val="75000"/>
                  </a:schemeClr>
                </a:solidFill>
                <a:latin typeface="Lato" panose="020B0604020202020204" charset="0"/>
              </a:rPr>
              <a:t>Plugin</a:t>
            </a:r>
            <a:r>
              <a:rPr lang="fr" sz="2000" dirty="0">
                <a:solidFill>
                  <a:schemeClr val="accent6"/>
                </a:solidFill>
                <a:latin typeface="Lato" panose="020B0604020202020204" charset="0"/>
              </a:rPr>
              <a:t> : </a:t>
            </a:r>
            <a:br>
              <a:rPr lang="fr" sz="2000" dirty="0">
                <a:solidFill>
                  <a:schemeClr val="accent6"/>
                </a:solidFill>
                <a:latin typeface="Lato" panose="020B0604020202020204" charset="0"/>
              </a:rPr>
            </a:br>
            <a:endParaRPr lang="fr" sz="2000" b="1" dirty="0">
              <a:solidFill>
                <a:schemeClr val="accent1">
                  <a:lumMod val="75000"/>
                </a:schemeClr>
              </a:solidFill>
              <a:latin typeface="Lato" panose="020B0604020202020204" charset="0"/>
              <a:sym typeface="Lato"/>
            </a:endParaRPr>
          </a:p>
        </p:txBody>
      </p:sp>
      <p:sp>
        <p:nvSpPr>
          <p:cNvPr id="12" name="Shape 249"/>
          <p:cNvSpPr txBox="1">
            <a:spLocks/>
          </p:cNvSpPr>
          <p:nvPr/>
        </p:nvSpPr>
        <p:spPr>
          <a:xfrm>
            <a:off x="189798" y="1288493"/>
            <a:ext cx="3972390" cy="2588780"/>
          </a:xfrm>
          <a:prstGeom prst="rect">
            <a:avLst/>
          </a:prstGeom>
        </p:spPr>
        <p:txBody>
          <a:bodyPr vert="horz" lIns="91425" tIns="91425" rIns="91425" bIns="91425" rtlCol="0"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algn="just">
              <a:lnSpc>
                <a:spcPct val="150000"/>
              </a:lnSpc>
              <a:spcBef>
                <a:spcPts val="0"/>
              </a:spcBef>
              <a:buFont typeface="Wingdings 2" panose="05020102010507070707" pitchFamily="18" charset="2"/>
              <a:buNone/>
            </a:pPr>
            <a:r>
              <a:rPr lang="fr" sz="1400" b="1" dirty="0">
                <a:latin typeface="Lato" panose="020B0604020202020204" charset="0"/>
              </a:rPr>
              <a:t>Objectif du projet : </a:t>
            </a:r>
            <a:r>
              <a:rPr lang="fr" sz="1400" dirty="0">
                <a:latin typeface="Lato" panose="020B0604020202020204" charset="0"/>
              </a:rPr>
              <a:t>Proposer aux utilisateurs du site Liligo un nuage de mots pour chaque compagnie aérienne. </a:t>
            </a:r>
          </a:p>
          <a:p>
            <a:pPr algn="just">
              <a:lnSpc>
                <a:spcPct val="150000"/>
              </a:lnSpc>
              <a:spcBef>
                <a:spcPts val="0"/>
              </a:spcBef>
              <a:buFont typeface="Wingdings 2" panose="05020102010507070707" pitchFamily="18" charset="2"/>
              <a:buNone/>
            </a:pPr>
            <a:r>
              <a:rPr lang="fr" sz="1400" dirty="0">
                <a:latin typeface="Lato" panose="020B0604020202020204" charset="0"/>
              </a:rPr>
              <a:t>→ Nous avons utilisé le Plugin TagCloud For Kibana pour la visualisation des mots les plus pertinents obtenus à partir des tweets pour chaque compagnie aérienne . </a:t>
            </a:r>
          </a:p>
        </p:txBody>
      </p:sp>
      <p:pic>
        <p:nvPicPr>
          <p:cNvPr id="13" name="Shape 250"/>
          <p:cNvPicPr preferRelativeResize="0"/>
          <p:nvPr/>
        </p:nvPicPr>
        <p:blipFill>
          <a:blip r:embed="rId3">
            <a:alphaModFix/>
          </a:blip>
          <a:stretch>
            <a:fillRect/>
          </a:stretch>
        </p:blipFill>
        <p:spPr>
          <a:xfrm>
            <a:off x="4325905" y="1288493"/>
            <a:ext cx="4620351" cy="2323223"/>
          </a:xfrm>
          <a:prstGeom prst="rect">
            <a:avLst/>
          </a:prstGeom>
          <a:noFill/>
          <a:ln>
            <a:solidFill>
              <a:schemeClr val="bg2">
                <a:lumMod val="75000"/>
              </a:schemeClr>
            </a:solidFill>
          </a:ln>
        </p:spPr>
      </p:pic>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22</a:t>
            </a:fld>
            <a:endParaRPr lang="fr" sz="1000">
              <a:solidFill>
                <a:schemeClr val="tx1"/>
              </a:solidFill>
            </a:endParaRPr>
          </a:p>
        </p:txBody>
      </p:sp>
    </p:spTree>
    <p:extLst>
      <p:ext uri="{BB962C8B-B14F-4D97-AF65-F5344CB8AC3E}">
        <p14:creationId xmlns:p14="http://schemas.microsoft.com/office/powerpoint/2010/main" val="4131248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lvl="0" algn="l">
              <a:lnSpc>
                <a:spcPct val="115000"/>
              </a:lnSpc>
              <a:spcAft>
                <a:spcPts val="1600"/>
              </a:spcAft>
            </a:pPr>
            <a:r>
              <a:rPr lang="fr-FR" sz="2000" b="1" dirty="0">
                <a:solidFill>
                  <a:schemeClr val="accent1">
                    <a:lumMod val="75000"/>
                  </a:schemeClr>
                </a:solidFill>
                <a:latin typeface="Lato" panose="020B0604020202020204" charset="0"/>
                <a:sym typeface="Lato"/>
              </a:rPr>
              <a:t>proof </a:t>
            </a:r>
            <a:r>
              <a:rPr lang="fr" sz="2000" b="1" dirty="0">
                <a:solidFill>
                  <a:schemeClr val="accent1">
                    <a:lumMod val="75000"/>
                  </a:schemeClr>
                </a:solidFill>
                <a:latin typeface="Lato" panose="020B0604020202020204" charset="0"/>
                <a:sym typeface="Lato"/>
              </a:rPr>
              <a:t>O</a:t>
            </a:r>
            <a:r>
              <a:rPr lang="fr-FR" sz="2000" b="1" dirty="0">
                <a:solidFill>
                  <a:schemeClr val="accent1">
                    <a:lumMod val="75000"/>
                  </a:schemeClr>
                </a:solidFill>
                <a:latin typeface="Lato" panose="020B0604020202020204" charset="0"/>
                <a:sym typeface="Lato"/>
              </a:rPr>
              <a:t>f concept</a:t>
            </a:r>
            <a:r>
              <a:rPr lang="fr" sz="2000" b="1" dirty="0">
                <a:solidFill>
                  <a:schemeClr val="accent1">
                    <a:lumMod val="75000"/>
                  </a:schemeClr>
                </a:solidFill>
                <a:latin typeface="Lato" panose="020B0604020202020204" charset="0"/>
                <a:sym typeface="Lato"/>
              </a:rPr>
              <a:t>: </a:t>
            </a:r>
          </a:p>
        </p:txBody>
      </p:sp>
      <p:sp>
        <p:nvSpPr>
          <p:cNvPr id="12" name="Shape 249"/>
          <p:cNvSpPr txBox="1">
            <a:spLocks/>
          </p:cNvSpPr>
          <p:nvPr/>
        </p:nvSpPr>
        <p:spPr>
          <a:xfrm>
            <a:off x="189798" y="1288493"/>
            <a:ext cx="3972390" cy="2588780"/>
          </a:xfrm>
          <a:prstGeom prst="rect">
            <a:avLst/>
          </a:prstGeom>
        </p:spPr>
        <p:txBody>
          <a:bodyPr vert="horz" lIns="91425" tIns="91425" rIns="91425" bIns="91425" rtlCol="0"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algn="just">
              <a:spcBef>
                <a:spcPts val="0"/>
              </a:spcBef>
              <a:buFont typeface="Wingdings 2" panose="05020102010507070707" pitchFamily="18" charset="2"/>
              <a:buNone/>
            </a:pPr>
            <a:endParaRPr lang="fr" sz="1400" dirty="0">
              <a:latin typeface="Lato" panose="020B0604020202020204" charset="0"/>
            </a:endParaRPr>
          </a:p>
        </p:txBody>
      </p:sp>
      <p:pic>
        <p:nvPicPr>
          <p:cNvPr id="5" name="Shape 256"/>
          <p:cNvPicPr preferRelativeResize="0"/>
          <p:nvPr/>
        </p:nvPicPr>
        <p:blipFill>
          <a:blip r:embed="rId3">
            <a:alphaModFix/>
          </a:blip>
          <a:stretch>
            <a:fillRect/>
          </a:stretch>
        </p:blipFill>
        <p:spPr>
          <a:xfrm>
            <a:off x="1852945" y="917868"/>
            <a:ext cx="5262599" cy="3821250"/>
          </a:xfrm>
          <a:prstGeom prst="rect">
            <a:avLst/>
          </a:prstGeom>
          <a:noFill/>
          <a:ln>
            <a:noFill/>
          </a:ln>
        </p:spPr>
      </p:pic>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23</a:t>
            </a:fld>
            <a:endParaRPr lang="fr" sz="1000" dirty="0">
              <a:solidFill>
                <a:schemeClr val="tx1"/>
              </a:solidFill>
            </a:endParaRPr>
          </a:p>
        </p:txBody>
      </p:sp>
    </p:spTree>
    <p:extLst>
      <p:ext uri="{BB962C8B-B14F-4D97-AF65-F5344CB8AC3E}">
        <p14:creationId xmlns:p14="http://schemas.microsoft.com/office/powerpoint/2010/main" val="1502580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0" y="1978582"/>
            <a:ext cx="8945345" cy="942000"/>
          </a:xfrm>
          <a:prstGeom prst="rect">
            <a:avLst/>
          </a:prstGeom>
        </p:spPr>
        <p:txBody>
          <a:bodyPr lIns="91425" tIns="91425" rIns="91425" bIns="91425" anchor="ctr" anchorCtr="0">
            <a:noAutofit/>
          </a:bodyPr>
          <a:lstStyle/>
          <a:p>
            <a:pPr lvl="0">
              <a:spcBef>
                <a:spcPts val="0"/>
              </a:spcBef>
              <a:buNone/>
            </a:pPr>
            <a:r>
              <a:rPr lang="fr-FR" sz="4800" b="1" dirty="0">
                <a:solidFill>
                  <a:schemeClr val="bg1">
                    <a:lumMod val="50000"/>
                  </a:schemeClr>
                </a:solidFill>
                <a:latin typeface="Lato" panose="020B0604020202020204" charset="0"/>
              </a:rPr>
              <a:t>5- Passage en production</a:t>
            </a:r>
            <a:endParaRPr lang="fr" sz="4800" b="1" dirty="0">
              <a:solidFill>
                <a:schemeClr val="bg1">
                  <a:lumMod val="50000"/>
                </a:schemeClr>
              </a:solidFill>
              <a:latin typeface="Lato" panose="020B0604020202020204" charset="0"/>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mtClean="0">
                <a:solidFill>
                  <a:schemeClr val="lt1"/>
                </a:solidFill>
              </a:rPr>
              <a:t>24</a:t>
            </a:fld>
            <a:endParaRPr lang="fr">
              <a:solidFill>
                <a:schemeClr val="lt1"/>
              </a:solidFill>
            </a:endParaRPr>
          </a:p>
        </p:txBody>
      </p:sp>
    </p:spTree>
    <p:extLst>
      <p:ext uri="{BB962C8B-B14F-4D97-AF65-F5344CB8AC3E}">
        <p14:creationId xmlns:p14="http://schemas.microsoft.com/office/powerpoint/2010/main" val="3683205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lvl="0" algn="l">
              <a:lnSpc>
                <a:spcPct val="115000"/>
              </a:lnSpc>
              <a:spcAft>
                <a:spcPts val="1600"/>
              </a:spcAft>
            </a:pPr>
            <a:r>
              <a:rPr lang="fr" sz="2000" b="1" dirty="0">
                <a:solidFill>
                  <a:schemeClr val="accent1">
                    <a:lumMod val="75000"/>
                  </a:schemeClr>
                </a:solidFill>
                <a:latin typeface="Lato" panose="020B0604020202020204" charset="0"/>
                <a:sym typeface="Lato"/>
              </a:rPr>
              <a:t>5.1- Les bonnes pratiques pour la production :</a:t>
            </a:r>
          </a:p>
        </p:txBody>
      </p:sp>
      <p:sp>
        <p:nvSpPr>
          <p:cNvPr id="12" name="Shape 267"/>
          <p:cNvSpPr txBox="1">
            <a:spLocks/>
          </p:cNvSpPr>
          <p:nvPr/>
        </p:nvSpPr>
        <p:spPr>
          <a:xfrm>
            <a:off x="889121" y="1444336"/>
            <a:ext cx="6941128" cy="1438275"/>
          </a:xfrm>
          <a:prstGeom prst="rect">
            <a:avLst/>
          </a:prstGeom>
        </p:spPr>
        <p:txBody>
          <a:bodyPr vert="horz" lIns="91425" tIns="91425" rIns="91425" bIns="91425" rtlCol="0"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a:spcBef>
                <a:spcPts val="0"/>
              </a:spcBef>
              <a:buFont typeface="Wingdings 2" panose="05020102010507070707" pitchFamily="18" charset="2"/>
              <a:buNone/>
            </a:pPr>
            <a:endParaRPr lang="fr-FR" sz="2400" dirty="0">
              <a:latin typeface="Lato" panose="020B0604020202020204" charset="0"/>
            </a:endParaRPr>
          </a:p>
          <a:p>
            <a:pPr>
              <a:spcBef>
                <a:spcPts val="0"/>
              </a:spcBef>
              <a:buFont typeface="Wingdings" panose="05000000000000000000" pitchFamily="2" charset="2"/>
              <a:buChar char="v"/>
            </a:pPr>
            <a:r>
              <a:rPr lang="fr-FR" sz="2400" dirty="0">
                <a:latin typeface="Lato" panose="020B0604020202020204" charset="0"/>
              </a:rPr>
              <a:t> Sauvegarde et restauration des données</a:t>
            </a:r>
          </a:p>
          <a:p>
            <a:pPr>
              <a:spcBef>
                <a:spcPts val="0"/>
              </a:spcBef>
              <a:buFont typeface="Wingdings" panose="05000000000000000000" pitchFamily="2" charset="2"/>
              <a:buChar char="v"/>
            </a:pPr>
            <a:r>
              <a:rPr lang="fr-FR" sz="2400" dirty="0">
                <a:latin typeface="Lato" panose="020B0604020202020204" charset="0"/>
              </a:rPr>
              <a:t> Protocoles de transfert </a:t>
            </a:r>
          </a:p>
          <a:p>
            <a:pPr>
              <a:spcBef>
                <a:spcPts val="0"/>
              </a:spcBef>
              <a:buFont typeface="Wingdings" panose="05000000000000000000" pitchFamily="2" charset="2"/>
              <a:buChar char="v"/>
            </a:pPr>
            <a:r>
              <a:rPr lang="fr-FR" sz="2400" dirty="0">
                <a:latin typeface="Lato" panose="020B0604020202020204" charset="0"/>
              </a:rPr>
              <a:t> Monitoring</a:t>
            </a:r>
          </a:p>
          <a:p>
            <a:pPr>
              <a:spcBef>
                <a:spcPts val="0"/>
              </a:spcBef>
              <a:buFont typeface="Wingdings" panose="05000000000000000000" pitchFamily="2" charset="2"/>
              <a:buChar char="v"/>
            </a:pPr>
            <a:r>
              <a:rPr lang="fr-FR" sz="2400" dirty="0">
                <a:latin typeface="Lato" panose="020B0604020202020204" charset="0"/>
              </a:rPr>
              <a:t> </a:t>
            </a:r>
            <a:r>
              <a:rPr lang="fr-FR" sz="2400" dirty="0" smtClean="0">
                <a:latin typeface="Lato" panose="020B0604020202020204" charset="0"/>
              </a:rPr>
              <a:t>Sécurité</a:t>
            </a:r>
            <a:endParaRPr lang="fr-FR" sz="2400" dirty="0">
              <a:latin typeface="Lato" panose="020B0604020202020204" charset="0"/>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25</a:t>
            </a:fld>
            <a:endParaRPr lang="fr" sz="1000">
              <a:solidFill>
                <a:schemeClr val="tx1"/>
              </a:solidFill>
            </a:endParaRPr>
          </a:p>
        </p:txBody>
      </p:sp>
    </p:spTree>
    <p:extLst>
      <p:ext uri="{BB962C8B-B14F-4D97-AF65-F5344CB8AC3E}">
        <p14:creationId xmlns:p14="http://schemas.microsoft.com/office/powerpoint/2010/main" val="1867234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algn="l">
              <a:lnSpc>
                <a:spcPct val="115000"/>
              </a:lnSpc>
              <a:spcAft>
                <a:spcPts val="1600"/>
              </a:spcAft>
            </a:pPr>
            <a:r>
              <a:rPr lang="fr" sz="2000" b="1" dirty="0">
                <a:solidFill>
                  <a:schemeClr val="accent1">
                    <a:lumMod val="75000"/>
                  </a:schemeClr>
                </a:solidFill>
                <a:latin typeface="Lato" panose="020B0604020202020204" charset="0"/>
                <a:sym typeface="Lato"/>
              </a:rPr>
              <a:t>5.2- Sauvegarde et restauration des </a:t>
            </a:r>
            <a:r>
              <a:rPr lang="fr" sz="2000" b="1" dirty="0" smtClean="0">
                <a:solidFill>
                  <a:schemeClr val="accent1">
                    <a:lumMod val="75000"/>
                  </a:schemeClr>
                </a:solidFill>
                <a:latin typeface="Lato" panose="020B0604020202020204" charset="0"/>
                <a:sym typeface="Lato"/>
              </a:rPr>
              <a:t>donnEes </a:t>
            </a:r>
            <a:r>
              <a:rPr lang="fr" sz="2000" b="1" dirty="0">
                <a:solidFill>
                  <a:schemeClr val="accent1">
                    <a:lumMod val="75000"/>
                  </a:schemeClr>
                </a:solidFill>
                <a:latin typeface="Lato" panose="020B0604020202020204" charset="0"/>
                <a:sym typeface="Lato"/>
              </a:rPr>
              <a:t>: </a:t>
            </a:r>
            <a:r>
              <a:rPr lang="fr-FR" sz="2000" b="1" dirty="0">
                <a:solidFill>
                  <a:srgbClr val="FF5357"/>
                </a:solidFill>
                <a:latin typeface="Lato" panose="020B0604020202020204" charset="0"/>
                <a:sym typeface="Lato"/>
              </a:rPr>
              <a:t>Broker(1/3):</a:t>
            </a:r>
            <a:endParaRPr lang="fr" sz="2000" b="1" dirty="0">
              <a:solidFill>
                <a:srgbClr val="FF5357"/>
              </a:solidFill>
              <a:latin typeface="Lato" panose="020B0604020202020204" charset="0"/>
              <a:sym typeface="Lato"/>
            </a:endParaRPr>
          </a:p>
        </p:txBody>
      </p:sp>
      <p:sp>
        <p:nvSpPr>
          <p:cNvPr id="12" name="Shape 273"/>
          <p:cNvSpPr txBox="1">
            <a:spLocks/>
          </p:cNvSpPr>
          <p:nvPr/>
        </p:nvSpPr>
        <p:spPr>
          <a:xfrm>
            <a:off x="431921" y="3130575"/>
            <a:ext cx="8521700" cy="2243138"/>
          </a:xfrm>
          <a:prstGeom prst="rect">
            <a:avLst/>
          </a:prstGeom>
        </p:spPr>
        <p:txBody>
          <a:bodyPr vert="horz" lIns="91425" tIns="91425" rIns="91425" bIns="91425" rtlCol="0"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marL="0" indent="0">
              <a:spcBef>
                <a:spcPts val="0"/>
              </a:spcBef>
              <a:buNone/>
            </a:pPr>
            <a:r>
              <a:rPr lang="fr" sz="1800" dirty="0">
                <a:latin typeface="Lato" panose="020B0604020202020204" charset="0"/>
              </a:rPr>
              <a:t>Un broker est un outil utilisé pour les données en streaming, et qui permet de stocker temporairement les données en but de :</a:t>
            </a:r>
          </a:p>
          <a:p>
            <a:pPr lvl="2">
              <a:spcBef>
                <a:spcPts val="0"/>
              </a:spcBef>
              <a:buFont typeface="Wingdings" panose="05000000000000000000" pitchFamily="2" charset="2"/>
              <a:buChar char="v"/>
            </a:pPr>
            <a:r>
              <a:rPr lang="fr" sz="1600" dirty="0">
                <a:latin typeface="Lato" panose="020B0604020202020204" charset="0"/>
              </a:rPr>
              <a:t>Minimiser la perte des données </a:t>
            </a:r>
          </a:p>
          <a:p>
            <a:pPr lvl="2">
              <a:spcBef>
                <a:spcPts val="0"/>
              </a:spcBef>
              <a:buFont typeface="Wingdings" panose="05000000000000000000" pitchFamily="2" charset="2"/>
              <a:buChar char="v"/>
            </a:pPr>
            <a:r>
              <a:rPr lang="fr" sz="1600" dirty="0">
                <a:latin typeface="Lato" panose="020B0604020202020204" charset="0"/>
              </a:rPr>
              <a:t>Centraliser les flux</a:t>
            </a:r>
          </a:p>
          <a:p>
            <a:pPr>
              <a:spcBef>
                <a:spcPts val="0"/>
              </a:spcBef>
              <a:buFont typeface="Wingdings 2" panose="05020102010507070707" pitchFamily="18" charset="2"/>
              <a:buNone/>
            </a:pPr>
            <a:r>
              <a:rPr lang="fr" sz="1800" dirty="0">
                <a:latin typeface="Lato" panose="020B0604020202020204" charset="0"/>
              </a:rPr>
              <a:t>Les brokers les plus fameux sont Kafka et Redis. Alors qu’est ce qu’on va choisir? </a:t>
            </a:r>
          </a:p>
        </p:txBody>
      </p:sp>
      <p:sp>
        <p:nvSpPr>
          <p:cNvPr id="13" name="Shape 274"/>
          <p:cNvSpPr/>
          <p:nvPr/>
        </p:nvSpPr>
        <p:spPr>
          <a:xfrm>
            <a:off x="685800" y="1080112"/>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dirty="0">
                <a:solidFill>
                  <a:srgbClr val="FFFFFF"/>
                </a:solidFill>
              </a:rPr>
              <a:t>API Twitter</a:t>
            </a:r>
          </a:p>
        </p:txBody>
      </p:sp>
      <p:sp>
        <p:nvSpPr>
          <p:cNvPr id="14" name="Shape 275"/>
          <p:cNvSpPr/>
          <p:nvPr/>
        </p:nvSpPr>
        <p:spPr>
          <a:xfrm>
            <a:off x="2167750" y="1956250"/>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a:solidFill>
                  <a:srgbClr val="FFFFFF"/>
                </a:solidFill>
              </a:rPr>
              <a:t>Logstash </a:t>
            </a:r>
          </a:p>
        </p:txBody>
      </p:sp>
      <p:sp>
        <p:nvSpPr>
          <p:cNvPr id="15" name="Shape 276"/>
          <p:cNvSpPr/>
          <p:nvPr/>
        </p:nvSpPr>
        <p:spPr>
          <a:xfrm>
            <a:off x="6933575" y="1956250"/>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a:solidFill>
                  <a:srgbClr val="FFFFFF"/>
                </a:solidFill>
              </a:rPr>
              <a:t>Kibana</a:t>
            </a:r>
          </a:p>
        </p:txBody>
      </p:sp>
      <p:cxnSp>
        <p:nvCxnSpPr>
          <p:cNvPr id="16" name="Shape 277"/>
          <p:cNvCxnSpPr>
            <a:stCxn id="13" idx="4"/>
            <a:endCxn id="14" idx="2"/>
          </p:cNvCxnSpPr>
          <p:nvPr/>
        </p:nvCxnSpPr>
        <p:spPr>
          <a:xfrm>
            <a:off x="1533600" y="1863712"/>
            <a:ext cx="634200" cy="484200"/>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cxnSp>
        <p:nvCxnSpPr>
          <p:cNvPr id="17" name="Shape 278"/>
          <p:cNvCxnSpPr>
            <a:stCxn id="14" idx="6"/>
            <a:endCxn id="20" idx="2"/>
          </p:cNvCxnSpPr>
          <p:nvPr/>
        </p:nvCxnSpPr>
        <p:spPr>
          <a:xfrm>
            <a:off x="3863350" y="2348050"/>
            <a:ext cx="372900" cy="0"/>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sp>
        <p:nvSpPr>
          <p:cNvPr id="18" name="Shape 280"/>
          <p:cNvSpPr/>
          <p:nvPr/>
        </p:nvSpPr>
        <p:spPr>
          <a:xfrm>
            <a:off x="5538355" y="1080086"/>
            <a:ext cx="1975595" cy="783625"/>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a:solidFill>
                  <a:srgbClr val="FFFFFF"/>
                </a:solidFill>
              </a:rPr>
              <a:t>Elasticsearch</a:t>
            </a:r>
          </a:p>
        </p:txBody>
      </p:sp>
      <p:cxnSp>
        <p:nvCxnSpPr>
          <p:cNvPr id="19" name="Shape 281"/>
          <p:cNvCxnSpPr>
            <a:cxnSpLocks/>
            <a:stCxn id="18" idx="5"/>
            <a:endCxn id="15" idx="0"/>
          </p:cNvCxnSpPr>
          <p:nvPr/>
        </p:nvCxnSpPr>
        <p:spPr>
          <a:xfrm>
            <a:off x="7224631" y="1748952"/>
            <a:ext cx="556744" cy="207298"/>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sp>
        <p:nvSpPr>
          <p:cNvPr id="20" name="Shape 279"/>
          <p:cNvSpPr/>
          <p:nvPr/>
        </p:nvSpPr>
        <p:spPr>
          <a:xfrm>
            <a:off x="4236375" y="1956262"/>
            <a:ext cx="1695600" cy="783600"/>
          </a:xfrm>
          <a:prstGeom prst="ellipse">
            <a:avLst/>
          </a:prstGeom>
          <a:solidFill>
            <a:srgbClr val="FF7C80"/>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dirty="0">
                <a:solidFill>
                  <a:srgbClr val="FFFFFF"/>
                </a:solidFill>
              </a:rPr>
              <a:t>Broker ?</a:t>
            </a:r>
          </a:p>
        </p:txBody>
      </p:sp>
      <p:cxnSp>
        <p:nvCxnSpPr>
          <p:cNvPr id="21" name="Shape 283"/>
          <p:cNvCxnSpPr>
            <a:cxnSpLocks/>
            <a:stCxn id="20" idx="7"/>
            <a:endCxn id="18" idx="3"/>
          </p:cNvCxnSpPr>
          <p:nvPr/>
        </p:nvCxnSpPr>
        <p:spPr>
          <a:xfrm flipV="1">
            <a:off x="5683660" y="1748952"/>
            <a:ext cx="144014" cy="322066"/>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26</a:t>
            </a:fld>
            <a:endParaRPr lang="fr" sz="1000">
              <a:solidFill>
                <a:schemeClr val="tx1"/>
              </a:solidFill>
            </a:endParaRPr>
          </a:p>
        </p:txBody>
      </p:sp>
    </p:spTree>
    <p:extLst>
      <p:ext uri="{BB962C8B-B14F-4D97-AF65-F5344CB8AC3E}">
        <p14:creationId xmlns:p14="http://schemas.microsoft.com/office/powerpoint/2010/main" val="2698244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algn="l">
              <a:lnSpc>
                <a:spcPct val="115000"/>
              </a:lnSpc>
              <a:spcAft>
                <a:spcPts val="1600"/>
              </a:spcAft>
            </a:pPr>
            <a:r>
              <a:rPr lang="fr" sz="2000" b="1" dirty="0">
                <a:solidFill>
                  <a:schemeClr val="accent1">
                    <a:lumMod val="75000"/>
                  </a:schemeClr>
                </a:solidFill>
                <a:latin typeface="Lato" panose="020B0604020202020204" charset="0"/>
                <a:sym typeface="Lato"/>
              </a:rPr>
              <a:t>5.2- Sauvegarde et restauration des </a:t>
            </a:r>
            <a:r>
              <a:rPr lang="fr" sz="2000" b="1" dirty="0" smtClean="0">
                <a:solidFill>
                  <a:schemeClr val="accent1">
                    <a:lumMod val="75000"/>
                  </a:schemeClr>
                </a:solidFill>
                <a:latin typeface="Lato" panose="020B0604020202020204" charset="0"/>
                <a:sym typeface="Lato"/>
              </a:rPr>
              <a:t>donnEes </a:t>
            </a:r>
            <a:r>
              <a:rPr lang="fr" sz="2000" b="1" dirty="0">
                <a:solidFill>
                  <a:schemeClr val="accent1">
                    <a:lumMod val="75000"/>
                  </a:schemeClr>
                </a:solidFill>
                <a:latin typeface="Lato" panose="020B0604020202020204" charset="0"/>
                <a:sym typeface="Lato"/>
              </a:rPr>
              <a:t>: </a:t>
            </a:r>
            <a:r>
              <a:rPr lang="fr-FR" sz="2000" b="1" dirty="0">
                <a:solidFill>
                  <a:srgbClr val="FF5357"/>
                </a:solidFill>
                <a:latin typeface="Lato" panose="020B0604020202020204" charset="0"/>
                <a:sym typeface="Lato"/>
              </a:rPr>
              <a:t>Broker(2/3):</a:t>
            </a:r>
            <a:endParaRPr lang="fr" sz="2000" b="1" dirty="0">
              <a:solidFill>
                <a:srgbClr val="FF5357"/>
              </a:solidFill>
              <a:latin typeface="Lato" panose="020B0604020202020204" charset="0"/>
              <a:sym typeface="Lato"/>
            </a:endParaRPr>
          </a:p>
        </p:txBody>
      </p:sp>
      <p:graphicFrame>
        <p:nvGraphicFramePr>
          <p:cNvPr id="22" name="Shape 289"/>
          <p:cNvGraphicFramePr/>
          <p:nvPr>
            <p:extLst>
              <p:ext uri="{D42A27DB-BD31-4B8C-83A1-F6EECF244321}">
                <p14:modId xmlns:p14="http://schemas.microsoft.com/office/powerpoint/2010/main" val="386490531"/>
              </p:ext>
            </p:extLst>
          </p:nvPr>
        </p:nvGraphicFramePr>
        <p:xfrm>
          <a:off x="952500" y="1318004"/>
          <a:ext cx="7239000" cy="3360240"/>
        </p:xfrm>
        <a:graphic>
          <a:graphicData uri="http://schemas.openxmlformats.org/drawingml/2006/table">
            <a:tbl>
              <a:tblPr>
                <a:tableStyleId>{69C7853C-536D-4A76-A0AE-DD22124D55A5}</a:tableStyleId>
              </a:tblPr>
              <a:tblGrid>
                <a:gridCol w="2413000">
                  <a:extLst>
                    <a:ext uri="{9D8B030D-6E8A-4147-A177-3AD203B41FA5}">
                      <a16:colId xmlns:a16="http://schemas.microsoft.com/office/drawing/2014/main" xmlns="" val="20000"/>
                    </a:ext>
                  </a:extLst>
                </a:gridCol>
                <a:gridCol w="2413000">
                  <a:extLst>
                    <a:ext uri="{9D8B030D-6E8A-4147-A177-3AD203B41FA5}">
                      <a16:colId xmlns:a16="http://schemas.microsoft.com/office/drawing/2014/main" xmlns="" val="20001"/>
                    </a:ext>
                  </a:extLst>
                </a:gridCol>
                <a:gridCol w="2413000">
                  <a:extLst>
                    <a:ext uri="{9D8B030D-6E8A-4147-A177-3AD203B41FA5}">
                      <a16:colId xmlns:a16="http://schemas.microsoft.com/office/drawing/2014/main" xmlns="" val="20002"/>
                    </a:ext>
                  </a:extLst>
                </a:gridCol>
              </a:tblGrid>
              <a:tr h="381000">
                <a:tc>
                  <a:txBody>
                    <a:bodyPr/>
                    <a:lstStyle/>
                    <a:p>
                      <a:pPr lvl="0" rtl="0">
                        <a:spcBef>
                          <a:spcPts val="0"/>
                        </a:spcBef>
                        <a:buNone/>
                      </a:pPr>
                      <a:endParaRPr dirty="0">
                        <a:latin typeface="Lato"/>
                        <a:ea typeface="Lato"/>
                        <a:cs typeface="Lato"/>
                        <a:sym typeface="Lato"/>
                      </a:endParaRPr>
                    </a:p>
                  </a:txBody>
                  <a:tcPr marL="91425" marR="91425" marT="91425" marB="91425"/>
                </a:tc>
                <a:tc>
                  <a:txBody>
                    <a:bodyPr/>
                    <a:lstStyle/>
                    <a:p>
                      <a:pPr lvl="0" rtl="0">
                        <a:spcBef>
                          <a:spcPts val="0"/>
                        </a:spcBef>
                        <a:buNone/>
                      </a:pPr>
                      <a:r>
                        <a:rPr lang="fr">
                          <a:sym typeface="Lato"/>
                        </a:rPr>
                        <a:t>Kafka</a:t>
                      </a:r>
                      <a:endParaRPr lang="fr">
                        <a:latin typeface="Lato"/>
                        <a:ea typeface="Lato"/>
                        <a:cs typeface="Lato"/>
                        <a:sym typeface="Lato"/>
                      </a:endParaRPr>
                    </a:p>
                  </a:txBody>
                  <a:tcPr marL="91425" marR="91425" marT="91425" marB="91425"/>
                </a:tc>
                <a:tc>
                  <a:txBody>
                    <a:bodyPr/>
                    <a:lstStyle/>
                    <a:p>
                      <a:pPr lvl="0" rtl="0">
                        <a:spcBef>
                          <a:spcPts val="0"/>
                        </a:spcBef>
                        <a:buNone/>
                      </a:pPr>
                      <a:r>
                        <a:rPr lang="fr">
                          <a:sym typeface="Lato"/>
                        </a:rPr>
                        <a:t>Redis</a:t>
                      </a:r>
                      <a:endParaRPr lang="fr">
                        <a:latin typeface="Lato"/>
                        <a:ea typeface="Lato"/>
                        <a:cs typeface="Lato"/>
                        <a:sym typeface="Lato"/>
                      </a:endParaRPr>
                    </a:p>
                  </a:txBody>
                  <a:tcPr marL="91425" marR="91425" marT="91425" marB="91425"/>
                </a:tc>
                <a:extLst>
                  <a:ext uri="{0D108BD9-81ED-4DB2-BD59-A6C34878D82A}">
                    <a16:rowId xmlns:a16="http://schemas.microsoft.com/office/drawing/2014/main" xmlns="" val="10000"/>
                  </a:ext>
                </a:extLst>
              </a:tr>
              <a:tr h="381000">
                <a:tc>
                  <a:txBody>
                    <a:bodyPr/>
                    <a:lstStyle/>
                    <a:p>
                      <a:pPr lvl="0" rtl="0">
                        <a:spcBef>
                          <a:spcPts val="0"/>
                        </a:spcBef>
                        <a:buNone/>
                      </a:pPr>
                      <a:r>
                        <a:rPr lang="fr">
                          <a:sym typeface="Lato"/>
                        </a:rPr>
                        <a:t>Open Source?</a:t>
                      </a:r>
                      <a:endParaRPr lang="fr">
                        <a:latin typeface="Lato"/>
                        <a:ea typeface="Lato"/>
                        <a:cs typeface="Lato"/>
                        <a:sym typeface="Lato"/>
                      </a:endParaRPr>
                    </a:p>
                  </a:txBody>
                  <a:tcPr marL="91425" marR="91425" marT="91425" marB="91425"/>
                </a:tc>
                <a:tc>
                  <a:txBody>
                    <a:bodyPr/>
                    <a:lstStyle/>
                    <a:p>
                      <a:pPr lvl="0" rtl="0">
                        <a:spcBef>
                          <a:spcPts val="0"/>
                        </a:spcBef>
                        <a:buNone/>
                      </a:pPr>
                      <a:r>
                        <a:rPr lang="fr">
                          <a:sym typeface="Lato"/>
                        </a:rPr>
                        <a:t>Oui</a:t>
                      </a:r>
                      <a:endParaRPr lang="fr">
                        <a:latin typeface="Lato"/>
                        <a:ea typeface="Lato"/>
                        <a:cs typeface="Lato"/>
                        <a:sym typeface="Lato"/>
                      </a:endParaRPr>
                    </a:p>
                  </a:txBody>
                  <a:tcPr marL="91425" marR="91425" marT="91425" marB="91425"/>
                </a:tc>
                <a:tc>
                  <a:txBody>
                    <a:bodyPr/>
                    <a:lstStyle/>
                    <a:p>
                      <a:pPr lvl="0" rtl="0">
                        <a:spcBef>
                          <a:spcPts val="0"/>
                        </a:spcBef>
                        <a:buNone/>
                      </a:pPr>
                      <a:r>
                        <a:rPr lang="fr">
                          <a:sym typeface="Lato"/>
                        </a:rPr>
                        <a:t>Oui</a:t>
                      </a:r>
                      <a:endParaRPr lang="fr">
                        <a:latin typeface="Lato"/>
                        <a:ea typeface="Lato"/>
                        <a:cs typeface="Lato"/>
                        <a:sym typeface="Lato"/>
                      </a:endParaRPr>
                    </a:p>
                  </a:txBody>
                  <a:tcPr marL="91425" marR="91425" marT="91425" marB="91425"/>
                </a:tc>
                <a:extLst>
                  <a:ext uri="{0D108BD9-81ED-4DB2-BD59-A6C34878D82A}">
                    <a16:rowId xmlns:a16="http://schemas.microsoft.com/office/drawing/2014/main" xmlns="" val="10001"/>
                  </a:ext>
                </a:extLst>
              </a:tr>
              <a:tr h="381000">
                <a:tc>
                  <a:txBody>
                    <a:bodyPr/>
                    <a:lstStyle/>
                    <a:p>
                      <a:pPr lvl="0" rtl="0">
                        <a:spcBef>
                          <a:spcPts val="0"/>
                        </a:spcBef>
                        <a:buNone/>
                      </a:pPr>
                      <a:r>
                        <a:rPr lang="fr">
                          <a:sym typeface="Lato"/>
                        </a:rPr>
                        <a:t>Scalability?</a:t>
                      </a:r>
                      <a:endParaRPr lang="fr">
                        <a:latin typeface="Lato"/>
                        <a:ea typeface="Lato"/>
                        <a:cs typeface="Lato"/>
                        <a:sym typeface="Lato"/>
                      </a:endParaRPr>
                    </a:p>
                  </a:txBody>
                  <a:tcPr marL="91425" marR="91425" marT="91425" marB="91425"/>
                </a:tc>
                <a:tc>
                  <a:txBody>
                    <a:bodyPr/>
                    <a:lstStyle/>
                    <a:p>
                      <a:pPr lvl="0" rtl="0">
                        <a:spcBef>
                          <a:spcPts val="0"/>
                        </a:spcBef>
                        <a:buNone/>
                      </a:pPr>
                      <a:r>
                        <a:rPr lang="fr">
                          <a:sym typeface="Lato"/>
                        </a:rPr>
                        <a:t>Oui</a:t>
                      </a:r>
                      <a:endParaRPr lang="fr">
                        <a:latin typeface="Lato"/>
                        <a:ea typeface="Lato"/>
                        <a:cs typeface="Lato"/>
                        <a:sym typeface="Lato"/>
                      </a:endParaRPr>
                    </a:p>
                  </a:txBody>
                  <a:tcPr marL="91425" marR="91425" marT="91425" marB="91425"/>
                </a:tc>
                <a:tc>
                  <a:txBody>
                    <a:bodyPr/>
                    <a:lstStyle/>
                    <a:p>
                      <a:pPr lvl="0" rtl="0">
                        <a:spcBef>
                          <a:spcPts val="0"/>
                        </a:spcBef>
                        <a:buNone/>
                      </a:pPr>
                      <a:r>
                        <a:rPr lang="fr">
                          <a:sym typeface="Lato"/>
                        </a:rPr>
                        <a:t>Oui</a:t>
                      </a:r>
                      <a:endParaRPr lang="fr">
                        <a:latin typeface="Lato"/>
                        <a:ea typeface="Lato"/>
                        <a:cs typeface="Lato"/>
                        <a:sym typeface="Lato"/>
                      </a:endParaRPr>
                    </a:p>
                  </a:txBody>
                  <a:tcPr marL="91425" marR="91425" marT="91425" marB="91425"/>
                </a:tc>
                <a:extLst>
                  <a:ext uri="{0D108BD9-81ED-4DB2-BD59-A6C34878D82A}">
                    <a16:rowId xmlns:a16="http://schemas.microsoft.com/office/drawing/2014/main" xmlns="" val="10002"/>
                  </a:ext>
                </a:extLst>
              </a:tr>
              <a:tr h="381000">
                <a:tc>
                  <a:txBody>
                    <a:bodyPr/>
                    <a:lstStyle/>
                    <a:p>
                      <a:pPr lvl="0" rtl="0">
                        <a:spcBef>
                          <a:spcPts val="0"/>
                        </a:spcBef>
                        <a:buNone/>
                      </a:pPr>
                      <a:r>
                        <a:rPr lang="fr" dirty="0" smtClean="0">
                          <a:sym typeface="Lato"/>
                        </a:rPr>
                        <a:t>Stockage sur RAM?</a:t>
                      </a:r>
                      <a:endParaRPr lang="fr" dirty="0">
                        <a:latin typeface="Lato"/>
                        <a:ea typeface="Lato"/>
                        <a:cs typeface="Lato"/>
                        <a:sym typeface="Lato"/>
                      </a:endParaRPr>
                    </a:p>
                  </a:txBody>
                  <a:tcPr marL="91425" marR="91425" marT="91425" marB="91425"/>
                </a:tc>
                <a:tc>
                  <a:txBody>
                    <a:bodyPr/>
                    <a:lstStyle/>
                    <a:p>
                      <a:pPr lvl="0" rtl="0">
                        <a:spcBef>
                          <a:spcPts val="0"/>
                        </a:spcBef>
                        <a:buNone/>
                      </a:pPr>
                      <a:r>
                        <a:rPr lang="fr" dirty="0" smtClean="0">
                          <a:sym typeface="Lato"/>
                        </a:rPr>
                        <a:t>Non</a:t>
                      </a:r>
                      <a:r>
                        <a:rPr lang="fr" baseline="0" dirty="0" smtClean="0">
                          <a:sym typeface="Lato"/>
                        </a:rPr>
                        <a:t> (</a:t>
                      </a:r>
                      <a:r>
                        <a:rPr lang="fr" dirty="0" smtClean="0">
                          <a:sym typeface="Lato"/>
                        </a:rPr>
                        <a:t>écriture </a:t>
                      </a:r>
                      <a:r>
                        <a:rPr lang="fr" dirty="0">
                          <a:sym typeface="Lato"/>
                        </a:rPr>
                        <a:t>sur </a:t>
                      </a:r>
                      <a:r>
                        <a:rPr lang="fr" dirty="0" smtClean="0">
                          <a:sym typeface="Lato"/>
                        </a:rPr>
                        <a:t>RAM)</a:t>
                      </a:r>
                      <a:endParaRPr lang="fr" dirty="0">
                        <a:latin typeface="Lato"/>
                        <a:ea typeface="Lato"/>
                        <a:cs typeface="Lato"/>
                        <a:sym typeface="Lato"/>
                      </a:endParaRPr>
                    </a:p>
                  </a:txBody>
                  <a:tcPr marL="91425" marR="91425" marT="91425" marB="91425"/>
                </a:tc>
                <a:tc>
                  <a:txBody>
                    <a:bodyPr/>
                    <a:lstStyle/>
                    <a:p>
                      <a:pPr lvl="0" rtl="0">
                        <a:spcBef>
                          <a:spcPts val="0"/>
                        </a:spcBef>
                        <a:buNone/>
                      </a:pPr>
                      <a:r>
                        <a:rPr lang="fr" dirty="0" smtClean="0">
                          <a:sym typeface="Lato"/>
                        </a:rPr>
                        <a:t>Oui</a:t>
                      </a:r>
                      <a:endParaRPr lang="fr" dirty="0">
                        <a:latin typeface="Lato"/>
                        <a:ea typeface="Lato"/>
                        <a:cs typeface="Lato"/>
                        <a:sym typeface="Lato"/>
                      </a:endParaRPr>
                    </a:p>
                  </a:txBody>
                  <a:tcPr marL="91425" marR="91425" marT="91425" marB="91425"/>
                </a:tc>
                <a:extLst>
                  <a:ext uri="{0D108BD9-81ED-4DB2-BD59-A6C34878D82A}">
                    <a16:rowId xmlns:a16="http://schemas.microsoft.com/office/drawing/2014/main" xmlns="" val="10003"/>
                  </a:ext>
                </a:extLst>
              </a:tr>
              <a:tr h="381000">
                <a:tc>
                  <a:txBody>
                    <a:bodyPr/>
                    <a:lstStyle/>
                    <a:p>
                      <a:pPr lvl="0" rtl="0">
                        <a:spcBef>
                          <a:spcPts val="0"/>
                        </a:spcBef>
                        <a:buNone/>
                      </a:pPr>
                      <a:r>
                        <a:rPr lang="fr">
                          <a:sym typeface="Lato"/>
                        </a:rPr>
                        <a:t>Compatibilité avec notre architecture?</a:t>
                      </a:r>
                      <a:endParaRPr lang="fr">
                        <a:latin typeface="Lato"/>
                        <a:ea typeface="Lato"/>
                        <a:cs typeface="Lato"/>
                        <a:sym typeface="Lato"/>
                      </a:endParaRPr>
                    </a:p>
                  </a:txBody>
                  <a:tcPr marL="91425" marR="91425" marT="91425" marB="91425"/>
                </a:tc>
                <a:tc>
                  <a:txBody>
                    <a:bodyPr/>
                    <a:lstStyle/>
                    <a:p>
                      <a:pPr lvl="0" rtl="0">
                        <a:spcBef>
                          <a:spcPts val="0"/>
                        </a:spcBef>
                        <a:buNone/>
                      </a:pPr>
                      <a:r>
                        <a:rPr lang="fr" dirty="0">
                          <a:sym typeface="Lato"/>
                        </a:rPr>
                        <a:t>Oui</a:t>
                      </a:r>
                      <a:endParaRPr lang="fr" dirty="0">
                        <a:latin typeface="Lato"/>
                        <a:ea typeface="Lato"/>
                        <a:cs typeface="Lato"/>
                        <a:sym typeface="Lato"/>
                      </a:endParaRPr>
                    </a:p>
                  </a:txBody>
                  <a:tcPr marL="91425" marR="91425" marT="91425" marB="91425"/>
                </a:tc>
                <a:tc>
                  <a:txBody>
                    <a:bodyPr/>
                    <a:lstStyle/>
                    <a:p>
                      <a:pPr lvl="0" rtl="0">
                        <a:spcBef>
                          <a:spcPts val="0"/>
                        </a:spcBef>
                        <a:buNone/>
                      </a:pPr>
                      <a:r>
                        <a:rPr lang="fr">
                          <a:sym typeface="Lato"/>
                        </a:rPr>
                        <a:t>Oui</a:t>
                      </a:r>
                      <a:endParaRPr lang="fr">
                        <a:latin typeface="Lato"/>
                        <a:ea typeface="Lato"/>
                        <a:cs typeface="Lato"/>
                        <a:sym typeface="Lato"/>
                      </a:endParaRPr>
                    </a:p>
                  </a:txBody>
                  <a:tcPr marL="91425" marR="91425" marT="91425" marB="91425"/>
                </a:tc>
                <a:extLst>
                  <a:ext uri="{0D108BD9-81ED-4DB2-BD59-A6C34878D82A}">
                    <a16:rowId xmlns:a16="http://schemas.microsoft.com/office/drawing/2014/main" xmlns="" val="10004"/>
                  </a:ext>
                </a:extLst>
              </a:tr>
              <a:tr h="381000">
                <a:tc>
                  <a:txBody>
                    <a:bodyPr/>
                    <a:lstStyle/>
                    <a:p>
                      <a:pPr lvl="0" rtl="0">
                        <a:spcBef>
                          <a:spcPts val="0"/>
                        </a:spcBef>
                        <a:buNone/>
                      </a:pPr>
                      <a:r>
                        <a:rPr lang="fr">
                          <a:sym typeface="Lato"/>
                        </a:rPr>
                        <a:t>Spécificité:</a:t>
                      </a:r>
                      <a:endParaRPr lang="fr">
                        <a:latin typeface="Lato"/>
                        <a:ea typeface="Lato"/>
                        <a:cs typeface="Lato"/>
                        <a:sym typeface="Lato"/>
                      </a:endParaRPr>
                    </a:p>
                  </a:txBody>
                  <a:tcPr marL="91425" marR="91425" marT="91425" marB="91425"/>
                </a:tc>
                <a:tc>
                  <a:txBody>
                    <a:bodyPr/>
                    <a:lstStyle/>
                    <a:p>
                      <a:pPr lvl="0" rtl="0">
                        <a:spcBef>
                          <a:spcPts val="0"/>
                        </a:spcBef>
                        <a:buNone/>
                      </a:pPr>
                      <a:r>
                        <a:rPr lang="fr">
                          <a:sym typeface="Lato"/>
                        </a:rPr>
                        <a:t>-Utilise les files d'attente  si l’indexation échoue</a:t>
                      </a:r>
                    </a:p>
                    <a:p>
                      <a:pPr lvl="0" rtl="0">
                        <a:spcBef>
                          <a:spcPts val="0"/>
                        </a:spcBef>
                        <a:buNone/>
                      </a:pPr>
                      <a:r>
                        <a:rPr lang="fr">
                          <a:sym typeface="Lato"/>
                        </a:rPr>
                        <a:t>-Utilisé dans le cas des grandes masses de données et en temps réelles.</a:t>
                      </a:r>
                      <a:endParaRPr lang="fr">
                        <a:latin typeface="Lato"/>
                        <a:ea typeface="Lato"/>
                        <a:cs typeface="Lato"/>
                        <a:sym typeface="Lato"/>
                      </a:endParaRPr>
                    </a:p>
                  </a:txBody>
                  <a:tcPr marL="91425" marR="91425" marT="91425" marB="91425"/>
                </a:tc>
                <a:tc>
                  <a:txBody>
                    <a:bodyPr/>
                    <a:lstStyle/>
                    <a:p>
                      <a:pPr lvl="0" rtl="0">
                        <a:spcBef>
                          <a:spcPts val="0"/>
                        </a:spcBef>
                        <a:buNone/>
                      </a:pPr>
                      <a:r>
                        <a:rPr lang="fr" dirty="0">
                          <a:sym typeface="Lato"/>
                        </a:rPr>
                        <a:t>est un SGBD Nosql orienté clé valeur.</a:t>
                      </a:r>
                      <a:endParaRPr lang="fr" dirty="0">
                        <a:latin typeface="Lato"/>
                        <a:ea typeface="Lato"/>
                        <a:cs typeface="Lato"/>
                        <a:sym typeface="Lato"/>
                      </a:endParaRPr>
                    </a:p>
                  </a:txBody>
                  <a:tcPr marL="91425" marR="91425" marT="91425" marB="91425"/>
                </a:tc>
                <a:extLst>
                  <a:ext uri="{0D108BD9-81ED-4DB2-BD59-A6C34878D82A}">
                    <a16:rowId xmlns:a16="http://schemas.microsoft.com/office/drawing/2014/main" xmlns="" val="10005"/>
                  </a:ext>
                </a:extLst>
              </a:tr>
            </a:tbl>
          </a:graphicData>
        </a:graphic>
      </p:graphicFrame>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27</a:t>
            </a:fld>
            <a:endParaRPr lang="fr" sz="1000" dirty="0">
              <a:solidFill>
                <a:schemeClr val="tx1"/>
              </a:solidFill>
            </a:endParaRPr>
          </a:p>
        </p:txBody>
      </p:sp>
    </p:spTree>
    <p:extLst>
      <p:ext uri="{BB962C8B-B14F-4D97-AF65-F5344CB8AC3E}">
        <p14:creationId xmlns:p14="http://schemas.microsoft.com/office/powerpoint/2010/main" val="29438330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algn="l">
              <a:lnSpc>
                <a:spcPct val="115000"/>
              </a:lnSpc>
              <a:spcAft>
                <a:spcPts val="1600"/>
              </a:spcAft>
            </a:pPr>
            <a:r>
              <a:rPr lang="fr" sz="2000" b="1" dirty="0">
                <a:solidFill>
                  <a:schemeClr val="accent1">
                    <a:lumMod val="75000"/>
                  </a:schemeClr>
                </a:solidFill>
                <a:latin typeface="Lato" panose="020B0604020202020204" charset="0"/>
                <a:sym typeface="Lato"/>
              </a:rPr>
              <a:t>5.2- Sauvegarde et restauration des </a:t>
            </a:r>
            <a:r>
              <a:rPr lang="fr" sz="2000" b="1" dirty="0" smtClean="0">
                <a:solidFill>
                  <a:schemeClr val="accent1">
                    <a:lumMod val="75000"/>
                  </a:schemeClr>
                </a:solidFill>
                <a:latin typeface="Lato" panose="020B0604020202020204" charset="0"/>
                <a:sym typeface="Lato"/>
              </a:rPr>
              <a:t>donnEes </a:t>
            </a:r>
            <a:r>
              <a:rPr lang="fr" sz="2000" b="1" dirty="0">
                <a:solidFill>
                  <a:schemeClr val="accent1">
                    <a:lumMod val="75000"/>
                  </a:schemeClr>
                </a:solidFill>
                <a:latin typeface="Lato" panose="020B0604020202020204" charset="0"/>
                <a:sym typeface="Lato"/>
              </a:rPr>
              <a:t>: </a:t>
            </a:r>
            <a:r>
              <a:rPr lang="fr-FR" sz="2000" b="1" dirty="0">
                <a:solidFill>
                  <a:srgbClr val="FF5357"/>
                </a:solidFill>
                <a:latin typeface="Lato" panose="020B0604020202020204" charset="0"/>
                <a:sym typeface="Lato"/>
              </a:rPr>
              <a:t>Broker(3/3):</a:t>
            </a:r>
            <a:endParaRPr lang="fr" sz="2000" b="1" dirty="0">
              <a:solidFill>
                <a:srgbClr val="FF5357"/>
              </a:solidFill>
              <a:latin typeface="Lato" panose="020B0604020202020204" charset="0"/>
              <a:sym typeface="Lato"/>
            </a:endParaRPr>
          </a:p>
        </p:txBody>
      </p:sp>
      <p:sp>
        <p:nvSpPr>
          <p:cNvPr id="22" name="Shape 296"/>
          <p:cNvSpPr txBox="1">
            <a:spLocks/>
          </p:cNvSpPr>
          <p:nvPr/>
        </p:nvSpPr>
        <p:spPr>
          <a:xfrm>
            <a:off x="431921" y="1183843"/>
            <a:ext cx="8521700" cy="918537"/>
          </a:xfrm>
          <a:prstGeom prst="rect">
            <a:avLst/>
          </a:prstGeom>
        </p:spPr>
        <p:txBody>
          <a:bodyPr vert="horz" lIns="91425" tIns="91425" rIns="91425" bIns="91425" rtlCol="0"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a:spcBef>
                <a:spcPts val="0"/>
              </a:spcBef>
              <a:buFont typeface="Wingdings 2" panose="05020102010507070707" pitchFamily="18" charset="2"/>
              <a:buNone/>
            </a:pPr>
            <a:r>
              <a:rPr lang="fr" sz="1600" dirty="0">
                <a:latin typeface="Lato" panose="020B0604020202020204" charset="0"/>
              </a:rPr>
              <a:t>On a utilisé Kafka </a:t>
            </a:r>
            <a:r>
              <a:rPr lang="fr-FR" sz="1600" dirty="0">
                <a:latin typeface="Lato" panose="020B0604020202020204" charset="0"/>
              </a:rPr>
              <a:t>puisqu’on traite des données en temps réel. </a:t>
            </a:r>
            <a:endParaRPr lang="fr" sz="1600" dirty="0">
              <a:latin typeface="Lato" panose="020B0604020202020204" charset="0"/>
            </a:endParaRPr>
          </a:p>
          <a:p>
            <a:pPr>
              <a:spcBef>
                <a:spcPts val="0"/>
              </a:spcBef>
              <a:buFont typeface="Wingdings 2" panose="05020102010507070707" pitchFamily="18" charset="2"/>
              <a:buNone/>
            </a:pPr>
            <a:r>
              <a:rPr lang="fr" sz="1600" dirty="0">
                <a:latin typeface="Lato" panose="020B0604020202020204" charset="0"/>
              </a:rPr>
              <a:t>Voilà notre nouvelle solution:</a:t>
            </a:r>
          </a:p>
        </p:txBody>
      </p:sp>
      <p:grpSp>
        <p:nvGrpSpPr>
          <p:cNvPr id="23" name="Groupe 22"/>
          <p:cNvGrpSpPr/>
          <p:nvPr/>
        </p:nvGrpSpPr>
        <p:grpSpPr>
          <a:xfrm>
            <a:off x="431921" y="2382438"/>
            <a:ext cx="7943375" cy="1659751"/>
            <a:chOff x="914400" y="3213711"/>
            <a:chExt cx="7943375" cy="1659751"/>
          </a:xfrm>
        </p:grpSpPr>
        <p:sp>
          <p:nvSpPr>
            <p:cNvPr id="24" name="Shape 297"/>
            <p:cNvSpPr/>
            <p:nvPr/>
          </p:nvSpPr>
          <p:spPr>
            <a:xfrm>
              <a:off x="914400" y="3213712"/>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a:solidFill>
                    <a:srgbClr val="FFFFFF"/>
                  </a:solidFill>
                </a:rPr>
                <a:t>API Twitter</a:t>
              </a:r>
            </a:p>
          </p:txBody>
        </p:sp>
        <p:sp>
          <p:nvSpPr>
            <p:cNvPr id="25" name="Shape 298"/>
            <p:cNvSpPr/>
            <p:nvPr/>
          </p:nvSpPr>
          <p:spPr>
            <a:xfrm>
              <a:off x="2396350" y="4089850"/>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a:solidFill>
                    <a:srgbClr val="FFFFFF"/>
                  </a:solidFill>
                </a:rPr>
                <a:t>Logstash</a:t>
              </a:r>
            </a:p>
          </p:txBody>
        </p:sp>
        <p:sp>
          <p:nvSpPr>
            <p:cNvPr id="26" name="Shape 299"/>
            <p:cNvSpPr/>
            <p:nvPr/>
          </p:nvSpPr>
          <p:spPr>
            <a:xfrm>
              <a:off x="7162175" y="4089850"/>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a:solidFill>
                    <a:srgbClr val="FFFFFF"/>
                  </a:solidFill>
                </a:rPr>
                <a:t>Kibana</a:t>
              </a:r>
            </a:p>
          </p:txBody>
        </p:sp>
        <p:cxnSp>
          <p:nvCxnSpPr>
            <p:cNvPr id="27" name="Shape 300"/>
            <p:cNvCxnSpPr>
              <a:stCxn id="24" idx="4"/>
              <a:endCxn id="25" idx="2"/>
            </p:cNvCxnSpPr>
            <p:nvPr/>
          </p:nvCxnSpPr>
          <p:spPr>
            <a:xfrm>
              <a:off x="1762200" y="3997312"/>
              <a:ext cx="634200" cy="484200"/>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cxnSp>
          <p:nvCxnSpPr>
            <p:cNvPr id="28" name="Shape 301"/>
            <p:cNvCxnSpPr>
              <a:stCxn id="25" idx="6"/>
              <a:endCxn id="31" idx="2"/>
            </p:cNvCxnSpPr>
            <p:nvPr/>
          </p:nvCxnSpPr>
          <p:spPr>
            <a:xfrm>
              <a:off x="4091950" y="4481650"/>
              <a:ext cx="372900" cy="0"/>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sp>
          <p:nvSpPr>
            <p:cNvPr id="29" name="Shape 303"/>
            <p:cNvSpPr/>
            <p:nvPr/>
          </p:nvSpPr>
          <p:spPr>
            <a:xfrm>
              <a:off x="5872050" y="3213711"/>
              <a:ext cx="2008756" cy="783575"/>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a:solidFill>
                    <a:srgbClr val="FFFFFF"/>
                  </a:solidFill>
                </a:rPr>
                <a:t>Elasticsearch</a:t>
              </a:r>
            </a:p>
          </p:txBody>
        </p:sp>
        <p:cxnSp>
          <p:nvCxnSpPr>
            <p:cNvPr id="30" name="Shape 304"/>
            <p:cNvCxnSpPr>
              <a:cxnSpLocks/>
              <a:stCxn id="29" idx="5"/>
              <a:endCxn id="26" idx="0"/>
            </p:cNvCxnSpPr>
            <p:nvPr/>
          </p:nvCxnSpPr>
          <p:spPr>
            <a:xfrm>
              <a:off x="7586630" y="3882534"/>
              <a:ext cx="423345" cy="207316"/>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sp>
          <p:nvSpPr>
            <p:cNvPr id="31" name="Shape 302"/>
            <p:cNvSpPr/>
            <p:nvPr/>
          </p:nvSpPr>
          <p:spPr>
            <a:xfrm>
              <a:off x="4464975" y="4089862"/>
              <a:ext cx="1695600" cy="783600"/>
            </a:xfrm>
            <a:prstGeom prst="ellipse">
              <a:avLst/>
            </a:prstGeom>
            <a:solidFill>
              <a:srgbClr val="FF7C80"/>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dirty="0">
                  <a:solidFill>
                    <a:srgbClr val="FFFFFF"/>
                  </a:solidFill>
                </a:rPr>
                <a:t>Kafka </a:t>
              </a:r>
            </a:p>
          </p:txBody>
        </p:sp>
        <p:cxnSp>
          <p:nvCxnSpPr>
            <p:cNvPr id="32" name="Shape 305"/>
            <p:cNvCxnSpPr>
              <a:cxnSpLocks/>
              <a:stCxn id="31" idx="7"/>
              <a:endCxn id="29" idx="3"/>
            </p:cNvCxnSpPr>
            <p:nvPr/>
          </p:nvCxnSpPr>
          <p:spPr>
            <a:xfrm flipV="1">
              <a:off x="5912260" y="3882534"/>
              <a:ext cx="253966" cy="322084"/>
            </a:xfrm>
            <a:prstGeom prst="straightConnector1">
              <a:avLst/>
            </a:prstGeom>
            <a:ln>
              <a:headEnd type="none" w="lg" len="lg"/>
              <a:tailEnd type="triangle" w="lg" len="lg"/>
            </a:ln>
          </p:spPr>
          <p:style>
            <a:lnRef idx="2">
              <a:schemeClr val="accent2">
                <a:shade val="50000"/>
              </a:schemeClr>
            </a:lnRef>
            <a:fillRef idx="1">
              <a:schemeClr val="accent2"/>
            </a:fillRef>
            <a:effectRef idx="0">
              <a:schemeClr val="accent2"/>
            </a:effectRef>
            <a:fontRef idx="minor">
              <a:schemeClr val="lt1"/>
            </a:fontRef>
          </p:style>
        </p:cxnSp>
      </p:gr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lt1"/>
                </a:solidFill>
              </a:rPr>
              <a:t>28</a:t>
            </a:fld>
            <a:endParaRPr lang="fr" sz="1000">
              <a:solidFill>
                <a:schemeClr val="lt1"/>
              </a:solidFill>
            </a:endParaRPr>
          </a:p>
        </p:txBody>
      </p:sp>
    </p:spTree>
    <p:extLst>
      <p:ext uri="{BB962C8B-B14F-4D97-AF65-F5344CB8AC3E}">
        <p14:creationId xmlns:p14="http://schemas.microsoft.com/office/powerpoint/2010/main" val="24473936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algn="l">
              <a:lnSpc>
                <a:spcPct val="115000"/>
              </a:lnSpc>
              <a:spcAft>
                <a:spcPts val="1600"/>
              </a:spcAft>
            </a:pPr>
            <a:r>
              <a:rPr lang="fr" sz="2000" b="1" dirty="0">
                <a:solidFill>
                  <a:schemeClr val="accent1">
                    <a:lumMod val="75000"/>
                  </a:schemeClr>
                </a:solidFill>
                <a:latin typeface="Lato" panose="020B0604020202020204" charset="0"/>
                <a:sym typeface="Lato"/>
              </a:rPr>
              <a:t>5.2- Sauvegarde et restauration des </a:t>
            </a:r>
            <a:r>
              <a:rPr lang="fr" sz="2000" b="1" dirty="0" smtClean="0">
                <a:solidFill>
                  <a:schemeClr val="accent1">
                    <a:lumMod val="75000"/>
                  </a:schemeClr>
                </a:solidFill>
                <a:latin typeface="Lato" panose="020B0604020202020204" charset="0"/>
                <a:sym typeface="Lato"/>
              </a:rPr>
              <a:t>donnEes </a:t>
            </a:r>
            <a:r>
              <a:rPr lang="fr" sz="2000" b="1" dirty="0">
                <a:solidFill>
                  <a:schemeClr val="accent1">
                    <a:lumMod val="75000"/>
                  </a:schemeClr>
                </a:solidFill>
                <a:latin typeface="Lato" panose="020B0604020202020204" charset="0"/>
                <a:sym typeface="Lato"/>
              </a:rPr>
              <a:t>:</a:t>
            </a:r>
            <a:endParaRPr lang="fr" sz="2000" b="1" dirty="0">
              <a:solidFill>
                <a:srgbClr val="FF5357"/>
              </a:solidFill>
              <a:latin typeface="Lato" panose="020B0604020202020204" charset="0"/>
              <a:sym typeface="Lato"/>
            </a:endParaRPr>
          </a:p>
        </p:txBody>
      </p:sp>
      <p:sp>
        <p:nvSpPr>
          <p:cNvPr id="14" name="Shape 313"/>
          <p:cNvSpPr txBox="1">
            <a:spLocks/>
          </p:cNvSpPr>
          <p:nvPr/>
        </p:nvSpPr>
        <p:spPr>
          <a:xfrm>
            <a:off x="307177" y="1114281"/>
            <a:ext cx="8521700" cy="3654425"/>
          </a:xfrm>
          <a:prstGeom prst="rect">
            <a:avLst/>
          </a:prstGeom>
        </p:spPr>
        <p:txBody>
          <a:bodyPr vert="horz" lIns="91425" tIns="91425" rIns="91425" bIns="91425" rtlCol="0"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a:spcBef>
                <a:spcPts val="0"/>
              </a:spcBef>
              <a:buFont typeface="Wingdings 2" panose="05020102010507070707" pitchFamily="18" charset="2"/>
              <a:buNone/>
            </a:pPr>
            <a:r>
              <a:rPr lang="fr" sz="1600" dirty="0">
                <a:latin typeface="Lato" panose="020B0604020202020204" charset="0"/>
              </a:rPr>
              <a:t>Lorsqu’on gère une masse de données, la sauvegarde et la restauration devient une exigence.</a:t>
            </a:r>
          </a:p>
          <a:p>
            <a:pPr marL="457200" indent="-317500">
              <a:spcBef>
                <a:spcPts val="0"/>
              </a:spcBef>
              <a:buClr>
                <a:srgbClr val="38761D"/>
              </a:buClr>
              <a:buSzPct val="100000"/>
            </a:pPr>
            <a:r>
              <a:rPr lang="fr" sz="1600" b="1" dirty="0">
                <a:solidFill>
                  <a:srgbClr val="38761D"/>
                </a:solidFill>
                <a:latin typeface="Lato" panose="020B0604020202020204" charset="0"/>
              </a:rPr>
              <a:t>Snapshot &amp; restore Module:</a:t>
            </a:r>
          </a:p>
          <a:p>
            <a:pPr marL="457200" indent="-317500">
              <a:spcBef>
                <a:spcPts val="0"/>
              </a:spcBef>
              <a:buSzPct val="100000"/>
              <a:buFont typeface="Wingdings 2" panose="05020102010507070707" pitchFamily="18" charset="2"/>
              <a:buChar char="-"/>
            </a:pPr>
            <a:r>
              <a:rPr lang="fr" sz="1600" dirty="0">
                <a:latin typeface="Lato" panose="020B0604020202020204" charset="0"/>
              </a:rPr>
              <a:t>Elasticsearch dispose du module </a:t>
            </a:r>
            <a:r>
              <a:rPr lang="fr" sz="1600" b="1" dirty="0">
                <a:latin typeface="Lato" panose="020B0604020202020204" charset="0"/>
              </a:rPr>
              <a:t>“Snapshot and Restore”</a:t>
            </a:r>
            <a:r>
              <a:rPr lang="fr" sz="1600" dirty="0">
                <a:latin typeface="Lato" panose="020B0604020202020204" charset="0"/>
              </a:rPr>
              <a:t> qui répond à ce besoin.</a:t>
            </a:r>
          </a:p>
          <a:p>
            <a:pPr marL="457200" indent="-317500">
              <a:spcBef>
                <a:spcPts val="0"/>
              </a:spcBef>
              <a:buSzPct val="100000"/>
              <a:buFont typeface="Wingdings 2" panose="05020102010507070707" pitchFamily="18" charset="2"/>
              <a:buChar char="-"/>
            </a:pPr>
            <a:r>
              <a:rPr lang="fr" sz="1600" dirty="0">
                <a:latin typeface="Lato" panose="020B0604020202020204" charset="0"/>
              </a:rPr>
              <a:t>Ce module permet de créer des images, à un instant donné,  d'indexe individuels ou d'un cluster entier dans un entrepôt distant. Dans notre cas, nous avons choisi d’utiliser HDFS. </a:t>
            </a:r>
          </a:p>
          <a:p>
            <a:pPr marL="457200" indent="-317500">
              <a:spcBef>
                <a:spcPts val="0"/>
              </a:spcBef>
              <a:buClr>
                <a:srgbClr val="38761D"/>
              </a:buClr>
              <a:buSzPct val="100000"/>
            </a:pPr>
            <a:r>
              <a:rPr lang="fr" sz="1600" b="1">
                <a:solidFill>
                  <a:srgbClr val="38761D"/>
                </a:solidFill>
                <a:latin typeface="Lato" panose="020B0604020202020204" charset="0"/>
              </a:rPr>
              <a:t>Archivage </a:t>
            </a:r>
            <a:r>
              <a:rPr lang="fr" sz="1600" b="1" dirty="0">
                <a:solidFill>
                  <a:srgbClr val="38761D"/>
                </a:solidFill>
                <a:latin typeface="Lato" panose="020B0604020202020204" charset="0"/>
              </a:rPr>
              <a:t>&amp; Backup:</a:t>
            </a:r>
          </a:p>
          <a:p>
            <a:pPr marL="139700" indent="0">
              <a:spcBef>
                <a:spcPts val="0"/>
              </a:spcBef>
              <a:buClr>
                <a:srgbClr val="38761D"/>
              </a:buClr>
              <a:buSzPct val="100000"/>
              <a:buNone/>
            </a:pPr>
            <a:r>
              <a:rPr lang="fr" sz="1600" b="1" dirty="0">
                <a:solidFill>
                  <a:srgbClr val="38761D"/>
                </a:solidFill>
                <a:latin typeface="Lato" panose="020B0604020202020204" charset="0"/>
              </a:rPr>
              <a:t>	</a:t>
            </a:r>
            <a:r>
              <a:rPr lang="fr" sz="1600" dirty="0">
                <a:latin typeface="Lato" panose="020B0604020202020204" charset="0"/>
              </a:rPr>
              <a:t>Pour sauvegarder les données, on archive les anciens indexes d’ElasticSearch  vers 	HDFS.</a:t>
            </a:r>
          </a:p>
          <a:p>
            <a:pPr marL="457200" indent="-317500">
              <a:spcBef>
                <a:spcPts val="0"/>
              </a:spcBef>
              <a:buClr>
                <a:srgbClr val="38761D"/>
              </a:buClr>
              <a:buSzPct val="100000"/>
            </a:pPr>
            <a:r>
              <a:rPr lang="fr" sz="1600" b="1" dirty="0">
                <a:solidFill>
                  <a:srgbClr val="38761D"/>
                </a:solidFill>
                <a:latin typeface="Lato" panose="020B0604020202020204" charset="0"/>
              </a:rPr>
              <a:t>Shard &amp; Replica:</a:t>
            </a:r>
          </a:p>
          <a:p>
            <a:pPr marL="457200" indent="0">
              <a:spcBef>
                <a:spcPts val="0"/>
              </a:spcBef>
              <a:buFont typeface="Wingdings 2" panose="05020102010507070707" pitchFamily="18" charset="2"/>
              <a:buNone/>
            </a:pPr>
            <a:r>
              <a:rPr lang="fr" sz="1600" dirty="0">
                <a:latin typeface="Lato" panose="020B0604020202020204" charset="0"/>
              </a:rPr>
              <a:t>Au niveau ElasticSearch, l’utilisation des shard primaires et secondaires (Replica)  joue un rôle primordial dans la création des indexes. L’utilisation des replicas assure la sécurité des données. </a:t>
            </a: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29</a:t>
            </a:fld>
            <a:endParaRPr lang="fr" sz="1000">
              <a:solidFill>
                <a:schemeClr val="tx1"/>
              </a:solidFill>
            </a:endParaRPr>
          </a:p>
        </p:txBody>
      </p:sp>
    </p:spTree>
    <p:extLst>
      <p:ext uri="{BB962C8B-B14F-4D97-AF65-F5344CB8AC3E}">
        <p14:creationId xmlns:p14="http://schemas.microsoft.com/office/powerpoint/2010/main" val="2787382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07790" y="1968191"/>
            <a:ext cx="8571300" cy="942000"/>
          </a:xfrm>
          <a:prstGeom prst="rect">
            <a:avLst/>
          </a:prstGeom>
        </p:spPr>
        <p:txBody>
          <a:bodyPr lIns="91425" tIns="91425" rIns="91425" bIns="91425" anchor="ctr" anchorCtr="0">
            <a:noAutofit/>
          </a:bodyPr>
          <a:lstStyle/>
          <a:p>
            <a:pPr lvl="0">
              <a:spcBef>
                <a:spcPts val="0"/>
              </a:spcBef>
              <a:buNone/>
            </a:pPr>
            <a:r>
              <a:rPr lang="fr-FR" sz="6000" b="1" dirty="0">
                <a:solidFill>
                  <a:schemeClr val="bg1">
                    <a:lumMod val="50000"/>
                  </a:schemeClr>
                </a:solidFill>
                <a:latin typeface="Lato" panose="020B0604020202020204" charset="0"/>
              </a:rPr>
              <a:t>MISE EN SCENE</a:t>
            </a:r>
            <a:endParaRPr lang="fr" sz="6000" b="1" dirty="0">
              <a:solidFill>
                <a:schemeClr val="bg1">
                  <a:lumMod val="50000"/>
                </a:schemeClr>
              </a:solidFill>
              <a:latin typeface="Lato" panose="020B0604020202020204" charset="0"/>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mtClean="0">
                <a:solidFill>
                  <a:schemeClr val="lt1"/>
                </a:solidFill>
              </a:rPr>
              <a:t>3</a:t>
            </a:fld>
            <a:endParaRPr lang="fr">
              <a:solidFill>
                <a:schemeClr val="lt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lvl="0" algn="l">
              <a:lnSpc>
                <a:spcPct val="115000"/>
              </a:lnSpc>
              <a:spcAft>
                <a:spcPts val="1600"/>
              </a:spcAft>
            </a:pPr>
            <a:r>
              <a:rPr lang="fr" sz="2000" b="1" dirty="0">
                <a:solidFill>
                  <a:schemeClr val="accent1">
                    <a:lumMod val="75000"/>
                  </a:schemeClr>
                </a:solidFill>
                <a:latin typeface="Lato" panose="020B0604020202020204" charset="0"/>
                <a:sym typeface="Lato"/>
              </a:rPr>
              <a:t>5.3- Les protocoles de transfert : </a:t>
            </a:r>
          </a:p>
        </p:txBody>
      </p:sp>
      <p:sp>
        <p:nvSpPr>
          <p:cNvPr id="13" name="Shape 319"/>
          <p:cNvSpPr txBox="1">
            <a:spLocks/>
          </p:cNvSpPr>
          <p:nvPr/>
        </p:nvSpPr>
        <p:spPr>
          <a:xfrm>
            <a:off x="431921" y="1079788"/>
            <a:ext cx="3573463" cy="2179638"/>
          </a:xfrm>
          <a:prstGeom prst="rect">
            <a:avLst/>
          </a:prstGeom>
        </p:spPr>
        <p:txBody>
          <a:bodyPr vert="horz" lIns="91425" tIns="91425" rIns="91425" bIns="91425" rtlCol="0"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algn="ctr">
              <a:spcBef>
                <a:spcPts val="0"/>
              </a:spcBef>
              <a:buFont typeface="Wingdings 2" panose="05020102010507070707" pitchFamily="18" charset="2"/>
              <a:buNone/>
            </a:pPr>
            <a:r>
              <a:rPr lang="fr" sz="1800" b="1" dirty="0">
                <a:solidFill>
                  <a:srgbClr val="85200C"/>
                </a:solidFill>
                <a:latin typeface="Lato" panose="020B0604020202020204" charset="0"/>
                <a:ea typeface="Open Sans" panose="020B0604020202020204" charset="0"/>
                <a:cs typeface="Open Sans" panose="020B0604020202020204" charset="0"/>
              </a:rPr>
              <a:t>UDP</a:t>
            </a:r>
          </a:p>
          <a:p>
            <a:pPr>
              <a:spcBef>
                <a:spcPts val="0"/>
              </a:spcBef>
              <a:buFont typeface="Wingdings 2" panose="05020102010507070707" pitchFamily="18" charset="2"/>
              <a:buNone/>
            </a:pPr>
            <a:r>
              <a:rPr lang="fr" sz="1800" dirty="0">
                <a:latin typeface="Lato" panose="020B0604020202020204" charset="0"/>
                <a:ea typeface="Open Sans" panose="020B0604020202020204" charset="0"/>
                <a:cs typeface="Open Sans" panose="020B0604020202020204" charset="0"/>
              </a:rPr>
              <a:t>	+ Rapide </a:t>
            </a:r>
            <a:br>
              <a:rPr lang="fr" sz="1800" dirty="0">
                <a:latin typeface="Lato" panose="020B0604020202020204" charset="0"/>
                <a:ea typeface="Open Sans" panose="020B0604020202020204" charset="0"/>
                <a:cs typeface="Open Sans" panose="020B0604020202020204" charset="0"/>
              </a:rPr>
            </a:br>
            <a:r>
              <a:rPr lang="fr" sz="1800" dirty="0">
                <a:latin typeface="Lato" panose="020B0604020202020204" charset="0"/>
                <a:ea typeface="Open Sans" panose="020B0604020202020204" charset="0"/>
                <a:cs typeface="Open Sans" panose="020B0604020202020204" charset="0"/>
              </a:rPr>
              <a:t>+ Orienté non connexion  </a:t>
            </a:r>
            <a:br>
              <a:rPr lang="fr" sz="1800" dirty="0">
                <a:latin typeface="Lato" panose="020B0604020202020204" charset="0"/>
                <a:ea typeface="Open Sans" panose="020B0604020202020204" charset="0"/>
                <a:cs typeface="Open Sans" panose="020B0604020202020204" charset="0"/>
              </a:rPr>
            </a:br>
            <a:r>
              <a:rPr lang="fr" sz="1800" dirty="0">
                <a:latin typeface="Lato" panose="020B0604020202020204" charset="0"/>
                <a:ea typeface="Open Sans" panose="020B0604020202020204" charset="0"/>
                <a:cs typeface="Open Sans" panose="020B0604020202020204" charset="0"/>
              </a:rPr>
              <a:t>+ </a:t>
            </a:r>
            <a:r>
              <a:rPr lang="fr-FR" sz="1800" dirty="0">
                <a:latin typeface="Lato" panose="020B0604020202020204" charset="0"/>
                <a:ea typeface="Open Sans" panose="020B0604020202020204" charset="0"/>
                <a:cs typeface="Open Sans" panose="020B0604020202020204" charset="0"/>
              </a:rPr>
              <a:t>E</a:t>
            </a:r>
            <a:r>
              <a:rPr lang="fr" sz="1800" dirty="0">
                <a:latin typeface="Lato" panose="020B0604020202020204" charset="0"/>
                <a:ea typeface="Open Sans" panose="020B0604020202020204" charset="0"/>
                <a:cs typeface="Open Sans" panose="020B0604020202020204" charset="0"/>
              </a:rPr>
              <a:t>nvoi les paquet sans recevoir un accusé de réception</a:t>
            </a:r>
            <a:br>
              <a:rPr lang="fr" sz="1800" dirty="0">
                <a:latin typeface="Lato" panose="020B0604020202020204" charset="0"/>
                <a:ea typeface="Open Sans" panose="020B0604020202020204" charset="0"/>
                <a:cs typeface="Open Sans" panose="020B0604020202020204" charset="0"/>
              </a:rPr>
            </a:br>
            <a:r>
              <a:rPr lang="fr" sz="1800" dirty="0">
                <a:latin typeface="Lato" panose="020B0604020202020204" charset="0"/>
                <a:ea typeface="Open Sans" panose="020B0604020202020204" charset="0"/>
                <a:cs typeface="Open Sans" panose="020B0604020202020204" charset="0"/>
              </a:rPr>
              <a:t>+ Risqué </a:t>
            </a:r>
          </a:p>
        </p:txBody>
      </p:sp>
      <p:sp>
        <p:nvSpPr>
          <p:cNvPr id="16" name="Shape 320"/>
          <p:cNvSpPr txBox="1"/>
          <p:nvPr/>
        </p:nvSpPr>
        <p:spPr>
          <a:xfrm>
            <a:off x="4962714" y="1063726"/>
            <a:ext cx="3540000" cy="2195700"/>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1600"/>
              </a:spcAft>
              <a:buNone/>
            </a:pPr>
            <a:r>
              <a:rPr lang="fr" b="1" dirty="0" smtClean="0">
                <a:solidFill>
                  <a:srgbClr val="85200C"/>
                </a:solidFill>
                <a:latin typeface="Lato" panose="020B0604020202020204" charset="0"/>
                <a:ea typeface="Open Sans"/>
                <a:cs typeface="Open Sans"/>
                <a:sym typeface="Open Sans"/>
              </a:rPr>
              <a:t>TCP</a:t>
            </a:r>
            <a:endParaRPr lang="fr" b="1" dirty="0">
              <a:solidFill>
                <a:srgbClr val="85200C"/>
              </a:solidFill>
              <a:latin typeface="Lato" panose="020B0604020202020204" charset="0"/>
              <a:ea typeface="Open Sans"/>
              <a:cs typeface="Open Sans"/>
              <a:sym typeface="Open Sans"/>
            </a:endParaRPr>
          </a:p>
          <a:p>
            <a:pPr marL="0" marR="0" lvl="0" indent="0" algn="l" rtl="0">
              <a:lnSpc>
                <a:spcPct val="115000"/>
              </a:lnSpc>
              <a:spcBef>
                <a:spcPts val="0"/>
              </a:spcBef>
              <a:spcAft>
                <a:spcPts val="1600"/>
              </a:spcAft>
              <a:buNone/>
            </a:pPr>
            <a:r>
              <a:rPr lang="fr" sz="1800" dirty="0">
                <a:solidFill>
                  <a:schemeClr val="dk2"/>
                </a:solidFill>
                <a:latin typeface="Lato" panose="020B0604020202020204" charset="0"/>
                <a:ea typeface="Open Sans"/>
                <a:cs typeface="Open Sans"/>
                <a:sym typeface="Open Sans"/>
              </a:rPr>
              <a:t>+ </a:t>
            </a:r>
            <a:r>
              <a:rPr lang="fr-FR" sz="1800" dirty="0">
                <a:solidFill>
                  <a:schemeClr val="dk2"/>
                </a:solidFill>
                <a:latin typeface="Lato" panose="020B0604020202020204" charset="0"/>
                <a:ea typeface="Open Sans"/>
                <a:cs typeface="Open Sans"/>
                <a:sym typeface="Open Sans"/>
              </a:rPr>
              <a:t>P</a:t>
            </a:r>
            <a:r>
              <a:rPr lang="fr" sz="1800" dirty="0">
                <a:solidFill>
                  <a:schemeClr val="dk2"/>
                </a:solidFill>
                <a:latin typeface="Lato" panose="020B0604020202020204" charset="0"/>
                <a:ea typeface="Open Sans"/>
                <a:cs typeface="Open Sans"/>
                <a:sym typeface="Open Sans"/>
              </a:rPr>
              <a:t>lus lent </a:t>
            </a:r>
            <a:br>
              <a:rPr lang="fr" sz="1800" dirty="0">
                <a:solidFill>
                  <a:schemeClr val="dk2"/>
                </a:solidFill>
                <a:latin typeface="Lato" panose="020B0604020202020204" charset="0"/>
                <a:ea typeface="Open Sans"/>
                <a:cs typeface="Open Sans"/>
                <a:sym typeface="Open Sans"/>
              </a:rPr>
            </a:br>
            <a:r>
              <a:rPr lang="fr" sz="1800" dirty="0">
                <a:solidFill>
                  <a:schemeClr val="dk2"/>
                </a:solidFill>
                <a:latin typeface="Lato" panose="020B0604020202020204" charset="0"/>
                <a:ea typeface="Open Sans"/>
                <a:cs typeface="Open Sans"/>
                <a:sym typeface="Open Sans"/>
              </a:rPr>
              <a:t>+ Orienté connexion</a:t>
            </a:r>
            <a:br>
              <a:rPr lang="fr" sz="1800" dirty="0">
                <a:solidFill>
                  <a:schemeClr val="dk2"/>
                </a:solidFill>
                <a:latin typeface="Lato" panose="020B0604020202020204" charset="0"/>
                <a:ea typeface="Open Sans"/>
                <a:cs typeface="Open Sans"/>
                <a:sym typeface="Open Sans"/>
              </a:rPr>
            </a:br>
            <a:r>
              <a:rPr lang="fr" sz="1800" dirty="0">
                <a:solidFill>
                  <a:schemeClr val="dk2"/>
                </a:solidFill>
                <a:latin typeface="Lato" panose="020B0604020202020204" charset="0"/>
                <a:ea typeface="Open Sans"/>
                <a:cs typeface="Open Sans"/>
                <a:sym typeface="Open Sans"/>
              </a:rPr>
              <a:t>+ N</a:t>
            </a:r>
            <a:r>
              <a:rPr lang="fr-FR" sz="1800" dirty="0">
                <a:solidFill>
                  <a:schemeClr val="dk2"/>
                </a:solidFill>
                <a:latin typeface="Lato" panose="020B0604020202020204" charset="0"/>
                <a:ea typeface="Open Sans"/>
                <a:cs typeface="Open Sans"/>
                <a:sym typeface="Open Sans"/>
              </a:rPr>
              <a:t>é</a:t>
            </a:r>
            <a:r>
              <a:rPr lang="fr" sz="1800" dirty="0">
                <a:solidFill>
                  <a:schemeClr val="dk2"/>
                </a:solidFill>
                <a:latin typeface="Lato" panose="020B0604020202020204" charset="0"/>
                <a:ea typeface="Open Sans"/>
                <a:cs typeface="Open Sans"/>
                <a:sym typeface="Open Sans"/>
              </a:rPr>
              <a:t>cessite un accusé de réc</a:t>
            </a:r>
            <a:r>
              <a:rPr lang="fr-FR" sz="1800" dirty="0">
                <a:solidFill>
                  <a:schemeClr val="dk2"/>
                </a:solidFill>
                <a:latin typeface="Lato" panose="020B0604020202020204" charset="0"/>
                <a:ea typeface="Open Sans"/>
                <a:cs typeface="Open Sans"/>
                <a:sym typeface="Open Sans"/>
              </a:rPr>
              <a:t>e</a:t>
            </a:r>
            <a:r>
              <a:rPr lang="fr" sz="1800" dirty="0">
                <a:solidFill>
                  <a:schemeClr val="dk2"/>
                </a:solidFill>
                <a:latin typeface="Lato" panose="020B0604020202020204" charset="0"/>
                <a:ea typeface="Open Sans"/>
                <a:cs typeface="Open Sans"/>
                <a:sym typeface="Open Sans"/>
              </a:rPr>
              <a:t>ption</a:t>
            </a:r>
            <a:br>
              <a:rPr lang="fr" sz="1800" dirty="0">
                <a:solidFill>
                  <a:schemeClr val="dk2"/>
                </a:solidFill>
                <a:latin typeface="Lato" panose="020B0604020202020204" charset="0"/>
                <a:ea typeface="Open Sans"/>
                <a:cs typeface="Open Sans"/>
                <a:sym typeface="Open Sans"/>
              </a:rPr>
            </a:br>
            <a:r>
              <a:rPr lang="fr" sz="1800" dirty="0">
                <a:solidFill>
                  <a:schemeClr val="dk2"/>
                </a:solidFill>
                <a:latin typeface="Lato" panose="020B0604020202020204" charset="0"/>
                <a:ea typeface="Open Sans"/>
                <a:cs typeface="Open Sans"/>
                <a:sym typeface="Open Sans"/>
              </a:rPr>
              <a:t>+ Sécurisé</a:t>
            </a:r>
            <a:r>
              <a:rPr lang="fr" dirty="0">
                <a:latin typeface="Lato" panose="020B0604020202020204" charset="0"/>
              </a:rPr>
              <a:t> </a:t>
            </a:r>
          </a:p>
          <a:p>
            <a:pPr lvl="0">
              <a:spcBef>
                <a:spcPts val="0"/>
              </a:spcBef>
              <a:buNone/>
            </a:pPr>
            <a:endParaRPr dirty="0">
              <a:latin typeface="Lato" panose="020B0604020202020204" charset="0"/>
            </a:endParaRPr>
          </a:p>
        </p:txBody>
      </p:sp>
      <p:cxnSp>
        <p:nvCxnSpPr>
          <p:cNvPr id="17" name="Shape 321"/>
          <p:cNvCxnSpPr/>
          <p:nvPr/>
        </p:nvCxnSpPr>
        <p:spPr>
          <a:xfrm>
            <a:off x="4748996" y="1222388"/>
            <a:ext cx="12300" cy="2149800"/>
          </a:xfrm>
          <a:prstGeom prst="straightConnector1">
            <a:avLst/>
          </a:prstGeom>
          <a:noFill/>
          <a:ln w="9525" cap="flat" cmpd="sng">
            <a:solidFill>
              <a:schemeClr val="dk2"/>
            </a:solidFill>
            <a:prstDash val="solid"/>
            <a:round/>
            <a:headEnd type="none" w="lg" len="lg"/>
            <a:tailEnd type="none" w="lg" len="lg"/>
          </a:ln>
        </p:spPr>
      </p:cxnSp>
      <p:cxnSp>
        <p:nvCxnSpPr>
          <p:cNvPr id="18" name="Shape 322"/>
          <p:cNvCxnSpPr/>
          <p:nvPr/>
        </p:nvCxnSpPr>
        <p:spPr>
          <a:xfrm rot="5400000">
            <a:off x="4741071" y="1517113"/>
            <a:ext cx="24000" cy="3734100"/>
          </a:xfrm>
          <a:prstGeom prst="straightConnector1">
            <a:avLst/>
          </a:prstGeom>
          <a:noFill/>
          <a:ln w="9525" cap="flat" cmpd="sng">
            <a:solidFill>
              <a:schemeClr val="dk2"/>
            </a:solidFill>
            <a:prstDash val="solid"/>
            <a:round/>
            <a:headEnd type="none" w="lg" len="lg"/>
            <a:tailEnd type="none" w="lg" len="lg"/>
          </a:ln>
        </p:spPr>
      </p:cxnSp>
      <p:sp>
        <p:nvSpPr>
          <p:cNvPr id="19" name="Shape 323"/>
          <p:cNvSpPr txBox="1"/>
          <p:nvPr/>
        </p:nvSpPr>
        <p:spPr>
          <a:xfrm>
            <a:off x="1200771" y="3500888"/>
            <a:ext cx="7104600" cy="1471200"/>
          </a:xfrm>
          <a:prstGeom prst="rect">
            <a:avLst/>
          </a:prstGeom>
          <a:noFill/>
          <a:ln>
            <a:noFill/>
          </a:ln>
        </p:spPr>
        <p:txBody>
          <a:bodyPr lIns="91425" tIns="91425" rIns="91425" bIns="91425" anchor="t" anchorCtr="0">
            <a:noAutofit/>
          </a:bodyPr>
          <a:lstStyle/>
          <a:p>
            <a:pPr lvl="0" algn="ctr">
              <a:spcBef>
                <a:spcPts val="0"/>
              </a:spcBef>
              <a:buNone/>
            </a:pPr>
            <a:r>
              <a:rPr lang="fr" sz="1800" b="1" dirty="0">
                <a:solidFill>
                  <a:srgbClr val="85200C"/>
                </a:solidFill>
                <a:latin typeface="Lato" panose="020B0604020202020204" charset="0"/>
                <a:ea typeface="Open Sans"/>
                <a:cs typeface="Open Sans"/>
                <a:sym typeface="Open Sans"/>
              </a:rPr>
              <a:t>Syslog</a:t>
            </a:r>
          </a:p>
          <a:p>
            <a:pPr lvl="0">
              <a:spcBef>
                <a:spcPts val="0"/>
              </a:spcBef>
              <a:buNone/>
            </a:pPr>
            <a:r>
              <a:rPr lang="fr" sz="1800" dirty="0">
                <a:solidFill>
                  <a:schemeClr val="dk2"/>
                </a:solidFill>
                <a:latin typeface="Lato" panose="020B0604020202020204" charset="0"/>
                <a:ea typeface="Open Sans"/>
                <a:cs typeface="Open Sans"/>
                <a:sym typeface="Open Sans"/>
              </a:rPr>
              <a:t>+Orienté pour les log </a:t>
            </a:r>
          </a:p>
          <a:p>
            <a:pPr lvl="0">
              <a:spcBef>
                <a:spcPts val="0"/>
              </a:spcBef>
              <a:buNone/>
            </a:pPr>
            <a:r>
              <a:rPr lang="fr" sz="1800" dirty="0">
                <a:solidFill>
                  <a:schemeClr val="dk2"/>
                </a:solidFill>
                <a:latin typeface="Lato" panose="020B0604020202020204" charset="0"/>
                <a:ea typeface="Open Sans"/>
                <a:cs typeface="Open Sans"/>
                <a:sym typeface="Open Sans"/>
              </a:rPr>
              <a:t>+Utilise les deux protocoles UDP et TCP ( donc rapide et sécurisé)</a:t>
            </a:r>
          </a:p>
          <a:p>
            <a:pPr lvl="0">
              <a:spcBef>
                <a:spcPts val="0"/>
              </a:spcBef>
              <a:buNone/>
            </a:pPr>
            <a:r>
              <a:rPr lang="fr" sz="1800" dirty="0">
                <a:solidFill>
                  <a:schemeClr val="dk2"/>
                </a:solidFill>
                <a:latin typeface="Lato" panose="020B0604020202020204" charset="0"/>
                <a:ea typeface="Open Sans"/>
                <a:cs typeface="Open Sans"/>
                <a:sym typeface="Open Sans"/>
              </a:rPr>
              <a:t>+Complexe à implémenter</a:t>
            </a:r>
          </a:p>
          <a:p>
            <a:pPr lvl="0">
              <a:spcBef>
                <a:spcPts val="0"/>
              </a:spcBef>
              <a:buNone/>
            </a:pPr>
            <a:endParaRPr dirty="0">
              <a:latin typeface="Lato" panose="020B0604020202020204" charset="0"/>
            </a:endParaRPr>
          </a:p>
          <a:p>
            <a:pPr lvl="0">
              <a:spcBef>
                <a:spcPts val="0"/>
              </a:spcBef>
              <a:buNone/>
            </a:pPr>
            <a:endParaRPr dirty="0">
              <a:latin typeface="Lato" panose="020B0604020202020204" charset="0"/>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30</a:t>
            </a:fld>
            <a:endParaRPr lang="fr" sz="1000">
              <a:solidFill>
                <a:schemeClr val="tx1"/>
              </a:solidFill>
            </a:endParaRPr>
          </a:p>
        </p:txBody>
      </p:sp>
      <p:sp>
        <p:nvSpPr>
          <p:cNvPr id="3" name="Émoticône 2"/>
          <p:cNvSpPr/>
          <p:nvPr/>
        </p:nvSpPr>
        <p:spPr>
          <a:xfrm>
            <a:off x="5504908" y="1049562"/>
            <a:ext cx="636998" cy="582587"/>
          </a:xfrm>
          <a:prstGeom prst="smileyFace">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705050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332084"/>
            <a:ext cx="8272212" cy="741249"/>
          </a:xfrm>
          <a:prstGeom prst="rect">
            <a:avLst/>
          </a:prstGeom>
        </p:spPr>
        <p:txBody>
          <a:bodyPr lIns="91425" tIns="91425" rIns="91425" bIns="91425" anchor="t" anchorCtr="0">
            <a:noAutofit/>
          </a:bodyPr>
          <a:lstStyle/>
          <a:p>
            <a:pPr lvl="0" algn="l">
              <a:lnSpc>
                <a:spcPct val="115000"/>
              </a:lnSpc>
              <a:spcAft>
                <a:spcPts val="1600"/>
              </a:spcAft>
            </a:pPr>
            <a:r>
              <a:rPr lang="fr" sz="2000" b="1" dirty="0">
                <a:solidFill>
                  <a:schemeClr val="accent1">
                    <a:lumMod val="75000"/>
                  </a:schemeClr>
                </a:solidFill>
                <a:latin typeface="Lato" panose="020B0604020202020204" charset="0"/>
                <a:sym typeface="Lato"/>
              </a:rPr>
              <a:t>5.4- Monitoring:</a:t>
            </a:r>
            <a:br>
              <a:rPr lang="fr" sz="2000" b="1" dirty="0">
                <a:solidFill>
                  <a:schemeClr val="accent1">
                    <a:lumMod val="75000"/>
                  </a:schemeClr>
                </a:solidFill>
                <a:latin typeface="Lato" panose="020B0604020202020204" charset="0"/>
                <a:sym typeface="Lato"/>
              </a:rPr>
            </a:br>
            <a:r>
              <a:rPr lang="fr" sz="2000" b="1" dirty="0">
                <a:solidFill>
                  <a:schemeClr val="accent1">
                    <a:lumMod val="75000"/>
                  </a:schemeClr>
                </a:solidFill>
                <a:latin typeface="Lato" panose="020B0604020202020204" charset="0"/>
                <a:sym typeface="Lato"/>
              </a:rPr>
              <a:t>	</a:t>
            </a:r>
            <a:r>
              <a:rPr lang="fr" sz="1600" b="1" dirty="0">
                <a:solidFill>
                  <a:schemeClr val="accent1">
                    <a:lumMod val="75000"/>
                  </a:schemeClr>
                </a:solidFill>
                <a:latin typeface="Lato" panose="020B0604020202020204" charset="0"/>
                <a:sym typeface="Lato"/>
              </a:rPr>
              <a:t>5.4.1- Elasticsearch Monitoring and Management Plugins :</a:t>
            </a:r>
            <a:endParaRPr lang="fr" sz="2000" b="1" dirty="0">
              <a:solidFill>
                <a:schemeClr val="accent1">
                  <a:lumMod val="75000"/>
                </a:schemeClr>
              </a:solidFill>
              <a:latin typeface="Lato" panose="020B0604020202020204" charset="0"/>
              <a:sym typeface="Lato"/>
            </a:endParaRPr>
          </a:p>
        </p:txBody>
      </p:sp>
      <p:sp>
        <p:nvSpPr>
          <p:cNvPr id="8" name="Shape 329"/>
          <p:cNvSpPr txBox="1">
            <a:spLocks/>
          </p:cNvSpPr>
          <p:nvPr/>
        </p:nvSpPr>
        <p:spPr>
          <a:xfrm>
            <a:off x="0" y="2573338"/>
            <a:ext cx="8521700" cy="2179637"/>
          </a:xfrm>
          <a:prstGeom prst="rect">
            <a:avLst/>
          </a:prstGeom>
        </p:spPr>
        <p:txBody>
          <a:bodyPr vert="horz" lIns="91425" tIns="91425" rIns="91425" bIns="91425" rtlCol="0"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a:spcBef>
                <a:spcPts val="0"/>
              </a:spcBef>
              <a:buFont typeface="Wingdings 2" panose="05020102010507070707" pitchFamily="18" charset="2"/>
              <a:buNone/>
            </a:pPr>
            <a:endParaRPr lang="fr-FR" sz="1400">
              <a:latin typeface="Lato" panose="020B0604020202020204" charset="0"/>
            </a:endParaRPr>
          </a:p>
          <a:p>
            <a:pPr>
              <a:spcBef>
                <a:spcPts val="0"/>
              </a:spcBef>
              <a:buFont typeface="Wingdings 2" panose="05020102010507070707" pitchFamily="18" charset="2"/>
              <a:buNone/>
            </a:pPr>
            <a:endParaRPr lang="fr-FR" sz="1400">
              <a:latin typeface="Lato" panose="020B0604020202020204" charset="0"/>
            </a:endParaRPr>
          </a:p>
          <a:p>
            <a:pPr>
              <a:spcBef>
                <a:spcPts val="0"/>
              </a:spcBef>
              <a:buFont typeface="Wingdings 2" panose="05020102010507070707" pitchFamily="18" charset="2"/>
              <a:buNone/>
            </a:pPr>
            <a:endParaRPr lang="fr-FR" sz="1400" dirty="0">
              <a:latin typeface="Lato" panose="020B0604020202020204" charset="0"/>
            </a:endParaRPr>
          </a:p>
        </p:txBody>
      </p:sp>
      <p:cxnSp>
        <p:nvCxnSpPr>
          <p:cNvPr id="9" name="Shape 330"/>
          <p:cNvCxnSpPr/>
          <p:nvPr/>
        </p:nvCxnSpPr>
        <p:spPr>
          <a:xfrm>
            <a:off x="4288250" y="1108200"/>
            <a:ext cx="24000" cy="3734100"/>
          </a:xfrm>
          <a:prstGeom prst="straightConnector1">
            <a:avLst/>
          </a:prstGeom>
          <a:noFill/>
          <a:ln w="9525" cap="flat" cmpd="sng">
            <a:solidFill>
              <a:schemeClr val="dk2"/>
            </a:solidFill>
            <a:prstDash val="solid"/>
            <a:round/>
            <a:headEnd type="none" w="lg" len="lg"/>
            <a:tailEnd type="none" w="lg" len="lg"/>
          </a:ln>
        </p:spPr>
      </p:cxnSp>
      <p:cxnSp>
        <p:nvCxnSpPr>
          <p:cNvPr id="10" name="Shape 331"/>
          <p:cNvCxnSpPr/>
          <p:nvPr/>
        </p:nvCxnSpPr>
        <p:spPr>
          <a:xfrm>
            <a:off x="385450" y="3035500"/>
            <a:ext cx="8383800" cy="60300"/>
          </a:xfrm>
          <a:prstGeom prst="straightConnector1">
            <a:avLst/>
          </a:prstGeom>
          <a:noFill/>
          <a:ln w="9525" cap="flat" cmpd="sng">
            <a:solidFill>
              <a:schemeClr val="dk2"/>
            </a:solidFill>
            <a:prstDash val="solid"/>
            <a:round/>
            <a:headEnd type="none" w="lg" len="lg"/>
            <a:tailEnd type="none" w="lg" len="lg"/>
          </a:ln>
        </p:spPr>
      </p:cxnSp>
      <p:sp>
        <p:nvSpPr>
          <p:cNvPr id="11" name="Shape 332"/>
          <p:cNvSpPr txBox="1"/>
          <p:nvPr/>
        </p:nvSpPr>
        <p:spPr>
          <a:xfrm>
            <a:off x="1385250" y="3035500"/>
            <a:ext cx="1228500" cy="493800"/>
          </a:xfrm>
          <a:prstGeom prst="rect">
            <a:avLst/>
          </a:prstGeom>
          <a:noFill/>
          <a:ln>
            <a:noFill/>
          </a:ln>
        </p:spPr>
        <p:txBody>
          <a:bodyPr lIns="91425" tIns="91425" rIns="91425" bIns="91425" anchor="t" anchorCtr="0">
            <a:noAutofit/>
          </a:bodyPr>
          <a:lstStyle/>
          <a:p>
            <a:pPr lvl="0">
              <a:spcBef>
                <a:spcPts val="0"/>
              </a:spcBef>
              <a:buNone/>
            </a:pPr>
            <a:r>
              <a:rPr lang="fr" b="1">
                <a:solidFill>
                  <a:srgbClr val="351C75"/>
                </a:solidFill>
              </a:rPr>
              <a:t>BigDesk</a:t>
            </a:r>
          </a:p>
        </p:txBody>
      </p:sp>
      <p:sp>
        <p:nvSpPr>
          <p:cNvPr id="12" name="Shape 333"/>
          <p:cNvSpPr txBox="1"/>
          <p:nvPr/>
        </p:nvSpPr>
        <p:spPr>
          <a:xfrm>
            <a:off x="1264800" y="1108200"/>
            <a:ext cx="1228500" cy="493800"/>
          </a:xfrm>
          <a:prstGeom prst="rect">
            <a:avLst/>
          </a:prstGeom>
          <a:noFill/>
          <a:ln>
            <a:noFill/>
          </a:ln>
        </p:spPr>
        <p:txBody>
          <a:bodyPr lIns="91425" tIns="91425" rIns="91425" bIns="91425" anchor="t" anchorCtr="0">
            <a:noAutofit/>
          </a:bodyPr>
          <a:lstStyle/>
          <a:p>
            <a:pPr lvl="0" algn="ctr" rtl="0">
              <a:spcBef>
                <a:spcPts val="0"/>
              </a:spcBef>
              <a:buNone/>
            </a:pPr>
            <a:r>
              <a:rPr lang="fr" b="1">
                <a:solidFill>
                  <a:srgbClr val="351C75"/>
                </a:solidFill>
              </a:rPr>
              <a:t>Head</a:t>
            </a:r>
          </a:p>
        </p:txBody>
      </p:sp>
      <p:sp>
        <p:nvSpPr>
          <p:cNvPr id="14" name="Shape 334"/>
          <p:cNvSpPr txBox="1"/>
          <p:nvPr/>
        </p:nvSpPr>
        <p:spPr>
          <a:xfrm>
            <a:off x="6042750" y="1108200"/>
            <a:ext cx="1228500" cy="4938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351C75"/>
                </a:solidFill>
              </a:rPr>
              <a:t>HQ</a:t>
            </a:r>
          </a:p>
        </p:txBody>
      </p:sp>
      <p:sp>
        <p:nvSpPr>
          <p:cNvPr id="15" name="Shape 335"/>
          <p:cNvSpPr txBox="1"/>
          <p:nvPr/>
        </p:nvSpPr>
        <p:spPr>
          <a:xfrm>
            <a:off x="5986750" y="3095800"/>
            <a:ext cx="1228500" cy="4938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351C75"/>
                </a:solidFill>
              </a:rPr>
              <a:t>Kopf</a:t>
            </a:r>
          </a:p>
        </p:txBody>
      </p:sp>
      <p:pic>
        <p:nvPicPr>
          <p:cNvPr id="20" name="Shape 336"/>
          <p:cNvPicPr preferRelativeResize="0"/>
          <p:nvPr/>
        </p:nvPicPr>
        <p:blipFill>
          <a:blip r:embed="rId3">
            <a:alphaModFix/>
          </a:blip>
          <a:stretch>
            <a:fillRect/>
          </a:stretch>
        </p:blipFill>
        <p:spPr>
          <a:xfrm>
            <a:off x="2292325" y="3605574"/>
            <a:ext cx="1995923" cy="976023"/>
          </a:xfrm>
          <a:prstGeom prst="rect">
            <a:avLst/>
          </a:prstGeom>
          <a:noFill/>
          <a:ln>
            <a:noFill/>
          </a:ln>
        </p:spPr>
      </p:pic>
      <p:sp>
        <p:nvSpPr>
          <p:cNvPr id="21" name="Shape 337"/>
          <p:cNvSpPr txBox="1"/>
          <p:nvPr/>
        </p:nvSpPr>
        <p:spPr>
          <a:xfrm>
            <a:off x="0" y="3605575"/>
            <a:ext cx="2748000" cy="1312800"/>
          </a:xfrm>
          <a:prstGeom prst="rect">
            <a:avLst/>
          </a:prstGeom>
          <a:noFill/>
          <a:ln>
            <a:noFill/>
          </a:ln>
        </p:spPr>
        <p:txBody>
          <a:bodyPr lIns="91425" tIns="91425" rIns="91425" bIns="91425" anchor="t" anchorCtr="0">
            <a:noAutofit/>
          </a:bodyPr>
          <a:lstStyle/>
          <a:p>
            <a:pPr lvl="0">
              <a:spcBef>
                <a:spcPts val="0"/>
              </a:spcBef>
              <a:buNone/>
            </a:pPr>
            <a:r>
              <a:rPr lang="fr" sz="1300" dirty="0">
                <a:latin typeface="Lato" panose="020B0604020202020204" charset="0"/>
              </a:rPr>
              <a:t>C’est un plugin de visualisation.</a:t>
            </a:r>
            <a:br>
              <a:rPr lang="fr" sz="1300" dirty="0">
                <a:latin typeface="Lato" panose="020B0604020202020204" charset="0"/>
              </a:rPr>
            </a:br>
            <a:r>
              <a:rPr lang="fr" sz="1300" dirty="0">
                <a:latin typeface="Lato" panose="020B0604020202020204" charset="0"/>
              </a:rPr>
              <a:t>Il extrait les données d'Elasticsearch REST API et les transforme en graphiques.</a:t>
            </a:r>
          </a:p>
        </p:txBody>
      </p:sp>
      <p:pic>
        <p:nvPicPr>
          <p:cNvPr id="22" name="Shape 338"/>
          <p:cNvPicPr preferRelativeResize="0"/>
          <p:nvPr/>
        </p:nvPicPr>
        <p:blipFill>
          <a:blip r:embed="rId4">
            <a:alphaModFix/>
          </a:blip>
          <a:stretch>
            <a:fillRect/>
          </a:stretch>
        </p:blipFill>
        <p:spPr>
          <a:xfrm>
            <a:off x="2218032" y="1702100"/>
            <a:ext cx="2009994" cy="976026"/>
          </a:xfrm>
          <a:prstGeom prst="rect">
            <a:avLst/>
          </a:prstGeom>
          <a:noFill/>
          <a:ln>
            <a:noFill/>
          </a:ln>
        </p:spPr>
      </p:pic>
      <p:sp>
        <p:nvSpPr>
          <p:cNvPr id="23" name="Shape 339"/>
          <p:cNvSpPr txBox="1"/>
          <p:nvPr/>
        </p:nvSpPr>
        <p:spPr>
          <a:xfrm>
            <a:off x="0" y="1762325"/>
            <a:ext cx="2349000" cy="1312800"/>
          </a:xfrm>
          <a:prstGeom prst="rect">
            <a:avLst/>
          </a:prstGeom>
          <a:noFill/>
          <a:ln>
            <a:noFill/>
          </a:ln>
        </p:spPr>
        <p:txBody>
          <a:bodyPr lIns="91425" tIns="91425" rIns="91425" bIns="91425" anchor="t" anchorCtr="0">
            <a:noAutofit/>
          </a:bodyPr>
          <a:lstStyle/>
          <a:p>
            <a:pPr lvl="0" rtl="0">
              <a:spcBef>
                <a:spcPts val="0"/>
              </a:spcBef>
              <a:buNone/>
            </a:pPr>
            <a:r>
              <a:rPr lang="fr" sz="1300" dirty="0">
                <a:latin typeface="Lato" panose="020B0604020202020204" charset="0"/>
              </a:rPr>
              <a:t>Il permet principalement la vue d’ensemble des clusters, noeuds, indexes, shards et replicas.</a:t>
            </a:r>
            <a:br>
              <a:rPr lang="fr" sz="1300" dirty="0">
                <a:latin typeface="Lato" panose="020B0604020202020204" charset="0"/>
              </a:rPr>
            </a:br>
            <a:endParaRPr lang="fr" sz="1300" dirty="0">
              <a:latin typeface="Lato" panose="020B0604020202020204" charset="0"/>
            </a:endParaRPr>
          </a:p>
        </p:txBody>
      </p:sp>
      <p:pic>
        <p:nvPicPr>
          <p:cNvPr id="24" name="Shape 340"/>
          <p:cNvPicPr preferRelativeResize="0"/>
          <p:nvPr/>
        </p:nvPicPr>
        <p:blipFill>
          <a:blip r:embed="rId5">
            <a:alphaModFix/>
          </a:blip>
          <a:stretch>
            <a:fillRect/>
          </a:stretch>
        </p:blipFill>
        <p:spPr>
          <a:xfrm>
            <a:off x="6866025" y="1557257"/>
            <a:ext cx="2218025" cy="1120875"/>
          </a:xfrm>
          <a:prstGeom prst="rect">
            <a:avLst/>
          </a:prstGeom>
          <a:noFill/>
          <a:ln>
            <a:noFill/>
          </a:ln>
        </p:spPr>
      </p:pic>
      <p:sp>
        <p:nvSpPr>
          <p:cNvPr id="25" name="Shape 341"/>
          <p:cNvSpPr txBox="1"/>
          <p:nvPr/>
        </p:nvSpPr>
        <p:spPr>
          <a:xfrm>
            <a:off x="5239875" y="1433425"/>
            <a:ext cx="6938400" cy="809400"/>
          </a:xfrm>
          <a:prstGeom prst="rect">
            <a:avLst/>
          </a:prstGeom>
          <a:noFill/>
          <a:ln>
            <a:noFill/>
          </a:ln>
        </p:spPr>
        <p:txBody>
          <a:bodyPr lIns="91425" tIns="91425" rIns="91425" bIns="91425" anchor="t" anchorCtr="0">
            <a:noAutofit/>
          </a:bodyPr>
          <a:lstStyle/>
          <a:p>
            <a:pPr lvl="0">
              <a:spcBef>
                <a:spcPts val="0"/>
              </a:spcBef>
              <a:buNone/>
            </a:pPr>
            <a:endParaRPr dirty="0"/>
          </a:p>
        </p:txBody>
      </p:sp>
      <p:sp>
        <p:nvSpPr>
          <p:cNvPr id="26" name="Shape 342"/>
          <p:cNvSpPr txBox="1"/>
          <p:nvPr/>
        </p:nvSpPr>
        <p:spPr>
          <a:xfrm>
            <a:off x="4414625" y="1662337"/>
            <a:ext cx="2349000" cy="1312800"/>
          </a:xfrm>
          <a:prstGeom prst="rect">
            <a:avLst/>
          </a:prstGeom>
          <a:noFill/>
          <a:ln>
            <a:noFill/>
          </a:ln>
        </p:spPr>
        <p:txBody>
          <a:bodyPr lIns="91425" tIns="91425" rIns="91425" bIns="91425" anchor="t" anchorCtr="0">
            <a:noAutofit/>
          </a:bodyPr>
          <a:lstStyle/>
          <a:p>
            <a:pPr lvl="0" rtl="0">
              <a:spcBef>
                <a:spcPts val="0"/>
              </a:spcBef>
              <a:buNone/>
            </a:pPr>
            <a:r>
              <a:rPr lang="fr" sz="1300" dirty="0">
                <a:latin typeface="Lato" panose="020B0604020202020204" charset="0"/>
              </a:rPr>
              <a:t>- Monitoring temps réel.</a:t>
            </a:r>
          </a:p>
          <a:p>
            <a:pPr lvl="0" rtl="0">
              <a:spcBef>
                <a:spcPts val="0"/>
              </a:spcBef>
              <a:buNone/>
            </a:pPr>
            <a:r>
              <a:rPr lang="fr" sz="1300" dirty="0">
                <a:latin typeface="Lato" panose="020B0604020202020204" charset="0"/>
              </a:rPr>
              <a:t>- Il permet un contrôle complet sur le cluster.</a:t>
            </a:r>
          </a:p>
          <a:p>
            <a:pPr lvl="0" rtl="0">
              <a:spcBef>
                <a:spcPts val="0"/>
              </a:spcBef>
              <a:buNone/>
            </a:pPr>
            <a:r>
              <a:rPr lang="fr" sz="1300" dirty="0">
                <a:latin typeface="Lato" panose="020B0604020202020204" charset="0"/>
              </a:rPr>
              <a:t>- Il admet une interface de requêtage pour la recherche et l’organisation des indexes. </a:t>
            </a:r>
            <a:br>
              <a:rPr lang="fr" sz="1300" dirty="0">
                <a:latin typeface="Lato" panose="020B0604020202020204" charset="0"/>
              </a:rPr>
            </a:br>
            <a:endParaRPr lang="fr" sz="1300" dirty="0">
              <a:latin typeface="Lato" panose="020B0604020202020204" charset="0"/>
            </a:endParaRPr>
          </a:p>
        </p:txBody>
      </p:sp>
      <p:pic>
        <p:nvPicPr>
          <p:cNvPr id="27" name="Shape 343"/>
          <p:cNvPicPr preferRelativeResize="0"/>
          <p:nvPr/>
        </p:nvPicPr>
        <p:blipFill>
          <a:blip r:embed="rId6">
            <a:alphaModFix/>
          </a:blip>
          <a:stretch>
            <a:fillRect/>
          </a:stretch>
        </p:blipFill>
        <p:spPr>
          <a:xfrm>
            <a:off x="6637175" y="3543175"/>
            <a:ext cx="2446872" cy="1120875"/>
          </a:xfrm>
          <a:prstGeom prst="rect">
            <a:avLst/>
          </a:prstGeom>
          <a:noFill/>
          <a:ln>
            <a:noFill/>
          </a:ln>
        </p:spPr>
      </p:pic>
      <p:sp>
        <p:nvSpPr>
          <p:cNvPr id="28" name="Shape 344"/>
          <p:cNvSpPr txBox="1"/>
          <p:nvPr/>
        </p:nvSpPr>
        <p:spPr>
          <a:xfrm>
            <a:off x="4414625" y="3513375"/>
            <a:ext cx="2349000" cy="1312800"/>
          </a:xfrm>
          <a:prstGeom prst="rect">
            <a:avLst/>
          </a:prstGeom>
          <a:noFill/>
          <a:ln>
            <a:noFill/>
          </a:ln>
        </p:spPr>
        <p:txBody>
          <a:bodyPr lIns="91425" tIns="91425" rIns="91425" bIns="91425" anchor="t" anchorCtr="0">
            <a:noAutofit/>
          </a:bodyPr>
          <a:lstStyle/>
          <a:p>
            <a:pPr lvl="0" rtl="0">
              <a:spcBef>
                <a:spcPts val="0"/>
              </a:spcBef>
              <a:buNone/>
            </a:pPr>
            <a:r>
              <a:rPr lang="fr" sz="1300" dirty="0">
                <a:latin typeface="Lato" panose="020B0604020202020204" charset="0"/>
              </a:rPr>
              <a:t>- Il est inspiré du “Head Plugin”.</a:t>
            </a:r>
          </a:p>
          <a:p>
            <a:pPr lvl="0" rtl="0">
              <a:spcBef>
                <a:spcPts val="0"/>
              </a:spcBef>
              <a:buNone/>
            </a:pPr>
            <a:r>
              <a:rPr lang="fr" sz="1300" dirty="0">
                <a:latin typeface="Lato" panose="020B0604020202020204" charset="0"/>
              </a:rPr>
              <a:t> - Vise la vue d’ensemble de  larges groupes de clusters. </a:t>
            </a:r>
          </a:p>
          <a:p>
            <a:pPr lvl="0" rtl="0">
              <a:spcBef>
                <a:spcPts val="0"/>
              </a:spcBef>
              <a:buNone/>
            </a:pPr>
            <a:r>
              <a:rPr lang="fr" sz="1300" dirty="0">
                <a:latin typeface="Lato" panose="020B0604020202020204" charset="0"/>
              </a:rPr>
              <a:t>Mais, il est limité pour les petites architectures.</a:t>
            </a:r>
            <a:br>
              <a:rPr lang="fr" sz="1300" dirty="0">
                <a:latin typeface="Lato" panose="020B0604020202020204" charset="0"/>
              </a:rPr>
            </a:br>
            <a:endParaRPr lang="fr" sz="1300" dirty="0">
              <a:latin typeface="Lato" panose="020B0604020202020204" charset="0"/>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31</a:t>
            </a:fld>
            <a:endParaRPr lang="fr" sz="1000">
              <a:solidFill>
                <a:schemeClr val="tx1"/>
              </a:solidFill>
            </a:endParaRPr>
          </a:p>
        </p:txBody>
      </p:sp>
    </p:spTree>
    <p:extLst>
      <p:ext uri="{BB962C8B-B14F-4D97-AF65-F5344CB8AC3E}">
        <p14:creationId xmlns:p14="http://schemas.microsoft.com/office/powerpoint/2010/main" val="28216497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332084"/>
            <a:ext cx="8272212" cy="741249"/>
          </a:xfrm>
          <a:prstGeom prst="rect">
            <a:avLst/>
          </a:prstGeom>
        </p:spPr>
        <p:txBody>
          <a:bodyPr lIns="91425" tIns="91425" rIns="91425" bIns="91425" anchor="t" anchorCtr="0">
            <a:noAutofit/>
          </a:bodyPr>
          <a:lstStyle/>
          <a:p>
            <a:pPr lvl="0" algn="l">
              <a:lnSpc>
                <a:spcPct val="115000"/>
              </a:lnSpc>
              <a:spcAft>
                <a:spcPts val="1600"/>
              </a:spcAft>
            </a:pPr>
            <a:r>
              <a:rPr lang="fr" sz="2000" b="1" dirty="0">
                <a:solidFill>
                  <a:schemeClr val="accent1">
                    <a:lumMod val="75000"/>
                  </a:schemeClr>
                </a:solidFill>
                <a:latin typeface="Lato" panose="020B0604020202020204" charset="0"/>
                <a:sym typeface="Lato"/>
              </a:rPr>
              <a:t>5.4- Monitoring:</a:t>
            </a:r>
            <a:br>
              <a:rPr lang="fr" sz="2000" b="1" dirty="0">
                <a:solidFill>
                  <a:schemeClr val="accent1">
                    <a:lumMod val="75000"/>
                  </a:schemeClr>
                </a:solidFill>
                <a:latin typeface="Lato" panose="020B0604020202020204" charset="0"/>
                <a:sym typeface="Lato"/>
              </a:rPr>
            </a:br>
            <a:r>
              <a:rPr lang="fr" sz="2000" b="1" dirty="0">
                <a:solidFill>
                  <a:schemeClr val="accent1">
                    <a:lumMod val="75000"/>
                  </a:schemeClr>
                </a:solidFill>
                <a:latin typeface="Lato" panose="020B0604020202020204" charset="0"/>
                <a:sym typeface="Lato"/>
              </a:rPr>
              <a:t>	</a:t>
            </a:r>
            <a:r>
              <a:rPr lang="fr" sz="1600" b="1" dirty="0">
                <a:solidFill>
                  <a:schemeClr val="accent1">
                    <a:lumMod val="75000"/>
                  </a:schemeClr>
                </a:solidFill>
                <a:latin typeface="Lato" panose="020B0604020202020204" charset="0"/>
                <a:sym typeface="Lato"/>
              </a:rPr>
              <a:t>5.4.2- </a:t>
            </a:r>
            <a:r>
              <a:rPr lang="fr-FR" sz="1600" b="1" dirty="0" err="1">
                <a:solidFill>
                  <a:schemeClr val="accent1">
                    <a:lumMod val="75000"/>
                  </a:schemeClr>
                </a:solidFill>
                <a:latin typeface="Lato" panose="020B0604020202020204" charset="0"/>
                <a:sym typeface="Lato"/>
              </a:rPr>
              <a:t>maRVEL</a:t>
            </a:r>
            <a:endParaRPr lang="fr" sz="2000" b="1" dirty="0">
              <a:solidFill>
                <a:schemeClr val="accent1">
                  <a:lumMod val="75000"/>
                </a:schemeClr>
              </a:solidFill>
              <a:latin typeface="Lato" panose="020B0604020202020204" charset="0"/>
              <a:sym typeface="Lato"/>
            </a:endParaRPr>
          </a:p>
        </p:txBody>
      </p:sp>
      <p:sp>
        <p:nvSpPr>
          <p:cNvPr id="30" name="Shape 351"/>
          <p:cNvSpPr txBox="1"/>
          <p:nvPr/>
        </p:nvSpPr>
        <p:spPr>
          <a:xfrm>
            <a:off x="0" y="1337074"/>
            <a:ext cx="3469200" cy="3806426"/>
          </a:xfrm>
          <a:prstGeom prst="rect">
            <a:avLst/>
          </a:prstGeom>
          <a:noFill/>
          <a:ln>
            <a:noFill/>
          </a:ln>
        </p:spPr>
        <p:txBody>
          <a:bodyPr lIns="91425" tIns="91425" rIns="91425" bIns="91425" anchor="t" anchorCtr="0">
            <a:noAutofit/>
          </a:bodyPr>
          <a:lstStyle/>
          <a:p>
            <a:pPr marL="457200" lvl="0" indent="-228600" rtl="0">
              <a:lnSpc>
                <a:spcPct val="150000"/>
              </a:lnSpc>
              <a:spcBef>
                <a:spcPts val="0"/>
              </a:spcBef>
              <a:buChar char="-"/>
            </a:pPr>
            <a:r>
              <a:rPr lang="fr" sz="1600" dirty="0">
                <a:latin typeface="Lato" panose="020B0604020202020204" charset="0"/>
              </a:rPr>
              <a:t>Marvel est un outil de monitoring de Elasticsearch à travers </a:t>
            </a:r>
            <a:r>
              <a:rPr lang="fr" sz="1600" b="1" dirty="0">
                <a:latin typeface="Lato" panose="020B0604020202020204" charset="0"/>
              </a:rPr>
              <a:t>Kibana</a:t>
            </a:r>
            <a:r>
              <a:rPr lang="fr" sz="1600" dirty="0">
                <a:latin typeface="Lato" panose="020B0604020202020204" charset="0"/>
              </a:rPr>
              <a:t>. </a:t>
            </a:r>
          </a:p>
          <a:p>
            <a:pPr marL="457200" lvl="0" indent="-228600" rtl="0">
              <a:lnSpc>
                <a:spcPct val="150000"/>
              </a:lnSpc>
              <a:spcBef>
                <a:spcPts val="0"/>
              </a:spcBef>
              <a:buChar char="-"/>
            </a:pPr>
            <a:r>
              <a:rPr lang="fr" sz="1600" dirty="0">
                <a:latin typeface="Lato" panose="020B0604020202020204" charset="0"/>
              </a:rPr>
              <a:t>C’est une offre commerciale développée pour être compatible avec ElasticSearch. </a:t>
            </a:r>
          </a:p>
          <a:p>
            <a:pPr marL="457200" lvl="0" indent="-228600" rtl="0">
              <a:lnSpc>
                <a:spcPct val="150000"/>
              </a:lnSpc>
              <a:spcBef>
                <a:spcPts val="0"/>
              </a:spcBef>
              <a:buChar char="-"/>
            </a:pPr>
            <a:r>
              <a:rPr lang="fr" sz="1600" dirty="0">
                <a:latin typeface="Lato" panose="020B0604020202020204" charset="0"/>
              </a:rPr>
              <a:t>Il est gratuit pour 5 noeuds mais devient payant par la suite.</a:t>
            </a:r>
            <a:endParaRPr sz="1600" dirty="0">
              <a:latin typeface="Lato" panose="020B0604020202020204" charset="0"/>
            </a:endParaRPr>
          </a:p>
        </p:txBody>
      </p:sp>
      <p:pic>
        <p:nvPicPr>
          <p:cNvPr id="31" name="Shape 352"/>
          <p:cNvPicPr preferRelativeResize="0"/>
          <p:nvPr/>
        </p:nvPicPr>
        <p:blipFill>
          <a:blip r:embed="rId3">
            <a:alphaModFix/>
          </a:blip>
          <a:stretch>
            <a:fillRect/>
          </a:stretch>
        </p:blipFill>
        <p:spPr>
          <a:xfrm>
            <a:off x="3586559" y="1440983"/>
            <a:ext cx="5117574" cy="2902417"/>
          </a:xfrm>
          <a:prstGeom prst="rect">
            <a:avLst/>
          </a:prstGeom>
          <a:noFill/>
          <a:ln>
            <a:noFill/>
          </a:ln>
        </p:spPr>
      </p:pic>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32</a:t>
            </a:fld>
            <a:endParaRPr lang="fr" sz="1000">
              <a:solidFill>
                <a:schemeClr val="tx1"/>
              </a:solidFill>
            </a:endParaRPr>
          </a:p>
        </p:txBody>
      </p:sp>
      <p:sp>
        <p:nvSpPr>
          <p:cNvPr id="7" name="Émoticône 6"/>
          <p:cNvSpPr/>
          <p:nvPr/>
        </p:nvSpPr>
        <p:spPr>
          <a:xfrm>
            <a:off x="2572383" y="782039"/>
            <a:ext cx="636998" cy="582587"/>
          </a:xfrm>
          <a:prstGeom prst="smileyFace">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93209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456776"/>
            <a:ext cx="8272212" cy="741249"/>
          </a:xfrm>
          <a:prstGeom prst="rect">
            <a:avLst/>
          </a:prstGeom>
        </p:spPr>
        <p:txBody>
          <a:bodyPr lIns="91425" tIns="91425" rIns="91425" bIns="91425" anchor="t" anchorCtr="0">
            <a:noAutofit/>
          </a:bodyPr>
          <a:lstStyle/>
          <a:p>
            <a:pPr lvl="0" algn="l">
              <a:lnSpc>
                <a:spcPct val="115000"/>
              </a:lnSpc>
              <a:spcAft>
                <a:spcPts val="1600"/>
              </a:spcAft>
            </a:pPr>
            <a:r>
              <a:rPr lang="fr" sz="2000" b="1" dirty="0">
                <a:solidFill>
                  <a:schemeClr val="accent1">
                    <a:lumMod val="75000"/>
                  </a:schemeClr>
                </a:solidFill>
                <a:latin typeface="Lato" panose="020B0604020202020204" charset="0"/>
                <a:sym typeface="Lato"/>
              </a:rPr>
              <a:t>5.5- </a:t>
            </a:r>
            <a:r>
              <a:rPr lang="fr" sz="2000" b="1" dirty="0" smtClean="0">
                <a:solidFill>
                  <a:schemeClr val="accent1">
                    <a:lumMod val="75000"/>
                  </a:schemeClr>
                </a:solidFill>
                <a:latin typeface="Lato" panose="020B0604020202020204" charset="0"/>
                <a:sym typeface="Lato"/>
              </a:rPr>
              <a:t>Securite:</a:t>
            </a:r>
            <a:endParaRPr lang="fr" sz="2000" b="1" dirty="0">
              <a:solidFill>
                <a:schemeClr val="accent1">
                  <a:lumMod val="75000"/>
                </a:schemeClr>
              </a:solidFill>
              <a:latin typeface="Lato" panose="020B0604020202020204" charset="0"/>
              <a:sym typeface="Lato"/>
            </a:endParaRPr>
          </a:p>
        </p:txBody>
      </p:sp>
      <p:pic>
        <p:nvPicPr>
          <p:cNvPr id="5" name="Shape 358"/>
          <p:cNvPicPr preferRelativeResize="0"/>
          <p:nvPr/>
        </p:nvPicPr>
        <p:blipFill>
          <a:blip r:embed="rId3">
            <a:alphaModFix/>
          </a:blip>
          <a:stretch>
            <a:fillRect/>
          </a:stretch>
        </p:blipFill>
        <p:spPr>
          <a:xfrm>
            <a:off x="2291259" y="1267568"/>
            <a:ext cx="1129038" cy="626099"/>
          </a:xfrm>
          <a:prstGeom prst="rect">
            <a:avLst/>
          </a:prstGeom>
          <a:noFill/>
          <a:ln>
            <a:noFill/>
          </a:ln>
        </p:spPr>
      </p:pic>
      <p:pic>
        <p:nvPicPr>
          <p:cNvPr id="7" name="Shape 359"/>
          <p:cNvPicPr preferRelativeResize="0"/>
          <p:nvPr/>
        </p:nvPicPr>
        <p:blipFill>
          <a:blip r:embed="rId4">
            <a:alphaModFix/>
          </a:blip>
          <a:stretch>
            <a:fillRect/>
          </a:stretch>
        </p:blipFill>
        <p:spPr>
          <a:xfrm>
            <a:off x="6454823" y="917614"/>
            <a:ext cx="1057200" cy="1057200"/>
          </a:xfrm>
          <a:prstGeom prst="rect">
            <a:avLst/>
          </a:prstGeom>
          <a:noFill/>
          <a:ln>
            <a:noFill/>
          </a:ln>
        </p:spPr>
      </p:pic>
      <p:sp>
        <p:nvSpPr>
          <p:cNvPr id="8" name="Shape 360"/>
          <p:cNvSpPr txBox="1"/>
          <p:nvPr/>
        </p:nvSpPr>
        <p:spPr>
          <a:xfrm>
            <a:off x="-149777" y="1575014"/>
            <a:ext cx="5420700" cy="2494200"/>
          </a:xfrm>
          <a:prstGeom prst="rect">
            <a:avLst/>
          </a:prstGeom>
          <a:noFill/>
          <a:ln>
            <a:noFill/>
          </a:ln>
        </p:spPr>
        <p:txBody>
          <a:bodyPr lIns="91425" tIns="91425" rIns="91425" bIns="91425" anchor="ctr" anchorCtr="0">
            <a:noAutofit/>
          </a:bodyPr>
          <a:lstStyle/>
          <a:p>
            <a:pPr marL="457200" lvl="0" indent="-311150" rtl="0">
              <a:lnSpc>
                <a:spcPct val="150000"/>
              </a:lnSpc>
              <a:spcBef>
                <a:spcPts val="1200"/>
              </a:spcBef>
              <a:spcAft>
                <a:spcPts val="200"/>
              </a:spcAft>
              <a:buClr>
                <a:srgbClr val="404040"/>
              </a:buClr>
              <a:buSzPct val="100000"/>
              <a:buChar char="-"/>
            </a:pPr>
            <a:r>
              <a:rPr lang="fr" sz="1300" dirty="0">
                <a:solidFill>
                  <a:srgbClr val="404040"/>
                </a:solidFill>
                <a:latin typeface="Lato" panose="020B0604020202020204" charset="0"/>
              </a:rPr>
              <a:t>Plugin de sécurité développé et vendu par ElasticSearch.</a:t>
            </a:r>
          </a:p>
          <a:p>
            <a:pPr marL="457200" lvl="0" indent="-311150" rtl="0">
              <a:lnSpc>
                <a:spcPct val="150000"/>
              </a:lnSpc>
              <a:spcBef>
                <a:spcPts val="1200"/>
              </a:spcBef>
              <a:spcAft>
                <a:spcPts val="200"/>
              </a:spcAft>
              <a:buClr>
                <a:srgbClr val="404040"/>
              </a:buClr>
              <a:buSzPct val="100000"/>
              <a:buChar char="-"/>
            </a:pPr>
            <a:r>
              <a:rPr lang="fr" sz="1300" dirty="0">
                <a:solidFill>
                  <a:srgbClr val="404040"/>
                </a:solidFill>
                <a:latin typeface="Lato" panose="020B0604020202020204" charset="0"/>
              </a:rPr>
              <a:t>Il permet la gestion des authentifications, des autorisation d’accès et de l’encryption (SSL) des communications.</a:t>
            </a:r>
          </a:p>
          <a:p>
            <a:pPr marL="457200" lvl="0" indent="-311150" rtl="0">
              <a:lnSpc>
                <a:spcPct val="150000"/>
              </a:lnSpc>
              <a:spcBef>
                <a:spcPts val="1200"/>
              </a:spcBef>
              <a:spcAft>
                <a:spcPts val="200"/>
              </a:spcAft>
              <a:buClr>
                <a:srgbClr val="404040"/>
              </a:buClr>
              <a:buSzPct val="100000"/>
              <a:buChar char="-"/>
            </a:pPr>
            <a:r>
              <a:rPr lang="fr" sz="1300" dirty="0">
                <a:solidFill>
                  <a:srgbClr val="404040"/>
                </a:solidFill>
                <a:latin typeface="Lato" panose="020B0604020202020204" charset="0"/>
              </a:rPr>
              <a:t>Il permet d’allouer différent degrés d’accès à Kibana et Elastic Search et protège l’accès avec un nom d’utilisateur et un mot de passe. </a:t>
            </a:r>
          </a:p>
        </p:txBody>
      </p:sp>
      <p:sp>
        <p:nvSpPr>
          <p:cNvPr id="9" name="Shape 361"/>
          <p:cNvSpPr txBox="1"/>
          <p:nvPr/>
        </p:nvSpPr>
        <p:spPr>
          <a:xfrm>
            <a:off x="1521991" y="1360963"/>
            <a:ext cx="1045499" cy="254400"/>
          </a:xfrm>
          <a:prstGeom prst="rect">
            <a:avLst/>
          </a:prstGeom>
          <a:noFill/>
          <a:ln>
            <a:noFill/>
          </a:ln>
        </p:spPr>
        <p:txBody>
          <a:bodyPr lIns="91425" tIns="91425" rIns="91425" bIns="91425" anchor="t" anchorCtr="0">
            <a:noAutofit/>
          </a:bodyPr>
          <a:lstStyle/>
          <a:p>
            <a:pPr lvl="0">
              <a:spcBef>
                <a:spcPts val="0"/>
              </a:spcBef>
              <a:buNone/>
            </a:pPr>
            <a:r>
              <a:rPr lang="fr" sz="1800" b="1" dirty="0">
                <a:solidFill>
                  <a:srgbClr val="0B5394"/>
                </a:solidFill>
              </a:rPr>
              <a:t>Shield</a:t>
            </a:r>
          </a:p>
        </p:txBody>
      </p:sp>
      <p:sp>
        <p:nvSpPr>
          <p:cNvPr id="10" name="Shape 362"/>
          <p:cNvSpPr txBox="1"/>
          <p:nvPr/>
        </p:nvSpPr>
        <p:spPr>
          <a:xfrm>
            <a:off x="5042173" y="1744529"/>
            <a:ext cx="3987527" cy="3000000"/>
          </a:xfrm>
          <a:prstGeom prst="rect">
            <a:avLst/>
          </a:prstGeom>
          <a:noFill/>
          <a:ln>
            <a:noFill/>
          </a:ln>
        </p:spPr>
        <p:txBody>
          <a:bodyPr lIns="91425" tIns="91425" rIns="91425" bIns="91425" anchor="ctr" anchorCtr="0">
            <a:noAutofit/>
          </a:bodyPr>
          <a:lstStyle/>
          <a:p>
            <a:pPr marL="457200" lvl="0" indent="-311150" rtl="0">
              <a:lnSpc>
                <a:spcPct val="150000"/>
              </a:lnSpc>
              <a:spcBef>
                <a:spcPts val="1200"/>
              </a:spcBef>
              <a:spcAft>
                <a:spcPts val="200"/>
              </a:spcAft>
              <a:buClr>
                <a:srgbClr val="404040"/>
              </a:buClr>
              <a:buSzPct val="100000"/>
              <a:buChar char="-"/>
            </a:pPr>
            <a:r>
              <a:rPr lang="fr" sz="1300" dirty="0">
                <a:solidFill>
                  <a:srgbClr val="404040"/>
                </a:solidFill>
                <a:latin typeface="Lato" panose="020B0604020202020204" charset="0"/>
              </a:rPr>
              <a:t>LDAP permet de gérer les groupes d’utilisateurs. Il est compatible avec Shield.</a:t>
            </a:r>
          </a:p>
          <a:p>
            <a:pPr marL="457200" lvl="0" indent="-311150" rtl="0">
              <a:lnSpc>
                <a:spcPct val="150000"/>
              </a:lnSpc>
              <a:spcBef>
                <a:spcPts val="1200"/>
              </a:spcBef>
              <a:spcAft>
                <a:spcPts val="200"/>
              </a:spcAft>
              <a:buClr>
                <a:srgbClr val="404040"/>
              </a:buClr>
              <a:buSzPct val="100000"/>
              <a:buChar char="-"/>
            </a:pPr>
            <a:r>
              <a:rPr lang="fr" sz="1300" dirty="0">
                <a:solidFill>
                  <a:srgbClr val="404040"/>
                </a:solidFill>
                <a:latin typeface="Lato" panose="020B0604020202020204" charset="0"/>
              </a:rPr>
              <a:t>Sa configuration avec Shield permet d’assurer l’authentification des utilisateurs</a:t>
            </a:r>
          </a:p>
          <a:p>
            <a:pPr marL="457200" lvl="0" indent="-311150" rtl="0">
              <a:lnSpc>
                <a:spcPct val="150000"/>
              </a:lnSpc>
              <a:spcBef>
                <a:spcPts val="1200"/>
              </a:spcBef>
              <a:spcAft>
                <a:spcPts val="200"/>
              </a:spcAft>
              <a:buClr>
                <a:srgbClr val="404040"/>
              </a:buClr>
              <a:buSzPct val="100000"/>
              <a:buChar char="-"/>
            </a:pPr>
            <a:r>
              <a:rPr lang="fr" sz="1300" dirty="0">
                <a:solidFill>
                  <a:srgbClr val="404040"/>
                </a:solidFill>
                <a:latin typeface="Lato" panose="020B0604020202020204" charset="0"/>
              </a:rPr>
              <a:t>Connection sécurisé par SSL</a:t>
            </a:r>
          </a:p>
          <a:p>
            <a:pPr marL="457200" lvl="0" indent="-311150" rtl="0">
              <a:lnSpc>
                <a:spcPct val="150000"/>
              </a:lnSpc>
              <a:spcBef>
                <a:spcPts val="1200"/>
              </a:spcBef>
              <a:spcAft>
                <a:spcPts val="200"/>
              </a:spcAft>
              <a:buClr>
                <a:srgbClr val="404040"/>
              </a:buClr>
              <a:buSzPct val="100000"/>
              <a:buChar char="-"/>
            </a:pPr>
            <a:r>
              <a:rPr lang="fr" sz="1300" dirty="0">
                <a:solidFill>
                  <a:srgbClr val="404040"/>
                </a:solidFill>
                <a:latin typeface="Lato" panose="020B0604020202020204" charset="0"/>
              </a:rPr>
              <a:t>Compatibilité avec ElasticSearch (avec notre architecture).</a:t>
            </a:r>
            <a:br>
              <a:rPr lang="fr" sz="1300" dirty="0">
                <a:solidFill>
                  <a:srgbClr val="404040"/>
                </a:solidFill>
                <a:latin typeface="Lato" panose="020B0604020202020204" charset="0"/>
              </a:rPr>
            </a:br>
            <a:endParaRPr lang="fr" sz="1300" dirty="0">
              <a:solidFill>
                <a:srgbClr val="404040"/>
              </a:solidFill>
              <a:latin typeface="Lato" panose="020B0604020202020204" charset="0"/>
            </a:endParaRPr>
          </a:p>
        </p:txBody>
      </p:sp>
      <p:pic>
        <p:nvPicPr>
          <p:cNvPr id="11" name="Shape 363"/>
          <p:cNvPicPr preferRelativeResize="0"/>
          <p:nvPr/>
        </p:nvPicPr>
        <p:blipFill>
          <a:blip r:embed="rId5">
            <a:alphaModFix/>
          </a:blip>
          <a:stretch>
            <a:fillRect/>
          </a:stretch>
        </p:blipFill>
        <p:spPr>
          <a:xfrm>
            <a:off x="226635" y="3902314"/>
            <a:ext cx="4667875" cy="1131775"/>
          </a:xfrm>
          <a:prstGeom prst="rect">
            <a:avLst/>
          </a:prstGeom>
          <a:noFill/>
          <a:ln>
            <a:noFill/>
          </a:ln>
        </p:spPr>
      </p:pic>
      <p:cxnSp>
        <p:nvCxnSpPr>
          <p:cNvPr id="12" name="Shape 364"/>
          <p:cNvCxnSpPr/>
          <p:nvPr/>
        </p:nvCxnSpPr>
        <p:spPr>
          <a:xfrm flipH="1">
            <a:off x="5194623" y="1444489"/>
            <a:ext cx="12000" cy="2625900"/>
          </a:xfrm>
          <a:prstGeom prst="straightConnector1">
            <a:avLst/>
          </a:prstGeom>
          <a:noFill/>
          <a:ln w="9525" cap="flat" cmpd="sng">
            <a:solidFill>
              <a:schemeClr val="dk2"/>
            </a:solidFill>
            <a:prstDash val="solid"/>
            <a:round/>
            <a:headEnd type="none" w="lg" len="lg"/>
            <a:tailEnd type="none" w="lg" len="lg"/>
          </a:ln>
        </p:spPr>
      </p:cxn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33</a:t>
            </a:fld>
            <a:endParaRPr lang="fr" sz="1000">
              <a:solidFill>
                <a:schemeClr val="tx1"/>
              </a:solidFill>
            </a:endParaRPr>
          </a:p>
        </p:txBody>
      </p:sp>
    </p:spTree>
    <p:extLst>
      <p:ext uri="{BB962C8B-B14F-4D97-AF65-F5344CB8AC3E}">
        <p14:creationId xmlns:p14="http://schemas.microsoft.com/office/powerpoint/2010/main" val="32956172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07790" y="1968191"/>
            <a:ext cx="8571300" cy="942000"/>
          </a:xfrm>
          <a:prstGeom prst="rect">
            <a:avLst/>
          </a:prstGeom>
        </p:spPr>
        <p:txBody>
          <a:bodyPr lIns="91425" tIns="91425" rIns="91425" bIns="91425" anchor="ctr" anchorCtr="0">
            <a:noAutofit/>
          </a:bodyPr>
          <a:lstStyle/>
          <a:p>
            <a:pPr lvl="0">
              <a:spcBef>
                <a:spcPts val="0"/>
              </a:spcBef>
              <a:buNone/>
            </a:pPr>
            <a:r>
              <a:rPr lang="fr-FR" sz="4000" b="1" dirty="0">
                <a:solidFill>
                  <a:schemeClr val="bg1">
                    <a:lumMod val="50000"/>
                  </a:schemeClr>
                </a:solidFill>
                <a:latin typeface="Lato" panose="020B0604020202020204" charset="0"/>
              </a:rPr>
              <a:t>6- Configuration du cluster </a:t>
            </a:r>
            <a:r>
              <a:rPr lang="fr-FR" sz="4000" b="1" dirty="0" err="1">
                <a:solidFill>
                  <a:schemeClr val="bg1">
                    <a:lumMod val="50000"/>
                  </a:schemeClr>
                </a:solidFill>
                <a:latin typeface="Lato" panose="020B0604020202020204" charset="0"/>
              </a:rPr>
              <a:t>elasticsearch</a:t>
            </a:r>
            <a:endParaRPr lang="fr" sz="4000" b="1" dirty="0">
              <a:solidFill>
                <a:schemeClr val="bg1">
                  <a:lumMod val="50000"/>
                </a:schemeClr>
              </a:solidFill>
              <a:latin typeface="Lato" panose="020B0604020202020204" charset="0"/>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mtClean="0">
                <a:solidFill>
                  <a:schemeClr val="lt1"/>
                </a:solidFill>
              </a:rPr>
              <a:t>34</a:t>
            </a:fld>
            <a:endParaRPr lang="fr">
              <a:solidFill>
                <a:schemeClr val="lt1"/>
              </a:solidFill>
            </a:endParaRPr>
          </a:p>
        </p:txBody>
      </p:sp>
    </p:spTree>
    <p:extLst>
      <p:ext uri="{BB962C8B-B14F-4D97-AF65-F5344CB8AC3E}">
        <p14:creationId xmlns:p14="http://schemas.microsoft.com/office/powerpoint/2010/main" val="11197734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1026" name="Picture 2" descr="https://lh5.googleusercontent.com/HWpmyEHwwA1f422girrPND1Nv9KV_A1UJmET0LqbBFQyn9_c_hbIOJ6qlqRdyLYrMbA8rVav7RrZNZi0pLhBOdV-wH5iKDbMDt4wXVXArm8MB4FmvgsTbhhr3MUKW7up4-2DTLf0oA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2521"/>
            <a:ext cx="8614063" cy="4745211"/>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35</a:t>
            </a:fld>
            <a:endParaRPr lang="fr" sz="1000">
              <a:solidFill>
                <a:schemeClr val="tx1"/>
              </a:solidFill>
            </a:endParaRPr>
          </a:p>
        </p:txBody>
      </p:sp>
    </p:spTree>
    <p:extLst>
      <p:ext uri="{BB962C8B-B14F-4D97-AF65-F5344CB8AC3E}">
        <p14:creationId xmlns:p14="http://schemas.microsoft.com/office/powerpoint/2010/main" val="4927545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4" name="Titre 3"/>
          <p:cNvSpPr>
            <a:spLocks noGrp="1"/>
          </p:cNvSpPr>
          <p:nvPr>
            <p:ph type="title"/>
          </p:nvPr>
        </p:nvSpPr>
        <p:spPr/>
        <p:txBody>
          <a:bodyPr/>
          <a:lstStyle/>
          <a:p>
            <a:endParaRPr lang="fr-FR"/>
          </a:p>
        </p:txBody>
      </p:sp>
      <p:sp>
        <p:nvSpPr>
          <p:cNvPr id="8" name="ZoneTexte 7"/>
          <p:cNvSpPr txBox="1"/>
          <p:nvPr/>
        </p:nvSpPr>
        <p:spPr>
          <a:xfrm>
            <a:off x="0" y="123210"/>
            <a:ext cx="3115212" cy="1200329"/>
          </a:xfrm>
          <a:prstGeom prst="rect">
            <a:avLst/>
          </a:prstGeom>
          <a:noFill/>
        </p:spPr>
        <p:txBody>
          <a:bodyPr wrap="none" rtlCol="0">
            <a:spAutoFit/>
          </a:bodyPr>
          <a:lstStyle/>
          <a:p>
            <a:r>
              <a:rPr lang="fr-FR" sz="2400" b="1" dirty="0">
                <a:solidFill>
                  <a:schemeClr val="accent1">
                    <a:lumMod val="75000"/>
                  </a:schemeClr>
                </a:solidFill>
              </a:rPr>
              <a:t>Architecture Finale: </a:t>
            </a:r>
          </a:p>
          <a:p>
            <a:endParaRPr lang="fr-FR" sz="2400" dirty="0"/>
          </a:p>
          <a:p>
            <a:endParaRPr lang="fr-FR" sz="2400" dirty="0"/>
          </a:p>
        </p:txBody>
      </p:sp>
      <p:sp>
        <p:nvSpPr>
          <p:cNvPr id="2" name="Espace réservé du numéro de diapositive 1"/>
          <p:cNvSpPr>
            <a:spLocks noGrp="1"/>
          </p:cNvSpPr>
          <p:nvPr>
            <p:ph type="sldNum" sz="quarter" idx="12"/>
          </p:nvPr>
        </p:nvSpPr>
        <p:spPr/>
        <p:txBody>
          <a:bodyPr/>
          <a:lstStyle/>
          <a:p>
            <a:pPr lvl="0" algn="r">
              <a:spcBef>
                <a:spcPts val="0"/>
              </a:spcBef>
              <a:buNone/>
            </a:pPr>
            <a:fld id="{00000000-1234-1234-1234-123412341234}" type="slidenum">
              <a:rPr lang="fr" sz="1000" smtClean="0">
                <a:solidFill>
                  <a:schemeClr val="dk2"/>
                </a:solidFill>
                <a:latin typeface="Open Sans"/>
                <a:ea typeface="Open Sans"/>
                <a:cs typeface="Open Sans"/>
                <a:sym typeface="Open Sans"/>
              </a:rPr>
              <a:t>36</a:t>
            </a:fld>
            <a:endParaRPr lang="fr" sz="1000">
              <a:solidFill>
                <a:schemeClr val="dk2"/>
              </a:solidFill>
              <a:latin typeface="Open Sans"/>
              <a:ea typeface="Open Sans"/>
              <a:cs typeface="Open Sans"/>
              <a:sym typeface="Open Sans"/>
            </a:endParaRPr>
          </a:p>
        </p:txBody>
      </p:sp>
      <p:sp>
        <p:nvSpPr>
          <p:cNvPr id="6" name="ZoneTexte 5"/>
          <p:cNvSpPr txBox="1"/>
          <p:nvPr/>
        </p:nvSpPr>
        <p:spPr>
          <a:xfrm>
            <a:off x="2085655" y="1167517"/>
            <a:ext cx="534256" cy="276999"/>
          </a:xfrm>
          <a:prstGeom prst="rect">
            <a:avLst/>
          </a:prstGeom>
          <a:noFill/>
        </p:spPr>
        <p:txBody>
          <a:bodyPr wrap="square" rtlCol="0">
            <a:spAutoFit/>
          </a:bodyPr>
          <a:lstStyle/>
          <a:p>
            <a:r>
              <a:rPr lang="fr-FR" sz="1200" dirty="0" smtClean="0"/>
              <a:t>TCP</a:t>
            </a:r>
            <a:endParaRPr lang="fr-FR" dirty="0"/>
          </a:p>
        </p:txBody>
      </p:sp>
      <p:pic>
        <p:nvPicPr>
          <p:cNvPr id="10" name="Image 9"/>
          <p:cNvPicPr>
            <a:picLocks noChangeAspect="1"/>
          </p:cNvPicPr>
          <p:nvPr/>
        </p:nvPicPr>
        <p:blipFill>
          <a:blip r:embed="rId3"/>
          <a:stretch>
            <a:fillRect/>
          </a:stretch>
        </p:blipFill>
        <p:spPr>
          <a:xfrm>
            <a:off x="4762" y="-71438"/>
            <a:ext cx="9134475" cy="528637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07790" y="1968191"/>
            <a:ext cx="8571300" cy="942000"/>
          </a:xfrm>
          <a:prstGeom prst="rect">
            <a:avLst/>
          </a:prstGeom>
        </p:spPr>
        <p:txBody>
          <a:bodyPr lIns="91425" tIns="91425" rIns="91425" bIns="91425" anchor="ctr" anchorCtr="0">
            <a:noAutofit/>
          </a:bodyPr>
          <a:lstStyle/>
          <a:p>
            <a:pPr lvl="0">
              <a:spcBef>
                <a:spcPts val="0"/>
              </a:spcBef>
              <a:buNone/>
            </a:pPr>
            <a:r>
              <a:rPr lang="fr-FR" sz="5400" b="1" dirty="0">
                <a:solidFill>
                  <a:schemeClr val="bg1">
                    <a:lumMod val="50000"/>
                  </a:schemeClr>
                </a:solidFill>
                <a:latin typeface="Lato" panose="020B0604020202020204" charset="0"/>
              </a:rPr>
              <a:t>7- Coût </a:t>
            </a:r>
            <a:r>
              <a:rPr lang="fr-FR" sz="5400" b="1" dirty="0" smtClean="0">
                <a:solidFill>
                  <a:schemeClr val="bg1">
                    <a:lumMod val="50000"/>
                  </a:schemeClr>
                </a:solidFill>
                <a:latin typeface="Lato" panose="020B0604020202020204" charset="0"/>
              </a:rPr>
              <a:t>FINANCIER</a:t>
            </a:r>
            <a:endParaRPr lang="fr" sz="5400" b="1" dirty="0">
              <a:solidFill>
                <a:schemeClr val="bg1">
                  <a:lumMod val="50000"/>
                </a:schemeClr>
              </a:solidFill>
              <a:latin typeface="Lato" panose="020B0604020202020204" charset="0"/>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mtClean="0">
                <a:solidFill>
                  <a:schemeClr val="lt1"/>
                </a:solidFill>
              </a:rPr>
              <a:t>37</a:t>
            </a:fld>
            <a:endParaRPr lang="fr">
              <a:solidFill>
                <a:schemeClr val="lt1"/>
              </a:solidFill>
            </a:endParaRPr>
          </a:p>
        </p:txBody>
      </p:sp>
    </p:spTree>
    <p:extLst>
      <p:ext uri="{BB962C8B-B14F-4D97-AF65-F5344CB8AC3E}">
        <p14:creationId xmlns:p14="http://schemas.microsoft.com/office/powerpoint/2010/main" val="22889097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4" name="Rectangle 3"/>
          <p:cNvSpPr/>
          <p:nvPr/>
        </p:nvSpPr>
        <p:spPr>
          <a:xfrm>
            <a:off x="431921" y="1497598"/>
            <a:ext cx="8416636" cy="3621504"/>
          </a:xfrm>
          <a:prstGeom prst="rect">
            <a:avLst/>
          </a:prstGeom>
        </p:spPr>
        <p:txBody>
          <a:bodyPr wrap="square">
            <a:spAutoFit/>
          </a:bodyPr>
          <a:lstStyle/>
          <a:p>
            <a:pPr>
              <a:spcAft>
                <a:spcPts val="1600"/>
              </a:spcAft>
            </a:pPr>
            <a:r>
              <a:rPr lang="fr-FR" sz="1600" dirty="0">
                <a:solidFill>
                  <a:schemeClr val="tx2"/>
                </a:solidFill>
                <a:latin typeface="Open Sans" panose="020B0604020202020204" charset="0"/>
              </a:rPr>
              <a:t>En se basant sur notre POC, on a fait une estimation de 120 000 </a:t>
            </a:r>
            <a:r>
              <a:rPr lang="fr-FR" sz="1600" dirty="0" smtClean="0">
                <a:solidFill>
                  <a:schemeClr val="tx2"/>
                </a:solidFill>
                <a:latin typeface="Open Sans" panose="020B0604020202020204" charset="0"/>
              </a:rPr>
              <a:t>tweets (120Mo) </a:t>
            </a:r>
            <a:r>
              <a:rPr lang="fr-FR" sz="1600" dirty="0">
                <a:solidFill>
                  <a:schemeClr val="tx2"/>
                </a:solidFill>
                <a:latin typeface="Open Sans" panose="020B0604020202020204" charset="0"/>
              </a:rPr>
              <a:t> par jour. Par année on aura 43 800 000 tweets et 36,5GO (43.800Mo).</a:t>
            </a:r>
            <a:endParaRPr lang="fr-FR" sz="1600" dirty="0">
              <a:solidFill>
                <a:schemeClr val="tx2"/>
              </a:solidFill>
            </a:endParaRPr>
          </a:p>
          <a:p>
            <a:pPr>
              <a:spcAft>
                <a:spcPts val="1600"/>
              </a:spcAft>
            </a:pPr>
            <a:r>
              <a:rPr lang="fr-FR" sz="1600" dirty="0">
                <a:solidFill>
                  <a:schemeClr val="tx2"/>
                </a:solidFill>
                <a:latin typeface="Open Sans" panose="020B0604020202020204" charset="0"/>
              </a:rPr>
              <a:t>D’après </a:t>
            </a:r>
            <a:r>
              <a:rPr lang="fr-FR" sz="1600" b="1" dirty="0">
                <a:solidFill>
                  <a:schemeClr val="tx2"/>
                </a:solidFill>
                <a:latin typeface="Open Sans" panose="020B0604020202020204" charset="0"/>
              </a:rPr>
              <a:t>gnip.com</a:t>
            </a:r>
            <a:r>
              <a:rPr lang="fr-FR" sz="1600" dirty="0">
                <a:solidFill>
                  <a:schemeClr val="tx2"/>
                </a:solidFill>
                <a:latin typeface="Open Sans" panose="020B0604020202020204" charset="0"/>
              </a:rPr>
              <a:t>, 1 Million de tweets coûte </a:t>
            </a:r>
            <a:r>
              <a:rPr lang="fr-FR" sz="1600" dirty="0" smtClean="0">
                <a:solidFill>
                  <a:schemeClr val="tx2"/>
                </a:solidFill>
                <a:latin typeface="Open Sans" panose="020B0604020202020204" charset="0"/>
              </a:rPr>
              <a:t>400 </a:t>
            </a:r>
            <a:r>
              <a:rPr lang="fr-FR" sz="1600" dirty="0">
                <a:solidFill>
                  <a:schemeClr val="tx2"/>
                </a:solidFill>
                <a:latin typeface="Open Sans" panose="020B0604020202020204" charset="0"/>
              </a:rPr>
              <a:t>€ (avec 30 jours de back durant une année) Donc l’api twitter va nous coûter: </a:t>
            </a:r>
            <a:r>
              <a:rPr lang="fr-FR" sz="1600" dirty="0" smtClean="0">
                <a:solidFill>
                  <a:schemeClr val="tx2"/>
                </a:solidFill>
                <a:latin typeface="Open Sans" panose="020B0604020202020204" charset="0"/>
              </a:rPr>
              <a:t>17 520€</a:t>
            </a:r>
            <a:endParaRPr lang="fr-FR" sz="1600" dirty="0">
              <a:solidFill>
                <a:schemeClr val="tx2"/>
              </a:solidFill>
            </a:endParaRPr>
          </a:p>
          <a:p>
            <a:pPr>
              <a:spcAft>
                <a:spcPts val="1600"/>
              </a:spcAft>
            </a:pPr>
            <a:r>
              <a:rPr lang="fr-FR" sz="1600" dirty="0">
                <a:solidFill>
                  <a:schemeClr val="tx2"/>
                </a:solidFill>
                <a:latin typeface="Open Sans" panose="020B0604020202020204" charset="0"/>
              </a:rPr>
              <a:t>D’après </a:t>
            </a:r>
            <a:r>
              <a:rPr lang="fr-FR" sz="1600" b="1" dirty="0">
                <a:solidFill>
                  <a:schemeClr val="tx2"/>
                </a:solidFill>
                <a:latin typeface="Open Sans" panose="020B0604020202020204" charset="0"/>
              </a:rPr>
              <a:t>commeo.fr</a:t>
            </a:r>
            <a:r>
              <a:rPr lang="fr-FR" sz="1600" dirty="0">
                <a:solidFill>
                  <a:schemeClr val="tx2"/>
                </a:solidFill>
                <a:latin typeface="Open Sans" panose="020B0604020202020204" charset="0"/>
              </a:rPr>
              <a:t>, le pack Gold (Un nœud ELK qui contient tous les plugins qu’on va utiliser) coûte 5 920 €/an. Pour nous on va utiliser </a:t>
            </a:r>
            <a:r>
              <a:rPr lang="fr-FR" sz="1600" dirty="0" smtClean="0">
                <a:solidFill>
                  <a:schemeClr val="tx2"/>
                </a:solidFill>
                <a:latin typeface="Open Sans" panose="020B0604020202020204" charset="0"/>
              </a:rPr>
              <a:t>trois nœud </a:t>
            </a:r>
            <a:r>
              <a:rPr lang="fr-FR" sz="1600" dirty="0">
                <a:solidFill>
                  <a:schemeClr val="tx2"/>
                </a:solidFill>
                <a:latin typeface="Open Sans" panose="020B0604020202020204" charset="0"/>
              </a:rPr>
              <a:t>Gold </a:t>
            </a:r>
            <a:r>
              <a:rPr lang="fr-FR" sz="1600" dirty="0" smtClean="0">
                <a:solidFill>
                  <a:schemeClr val="tx2"/>
                </a:solidFill>
                <a:latin typeface="Open Sans" panose="020B0604020202020204" charset="0"/>
              </a:rPr>
              <a:t>pour </a:t>
            </a:r>
            <a:r>
              <a:rPr lang="fr-FR" sz="1600" dirty="0">
                <a:solidFill>
                  <a:schemeClr val="tx2"/>
                </a:solidFill>
                <a:latin typeface="Open Sans" panose="020B0604020202020204" charset="0"/>
              </a:rPr>
              <a:t>contenir </a:t>
            </a:r>
            <a:r>
              <a:rPr lang="fr-FR" sz="1600" dirty="0" smtClean="0">
                <a:solidFill>
                  <a:schemeClr val="tx2"/>
                </a:solidFill>
                <a:latin typeface="Open Sans" panose="020B0604020202020204" charset="0"/>
              </a:rPr>
              <a:t>nos </a:t>
            </a:r>
            <a:r>
              <a:rPr lang="fr-FR" sz="1600" dirty="0" err="1" smtClean="0">
                <a:solidFill>
                  <a:schemeClr val="tx2"/>
                </a:solidFill>
                <a:latin typeface="Open Sans" panose="020B0604020202020204" charset="0"/>
              </a:rPr>
              <a:t>shards</a:t>
            </a:r>
            <a:r>
              <a:rPr lang="fr-FR" sz="1600" dirty="0" smtClean="0">
                <a:solidFill>
                  <a:schemeClr val="tx2"/>
                </a:solidFill>
                <a:latin typeface="Open Sans" panose="020B0604020202020204" charset="0"/>
              </a:rPr>
              <a:t>, Soit 17 760 </a:t>
            </a:r>
            <a:r>
              <a:rPr lang="fr-FR" sz="1600" dirty="0">
                <a:solidFill>
                  <a:schemeClr val="tx2"/>
                </a:solidFill>
                <a:latin typeface="Open Sans" panose="020B0604020202020204" charset="0"/>
              </a:rPr>
              <a:t>€/an. </a:t>
            </a:r>
            <a:endParaRPr lang="fr-FR" sz="1600" dirty="0">
              <a:solidFill>
                <a:schemeClr val="tx2"/>
              </a:solidFill>
            </a:endParaRPr>
          </a:p>
          <a:p>
            <a:pPr>
              <a:spcAft>
                <a:spcPts val="1600"/>
              </a:spcAft>
            </a:pPr>
            <a:r>
              <a:rPr lang="fr-FR" sz="1600" dirty="0">
                <a:solidFill>
                  <a:schemeClr val="tx2"/>
                </a:solidFill>
                <a:latin typeface="Open Sans" panose="020B0604020202020204" charset="0"/>
              </a:rPr>
              <a:t>Pour HDFS, d’après le site officiel de </a:t>
            </a:r>
            <a:r>
              <a:rPr lang="fr-FR" sz="1600" b="1" dirty="0">
                <a:solidFill>
                  <a:schemeClr val="tx2"/>
                </a:solidFill>
                <a:latin typeface="Open Sans" panose="020B0604020202020204" charset="0"/>
              </a:rPr>
              <a:t>Microsoft Azure</a:t>
            </a:r>
            <a:r>
              <a:rPr lang="fr-FR" sz="1600" dirty="0">
                <a:solidFill>
                  <a:schemeClr val="tx2"/>
                </a:solidFill>
                <a:latin typeface="Open Sans" panose="020B0604020202020204" charset="0"/>
              </a:rPr>
              <a:t>, 70Go avec une RAM de 1.75Go vont nous coûter 50,19€/mois donc 602.28 €/année </a:t>
            </a:r>
            <a:endParaRPr lang="fr-FR" sz="1600" dirty="0">
              <a:solidFill>
                <a:schemeClr val="tx2"/>
              </a:solidFill>
            </a:endParaRPr>
          </a:p>
          <a:p>
            <a:pPr>
              <a:spcAft>
                <a:spcPts val="1600"/>
              </a:spcAft>
            </a:pPr>
            <a:r>
              <a:rPr lang="fr-FR" sz="1600" dirty="0">
                <a:solidFill>
                  <a:schemeClr val="tx2"/>
                </a:solidFill>
                <a:latin typeface="Open Sans" panose="020B0604020202020204" charset="0"/>
              </a:rPr>
              <a:t>En totale, pour une année, </a:t>
            </a:r>
            <a:r>
              <a:rPr lang="fr-FR" sz="1600" dirty="0" smtClean="0">
                <a:solidFill>
                  <a:schemeClr val="tx2"/>
                </a:solidFill>
                <a:latin typeface="Open Sans" panose="020B0604020202020204" charset="0"/>
              </a:rPr>
              <a:t>le déploiement de notre </a:t>
            </a:r>
            <a:r>
              <a:rPr lang="fr-FR" sz="1600" dirty="0">
                <a:solidFill>
                  <a:schemeClr val="tx2"/>
                </a:solidFill>
                <a:latin typeface="Open Sans" panose="020B0604020202020204" charset="0"/>
              </a:rPr>
              <a:t>solution va </a:t>
            </a:r>
            <a:r>
              <a:rPr lang="fr-FR" sz="1600" dirty="0" smtClean="0">
                <a:solidFill>
                  <a:schemeClr val="tx2"/>
                </a:solidFill>
                <a:latin typeface="Open Sans" panose="020B0604020202020204" charset="0"/>
              </a:rPr>
              <a:t>coûter</a:t>
            </a:r>
            <a:r>
              <a:rPr lang="fr-FR" sz="1600" dirty="0">
                <a:solidFill>
                  <a:schemeClr val="tx2"/>
                </a:solidFill>
                <a:latin typeface="Open Sans" panose="020B0604020202020204" charset="0"/>
              </a:rPr>
              <a:t>: </a:t>
            </a:r>
            <a:r>
              <a:rPr lang="fr-FR" sz="1600" dirty="0" smtClean="0">
                <a:solidFill>
                  <a:schemeClr val="tx2"/>
                </a:solidFill>
                <a:latin typeface="Open Sans" panose="020B0604020202020204" charset="0"/>
              </a:rPr>
              <a:t>35 882,28 €</a:t>
            </a:r>
            <a:r>
              <a:rPr lang="fr-FR" sz="1600" dirty="0">
                <a:solidFill>
                  <a:schemeClr val="tx2"/>
                </a:solidFill>
                <a:latin typeface="Open Sans" panose="020B0604020202020204" charset="0"/>
              </a:rPr>
              <a:t>/année </a:t>
            </a:r>
            <a:endParaRPr lang="fr-FR" sz="1600" dirty="0">
              <a:solidFill>
                <a:schemeClr val="tx2"/>
              </a:solidFill>
            </a:endParaRPr>
          </a:p>
        </p:txBody>
      </p:sp>
      <p:sp>
        <p:nvSpPr>
          <p:cNvPr id="10"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lvl="0" algn="l">
              <a:lnSpc>
                <a:spcPct val="115000"/>
              </a:lnSpc>
              <a:spcAft>
                <a:spcPts val="1600"/>
              </a:spcAft>
            </a:pPr>
            <a:r>
              <a:rPr lang="fr-FR" sz="2000" b="1" dirty="0">
                <a:solidFill>
                  <a:schemeClr val="accent1">
                    <a:lumMod val="75000"/>
                  </a:schemeClr>
                </a:solidFill>
                <a:latin typeface="Lato" panose="020B0604020202020204" charset="0"/>
                <a:sym typeface="Lato"/>
              </a:rPr>
              <a:t>7- COÛT Financier </a:t>
            </a:r>
            <a:r>
              <a:rPr lang="fr-FR" sz="2000" b="1" dirty="0" smtClean="0">
                <a:solidFill>
                  <a:schemeClr val="accent1">
                    <a:lumMod val="75000"/>
                  </a:schemeClr>
                </a:solidFill>
                <a:latin typeface="Lato" panose="020B0604020202020204" charset="0"/>
                <a:sym typeface="Lato"/>
              </a:rPr>
              <a:t>:</a:t>
            </a:r>
            <a:endParaRPr lang="fr" sz="2000" b="1" dirty="0">
              <a:solidFill>
                <a:schemeClr val="accent1">
                  <a:lumMod val="75000"/>
                </a:schemeClr>
              </a:solidFill>
              <a:latin typeface="Lato" panose="020B0604020202020204" charset="0"/>
              <a:sym typeface="Lato"/>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38</a:t>
            </a:fld>
            <a:endParaRPr lang="fr" sz="1000">
              <a:solidFill>
                <a:schemeClr val="tx1"/>
              </a:solidFill>
            </a:endParaRPr>
          </a:p>
        </p:txBody>
      </p:sp>
    </p:spTree>
    <p:extLst>
      <p:ext uri="{BB962C8B-B14F-4D97-AF65-F5344CB8AC3E}">
        <p14:creationId xmlns:p14="http://schemas.microsoft.com/office/powerpoint/2010/main" val="24867508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4" name="Rectangle 3"/>
          <p:cNvSpPr/>
          <p:nvPr/>
        </p:nvSpPr>
        <p:spPr>
          <a:xfrm>
            <a:off x="431921" y="1497598"/>
            <a:ext cx="8416636" cy="1938992"/>
          </a:xfrm>
          <a:prstGeom prst="rect">
            <a:avLst/>
          </a:prstGeom>
        </p:spPr>
        <p:txBody>
          <a:bodyPr wrap="square">
            <a:spAutoFit/>
          </a:bodyPr>
          <a:lstStyle/>
          <a:p>
            <a:pPr>
              <a:spcAft>
                <a:spcPts val="1600"/>
              </a:spcAft>
            </a:pPr>
            <a:r>
              <a:rPr lang="fr-FR" sz="1600" dirty="0">
                <a:solidFill>
                  <a:schemeClr val="tx2"/>
                </a:solidFill>
                <a:latin typeface="Open Sans" panose="020B0604020202020204" charset="0"/>
              </a:rPr>
              <a:t>Soit 800 € /</a:t>
            </a:r>
            <a:r>
              <a:rPr lang="fr-FR" sz="1600" dirty="0" smtClean="0">
                <a:solidFill>
                  <a:schemeClr val="tx2"/>
                </a:solidFill>
                <a:latin typeface="Open Sans" panose="020B0604020202020204" charset="0"/>
              </a:rPr>
              <a:t>jour en moyen pour chaque collaborateur.</a:t>
            </a:r>
            <a:br>
              <a:rPr lang="fr-FR" sz="1600" dirty="0" smtClean="0">
                <a:solidFill>
                  <a:schemeClr val="tx2"/>
                </a:solidFill>
                <a:latin typeface="Open Sans" panose="020B0604020202020204" charset="0"/>
              </a:rPr>
            </a:br>
            <a:r>
              <a:rPr lang="fr-FR" sz="1600" dirty="0" smtClean="0">
                <a:solidFill>
                  <a:schemeClr val="tx2"/>
                </a:solidFill>
                <a:latin typeface="Open Sans" panose="020B0604020202020204" charset="0"/>
              </a:rPr>
              <a:t>L’estimation du durée de projet est de 3 mois ça </a:t>
            </a:r>
            <a:r>
              <a:rPr lang="fr-FR" sz="1600" dirty="0">
                <a:solidFill>
                  <a:schemeClr val="tx2"/>
                </a:solidFill>
                <a:latin typeface="Open Sans" panose="020B0604020202020204" charset="0"/>
              </a:rPr>
              <a:t>fait </a:t>
            </a:r>
            <a:r>
              <a:rPr lang="fr-FR" sz="1600" dirty="0" smtClean="0">
                <a:solidFill>
                  <a:schemeClr val="tx2"/>
                </a:solidFill>
                <a:latin typeface="Open Sans" panose="020B0604020202020204" charset="0"/>
              </a:rPr>
              <a:t>360 000 </a:t>
            </a:r>
            <a:r>
              <a:rPr lang="fr-FR" sz="1600" dirty="0">
                <a:solidFill>
                  <a:schemeClr val="tx2"/>
                </a:solidFill>
                <a:latin typeface="Open Sans" panose="020B0604020202020204" charset="0"/>
              </a:rPr>
              <a:t>€</a:t>
            </a:r>
            <a:endParaRPr lang="fr-FR" sz="1600" dirty="0" smtClean="0">
              <a:solidFill>
                <a:schemeClr val="tx2"/>
              </a:solidFill>
              <a:latin typeface="Open Sans" panose="020B0604020202020204" charset="0"/>
            </a:endParaRPr>
          </a:p>
          <a:p>
            <a:pPr>
              <a:spcAft>
                <a:spcPts val="1600"/>
              </a:spcAft>
            </a:pPr>
            <a:r>
              <a:rPr lang="fr-FR" sz="1600" dirty="0">
                <a:solidFill>
                  <a:schemeClr val="tx2"/>
                </a:solidFill>
                <a:latin typeface="Open Sans" panose="020B0604020202020204" charset="0"/>
              </a:rPr>
              <a:t>En totale, </a:t>
            </a:r>
            <a:r>
              <a:rPr lang="fr-FR" sz="1600" dirty="0" smtClean="0">
                <a:solidFill>
                  <a:schemeClr val="tx2"/>
                </a:solidFill>
                <a:latin typeface="Open Sans" panose="020B0604020202020204" charset="0"/>
              </a:rPr>
              <a:t>Le cout de </a:t>
            </a:r>
            <a:r>
              <a:rPr lang="fr-FR" sz="1600" dirty="0">
                <a:solidFill>
                  <a:schemeClr val="tx2"/>
                </a:solidFill>
                <a:latin typeface="Open Sans" panose="020B0604020202020204" charset="0"/>
              </a:rPr>
              <a:t>notre solution </a:t>
            </a:r>
            <a:r>
              <a:rPr lang="fr-FR" sz="1600" dirty="0" smtClean="0">
                <a:solidFill>
                  <a:schemeClr val="tx2"/>
                </a:solidFill>
                <a:latin typeface="Open Sans" panose="020B0604020202020204" charset="0"/>
              </a:rPr>
              <a:t>est: 395 882.28 € </a:t>
            </a:r>
            <a:endParaRPr lang="fr-FR" sz="1600" dirty="0">
              <a:solidFill>
                <a:schemeClr val="tx2"/>
              </a:solidFill>
            </a:endParaRPr>
          </a:p>
          <a:p>
            <a:pPr>
              <a:spcAft>
                <a:spcPts val="1600"/>
              </a:spcAft>
            </a:pPr>
            <a:endParaRPr lang="fr-FR" sz="1600" dirty="0" smtClean="0">
              <a:solidFill>
                <a:schemeClr val="tx2"/>
              </a:solidFill>
              <a:latin typeface="Open Sans" panose="020B0604020202020204" charset="0"/>
            </a:endParaRPr>
          </a:p>
          <a:p>
            <a:pPr>
              <a:spcAft>
                <a:spcPts val="1600"/>
              </a:spcAft>
            </a:pPr>
            <a:r>
              <a:rPr lang="fr-FR" sz="1600" dirty="0" smtClean="0">
                <a:solidFill>
                  <a:schemeClr val="tx2"/>
                </a:solidFill>
                <a:latin typeface="Open Sans" panose="020B0604020202020204" charset="0"/>
              </a:rPr>
              <a:t> </a:t>
            </a:r>
            <a:endParaRPr lang="fr-FR" sz="1600" dirty="0">
              <a:solidFill>
                <a:schemeClr val="tx2"/>
              </a:solidFill>
            </a:endParaRPr>
          </a:p>
        </p:txBody>
      </p:sp>
      <p:sp>
        <p:nvSpPr>
          <p:cNvPr id="10"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lvl="0" algn="l">
              <a:lnSpc>
                <a:spcPct val="115000"/>
              </a:lnSpc>
              <a:spcAft>
                <a:spcPts val="1600"/>
              </a:spcAft>
            </a:pPr>
            <a:r>
              <a:rPr lang="fr-FR" sz="2000" b="1" dirty="0">
                <a:solidFill>
                  <a:schemeClr val="accent1">
                    <a:lumMod val="75000"/>
                  </a:schemeClr>
                </a:solidFill>
                <a:latin typeface="Lato" panose="020B0604020202020204" charset="0"/>
                <a:sym typeface="Lato"/>
              </a:rPr>
              <a:t>7- COÛT Financier </a:t>
            </a:r>
            <a:r>
              <a:rPr lang="fr-FR" sz="2000" b="1" dirty="0" smtClean="0">
                <a:solidFill>
                  <a:schemeClr val="accent1">
                    <a:lumMod val="75000"/>
                  </a:schemeClr>
                </a:solidFill>
                <a:latin typeface="Lato" panose="020B0604020202020204" charset="0"/>
                <a:sym typeface="Lato"/>
              </a:rPr>
              <a:t>:</a:t>
            </a:r>
            <a:endParaRPr lang="fr" sz="2000" b="1" dirty="0">
              <a:solidFill>
                <a:schemeClr val="accent1">
                  <a:lumMod val="75000"/>
                </a:schemeClr>
              </a:solidFill>
              <a:latin typeface="Lato" panose="020B0604020202020204" charset="0"/>
              <a:sym typeface="Lato"/>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39</a:t>
            </a:fld>
            <a:endParaRPr lang="fr" sz="1000">
              <a:solidFill>
                <a:schemeClr val="tx1"/>
              </a:solidFill>
            </a:endParaRPr>
          </a:p>
        </p:txBody>
      </p:sp>
    </p:spTree>
    <p:extLst>
      <p:ext uri="{BB962C8B-B14F-4D97-AF65-F5344CB8AC3E}">
        <p14:creationId xmlns:p14="http://schemas.microsoft.com/office/powerpoint/2010/main" val="4045067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lvl="0">
              <a:lnSpc>
                <a:spcPct val="115000"/>
              </a:lnSpc>
              <a:spcBef>
                <a:spcPts val="0"/>
              </a:spcBef>
              <a:spcAft>
                <a:spcPts val="1600"/>
              </a:spcAft>
            </a:pPr>
            <a:r>
              <a:rPr lang="fr" sz="3200" dirty="0">
                <a:latin typeface="Lato" panose="020B0604020202020204" charset="0"/>
                <a:ea typeface="Lato"/>
                <a:cs typeface="Lato"/>
                <a:sym typeface="Lato"/>
              </a:rPr>
              <a:t>1- Mise en scene </a:t>
            </a:r>
            <a:endParaRPr lang="fr" sz="3200" b="0" dirty="0">
              <a:latin typeface="Lato" panose="020B0604020202020204" charset="0"/>
              <a:ea typeface="Lato"/>
              <a:cs typeface="Lato"/>
              <a:sym typeface="Lato"/>
            </a:endParaRPr>
          </a:p>
        </p:txBody>
      </p:sp>
      <p:sp>
        <p:nvSpPr>
          <p:cNvPr id="11" name="Shape 84"/>
          <p:cNvSpPr txBox="1">
            <a:spLocks/>
          </p:cNvSpPr>
          <p:nvPr/>
        </p:nvSpPr>
        <p:spPr>
          <a:xfrm>
            <a:off x="311700" y="3134100"/>
            <a:ext cx="8520600" cy="2009400"/>
          </a:xfrm>
          <a:prstGeom prst="rect">
            <a:avLst/>
          </a:prstGeom>
        </p:spPr>
        <p:txBody>
          <a:bodyPr lIns="91425" tIns="91425" rIns="91425" bIns="91425"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algn="just">
              <a:lnSpc>
                <a:spcPct val="150000"/>
              </a:lnSpc>
              <a:spcBef>
                <a:spcPts val="0"/>
              </a:spcBef>
              <a:buNone/>
            </a:pPr>
            <a:r>
              <a:rPr lang="fr" sz="1800" dirty="0">
                <a:latin typeface="Lato" panose="020B0604020202020204" charset="0"/>
              </a:rPr>
              <a:t>Plus qu'une simple agence de conseils, Azule est un véritable incubateur de talents. Conçu en Octobre 2016, Notre boite concentre ses activités sur les problématiques Big Data et Data Science et offre des solutions innovantes, pratiques et qui suivent les normes internationales de la sécurité.</a:t>
            </a:r>
          </a:p>
        </p:txBody>
      </p:sp>
      <p:pic>
        <p:nvPicPr>
          <p:cNvPr id="12" name="Shape 85"/>
          <p:cNvPicPr preferRelativeResize="0"/>
          <p:nvPr/>
        </p:nvPicPr>
        <p:blipFill>
          <a:blip r:embed="rId3">
            <a:alphaModFix/>
          </a:blip>
          <a:stretch>
            <a:fillRect/>
          </a:stretch>
        </p:blipFill>
        <p:spPr>
          <a:xfrm>
            <a:off x="3473380" y="1531212"/>
            <a:ext cx="2015974" cy="1407124"/>
          </a:xfrm>
          <a:prstGeom prst="rect">
            <a:avLst/>
          </a:prstGeom>
          <a:noFill/>
          <a:ln>
            <a:noFill/>
          </a:ln>
        </p:spPr>
      </p:pic>
      <p:sp>
        <p:nvSpPr>
          <p:cNvPr id="2" name="Espace réservé du numéro de diapositive 1"/>
          <p:cNvSpPr>
            <a:spLocks noGrp="1"/>
          </p:cNvSpPr>
          <p:nvPr>
            <p:ph type="sldNum" sz="quarter" idx="12"/>
          </p:nvPr>
        </p:nvSpPr>
        <p:spPr>
          <a:xfrm>
            <a:off x="8042917" y="4737703"/>
            <a:ext cx="789383" cy="273844"/>
          </a:xfrm>
        </p:spPr>
        <p:txBody>
          <a:bodyPr/>
          <a:lstStyle/>
          <a:p>
            <a:pPr lvl="0" algn="r">
              <a:spcBef>
                <a:spcPts val="0"/>
              </a:spcBef>
              <a:buNone/>
            </a:pPr>
            <a:fld id="{00000000-1234-1234-1234-123412341234}" type="slidenum">
              <a:rPr lang="fr" sz="1000" smtClean="0">
                <a:solidFill>
                  <a:schemeClr val="tx1"/>
                </a:solidFill>
                <a:latin typeface="Open Sans"/>
                <a:ea typeface="Open Sans"/>
                <a:cs typeface="Open Sans"/>
                <a:sym typeface="Open Sans"/>
              </a:rPr>
              <a:t>4</a:t>
            </a:fld>
            <a:endParaRPr lang="fr" sz="1000" dirty="0">
              <a:solidFill>
                <a:schemeClr val="tx1"/>
              </a:solidFill>
              <a:latin typeface="Open Sans"/>
              <a:ea typeface="Open Sans"/>
              <a:cs typeface="Open Sans"/>
              <a:sym typeface="Open Sans"/>
            </a:endParaRPr>
          </a:p>
        </p:txBody>
      </p:sp>
    </p:spTree>
    <p:extLst>
      <p:ext uri="{BB962C8B-B14F-4D97-AF65-F5344CB8AC3E}">
        <p14:creationId xmlns:p14="http://schemas.microsoft.com/office/powerpoint/2010/main" val="22328295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07790" y="1968191"/>
            <a:ext cx="8571300" cy="942000"/>
          </a:xfrm>
          <a:prstGeom prst="rect">
            <a:avLst/>
          </a:prstGeom>
        </p:spPr>
        <p:txBody>
          <a:bodyPr lIns="91425" tIns="91425" rIns="91425" bIns="91425" anchor="ctr" anchorCtr="0">
            <a:noAutofit/>
          </a:bodyPr>
          <a:lstStyle/>
          <a:p>
            <a:pPr lvl="0">
              <a:spcBef>
                <a:spcPts val="0"/>
              </a:spcBef>
              <a:buNone/>
            </a:pPr>
            <a:r>
              <a:rPr lang="fr-FR" sz="5400" b="1" dirty="0">
                <a:solidFill>
                  <a:schemeClr val="bg1">
                    <a:lumMod val="50000"/>
                  </a:schemeClr>
                </a:solidFill>
                <a:latin typeface="Lato" panose="020B0604020202020204" charset="0"/>
              </a:rPr>
              <a:t>8- Gestion du projet</a:t>
            </a:r>
            <a:endParaRPr lang="fr" sz="5400" b="1" dirty="0">
              <a:solidFill>
                <a:schemeClr val="bg1">
                  <a:lumMod val="50000"/>
                </a:schemeClr>
              </a:solidFill>
              <a:latin typeface="Lato" panose="020B0604020202020204" charset="0"/>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mtClean="0">
                <a:solidFill>
                  <a:schemeClr val="lt1"/>
                </a:solidFill>
              </a:rPr>
              <a:t>40</a:t>
            </a:fld>
            <a:endParaRPr lang="fr">
              <a:solidFill>
                <a:schemeClr val="lt1"/>
              </a:solidFill>
            </a:endParaRPr>
          </a:p>
        </p:txBody>
      </p:sp>
    </p:spTree>
    <p:extLst>
      <p:ext uri="{BB962C8B-B14F-4D97-AF65-F5344CB8AC3E}">
        <p14:creationId xmlns:p14="http://schemas.microsoft.com/office/powerpoint/2010/main" val="15996315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lvl="0" algn="l">
              <a:lnSpc>
                <a:spcPct val="115000"/>
              </a:lnSpc>
              <a:spcAft>
                <a:spcPts val="1600"/>
              </a:spcAft>
            </a:pPr>
            <a:r>
              <a:rPr lang="fr-FR" sz="2000" b="1" dirty="0">
                <a:solidFill>
                  <a:schemeClr val="accent1">
                    <a:lumMod val="75000"/>
                  </a:schemeClr>
                </a:solidFill>
                <a:latin typeface="Lato" panose="020B0604020202020204" charset="0"/>
                <a:sym typeface="Lato"/>
              </a:rPr>
              <a:t>8.1- </a:t>
            </a:r>
            <a:r>
              <a:rPr lang="fr-FR" sz="2000" b="1" dirty="0" err="1">
                <a:solidFill>
                  <a:schemeClr val="accent1">
                    <a:lumMod val="75000"/>
                  </a:schemeClr>
                </a:solidFill>
                <a:latin typeface="Lato" panose="020B0604020202020204" charset="0"/>
                <a:sym typeface="Lato"/>
              </a:rPr>
              <a:t>Methodes</a:t>
            </a:r>
            <a:r>
              <a:rPr lang="fr-FR" sz="2000" b="1" dirty="0">
                <a:solidFill>
                  <a:schemeClr val="accent1">
                    <a:lumMod val="75000"/>
                  </a:schemeClr>
                </a:solidFill>
                <a:latin typeface="Lato" panose="020B0604020202020204" charset="0"/>
                <a:sym typeface="Lato"/>
              </a:rPr>
              <a:t> agiles:</a:t>
            </a:r>
            <a:endParaRPr lang="fr" sz="2000" b="1" dirty="0">
              <a:solidFill>
                <a:schemeClr val="accent1">
                  <a:lumMod val="75000"/>
                </a:schemeClr>
              </a:solidFill>
              <a:latin typeface="Lato" panose="020B0604020202020204" charset="0"/>
              <a:sym typeface="Lato"/>
            </a:endParaRPr>
          </a:p>
        </p:txBody>
      </p:sp>
      <p:sp>
        <p:nvSpPr>
          <p:cNvPr id="12" name="Shape 386"/>
          <p:cNvSpPr txBox="1">
            <a:spLocks/>
          </p:cNvSpPr>
          <p:nvPr/>
        </p:nvSpPr>
        <p:spPr>
          <a:xfrm>
            <a:off x="431921" y="547244"/>
            <a:ext cx="8272212" cy="741249"/>
          </a:xfrm>
          <a:prstGeom prst="rect">
            <a:avLst/>
          </a:prstGeom>
        </p:spPr>
        <p:txBody>
          <a:bodyPr vert="horz" lIns="91425" tIns="91425" rIns="91425" bIns="91425" rtlCol="0" anchor="t" anchorCtr="0">
            <a:noAutofit/>
          </a:bodyPr>
          <a:lstStyle>
            <a:lvl1pPr lvl="0" algn="ctr" defTabSz="342900" rtl="0" eaLnBrk="1" latinLnBrk="0" hangingPunct="1">
              <a:spcBef>
                <a:spcPts val="0"/>
              </a:spcBef>
              <a:buNone/>
              <a:defRPr sz="2100" b="0" kern="1200" cap="all">
                <a:solidFill>
                  <a:schemeClr val="bg1"/>
                </a:solidFill>
                <a:latin typeface="+mj-lt"/>
                <a:ea typeface="+mj-ea"/>
                <a:cs typeface="+mj-cs"/>
              </a:defRPr>
            </a:lvl1pPr>
            <a:lvl2pPr lvl="1" algn="ctr" eaLnBrk="1" hangingPunct="1">
              <a:spcBef>
                <a:spcPts val="0"/>
              </a:spcBef>
              <a:defRPr>
                <a:solidFill>
                  <a:schemeClr val="tx2"/>
                </a:solidFill>
              </a:defRPr>
            </a:lvl2pPr>
            <a:lvl3pPr lvl="2" algn="ctr" eaLnBrk="1" hangingPunct="1">
              <a:spcBef>
                <a:spcPts val="0"/>
              </a:spcBef>
              <a:defRPr>
                <a:solidFill>
                  <a:schemeClr val="tx2"/>
                </a:solidFill>
              </a:defRPr>
            </a:lvl3pPr>
            <a:lvl4pPr lvl="3" algn="ctr" eaLnBrk="1" hangingPunct="1">
              <a:spcBef>
                <a:spcPts val="0"/>
              </a:spcBef>
              <a:defRPr>
                <a:solidFill>
                  <a:schemeClr val="tx2"/>
                </a:solidFill>
              </a:defRPr>
            </a:lvl4pPr>
            <a:lvl5pPr lvl="4" algn="ctr" eaLnBrk="1" hangingPunct="1">
              <a:spcBef>
                <a:spcPts val="0"/>
              </a:spcBef>
              <a:defRPr>
                <a:solidFill>
                  <a:schemeClr val="tx2"/>
                </a:solidFill>
              </a:defRPr>
            </a:lvl5pPr>
            <a:lvl6pPr lvl="5" algn="ctr" eaLnBrk="1" hangingPunct="1">
              <a:spcBef>
                <a:spcPts val="0"/>
              </a:spcBef>
              <a:defRPr>
                <a:solidFill>
                  <a:schemeClr val="tx2"/>
                </a:solidFill>
              </a:defRPr>
            </a:lvl6pPr>
            <a:lvl7pPr lvl="6" algn="ctr" eaLnBrk="1" hangingPunct="1">
              <a:spcBef>
                <a:spcPts val="0"/>
              </a:spcBef>
              <a:defRPr>
                <a:solidFill>
                  <a:schemeClr val="tx2"/>
                </a:solidFill>
              </a:defRPr>
            </a:lvl7pPr>
            <a:lvl8pPr lvl="7" algn="ctr" eaLnBrk="1" hangingPunct="1">
              <a:spcBef>
                <a:spcPts val="0"/>
              </a:spcBef>
              <a:defRPr>
                <a:solidFill>
                  <a:schemeClr val="tx2"/>
                </a:solidFill>
              </a:defRPr>
            </a:lvl8pPr>
            <a:lvl9pPr lvl="8" algn="ctr" eaLnBrk="1" hangingPunct="1">
              <a:spcBef>
                <a:spcPts val="0"/>
              </a:spcBef>
              <a:defRPr>
                <a:solidFill>
                  <a:schemeClr val="tx2"/>
                </a:solidFill>
              </a:defRPr>
            </a:lvl9pPr>
          </a:lstStyle>
          <a:p>
            <a:pPr>
              <a:lnSpc>
                <a:spcPct val="115000"/>
              </a:lnSpc>
              <a:spcAft>
                <a:spcPts val="1600"/>
              </a:spcAft>
            </a:pPr>
            <a:endParaRPr lang="fr-FR" sz="2400" dirty="0">
              <a:latin typeface="Lato" panose="020B0604020202020204" charset="0"/>
            </a:endParaRPr>
          </a:p>
        </p:txBody>
      </p:sp>
      <p:sp>
        <p:nvSpPr>
          <p:cNvPr id="13" name="Shape 387"/>
          <p:cNvSpPr txBox="1">
            <a:spLocks/>
          </p:cNvSpPr>
          <p:nvPr/>
        </p:nvSpPr>
        <p:spPr>
          <a:xfrm>
            <a:off x="431921" y="2770766"/>
            <a:ext cx="7471064" cy="2179637"/>
          </a:xfrm>
          <a:prstGeom prst="rect">
            <a:avLst/>
          </a:prstGeom>
        </p:spPr>
        <p:txBody>
          <a:bodyPr vert="horz" lIns="91425" tIns="91425" rIns="91425" bIns="91425" rtlCol="0"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a:lnSpc>
                <a:spcPct val="150000"/>
              </a:lnSpc>
              <a:spcBef>
                <a:spcPts val="0"/>
              </a:spcBef>
              <a:buNone/>
            </a:pPr>
            <a:r>
              <a:rPr lang="fr-FR" sz="1600" dirty="0">
                <a:latin typeface="Lato" panose="020B0604020202020204" charset="0"/>
              </a:rPr>
              <a:t>Les méthodes agiles reposent sur un cycle de développement itératif, incrémental</a:t>
            </a:r>
          </a:p>
          <a:p>
            <a:pPr>
              <a:lnSpc>
                <a:spcPct val="150000"/>
              </a:lnSpc>
              <a:spcBef>
                <a:spcPts val="0"/>
              </a:spcBef>
              <a:buNone/>
            </a:pPr>
            <a:r>
              <a:rPr lang="fr-FR" sz="1600" dirty="0">
                <a:latin typeface="Lato" panose="020B0604020202020204" charset="0"/>
              </a:rPr>
              <a:t>et adaptatif. Elles doivent respecter quatre valeurs fondamentales déclinées en</a:t>
            </a:r>
          </a:p>
          <a:p>
            <a:pPr>
              <a:lnSpc>
                <a:spcPct val="150000"/>
              </a:lnSpc>
              <a:spcBef>
                <a:spcPts val="0"/>
              </a:spcBef>
              <a:buNone/>
            </a:pPr>
            <a:r>
              <a:rPr lang="fr-FR" sz="1600" dirty="0">
                <a:latin typeface="Lato" panose="020B0604020202020204" charset="0"/>
              </a:rPr>
              <a:t>douze principes desquels découlent une base de pratiques, soit communes, soit</a:t>
            </a:r>
          </a:p>
          <a:p>
            <a:pPr>
              <a:lnSpc>
                <a:spcPct val="150000"/>
              </a:lnSpc>
              <a:spcBef>
                <a:spcPts val="0"/>
              </a:spcBef>
              <a:buNone/>
            </a:pPr>
            <a:r>
              <a:rPr lang="fr-FR" sz="1600" dirty="0">
                <a:latin typeface="Lato" panose="020B0604020202020204" charset="0"/>
              </a:rPr>
              <a:t>complémentaires.</a:t>
            </a:r>
          </a:p>
        </p:txBody>
      </p:sp>
      <p:pic>
        <p:nvPicPr>
          <p:cNvPr id="16" name="Shape 388"/>
          <p:cNvPicPr preferRelativeResize="0"/>
          <p:nvPr/>
        </p:nvPicPr>
        <p:blipFill>
          <a:blip r:embed="rId3">
            <a:alphaModFix/>
          </a:blip>
          <a:stretch>
            <a:fillRect/>
          </a:stretch>
        </p:blipFill>
        <p:spPr>
          <a:xfrm>
            <a:off x="4730300" y="1046263"/>
            <a:ext cx="3234273" cy="1356249"/>
          </a:xfrm>
          <a:prstGeom prst="rect">
            <a:avLst/>
          </a:prstGeom>
          <a:noFill/>
          <a:ln>
            <a:noFill/>
          </a:ln>
        </p:spPr>
      </p:pic>
      <p:pic>
        <p:nvPicPr>
          <p:cNvPr id="17" name="Shape 389"/>
          <p:cNvPicPr preferRelativeResize="0"/>
          <p:nvPr/>
        </p:nvPicPr>
        <p:blipFill>
          <a:blip r:embed="rId4">
            <a:alphaModFix/>
          </a:blip>
          <a:stretch>
            <a:fillRect/>
          </a:stretch>
        </p:blipFill>
        <p:spPr>
          <a:xfrm>
            <a:off x="494350" y="1221136"/>
            <a:ext cx="3594800" cy="1006524"/>
          </a:xfrm>
          <a:prstGeom prst="rect">
            <a:avLst/>
          </a:prstGeom>
          <a:noFill/>
          <a:ln>
            <a:noFill/>
          </a:ln>
        </p:spPr>
      </p:pic>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41</a:t>
            </a:fld>
            <a:endParaRPr lang="fr" sz="1000" dirty="0">
              <a:solidFill>
                <a:schemeClr val="tx1"/>
              </a:solidFill>
            </a:endParaRPr>
          </a:p>
        </p:txBody>
      </p:sp>
    </p:spTree>
    <p:extLst>
      <p:ext uri="{BB962C8B-B14F-4D97-AF65-F5344CB8AC3E}">
        <p14:creationId xmlns:p14="http://schemas.microsoft.com/office/powerpoint/2010/main" val="1198942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6" name="Shape 122"/>
          <p:cNvSpPr txBox="1">
            <a:spLocks noGrp="1"/>
          </p:cNvSpPr>
          <p:nvPr>
            <p:ph type="title"/>
          </p:nvPr>
        </p:nvSpPr>
        <p:spPr>
          <a:xfrm>
            <a:off x="431921" y="547244"/>
            <a:ext cx="8272212" cy="741249"/>
          </a:xfrm>
          <a:prstGeom prst="rect">
            <a:avLst/>
          </a:prstGeom>
        </p:spPr>
        <p:txBody>
          <a:bodyPr lIns="91425" tIns="91425" rIns="91425" bIns="91425" anchor="t" anchorCtr="0">
            <a:noAutofit/>
          </a:bodyPr>
          <a:lstStyle/>
          <a:p>
            <a:pPr lvl="0" algn="l">
              <a:lnSpc>
                <a:spcPct val="115000"/>
              </a:lnSpc>
              <a:spcAft>
                <a:spcPts val="1600"/>
              </a:spcAft>
            </a:pPr>
            <a:r>
              <a:rPr lang="fr-FR" sz="2000" b="1" dirty="0">
                <a:solidFill>
                  <a:schemeClr val="accent1">
                    <a:lumMod val="75000"/>
                  </a:schemeClr>
                </a:solidFill>
                <a:latin typeface="Lato" panose="020B0604020202020204" charset="0"/>
                <a:sym typeface="Lato"/>
              </a:rPr>
              <a:t>8.2- Diagramme de </a:t>
            </a:r>
            <a:r>
              <a:rPr lang="fr-FR" sz="2000" b="1" dirty="0" err="1">
                <a:solidFill>
                  <a:schemeClr val="accent1">
                    <a:lumMod val="75000"/>
                  </a:schemeClr>
                </a:solidFill>
                <a:latin typeface="Lato" panose="020B0604020202020204" charset="0"/>
                <a:sym typeface="Lato"/>
              </a:rPr>
              <a:t>gantt</a:t>
            </a:r>
            <a:endParaRPr lang="fr" sz="2000" b="1" dirty="0">
              <a:solidFill>
                <a:schemeClr val="accent1">
                  <a:lumMod val="75000"/>
                </a:schemeClr>
              </a:solidFill>
              <a:latin typeface="Lato" panose="020B0604020202020204" charset="0"/>
              <a:sym typeface="Lato"/>
            </a:endParaRPr>
          </a:p>
        </p:txBody>
      </p:sp>
      <p:sp>
        <p:nvSpPr>
          <p:cNvPr id="12" name="Shape 386"/>
          <p:cNvSpPr txBox="1">
            <a:spLocks/>
          </p:cNvSpPr>
          <p:nvPr/>
        </p:nvSpPr>
        <p:spPr>
          <a:xfrm>
            <a:off x="431921" y="547244"/>
            <a:ext cx="8272212" cy="741249"/>
          </a:xfrm>
          <a:prstGeom prst="rect">
            <a:avLst/>
          </a:prstGeom>
        </p:spPr>
        <p:txBody>
          <a:bodyPr vert="horz" lIns="91425" tIns="91425" rIns="91425" bIns="91425" rtlCol="0" anchor="t" anchorCtr="0">
            <a:noAutofit/>
          </a:bodyPr>
          <a:lstStyle>
            <a:lvl1pPr lvl="0" algn="ctr" defTabSz="342900" rtl="0" eaLnBrk="1" latinLnBrk="0" hangingPunct="1">
              <a:spcBef>
                <a:spcPts val="0"/>
              </a:spcBef>
              <a:buNone/>
              <a:defRPr sz="2100" b="0" kern="1200" cap="all">
                <a:solidFill>
                  <a:schemeClr val="bg1"/>
                </a:solidFill>
                <a:latin typeface="+mj-lt"/>
                <a:ea typeface="+mj-ea"/>
                <a:cs typeface="+mj-cs"/>
              </a:defRPr>
            </a:lvl1pPr>
            <a:lvl2pPr lvl="1" algn="ctr" eaLnBrk="1" hangingPunct="1">
              <a:spcBef>
                <a:spcPts val="0"/>
              </a:spcBef>
              <a:defRPr>
                <a:solidFill>
                  <a:schemeClr val="tx2"/>
                </a:solidFill>
              </a:defRPr>
            </a:lvl2pPr>
            <a:lvl3pPr lvl="2" algn="ctr" eaLnBrk="1" hangingPunct="1">
              <a:spcBef>
                <a:spcPts val="0"/>
              </a:spcBef>
              <a:defRPr>
                <a:solidFill>
                  <a:schemeClr val="tx2"/>
                </a:solidFill>
              </a:defRPr>
            </a:lvl3pPr>
            <a:lvl4pPr lvl="3" algn="ctr" eaLnBrk="1" hangingPunct="1">
              <a:spcBef>
                <a:spcPts val="0"/>
              </a:spcBef>
              <a:defRPr>
                <a:solidFill>
                  <a:schemeClr val="tx2"/>
                </a:solidFill>
              </a:defRPr>
            </a:lvl4pPr>
            <a:lvl5pPr lvl="4" algn="ctr" eaLnBrk="1" hangingPunct="1">
              <a:spcBef>
                <a:spcPts val="0"/>
              </a:spcBef>
              <a:defRPr>
                <a:solidFill>
                  <a:schemeClr val="tx2"/>
                </a:solidFill>
              </a:defRPr>
            </a:lvl5pPr>
            <a:lvl6pPr lvl="5" algn="ctr" eaLnBrk="1" hangingPunct="1">
              <a:spcBef>
                <a:spcPts val="0"/>
              </a:spcBef>
              <a:defRPr>
                <a:solidFill>
                  <a:schemeClr val="tx2"/>
                </a:solidFill>
              </a:defRPr>
            </a:lvl6pPr>
            <a:lvl7pPr lvl="6" algn="ctr" eaLnBrk="1" hangingPunct="1">
              <a:spcBef>
                <a:spcPts val="0"/>
              </a:spcBef>
              <a:defRPr>
                <a:solidFill>
                  <a:schemeClr val="tx2"/>
                </a:solidFill>
              </a:defRPr>
            </a:lvl7pPr>
            <a:lvl8pPr lvl="7" algn="ctr" eaLnBrk="1" hangingPunct="1">
              <a:spcBef>
                <a:spcPts val="0"/>
              </a:spcBef>
              <a:defRPr>
                <a:solidFill>
                  <a:schemeClr val="tx2"/>
                </a:solidFill>
              </a:defRPr>
            </a:lvl8pPr>
            <a:lvl9pPr lvl="8" algn="ctr" eaLnBrk="1" hangingPunct="1">
              <a:spcBef>
                <a:spcPts val="0"/>
              </a:spcBef>
              <a:defRPr>
                <a:solidFill>
                  <a:schemeClr val="tx2"/>
                </a:solidFill>
              </a:defRPr>
            </a:lvl9pPr>
          </a:lstStyle>
          <a:p>
            <a:pPr>
              <a:lnSpc>
                <a:spcPct val="115000"/>
              </a:lnSpc>
              <a:spcAft>
                <a:spcPts val="1600"/>
              </a:spcAft>
            </a:pPr>
            <a:endParaRPr lang="fr-FR" sz="2400" dirty="0">
              <a:latin typeface="Lato" panose="020B0604020202020204" charset="0"/>
            </a:endParaRPr>
          </a:p>
        </p:txBody>
      </p:sp>
      <p:sp>
        <p:nvSpPr>
          <p:cNvPr id="3" name="Espace réservé du numéro de diapositive 2"/>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42</a:t>
            </a:fld>
            <a:endParaRPr lang="fr" sz="1000">
              <a:solidFill>
                <a:schemeClr val="tx1"/>
              </a:solidFill>
            </a:endParaRPr>
          </a:p>
        </p:txBody>
      </p:sp>
      <p:pic>
        <p:nvPicPr>
          <p:cNvPr id="1028" name="Picture 4" descr="https://scontent-cdg2-1.xx.fbcdn.net/v/t34.0-12/15934709_10211930967899514_2010276652_n.png?oh=704d23740fd462de4349113750b365c0&amp;oe=58733B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702" y="1151134"/>
            <a:ext cx="7628755" cy="3092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68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07790" y="1968191"/>
            <a:ext cx="8571300" cy="942000"/>
          </a:xfrm>
          <a:prstGeom prst="rect">
            <a:avLst/>
          </a:prstGeom>
        </p:spPr>
        <p:txBody>
          <a:bodyPr lIns="91425" tIns="91425" rIns="91425" bIns="91425" anchor="ctr" anchorCtr="0">
            <a:noAutofit/>
          </a:bodyPr>
          <a:lstStyle/>
          <a:p>
            <a:pPr lvl="0">
              <a:spcBef>
                <a:spcPts val="0"/>
              </a:spcBef>
              <a:buNone/>
            </a:pPr>
            <a:r>
              <a:rPr lang="fr-FR" sz="5400" b="1" dirty="0">
                <a:solidFill>
                  <a:schemeClr val="bg1">
                    <a:lumMod val="50000"/>
                  </a:schemeClr>
                </a:solidFill>
                <a:latin typeface="Lato" panose="020B0604020202020204" charset="0"/>
              </a:rPr>
              <a:t>9- DEMONSTRATION</a:t>
            </a:r>
            <a:endParaRPr lang="fr" sz="5400" b="1" dirty="0">
              <a:solidFill>
                <a:schemeClr val="bg1">
                  <a:lumMod val="50000"/>
                </a:schemeClr>
              </a:solidFill>
              <a:latin typeface="Lato" panose="020B0604020202020204" charset="0"/>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mtClean="0">
                <a:solidFill>
                  <a:schemeClr val="lt1"/>
                </a:solidFill>
              </a:rPr>
              <a:t>43</a:t>
            </a:fld>
            <a:endParaRPr lang="fr">
              <a:solidFill>
                <a:schemeClr val="lt1"/>
              </a:solidFill>
            </a:endParaRPr>
          </a:p>
        </p:txBody>
      </p:sp>
    </p:spTree>
    <p:extLst>
      <p:ext uri="{BB962C8B-B14F-4D97-AF65-F5344CB8AC3E}">
        <p14:creationId xmlns:p14="http://schemas.microsoft.com/office/powerpoint/2010/main" val="27545727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fr" sz="2400" dirty="0">
                <a:latin typeface="Lato" panose="020B0604020202020204" charset="0"/>
              </a:rPr>
              <a:t>Merci de votre attention!</a:t>
            </a: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206" y="1321316"/>
            <a:ext cx="3169257" cy="1406079"/>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5259" y="1285800"/>
            <a:ext cx="5458307" cy="3592968"/>
          </a:xfrm>
          <a:prstGeom prst="rect">
            <a:avLst/>
          </a:prstGeom>
        </p:spPr>
      </p:pic>
      <p:sp>
        <p:nvSpPr>
          <p:cNvPr id="5" name="Shape 122"/>
          <p:cNvSpPr txBox="1">
            <a:spLocks/>
          </p:cNvSpPr>
          <p:nvPr/>
        </p:nvSpPr>
        <p:spPr>
          <a:xfrm>
            <a:off x="431921" y="547244"/>
            <a:ext cx="8272212" cy="741249"/>
          </a:xfrm>
          <a:prstGeom prst="rect">
            <a:avLst/>
          </a:prstGeom>
        </p:spPr>
        <p:txBody>
          <a:bodyPr vert="horz" lIns="91425" tIns="91425" rIns="91425" bIns="91425" rtlCol="0" anchor="t" anchorCtr="0">
            <a:noAutofit/>
          </a:bodyPr>
          <a:lstStyle>
            <a:lvl1pPr lvl="0" algn="ctr" defTabSz="342900" rtl="0" eaLnBrk="1" latinLnBrk="0" hangingPunct="1">
              <a:spcBef>
                <a:spcPts val="0"/>
              </a:spcBef>
              <a:buNone/>
              <a:defRPr sz="2100" b="0" kern="1200" cap="all">
                <a:solidFill>
                  <a:schemeClr val="bg1"/>
                </a:solidFill>
                <a:latin typeface="+mj-lt"/>
                <a:ea typeface="+mj-ea"/>
                <a:cs typeface="+mj-cs"/>
              </a:defRPr>
            </a:lvl1pPr>
            <a:lvl2pPr lvl="1" algn="ctr" eaLnBrk="1" hangingPunct="1">
              <a:spcBef>
                <a:spcPts val="0"/>
              </a:spcBef>
              <a:defRPr>
                <a:solidFill>
                  <a:schemeClr val="tx2"/>
                </a:solidFill>
              </a:defRPr>
            </a:lvl2pPr>
            <a:lvl3pPr lvl="2" algn="ctr" eaLnBrk="1" hangingPunct="1">
              <a:spcBef>
                <a:spcPts val="0"/>
              </a:spcBef>
              <a:defRPr>
                <a:solidFill>
                  <a:schemeClr val="tx2"/>
                </a:solidFill>
              </a:defRPr>
            </a:lvl3pPr>
            <a:lvl4pPr lvl="3" algn="ctr" eaLnBrk="1" hangingPunct="1">
              <a:spcBef>
                <a:spcPts val="0"/>
              </a:spcBef>
              <a:defRPr>
                <a:solidFill>
                  <a:schemeClr val="tx2"/>
                </a:solidFill>
              </a:defRPr>
            </a:lvl4pPr>
            <a:lvl5pPr lvl="4" algn="ctr" eaLnBrk="1" hangingPunct="1">
              <a:spcBef>
                <a:spcPts val="0"/>
              </a:spcBef>
              <a:defRPr>
                <a:solidFill>
                  <a:schemeClr val="tx2"/>
                </a:solidFill>
              </a:defRPr>
            </a:lvl5pPr>
            <a:lvl6pPr lvl="5" algn="ctr" eaLnBrk="1" hangingPunct="1">
              <a:spcBef>
                <a:spcPts val="0"/>
              </a:spcBef>
              <a:defRPr>
                <a:solidFill>
                  <a:schemeClr val="tx2"/>
                </a:solidFill>
              </a:defRPr>
            </a:lvl6pPr>
            <a:lvl7pPr lvl="6" algn="ctr" eaLnBrk="1" hangingPunct="1">
              <a:spcBef>
                <a:spcPts val="0"/>
              </a:spcBef>
              <a:defRPr>
                <a:solidFill>
                  <a:schemeClr val="tx2"/>
                </a:solidFill>
              </a:defRPr>
            </a:lvl7pPr>
            <a:lvl8pPr lvl="7" algn="ctr" eaLnBrk="1" hangingPunct="1">
              <a:spcBef>
                <a:spcPts val="0"/>
              </a:spcBef>
              <a:defRPr>
                <a:solidFill>
                  <a:schemeClr val="tx2"/>
                </a:solidFill>
              </a:defRPr>
            </a:lvl8pPr>
            <a:lvl9pPr lvl="8" algn="ctr" eaLnBrk="1" hangingPunct="1">
              <a:spcBef>
                <a:spcPts val="0"/>
              </a:spcBef>
              <a:defRPr>
                <a:solidFill>
                  <a:schemeClr val="tx2"/>
                </a:solidFill>
              </a:defRPr>
            </a:lvl9pPr>
          </a:lstStyle>
          <a:p>
            <a:pPr algn="l">
              <a:lnSpc>
                <a:spcPct val="115000"/>
              </a:lnSpc>
              <a:spcAft>
                <a:spcPts val="1600"/>
              </a:spcAft>
            </a:pPr>
            <a:r>
              <a:rPr lang="fr-FR" sz="2000" b="1" dirty="0">
                <a:solidFill>
                  <a:schemeClr val="accent1">
                    <a:lumMod val="75000"/>
                  </a:schemeClr>
                </a:solidFill>
                <a:latin typeface="Lato" panose="020B0604020202020204" charset="0"/>
                <a:sym typeface="Lato"/>
              </a:rPr>
              <a:t>API TWITTER</a:t>
            </a:r>
            <a:endParaRPr lang="fr" sz="2000" b="1" dirty="0">
              <a:solidFill>
                <a:schemeClr val="accent1">
                  <a:lumMod val="75000"/>
                </a:schemeClr>
              </a:solidFill>
              <a:latin typeface="Lato" panose="020B0604020202020204" charset="0"/>
              <a:sym typeface="Lato"/>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44</a:t>
            </a:fld>
            <a:endParaRPr lang="fr" sz="1000">
              <a:solidFill>
                <a:schemeClr val="tx1"/>
              </a:solidFill>
            </a:endParaRPr>
          </a:p>
        </p:txBody>
      </p:sp>
    </p:spTree>
    <p:extLst>
      <p:ext uri="{BB962C8B-B14F-4D97-AF65-F5344CB8AC3E}">
        <p14:creationId xmlns:p14="http://schemas.microsoft.com/office/powerpoint/2010/main" val="22539214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fr" sz="2400" dirty="0">
                <a:latin typeface="Lato" panose="020B0604020202020204" charset="0"/>
              </a:rPr>
              <a:t>Merci de votre attention!</a:t>
            </a:r>
          </a:p>
        </p:txBody>
      </p:sp>
      <p:sp>
        <p:nvSpPr>
          <p:cNvPr id="5" name="Shape 122"/>
          <p:cNvSpPr txBox="1">
            <a:spLocks/>
          </p:cNvSpPr>
          <p:nvPr/>
        </p:nvSpPr>
        <p:spPr>
          <a:xfrm>
            <a:off x="431921" y="547244"/>
            <a:ext cx="8272212" cy="741249"/>
          </a:xfrm>
          <a:prstGeom prst="rect">
            <a:avLst/>
          </a:prstGeom>
        </p:spPr>
        <p:txBody>
          <a:bodyPr vert="horz" lIns="91425" tIns="91425" rIns="91425" bIns="91425" rtlCol="0" anchor="t" anchorCtr="0">
            <a:noAutofit/>
          </a:bodyPr>
          <a:lstStyle>
            <a:lvl1pPr lvl="0" algn="ctr" defTabSz="342900" rtl="0" eaLnBrk="1" latinLnBrk="0" hangingPunct="1">
              <a:spcBef>
                <a:spcPts val="0"/>
              </a:spcBef>
              <a:buNone/>
              <a:defRPr sz="2100" b="0" kern="1200" cap="all">
                <a:solidFill>
                  <a:schemeClr val="bg1"/>
                </a:solidFill>
                <a:latin typeface="+mj-lt"/>
                <a:ea typeface="+mj-ea"/>
                <a:cs typeface="+mj-cs"/>
              </a:defRPr>
            </a:lvl1pPr>
            <a:lvl2pPr lvl="1" algn="ctr" eaLnBrk="1" hangingPunct="1">
              <a:spcBef>
                <a:spcPts val="0"/>
              </a:spcBef>
              <a:defRPr>
                <a:solidFill>
                  <a:schemeClr val="tx2"/>
                </a:solidFill>
              </a:defRPr>
            </a:lvl2pPr>
            <a:lvl3pPr lvl="2" algn="ctr" eaLnBrk="1" hangingPunct="1">
              <a:spcBef>
                <a:spcPts val="0"/>
              </a:spcBef>
              <a:defRPr>
                <a:solidFill>
                  <a:schemeClr val="tx2"/>
                </a:solidFill>
              </a:defRPr>
            </a:lvl3pPr>
            <a:lvl4pPr lvl="3" algn="ctr" eaLnBrk="1" hangingPunct="1">
              <a:spcBef>
                <a:spcPts val="0"/>
              </a:spcBef>
              <a:defRPr>
                <a:solidFill>
                  <a:schemeClr val="tx2"/>
                </a:solidFill>
              </a:defRPr>
            </a:lvl4pPr>
            <a:lvl5pPr lvl="4" algn="ctr" eaLnBrk="1" hangingPunct="1">
              <a:spcBef>
                <a:spcPts val="0"/>
              </a:spcBef>
              <a:defRPr>
                <a:solidFill>
                  <a:schemeClr val="tx2"/>
                </a:solidFill>
              </a:defRPr>
            </a:lvl5pPr>
            <a:lvl6pPr lvl="5" algn="ctr" eaLnBrk="1" hangingPunct="1">
              <a:spcBef>
                <a:spcPts val="0"/>
              </a:spcBef>
              <a:defRPr>
                <a:solidFill>
                  <a:schemeClr val="tx2"/>
                </a:solidFill>
              </a:defRPr>
            </a:lvl6pPr>
            <a:lvl7pPr lvl="6" algn="ctr" eaLnBrk="1" hangingPunct="1">
              <a:spcBef>
                <a:spcPts val="0"/>
              </a:spcBef>
              <a:defRPr>
                <a:solidFill>
                  <a:schemeClr val="tx2"/>
                </a:solidFill>
              </a:defRPr>
            </a:lvl7pPr>
            <a:lvl8pPr lvl="7" algn="ctr" eaLnBrk="1" hangingPunct="1">
              <a:spcBef>
                <a:spcPts val="0"/>
              </a:spcBef>
              <a:defRPr>
                <a:solidFill>
                  <a:schemeClr val="tx2"/>
                </a:solidFill>
              </a:defRPr>
            </a:lvl8pPr>
            <a:lvl9pPr lvl="8" algn="ctr" eaLnBrk="1" hangingPunct="1">
              <a:spcBef>
                <a:spcPts val="0"/>
              </a:spcBef>
              <a:defRPr>
                <a:solidFill>
                  <a:schemeClr val="tx2"/>
                </a:solidFill>
              </a:defRPr>
            </a:lvl9pPr>
          </a:lstStyle>
          <a:p>
            <a:pPr algn="l">
              <a:lnSpc>
                <a:spcPct val="115000"/>
              </a:lnSpc>
              <a:spcAft>
                <a:spcPts val="1600"/>
              </a:spcAft>
            </a:pPr>
            <a:r>
              <a:rPr lang="fr-FR" sz="2000" b="1" dirty="0" err="1">
                <a:solidFill>
                  <a:schemeClr val="accent1">
                    <a:lumMod val="75000"/>
                  </a:schemeClr>
                </a:solidFill>
                <a:latin typeface="Lato" panose="020B0604020202020204" charset="0"/>
                <a:sym typeface="Lato"/>
              </a:rPr>
              <a:t>lOGSTASH</a:t>
            </a:r>
            <a:endParaRPr lang="fr" sz="2000" b="1" dirty="0">
              <a:solidFill>
                <a:schemeClr val="accent1">
                  <a:lumMod val="75000"/>
                </a:schemeClr>
              </a:solidFill>
              <a:latin typeface="Lato" panose="020B0604020202020204" charset="0"/>
              <a:sym typeface="Lato"/>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372" y="1202692"/>
            <a:ext cx="6235680" cy="3780381"/>
          </a:xfrm>
          <a:prstGeom prst="rect">
            <a:avLst/>
          </a:prstGeom>
        </p:spPr>
      </p:pic>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45</a:t>
            </a:fld>
            <a:endParaRPr lang="fr" sz="1000">
              <a:solidFill>
                <a:schemeClr val="tx1"/>
              </a:solidFill>
            </a:endParaRPr>
          </a:p>
        </p:txBody>
      </p:sp>
    </p:spTree>
    <p:extLst>
      <p:ext uri="{BB962C8B-B14F-4D97-AF65-F5344CB8AC3E}">
        <p14:creationId xmlns:p14="http://schemas.microsoft.com/office/powerpoint/2010/main" val="33851672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fr" sz="2400" dirty="0">
                <a:latin typeface="Lato" panose="020B0604020202020204" charset="0"/>
              </a:rPr>
              <a:t>Merci de votre attention!</a:t>
            </a:r>
          </a:p>
        </p:txBody>
      </p:sp>
      <p:sp>
        <p:nvSpPr>
          <p:cNvPr id="5" name="Shape 122"/>
          <p:cNvSpPr txBox="1">
            <a:spLocks/>
          </p:cNvSpPr>
          <p:nvPr/>
        </p:nvSpPr>
        <p:spPr>
          <a:xfrm>
            <a:off x="431921" y="547244"/>
            <a:ext cx="8272212" cy="741249"/>
          </a:xfrm>
          <a:prstGeom prst="rect">
            <a:avLst/>
          </a:prstGeom>
        </p:spPr>
        <p:txBody>
          <a:bodyPr vert="horz" lIns="91425" tIns="91425" rIns="91425" bIns="91425" rtlCol="0" anchor="t" anchorCtr="0">
            <a:noAutofit/>
          </a:bodyPr>
          <a:lstStyle>
            <a:lvl1pPr lvl="0" algn="ctr" defTabSz="342900" rtl="0" eaLnBrk="1" latinLnBrk="0" hangingPunct="1">
              <a:spcBef>
                <a:spcPts val="0"/>
              </a:spcBef>
              <a:buNone/>
              <a:defRPr sz="2100" b="0" kern="1200" cap="all">
                <a:solidFill>
                  <a:schemeClr val="bg1"/>
                </a:solidFill>
                <a:latin typeface="+mj-lt"/>
                <a:ea typeface="+mj-ea"/>
                <a:cs typeface="+mj-cs"/>
              </a:defRPr>
            </a:lvl1pPr>
            <a:lvl2pPr lvl="1" algn="ctr" eaLnBrk="1" hangingPunct="1">
              <a:spcBef>
                <a:spcPts val="0"/>
              </a:spcBef>
              <a:defRPr>
                <a:solidFill>
                  <a:schemeClr val="tx2"/>
                </a:solidFill>
              </a:defRPr>
            </a:lvl2pPr>
            <a:lvl3pPr lvl="2" algn="ctr" eaLnBrk="1" hangingPunct="1">
              <a:spcBef>
                <a:spcPts val="0"/>
              </a:spcBef>
              <a:defRPr>
                <a:solidFill>
                  <a:schemeClr val="tx2"/>
                </a:solidFill>
              </a:defRPr>
            </a:lvl3pPr>
            <a:lvl4pPr lvl="3" algn="ctr" eaLnBrk="1" hangingPunct="1">
              <a:spcBef>
                <a:spcPts val="0"/>
              </a:spcBef>
              <a:defRPr>
                <a:solidFill>
                  <a:schemeClr val="tx2"/>
                </a:solidFill>
              </a:defRPr>
            </a:lvl4pPr>
            <a:lvl5pPr lvl="4" algn="ctr" eaLnBrk="1" hangingPunct="1">
              <a:spcBef>
                <a:spcPts val="0"/>
              </a:spcBef>
              <a:defRPr>
                <a:solidFill>
                  <a:schemeClr val="tx2"/>
                </a:solidFill>
              </a:defRPr>
            </a:lvl5pPr>
            <a:lvl6pPr lvl="5" algn="ctr" eaLnBrk="1" hangingPunct="1">
              <a:spcBef>
                <a:spcPts val="0"/>
              </a:spcBef>
              <a:defRPr>
                <a:solidFill>
                  <a:schemeClr val="tx2"/>
                </a:solidFill>
              </a:defRPr>
            </a:lvl6pPr>
            <a:lvl7pPr lvl="6" algn="ctr" eaLnBrk="1" hangingPunct="1">
              <a:spcBef>
                <a:spcPts val="0"/>
              </a:spcBef>
              <a:defRPr>
                <a:solidFill>
                  <a:schemeClr val="tx2"/>
                </a:solidFill>
              </a:defRPr>
            </a:lvl7pPr>
            <a:lvl8pPr lvl="7" algn="ctr" eaLnBrk="1" hangingPunct="1">
              <a:spcBef>
                <a:spcPts val="0"/>
              </a:spcBef>
              <a:defRPr>
                <a:solidFill>
                  <a:schemeClr val="tx2"/>
                </a:solidFill>
              </a:defRPr>
            </a:lvl8pPr>
            <a:lvl9pPr lvl="8" algn="ctr" eaLnBrk="1" hangingPunct="1">
              <a:spcBef>
                <a:spcPts val="0"/>
              </a:spcBef>
              <a:defRPr>
                <a:solidFill>
                  <a:schemeClr val="tx2"/>
                </a:solidFill>
              </a:defRPr>
            </a:lvl9pPr>
          </a:lstStyle>
          <a:p>
            <a:pPr algn="l">
              <a:lnSpc>
                <a:spcPct val="115000"/>
              </a:lnSpc>
              <a:spcAft>
                <a:spcPts val="1600"/>
              </a:spcAft>
            </a:pPr>
            <a:r>
              <a:rPr lang="fr-FR" sz="2000" b="1" dirty="0">
                <a:solidFill>
                  <a:schemeClr val="accent1">
                    <a:lumMod val="75000"/>
                  </a:schemeClr>
                </a:solidFill>
                <a:latin typeface="Lato" panose="020B0604020202020204" charset="0"/>
                <a:sym typeface="Lato"/>
              </a:rPr>
              <a:t>CLUSTER ELASTICSEARCH</a:t>
            </a:r>
            <a:endParaRPr lang="fr" sz="2000" b="1" dirty="0">
              <a:solidFill>
                <a:schemeClr val="accent1">
                  <a:lumMod val="75000"/>
                </a:schemeClr>
              </a:solidFill>
              <a:latin typeface="Lato" panose="020B0604020202020204" charset="0"/>
              <a:sym typeface="Lato"/>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684" y="1143478"/>
            <a:ext cx="5261179" cy="3810032"/>
          </a:xfrm>
          <a:prstGeom prst="rect">
            <a:avLst/>
          </a:prstGeom>
        </p:spPr>
      </p:pic>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46</a:t>
            </a:fld>
            <a:endParaRPr lang="fr" sz="1000" dirty="0">
              <a:solidFill>
                <a:schemeClr val="tx1"/>
              </a:solidFill>
            </a:endParaRPr>
          </a:p>
        </p:txBody>
      </p:sp>
    </p:spTree>
    <p:extLst>
      <p:ext uri="{BB962C8B-B14F-4D97-AF65-F5344CB8AC3E}">
        <p14:creationId xmlns:p14="http://schemas.microsoft.com/office/powerpoint/2010/main" val="35482674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fr" sz="2400" dirty="0">
                <a:latin typeface="Lato" panose="020B0604020202020204" charset="0"/>
              </a:rPr>
              <a:t>Merci de votre attention!</a:t>
            </a:r>
          </a:p>
        </p:txBody>
      </p:sp>
      <p:sp>
        <p:nvSpPr>
          <p:cNvPr id="5" name="Shape 122"/>
          <p:cNvSpPr txBox="1">
            <a:spLocks/>
          </p:cNvSpPr>
          <p:nvPr/>
        </p:nvSpPr>
        <p:spPr>
          <a:xfrm>
            <a:off x="431921" y="547244"/>
            <a:ext cx="8272212" cy="741249"/>
          </a:xfrm>
          <a:prstGeom prst="rect">
            <a:avLst/>
          </a:prstGeom>
        </p:spPr>
        <p:txBody>
          <a:bodyPr vert="horz" lIns="91425" tIns="91425" rIns="91425" bIns="91425" rtlCol="0" anchor="t" anchorCtr="0">
            <a:noAutofit/>
          </a:bodyPr>
          <a:lstStyle>
            <a:lvl1pPr lvl="0" algn="ctr" defTabSz="342900" rtl="0" eaLnBrk="1" latinLnBrk="0" hangingPunct="1">
              <a:spcBef>
                <a:spcPts val="0"/>
              </a:spcBef>
              <a:buNone/>
              <a:defRPr sz="2100" b="0" kern="1200" cap="all">
                <a:solidFill>
                  <a:schemeClr val="bg1"/>
                </a:solidFill>
                <a:latin typeface="+mj-lt"/>
                <a:ea typeface="+mj-ea"/>
                <a:cs typeface="+mj-cs"/>
              </a:defRPr>
            </a:lvl1pPr>
            <a:lvl2pPr lvl="1" algn="ctr" eaLnBrk="1" hangingPunct="1">
              <a:spcBef>
                <a:spcPts val="0"/>
              </a:spcBef>
              <a:defRPr>
                <a:solidFill>
                  <a:schemeClr val="tx2"/>
                </a:solidFill>
              </a:defRPr>
            </a:lvl2pPr>
            <a:lvl3pPr lvl="2" algn="ctr" eaLnBrk="1" hangingPunct="1">
              <a:spcBef>
                <a:spcPts val="0"/>
              </a:spcBef>
              <a:defRPr>
                <a:solidFill>
                  <a:schemeClr val="tx2"/>
                </a:solidFill>
              </a:defRPr>
            </a:lvl3pPr>
            <a:lvl4pPr lvl="3" algn="ctr" eaLnBrk="1" hangingPunct="1">
              <a:spcBef>
                <a:spcPts val="0"/>
              </a:spcBef>
              <a:defRPr>
                <a:solidFill>
                  <a:schemeClr val="tx2"/>
                </a:solidFill>
              </a:defRPr>
            </a:lvl4pPr>
            <a:lvl5pPr lvl="4" algn="ctr" eaLnBrk="1" hangingPunct="1">
              <a:spcBef>
                <a:spcPts val="0"/>
              </a:spcBef>
              <a:defRPr>
                <a:solidFill>
                  <a:schemeClr val="tx2"/>
                </a:solidFill>
              </a:defRPr>
            </a:lvl5pPr>
            <a:lvl6pPr lvl="5" algn="ctr" eaLnBrk="1" hangingPunct="1">
              <a:spcBef>
                <a:spcPts val="0"/>
              </a:spcBef>
              <a:defRPr>
                <a:solidFill>
                  <a:schemeClr val="tx2"/>
                </a:solidFill>
              </a:defRPr>
            </a:lvl6pPr>
            <a:lvl7pPr lvl="6" algn="ctr" eaLnBrk="1" hangingPunct="1">
              <a:spcBef>
                <a:spcPts val="0"/>
              </a:spcBef>
              <a:defRPr>
                <a:solidFill>
                  <a:schemeClr val="tx2"/>
                </a:solidFill>
              </a:defRPr>
            </a:lvl7pPr>
            <a:lvl8pPr lvl="7" algn="ctr" eaLnBrk="1" hangingPunct="1">
              <a:spcBef>
                <a:spcPts val="0"/>
              </a:spcBef>
              <a:defRPr>
                <a:solidFill>
                  <a:schemeClr val="tx2"/>
                </a:solidFill>
              </a:defRPr>
            </a:lvl8pPr>
            <a:lvl9pPr lvl="8" algn="ctr" eaLnBrk="1" hangingPunct="1">
              <a:spcBef>
                <a:spcPts val="0"/>
              </a:spcBef>
              <a:defRPr>
                <a:solidFill>
                  <a:schemeClr val="tx2"/>
                </a:solidFill>
              </a:defRPr>
            </a:lvl9pPr>
          </a:lstStyle>
          <a:p>
            <a:pPr algn="l">
              <a:lnSpc>
                <a:spcPct val="115000"/>
              </a:lnSpc>
              <a:spcAft>
                <a:spcPts val="1600"/>
              </a:spcAft>
            </a:pPr>
            <a:r>
              <a:rPr lang="fr-FR" sz="2000" b="1" dirty="0">
                <a:solidFill>
                  <a:schemeClr val="accent1">
                    <a:lumMod val="75000"/>
                  </a:schemeClr>
                </a:solidFill>
                <a:latin typeface="Lato" panose="020B0604020202020204" charset="0"/>
                <a:sym typeface="Lato"/>
              </a:rPr>
              <a:t>INDEXE ELASTICSEARCH</a:t>
            </a:r>
            <a:endParaRPr lang="fr" sz="2000" b="1" dirty="0">
              <a:solidFill>
                <a:schemeClr val="accent1">
                  <a:lumMod val="75000"/>
                </a:schemeClr>
              </a:solidFill>
              <a:latin typeface="Lato" panose="020B0604020202020204" charset="0"/>
              <a:sym typeface="Lato"/>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77" y="1556049"/>
            <a:ext cx="8832300" cy="2232848"/>
          </a:xfrm>
          <a:prstGeom prst="rect">
            <a:avLst/>
          </a:prstGeom>
        </p:spPr>
      </p:pic>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47</a:t>
            </a:fld>
            <a:endParaRPr lang="fr" sz="1000">
              <a:solidFill>
                <a:schemeClr val="tx1"/>
              </a:solidFill>
            </a:endParaRPr>
          </a:p>
        </p:txBody>
      </p:sp>
    </p:spTree>
    <p:extLst>
      <p:ext uri="{BB962C8B-B14F-4D97-AF65-F5344CB8AC3E}">
        <p14:creationId xmlns:p14="http://schemas.microsoft.com/office/powerpoint/2010/main" val="13487261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fr" sz="2400" dirty="0">
                <a:latin typeface="Lato" panose="020B0604020202020204" charset="0"/>
              </a:rPr>
              <a:t>Merci de votre attention!</a:t>
            </a:r>
          </a:p>
        </p:txBody>
      </p:sp>
      <p:sp>
        <p:nvSpPr>
          <p:cNvPr id="5" name="Shape 122"/>
          <p:cNvSpPr txBox="1">
            <a:spLocks/>
          </p:cNvSpPr>
          <p:nvPr/>
        </p:nvSpPr>
        <p:spPr>
          <a:xfrm>
            <a:off x="431921" y="547244"/>
            <a:ext cx="8272212" cy="741249"/>
          </a:xfrm>
          <a:prstGeom prst="rect">
            <a:avLst/>
          </a:prstGeom>
        </p:spPr>
        <p:txBody>
          <a:bodyPr vert="horz" lIns="91425" tIns="91425" rIns="91425" bIns="91425" rtlCol="0" anchor="t" anchorCtr="0">
            <a:noAutofit/>
          </a:bodyPr>
          <a:lstStyle>
            <a:lvl1pPr lvl="0" algn="ctr" defTabSz="342900" rtl="0" eaLnBrk="1" latinLnBrk="0" hangingPunct="1">
              <a:spcBef>
                <a:spcPts val="0"/>
              </a:spcBef>
              <a:buNone/>
              <a:defRPr sz="2100" b="0" kern="1200" cap="all">
                <a:solidFill>
                  <a:schemeClr val="bg1"/>
                </a:solidFill>
                <a:latin typeface="+mj-lt"/>
                <a:ea typeface="+mj-ea"/>
                <a:cs typeface="+mj-cs"/>
              </a:defRPr>
            </a:lvl1pPr>
            <a:lvl2pPr lvl="1" algn="ctr" eaLnBrk="1" hangingPunct="1">
              <a:spcBef>
                <a:spcPts val="0"/>
              </a:spcBef>
              <a:defRPr>
                <a:solidFill>
                  <a:schemeClr val="tx2"/>
                </a:solidFill>
              </a:defRPr>
            </a:lvl2pPr>
            <a:lvl3pPr lvl="2" algn="ctr" eaLnBrk="1" hangingPunct="1">
              <a:spcBef>
                <a:spcPts val="0"/>
              </a:spcBef>
              <a:defRPr>
                <a:solidFill>
                  <a:schemeClr val="tx2"/>
                </a:solidFill>
              </a:defRPr>
            </a:lvl3pPr>
            <a:lvl4pPr lvl="3" algn="ctr" eaLnBrk="1" hangingPunct="1">
              <a:spcBef>
                <a:spcPts val="0"/>
              </a:spcBef>
              <a:defRPr>
                <a:solidFill>
                  <a:schemeClr val="tx2"/>
                </a:solidFill>
              </a:defRPr>
            </a:lvl4pPr>
            <a:lvl5pPr lvl="4" algn="ctr" eaLnBrk="1" hangingPunct="1">
              <a:spcBef>
                <a:spcPts val="0"/>
              </a:spcBef>
              <a:defRPr>
                <a:solidFill>
                  <a:schemeClr val="tx2"/>
                </a:solidFill>
              </a:defRPr>
            </a:lvl5pPr>
            <a:lvl6pPr lvl="5" algn="ctr" eaLnBrk="1" hangingPunct="1">
              <a:spcBef>
                <a:spcPts val="0"/>
              </a:spcBef>
              <a:defRPr>
                <a:solidFill>
                  <a:schemeClr val="tx2"/>
                </a:solidFill>
              </a:defRPr>
            </a:lvl6pPr>
            <a:lvl7pPr lvl="6" algn="ctr" eaLnBrk="1" hangingPunct="1">
              <a:spcBef>
                <a:spcPts val="0"/>
              </a:spcBef>
              <a:defRPr>
                <a:solidFill>
                  <a:schemeClr val="tx2"/>
                </a:solidFill>
              </a:defRPr>
            </a:lvl7pPr>
            <a:lvl8pPr lvl="7" algn="ctr" eaLnBrk="1" hangingPunct="1">
              <a:spcBef>
                <a:spcPts val="0"/>
              </a:spcBef>
              <a:defRPr>
                <a:solidFill>
                  <a:schemeClr val="tx2"/>
                </a:solidFill>
              </a:defRPr>
            </a:lvl8pPr>
            <a:lvl9pPr lvl="8" algn="ctr" eaLnBrk="1" hangingPunct="1">
              <a:spcBef>
                <a:spcPts val="0"/>
              </a:spcBef>
              <a:defRPr>
                <a:solidFill>
                  <a:schemeClr val="tx2"/>
                </a:solidFill>
              </a:defRPr>
            </a:lvl9pPr>
          </a:lstStyle>
          <a:p>
            <a:pPr algn="l">
              <a:lnSpc>
                <a:spcPct val="115000"/>
              </a:lnSpc>
              <a:spcAft>
                <a:spcPts val="1600"/>
              </a:spcAft>
            </a:pPr>
            <a:r>
              <a:rPr lang="fr-FR" sz="2000" b="1" dirty="0">
                <a:solidFill>
                  <a:schemeClr val="accent1">
                    <a:lumMod val="75000"/>
                  </a:schemeClr>
                </a:solidFill>
                <a:latin typeface="Lato" panose="020B0604020202020204" charset="0"/>
                <a:sym typeface="Lato"/>
              </a:rPr>
              <a:t>DISCOVER KIBANA</a:t>
            </a:r>
            <a:endParaRPr lang="fr" sz="2000" b="1" dirty="0">
              <a:solidFill>
                <a:schemeClr val="accent1">
                  <a:lumMod val="75000"/>
                </a:schemeClr>
              </a:solidFill>
              <a:latin typeface="Lato" panose="020B0604020202020204" charset="0"/>
              <a:sym typeface="Lato"/>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355" y="1166057"/>
            <a:ext cx="7119989" cy="3730437"/>
          </a:xfrm>
          <a:prstGeom prst="rect">
            <a:avLst/>
          </a:prstGeom>
        </p:spPr>
      </p:pic>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48</a:t>
            </a:fld>
            <a:endParaRPr lang="fr" sz="1000" dirty="0">
              <a:solidFill>
                <a:schemeClr val="tx1"/>
              </a:solidFill>
            </a:endParaRPr>
          </a:p>
        </p:txBody>
      </p:sp>
    </p:spTree>
    <p:extLst>
      <p:ext uri="{BB962C8B-B14F-4D97-AF65-F5344CB8AC3E}">
        <p14:creationId xmlns:p14="http://schemas.microsoft.com/office/powerpoint/2010/main" val="21781576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fr" sz="2400" dirty="0">
                <a:latin typeface="Lato" panose="020B0604020202020204" charset="0"/>
              </a:rPr>
              <a:t>Merci de votre attention!</a:t>
            </a:r>
          </a:p>
        </p:txBody>
      </p:sp>
      <p:sp>
        <p:nvSpPr>
          <p:cNvPr id="5" name="Shape 122"/>
          <p:cNvSpPr txBox="1">
            <a:spLocks/>
          </p:cNvSpPr>
          <p:nvPr/>
        </p:nvSpPr>
        <p:spPr>
          <a:xfrm>
            <a:off x="431921" y="547244"/>
            <a:ext cx="8272212" cy="741249"/>
          </a:xfrm>
          <a:prstGeom prst="rect">
            <a:avLst/>
          </a:prstGeom>
        </p:spPr>
        <p:txBody>
          <a:bodyPr vert="horz" lIns="91425" tIns="91425" rIns="91425" bIns="91425" rtlCol="0" anchor="t" anchorCtr="0">
            <a:noAutofit/>
          </a:bodyPr>
          <a:lstStyle>
            <a:lvl1pPr lvl="0" algn="ctr" defTabSz="342900" rtl="0" eaLnBrk="1" latinLnBrk="0" hangingPunct="1">
              <a:spcBef>
                <a:spcPts val="0"/>
              </a:spcBef>
              <a:buNone/>
              <a:defRPr sz="2100" b="0" kern="1200" cap="all">
                <a:solidFill>
                  <a:schemeClr val="bg1"/>
                </a:solidFill>
                <a:latin typeface="+mj-lt"/>
                <a:ea typeface="+mj-ea"/>
                <a:cs typeface="+mj-cs"/>
              </a:defRPr>
            </a:lvl1pPr>
            <a:lvl2pPr lvl="1" algn="ctr" eaLnBrk="1" hangingPunct="1">
              <a:spcBef>
                <a:spcPts val="0"/>
              </a:spcBef>
              <a:defRPr>
                <a:solidFill>
                  <a:schemeClr val="tx2"/>
                </a:solidFill>
              </a:defRPr>
            </a:lvl2pPr>
            <a:lvl3pPr lvl="2" algn="ctr" eaLnBrk="1" hangingPunct="1">
              <a:spcBef>
                <a:spcPts val="0"/>
              </a:spcBef>
              <a:defRPr>
                <a:solidFill>
                  <a:schemeClr val="tx2"/>
                </a:solidFill>
              </a:defRPr>
            </a:lvl3pPr>
            <a:lvl4pPr lvl="3" algn="ctr" eaLnBrk="1" hangingPunct="1">
              <a:spcBef>
                <a:spcPts val="0"/>
              </a:spcBef>
              <a:defRPr>
                <a:solidFill>
                  <a:schemeClr val="tx2"/>
                </a:solidFill>
              </a:defRPr>
            </a:lvl4pPr>
            <a:lvl5pPr lvl="4" algn="ctr" eaLnBrk="1" hangingPunct="1">
              <a:spcBef>
                <a:spcPts val="0"/>
              </a:spcBef>
              <a:defRPr>
                <a:solidFill>
                  <a:schemeClr val="tx2"/>
                </a:solidFill>
              </a:defRPr>
            </a:lvl5pPr>
            <a:lvl6pPr lvl="5" algn="ctr" eaLnBrk="1" hangingPunct="1">
              <a:spcBef>
                <a:spcPts val="0"/>
              </a:spcBef>
              <a:defRPr>
                <a:solidFill>
                  <a:schemeClr val="tx2"/>
                </a:solidFill>
              </a:defRPr>
            </a:lvl6pPr>
            <a:lvl7pPr lvl="6" algn="ctr" eaLnBrk="1" hangingPunct="1">
              <a:spcBef>
                <a:spcPts val="0"/>
              </a:spcBef>
              <a:defRPr>
                <a:solidFill>
                  <a:schemeClr val="tx2"/>
                </a:solidFill>
              </a:defRPr>
            </a:lvl7pPr>
            <a:lvl8pPr lvl="7" algn="ctr" eaLnBrk="1" hangingPunct="1">
              <a:spcBef>
                <a:spcPts val="0"/>
              </a:spcBef>
              <a:defRPr>
                <a:solidFill>
                  <a:schemeClr val="tx2"/>
                </a:solidFill>
              </a:defRPr>
            </a:lvl8pPr>
            <a:lvl9pPr lvl="8" algn="ctr" eaLnBrk="1" hangingPunct="1">
              <a:spcBef>
                <a:spcPts val="0"/>
              </a:spcBef>
              <a:defRPr>
                <a:solidFill>
                  <a:schemeClr val="tx2"/>
                </a:solidFill>
              </a:defRPr>
            </a:lvl9pPr>
          </a:lstStyle>
          <a:p>
            <a:pPr algn="l">
              <a:lnSpc>
                <a:spcPct val="115000"/>
              </a:lnSpc>
              <a:spcAft>
                <a:spcPts val="1600"/>
              </a:spcAft>
            </a:pPr>
            <a:r>
              <a:rPr lang="fr-FR" sz="2000" b="1" dirty="0">
                <a:solidFill>
                  <a:schemeClr val="accent1">
                    <a:lumMod val="75000"/>
                  </a:schemeClr>
                </a:solidFill>
                <a:latin typeface="Lato" panose="020B0604020202020204" charset="0"/>
                <a:sym typeface="Lato"/>
              </a:rPr>
              <a:t>KIBANA TAG CLOUD PLUGIN</a:t>
            </a:r>
            <a:endParaRPr lang="fr" sz="2000" b="1" dirty="0">
              <a:solidFill>
                <a:schemeClr val="accent1">
                  <a:lumMod val="75000"/>
                </a:schemeClr>
              </a:solidFill>
              <a:latin typeface="Lato" panose="020B0604020202020204" charset="0"/>
              <a:sym typeface="Lato"/>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49</a:t>
            </a:fld>
            <a:endParaRPr lang="fr" sz="1000">
              <a:solidFill>
                <a:schemeClr val="tx1"/>
              </a:solidFill>
            </a:endParaRPr>
          </a:p>
        </p:txBody>
      </p:sp>
      <p:pic>
        <p:nvPicPr>
          <p:cNvPr id="2050" name="Picture 2" descr="https://scontent-cdg2-1.xx.fbcdn.net/v/t35.0-12/15933832_10211931045421452_593640667_o.png?oh=cbd52b0e15c50c33f9ceb8741af4aae1&amp;oe=58730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9" y="1379333"/>
            <a:ext cx="9001438" cy="2976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867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p:spPr>
        <p:txBody>
          <a:bodyPr lIns="91425" tIns="91425" rIns="91425" bIns="91425" anchor="t" anchorCtr="0">
            <a:noAutofit/>
          </a:bodyPr>
          <a:lstStyle/>
          <a:p>
            <a:pPr lvl="0">
              <a:lnSpc>
                <a:spcPct val="115000"/>
              </a:lnSpc>
              <a:spcBef>
                <a:spcPts val="0"/>
              </a:spcBef>
              <a:spcAft>
                <a:spcPts val="1600"/>
              </a:spcAft>
            </a:pPr>
            <a:r>
              <a:rPr lang="fr" sz="3200" dirty="0">
                <a:latin typeface="Lato" panose="020B0604020202020204" charset="0"/>
                <a:ea typeface="Lato"/>
                <a:cs typeface="Lato"/>
                <a:sym typeface="Lato"/>
              </a:rPr>
              <a:t>1- Mise en scene </a:t>
            </a:r>
            <a:endParaRPr lang="fr" sz="3200" b="0" dirty="0">
              <a:latin typeface="Lato" panose="020B0604020202020204" charset="0"/>
              <a:ea typeface="Lato"/>
              <a:cs typeface="Lato"/>
              <a:sym typeface="Lato"/>
            </a:endParaRPr>
          </a:p>
        </p:txBody>
      </p:sp>
      <p:sp>
        <p:nvSpPr>
          <p:cNvPr id="5" name="Shape 91"/>
          <p:cNvSpPr txBox="1">
            <a:spLocks/>
          </p:cNvSpPr>
          <p:nvPr/>
        </p:nvSpPr>
        <p:spPr>
          <a:xfrm>
            <a:off x="301309" y="3070891"/>
            <a:ext cx="8520600" cy="2493300"/>
          </a:xfrm>
          <a:prstGeom prst="rect">
            <a:avLst/>
          </a:prstGeom>
        </p:spPr>
        <p:txBody>
          <a:bodyPr lIns="91425" tIns="91425" rIns="91425" bIns="91425"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algn="just">
              <a:spcBef>
                <a:spcPts val="0"/>
              </a:spcBef>
              <a:buFont typeface="Wingdings 2" panose="05020102010507070707" pitchFamily="18" charset="2"/>
              <a:buNone/>
            </a:pPr>
            <a:r>
              <a:rPr lang="fr" sz="1600" dirty="0">
                <a:latin typeface="Lato" panose="020B0604020202020204" charset="0"/>
              </a:rPr>
              <a:t>liligo.com est un moteur de recherche français spécialisé dans le voyage qui permet d</a:t>
            </a:r>
            <a:r>
              <a:rPr lang="fr-FR" sz="1600" dirty="0">
                <a:latin typeface="Lato" panose="020B0604020202020204" charset="0"/>
              </a:rPr>
              <a:t>e</a:t>
            </a:r>
          </a:p>
          <a:p>
            <a:pPr algn="just">
              <a:spcBef>
                <a:spcPts val="0"/>
              </a:spcBef>
              <a:buFont typeface="Wingdings 2" panose="05020102010507070707" pitchFamily="18" charset="2"/>
              <a:buNone/>
            </a:pPr>
            <a:r>
              <a:rPr lang="fr" sz="1600" dirty="0">
                <a:latin typeface="Lato" panose="020B0604020202020204" charset="0"/>
              </a:rPr>
              <a:t>comparer le prix des billets d'avions afin de trouver le prix le plus bas.</a:t>
            </a:r>
          </a:p>
          <a:p>
            <a:pPr algn="just">
              <a:spcBef>
                <a:spcPts val="0"/>
              </a:spcBef>
              <a:buFont typeface="Wingdings 2" panose="05020102010507070707" pitchFamily="18" charset="2"/>
              <a:buNone/>
            </a:pPr>
            <a:r>
              <a:rPr lang="fr" sz="1600" dirty="0">
                <a:latin typeface="Lato" panose="020B0604020202020204" charset="0"/>
              </a:rPr>
              <a:t>Pour améliorer son produit, Liligo veut ajouter une rubrique pour ses utilisateurs premium qui</a:t>
            </a:r>
          </a:p>
          <a:p>
            <a:pPr marL="0" indent="0" algn="just">
              <a:spcBef>
                <a:spcPts val="0"/>
              </a:spcBef>
              <a:buFont typeface="Wingdings 2" panose="05020102010507070707" pitchFamily="18" charset="2"/>
              <a:buNone/>
            </a:pPr>
            <a:r>
              <a:rPr lang="fr" sz="1600" dirty="0">
                <a:latin typeface="Lato" panose="020B0604020202020204" charset="0"/>
              </a:rPr>
              <a:t>contient </a:t>
            </a:r>
            <a:r>
              <a:rPr lang="fr-FR" sz="1600" dirty="0">
                <a:latin typeface="Lato" panose="020B0604020202020204" charset="0"/>
              </a:rPr>
              <a:t>un </a:t>
            </a:r>
            <a:r>
              <a:rPr lang="fr" sz="1600" dirty="0">
                <a:latin typeface="Lato" panose="020B0604020202020204" charset="0"/>
              </a:rPr>
              <a:t>nuage de mots pour chaque agence de voyage construit par les commentaires des utilisateurs. </a:t>
            </a:r>
          </a:p>
        </p:txBody>
      </p:sp>
      <p:pic>
        <p:nvPicPr>
          <p:cNvPr id="6" name="Shape 92"/>
          <p:cNvPicPr preferRelativeResize="0"/>
          <p:nvPr/>
        </p:nvPicPr>
        <p:blipFill>
          <a:blip r:embed="rId3">
            <a:alphaModFix/>
          </a:blip>
          <a:stretch>
            <a:fillRect/>
          </a:stretch>
        </p:blipFill>
        <p:spPr>
          <a:xfrm>
            <a:off x="3275734" y="1671203"/>
            <a:ext cx="2571750" cy="1285875"/>
          </a:xfrm>
          <a:prstGeom prst="rect">
            <a:avLst/>
          </a:prstGeom>
          <a:noFill/>
          <a:ln>
            <a:noFill/>
          </a:ln>
        </p:spPr>
      </p:pic>
      <p:sp>
        <p:nvSpPr>
          <p:cNvPr id="2" name="Espace réservé du numéro de diapositive 1"/>
          <p:cNvSpPr>
            <a:spLocks noGrp="1"/>
          </p:cNvSpPr>
          <p:nvPr>
            <p:ph type="sldNum" sz="quarter" idx="12"/>
          </p:nvPr>
        </p:nvSpPr>
        <p:spPr>
          <a:xfrm>
            <a:off x="8032526" y="4728745"/>
            <a:ext cx="789383" cy="273844"/>
          </a:xfrm>
        </p:spPr>
        <p:txBody>
          <a:bodyPr/>
          <a:lstStyle/>
          <a:p>
            <a:pPr lvl="0" algn="r">
              <a:spcBef>
                <a:spcPts val="0"/>
              </a:spcBef>
              <a:buNone/>
            </a:pPr>
            <a:fld id="{00000000-1234-1234-1234-123412341234}" type="slidenum">
              <a:rPr lang="fr" sz="1000" smtClean="0">
                <a:solidFill>
                  <a:schemeClr val="dk2"/>
                </a:solidFill>
                <a:latin typeface="Open Sans"/>
                <a:ea typeface="Open Sans"/>
                <a:cs typeface="Open Sans"/>
                <a:sym typeface="Open Sans"/>
              </a:rPr>
              <a:t>5</a:t>
            </a:fld>
            <a:endParaRPr lang="fr"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4205446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p:spPr>
        <p:txBody>
          <a:bodyPr lIns="91425" tIns="91425" rIns="91425" bIns="91425" anchor="t" anchorCtr="0">
            <a:noAutofit/>
          </a:bodyPr>
          <a:lstStyle/>
          <a:p>
            <a:pPr lvl="0">
              <a:lnSpc>
                <a:spcPct val="115000"/>
              </a:lnSpc>
              <a:spcBef>
                <a:spcPts val="0"/>
              </a:spcBef>
              <a:spcAft>
                <a:spcPts val="1600"/>
              </a:spcAft>
            </a:pPr>
            <a:r>
              <a:rPr lang="fr" sz="3200" dirty="0">
                <a:latin typeface="Lato" panose="020B0604020202020204" charset="0"/>
                <a:ea typeface="Lato"/>
                <a:cs typeface="Lato"/>
                <a:sym typeface="Lato"/>
              </a:rPr>
              <a:t>1- Mise en scene </a:t>
            </a:r>
            <a:endParaRPr lang="fr" sz="3200" b="0" dirty="0">
              <a:latin typeface="Lato" panose="020B0604020202020204" charset="0"/>
              <a:ea typeface="Lato"/>
              <a:cs typeface="Lato"/>
              <a:sym typeface="Lato"/>
            </a:endParaRPr>
          </a:p>
        </p:txBody>
      </p:sp>
      <p:sp>
        <p:nvSpPr>
          <p:cNvPr id="5" name="Shape 91"/>
          <p:cNvSpPr txBox="1">
            <a:spLocks/>
          </p:cNvSpPr>
          <p:nvPr/>
        </p:nvSpPr>
        <p:spPr>
          <a:xfrm>
            <a:off x="183533" y="1992105"/>
            <a:ext cx="8520600" cy="2493300"/>
          </a:xfrm>
          <a:prstGeom prst="rect">
            <a:avLst/>
          </a:prstGeom>
        </p:spPr>
        <p:txBody>
          <a:bodyPr lIns="91425" tIns="91425" rIns="91425" bIns="91425" anchor="t" anchorCtr="0">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algn="just">
              <a:spcBef>
                <a:spcPts val="0"/>
              </a:spcBef>
              <a:buFont typeface="Wingdings 2" panose="05020102010507070707" pitchFamily="18" charset="2"/>
              <a:buNone/>
            </a:pPr>
            <a:r>
              <a:rPr lang="fr-FR" sz="1600" dirty="0">
                <a:latin typeface="Lato" panose="020B0604020202020204" charset="0"/>
              </a:rPr>
              <a:t>Le projet se résume en un ensemble de tâches : </a:t>
            </a:r>
          </a:p>
          <a:p>
            <a:pPr algn="just">
              <a:spcBef>
                <a:spcPts val="0"/>
              </a:spcBef>
              <a:buFontTx/>
              <a:buChar char="-"/>
            </a:pPr>
            <a:r>
              <a:rPr lang="fr-FR" sz="1600" dirty="0">
                <a:latin typeface="Lato" panose="020B0604020202020204" charset="0"/>
              </a:rPr>
              <a:t>La migration vers </a:t>
            </a:r>
            <a:r>
              <a:rPr lang="fr-FR" sz="1600" dirty="0" err="1">
                <a:latin typeface="Lato" panose="020B0604020202020204" charset="0"/>
              </a:rPr>
              <a:t>Big</a:t>
            </a:r>
            <a:r>
              <a:rPr lang="fr-FR" sz="1600" dirty="0">
                <a:latin typeface="Lato" panose="020B0604020202020204" charset="0"/>
              </a:rPr>
              <a:t> Data,</a:t>
            </a:r>
          </a:p>
          <a:p>
            <a:pPr algn="just">
              <a:spcBef>
                <a:spcPts val="0"/>
              </a:spcBef>
              <a:buFontTx/>
              <a:buChar char="-"/>
            </a:pPr>
            <a:r>
              <a:rPr lang="fr-FR" sz="1600" dirty="0">
                <a:latin typeface="Lato" panose="020B0604020202020204" charset="0"/>
              </a:rPr>
              <a:t>L’analyse des logs,</a:t>
            </a:r>
          </a:p>
          <a:p>
            <a:pPr algn="just">
              <a:spcBef>
                <a:spcPts val="0"/>
              </a:spcBef>
              <a:buFontTx/>
              <a:buChar char="-"/>
            </a:pPr>
            <a:r>
              <a:rPr lang="fr-FR" sz="1600" dirty="0">
                <a:latin typeface="Lato" panose="020B0604020202020204" charset="0"/>
              </a:rPr>
              <a:t>La migration vers une solution </a:t>
            </a:r>
            <a:r>
              <a:rPr lang="fr-FR" sz="1600" dirty="0" err="1">
                <a:latin typeface="Lato" panose="020B0604020202020204" charset="0"/>
              </a:rPr>
              <a:t>NoSQL</a:t>
            </a:r>
            <a:r>
              <a:rPr lang="fr-FR" sz="1600" dirty="0">
                <a:latin typeface="Lato" panose="020B0604020202020204" charset="0"/>
              </a:rPr>
              <a:t> orientée graphes,</a:t>
            </a:r>
          </a:p>
          <a:p>
            <a:pPr algn="just">
              <a:spcBef>
                <a:spcPts val="0"/>
              </a:spcBef>
              <a:buFontTx/>
              <a:buChar char="-"/>
            </a:pPr>
            <a:r>
              <a:rPr lang="fr-FR" sz="1600" dirty="0">
                <a:latin typeface="Lato" panose="020B0604020202020204" charset="0"/>
              </a:rPr>
              <a:t>La réalisation de nuages de mots pour chaque compagnie aérienne.</a:t>
            </a:r>
          </a:p>
          <a:p>
            <a:pPr algn="just">
              <a:spcBef>
                <a:spcPts val="0"/>
              </a:spcBef>
              <a:buFontTx/>
              <a:buChar char="-"/>
            </a:pPr>
            <a:endParaRPr lang="fr-FR" sz="1600" dirty="0">
              <a:latin typeface="Lato" panose="020B0604020202020204" charset="0"/>
            </a:endParaRPr>
          </a:p>
          <a:p>
            <a:pPr marL="0" indent="0" algn="just">
              <a:spcBef>
                <a:spcPts val="0"/>
              </a:spcBef>
              <a:buNone/>
            </a:pPr>
            <a:r>
              <a:rPr lang="fr-FR" sz="1600" dirty="0">
                <a:latin typeface="Lato" panose="020B0604020202020204" charset="0"/>
              </a:rPr>
              <a:t>Le but étant d’aider l’utilisateur à trouver la meilleure opportunité de voyage de point de vue prix et confort,</a:t>
            </a:r>
          </a:p>
        </p:txBody>
      </p:sp>
      <p:sp>
        <p:nvSpPr>
          <p:cNvPr id="2" name="Espace réservé du numéro de diapositive 1"/>
          <p:cNvSpPr>
            <a:spLocks noGrp="1"/>
          </p:cNvSpPr>
          <p:nvPr>
            <p:ph type="sldNum" sz="quarter" idx="12"/>
          </p:nvPr>
        </p:nvSpPr>
        <p:spPr>
          <a:xfrm>
            <a:off x="7990644" y="4708197"/>
            <a:ext cx="789383" cy="273844"/>
          </a:xfrm>
        </p:spPr>
        <p:txBody>
          <a:bodyPr/>
          <a:lstStyle/>
          <a:p>
            <a:pPr lvl="0" algn="r">
              <a:spcBef>
                <a:spcPts val="0"/>
              </a:spcBef>
              <a:buNone/>
            </a:pPr>
            <a:fld id="{00000000-1234-1234-1234-123412341234}" type="slidenum">
              <a:rPr lang="fr" sz="1000" smtClean="0">
                <a:solidFill>
                  <a:schemeClr val="dk2"/>
                </a:solidFill>
                <a:latin typeface="Open Sans"/>
                <a:ea typeface="Open Sans"/>
                <a:cs typeface="Open Sans"/>
                <a:sym typeface="Open Sans"/>
              </a:rPr>
              <a:t>6</a:t>
            </a:fld>
            <a:endParaRPr lang="fr" sz="1000" dirty="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3948465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2703" y="553264"/>
            <a:ext cx="8272212" cy="741249"/>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fr" sz="2600" b="0" dirty="0">
                <a:latin typeface="Lato" panose="020B0604020202020204" charset="0"/>
                <a:ea typeface="Lato"/>
                <a:cs typeface="Lato"/>
                <a:sym typeface="Lato"/>
              </a:rPr>
              <a:t>Etapes </a:t>
            </a:r>
            <a:r>
              <a:rPr lang="fr-FR" sz="2600" b="0" dirty="0">
                <a:latin typeface="Lato" panose="020B0604020202020204" charset="0"/>
                <a:ea typeface="Lato"/>
                <a:cs typeface="Lato"/>
                <a:sym typeface="Lato"/>
              </a:rPr>
              <a:t>Pour la</a:t>
            </a:r>
            <a:r>
              <a:rPr lang="fr" sz="2600" b="0" dirty="0">
                <a:latin typeface="Lato" panose="020B0604020202020204" charset="0"/>
                <a:ea typeface="Lato"/>
                <a:cs typeface="Lato"/>
                <a:sym typeface="Lato"/>
              </a:rPr>
              <a:t> rEalisation du projet : </a:t>
            </a:r>
          </a:p>
        </p:txBody>
      </p:sp>
      <p:sp>
        <p:nvSpPr>
          <p:cNvPr id="103" name="Shape 103"/>
          <p:cNvSpPr/>
          <p:nvPr/>
        </p:nvSpPr>
        <p:spPr>
          <a:xfrm>
            <a:off x="1032437" y="1686325"/>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a:spcBef>
                <a:spcPts val="0"/>
              </a:spcBef>
              <a:buNone/>
            </a:pPr>
            <a:r>
              <a:rPr lang="fr" sz="1600" dirty="0">
                <a:solidFill>
                  <a:srgbClr val="FFFFFF"/>
                </a:solidFill>
                <a:latin typeface="Lato" panose="020B0604020202020204" charset="0"/>
              </a:rPr>
              <a:t>Source de données</a:t>
            </a:r>
          </a:p>
        </p:txBody>
      </p:sp>
      <p:sp>
        <p:nvSpPr>
          <p:cNvPr id="104" name="Shape 104"/>
          <p:cNvSpPr/>
          <p:nvPr/>
        </p:nvSpPr>
        <p:spPr>
          <a:xfrm>
            <a:off x="2728037" y="3207050"/>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sz="1600">
                <a:solidFill>
                  <a:srgbClr val="FFFFFF"/>
                </a:solidFill>
                <a:latin typeface="Lato" panose="020B0604020202020204" charset="0"/>
              </a:rPr>
              <a:t>Forwarder</a:t>
            </a:r>
          </a:p>
        </p:txBody>
      </p:sp>
      <p:sp>
        <p:nvSpPr>
          <p:cNvPr id="105" name="Shape 105"/>
          <p:cNvSpPr/>
          <p:nvPr/>
        </p:nvSpPr>
        <p:spPr>
          <a:xfrm>
            <a:off x="5080037" y="3207050"/>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sz="1600" dirty="0">
                <a:solidFill>
                  <a:srgbClr val="FFFFFF"/>
                </a:solidFill>
                <a:latin typeface="Lato" panose="020B0604020202020204" charset="0"/>
              </a:rPr>
              <a:t>Stockage </a:t>
            </a:r>
            <a:r>
              <a:rPr lang="fr" sz="1600">
                <a:solidFill>
                  <a:srgbClr val="FFFFFF"/>
                </a:solidFill>
                <a:latin typeface="Lato" panose="020B0604020202020204" charset="0"/>
              </a:rPr>
              <a:t>et archivage</a:t>
            </a:r>
            <a:endParaRPr lang="fr" sz="1600" dirty="0">
              <a:solidFill>
                <a:srgbClr val="FFFFFF"/>
              </a:solidFill>
              <a:latin typeface="Lato" panose="020B0604020202020204" charset="0"/>
            </a:endParaRPr>
          </a:p>
        </p:txBody>
      </p:sp>
      <p:sp>
        <p:nvSpPr>
          <p:cNvPr id="106" name="Shape 106"/>
          <p:cNvSpPr/>
          <p:nvPr/>
        </p:nvSpPr>
        <p:spPr>
          <a:xfrm>
            <a:off x="6775637" y="1686312"/>
            <a:ext cx="1695600" cy="783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pPr lvl="0" algn="ctr" rtl="0">
              <a:spcBef>
                <a:spcPts val="0"/>
              </a:spcBef>
              <a:buNone/>
            </a:pPr>
            <a:r>
              <a:rPr lang="fr" sz="1400" dirty="0">
                <a:solidFill>
                  <a:srgbClr val="FFFFFF"/>
                </a:solidFill>
                <a:latin typeface="Lato" panose="020B0604020202020204" charset="0"/>
              </a:rPr>
              <a:t>Visualisation </a:t>
            </a:r>
            <a:r>
              <a:rPr lang="fr" sz="1500" dirty="0">
                <a:solidFill>
                  <a:srgbClr val="FFFFFF"/>
                </a:solidFill>
                <a:latin typeface="Lato" panose="020B0604020202020204" charset="0"/>
              </a:rPr>
              <a:t>des données</a:t>
            </a:r>
          </a:p>
        </p:txBody>
      </p:sp>
      <p:cxnSp>
        <p:nvCxnSpPr>
          <p:cNvPr id="107" name="Shape 107"/>
          <p:cNvCxnSpPr>
            <a:cxnSpLocks/>
          </p:cNvCxnSpPr>
          <p:nvPr/>
        </p:nvCxnSpPr>
        <p:spPr>
          <a:xfrm>
            <a:off x="2209160" y="2469912"/>
            <a:ext cx="598827" cy="927915"/>
          </a:xfrm>
          <a:prstGeom prst="straightConnector1">
            <a:avLst/>
          </a:prstGeom>
          <a:noFill/>
          <a:ln w="9525" cap="flat" cmpd="sng">
            <a:solidFill>
              <a:schemeClr val="accent1">
                <a:lumMod val="75000"/>
              </a:schemeClr>
            </a:solidFill>
            <a:prstDash val="solid"/>
            <a:round/>
            <a:headEnd type="none" w="lg" len="lg"/>
            <a:tailEnd type="triangle" w="lg" len="lg"/>
          </a:ln>
        </p:spPr>
      </p:cxnSp>
      <p:cxnSp>
        <p:nvCxnSpPr>
          <p:cNvPr id="108" name="Shape 108"/>
          <p:cNvCxnSpPr>
            <a:stCxn id="104" idx="6"/>
            <a:endCxn id="105" idx="2"/>
          </p:cNvCxnSpPr>
          <p:nvPr/>
        </p:nvCxnSpPr>
        <p:spPr>
          <a:xfrm>
            <a:off x="4423637" y="3598850"/>
            <a:ext cx="656400" cy="0"/>
          </a:xfrm>
          <a:prstGeom prst="straightConnector1">
            <a:avLst/>
          </a:prstGeom>
          <a:noFill/>
          <a:ln w="9525" cap="flat" cmpd="sng">
            <a:solidFill>
              <a:schemeClr val="accent1">
                <a:lumMod val="75000"/>
              </a:schemeClr>
            </a:solidFill>
            <a:prstDash val="solid"/>
            <a:round/>
            <a:headEnd type="none" w="lg" len="lg"/>
            <a:tailEnd type="triangle" w="lg" len="lg"/>
          </a:ln>
        </p:spPr>
      </p:cxnSp>
      <p:cxnSp>
        <p:nvCxnSpPr>
          <p:cNvPr id="109" name="Shape 109"/>
          <p:cNvCxnSpPr>
            <a:cxnSpLocks/>
          </p:cNvCxnSpPr>
          <p:nvPr/>
        </p:nvCxnSpPr>
        <p:spPr>
          <a:xfrm rot="10800000" flipH="1">
            <a:off x="6716036" y="2448884"/>
            <a:ext cx="496500" cy="966600"/>
          </a:xfrm>
          <a:prstGeom prst="straightConnector1">
            <a:avLst/>
          </a:prstGeom>
          <a:noFill/>
          <a:ln w="9525" cap="flat" cmpd="sng">
            <a:solidFill>
              <a:schemeClr val="accent1">
                <a:lumMod val="75000"/>
              </a:schemeClr>
            </a:solidFill>
            <a:prstDash val="solid"/>
            <a:round/>
            <a:headEnd type="none" w="lg" len="lg"/>
            <a:tailEnd type="triangle" w="lg" len="lg"/>
          </a:ln>
        </p:spPr>
      </p:cxnSp>
      <p:sp>
        <p:nvSpPr>
          <p:cNvPr id="2" name="Espace réservé du numéro de diapositive 1"/>
          <p:cNvSpPr>
            <a:spLocks noGrp="1"/>
          </p:cNvSpPr>
          <p:nvPr>
            <p:ph type="sldNum" sz="quarter" idx="12"/>
          </p:nvPr>
        </p:nvSpPr>
        <p:spPr>
          <a:xfrm>
            <a:off x="7935532" y="4600781"/>
            <a:ext cx="789383" cy="273844"/>
          </a:xfrm>
        </p:spPr>
        <p:txBody>
          <a:bodyPr/>
          <a:lstStyle/>
          <a:p>
            <a:pPr lvl="0" algn="r">
              <a:spcBef>
                <a:spcPts val="0"/>
              </a:spcBef>
              <a:buNone/>
            </a:pPr>
            <a:fld id="{00000000-1234-1234-1234-123412341234}" type="slidenum">
              <a:rPr lang="fr" sz="1000" smtClean="0">
                <a:solidFill>
                  <a:schemeClr val="dk2"/>
                </a:solidFill>
                <a:latin typeface="Open Sans"/>
                <a:ea typeface="Open Sans"/>
                <a:cs typeface="Open Sans"/>
                <a:sym typeface="Open Sans"/>
              </a:rPr>
              <a:t>7</a:t>
            </a:fld>
            <a:endParaRPr lang="fr" sz="1000">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07790" y="1968191"/>
            <a:ext cx="8571300" cy="942000"/>
          </a:xfrm>
          <a:prstGeom prst="rect">
            <a:avLst/>
          </a:prstGeom>
        </p:spPr>
        <p:txBody>
          <a:bodyPr lIns="91425" tIns="91425" rIns="91425" bIns="91425" anchor="ctr" anchorCtr="0">
            <a:noAutofit/>
          </a:bodyPr>
          <a:lstStyle/>
          <a:p>
            <a:pPr lvl="0">
              <a:spcBef>
                <a:spcPts val="0"/>
              </a:spcBef>
              <a:buNone/>
            </a:pPr>
            <a:r>
              <a:rPr lang="fr-FR" sz="6000" b="1" dirty="0">
                <a:solidFill>
                  <a:schemeClr val="bg1">
                    <a:lumMod val="50000"/>
                  </a:schemeClr>
                </a:solidFill>
                <a:latin typeface="Lato" panose="020B0604020202020204" charset="0"/>
              </a:rPr>
              <a:t>2- Collecte des </a:t>
            </a:r>
            <a:r>
              <a:rPr lang="fr-FR" sz="6000" b="1" dirty="0" err="1">
                <a:solidFill>
                  <a:schemeClr val="bg1">
                    <a:lumMod val="50000"/>
                  </a:schemeClr>
                </a:solidFill>
                <a:latin typeface="Lato" panose="020B0604020202020204" charset="0"/>
              </a:rPr>
              <a:t>donnEes</a:t>
            </a:r>
            <a:endParaRPr lang="fr" sz="6000" b="1" dirty="0">
              <a:solidFill>
                <a:schemeClr val="bg1">
                  <a:lumMod val="50000"/>
                </a:schemeClr>
              </a:solidFill>
              <a:latin typeface="Lato" panose="020B0604020202020204" charset="0"/>
            </a:endParaRPr>
          </a:p>
        </p:txBody>
      </p:sp>
      <p:sp>
        <p:nvSpPr>
          <p:cNvPr id="2" name="Espace réservé du numéro de diapositive 1"/>
          <p:cNvSpPr>
            <a:spLocks noGrp="1"/>
          </p:cNvSpPr>
          <p:nvPr>
            <p:ph type="sldNum" idx="12"/>
          </p:nvPr>
        </p:nvSpPr>
        <p:spPr/>
        <p:txBody>
          <a:bodyPr/>
          <a:lstStyle/>
          <a:p>
            <a:pPr lvl="0">
              <a:spcBef>
                <a:spcPts val="0"/>
              </a:spcBef>
              <a:buNone/>
            </a:pPr>
            <a:fld id="{00000000-1234-1234-1234-123412341234}" type="slidenum">
              <a:rPr lang="fr" smtClean="0">
                <a:solidFill>
                  <a:schemeClr val="lt1"/>
                </a:solidFill>
              </a:rPr>
              <a:t>8</a:t>
            </a:fld>
            <a:endParaRPr lang="fr">
              <a:solidFill>
                <a:schemeClr val="lt1"/>
              </a:solidFill>
            </a:endParaRPr>
          </a:p>
        </p:txBody>
      </p:sp>
    </p:spTree>
    <p:extLst>
      <p:ext uri="{BB962C8B-B14F-4D97-AF65-F5344CB8AC3E}">
        <p14:creationId xmlns:p14="http://schemas.microsoft.com/office/powerpoint/2010/main" val="213530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3" name="Shape 102"/>
          <p:cNvSpPr txBox="1">
            <a:spLocks/>
          </p:cNvSpPr>
          <p:nvPr/>
        </p:nvSpPr>
        <p:spPr>
          <a:xfrm>
            <a:off x="452703" y="553264"/>
            <a:ext cx="8272212" cy="741249"/>
          </a:xfrm>
          <a:prstGeom prst="rect">
            <a:avLst/>
          </a:prstGeom>
        </p:spPr>
        <p:txBody>
          <a:bodyPr vert="horz" lIns="91425" tIns="91425" rIns="91425" bIns="91425" rtlCol="0" anchor="t" anchorCtr="0">
            <a:noAutofit/>
          </a:bodyPr>
          <a:lstStyle>
            <a:lvl1pPr lvl="0" algn="ctr" defTabSz="342900" rtl="0" eaLnBrk="1" latinLnBrk="0" hangingPunct="1">
              <a:spcBef>
                <a:spcPts val="0"/>
              </a:spcBef>
              <a:buNone/>
              <a:defRPr sz="2100" b="0" kern="1200" cap="all">
                <a:solidFill>
                  <a:schemeClr val="bg1"/>
                </a:solidFill>
                <a:latin typeface="+mj-lt"/>
                <a:ea typeface="+mj-ea"/>
                <a:cs typeface="+mj-cs"/>
              </a:defRPr>
            </a:lvl1pPr>
            <a:lvl2pPr lvl="1" algn="ctr" eaLnBrk="1" hangingPunct="1">
              <a:spcBef>
                <a:spcPts val="0"/>
              </a:spcBef>
              <a:defRPr>
                <a:solidFill>
                  <a:schemeClr val="tx2"/>
                </a:solidFill>
              </a:defRPr>
            </a:lvl2pPr>
            <a:lvl3pPr lvl="2" algn="ctr" eaLnBrk="1" hangingPunct="1">
              <a:spcBef>
                <a:spcPts val="0"/>
              </a:spcBef>
              <a:defRPr>
                <a:solidFill>
                  <a:schemeClr val="tx2"/>
                </a:solidFill>
              </a:defRPr>
            </a:lvl3pPr>
            <a:lvl4pPr lvl="3" algn="ctr" eaLnBrk="1" hangingPunct="1">
              <a:spcBef>
                <a:spcPts val="0"/>
              </a:spcBef>
              <a:defRPr>
                <a:solidFill>
                  <a:schemeClr val="tx2"/>
                </a:solidFill>
              </a:defRPr>
            </a:lvl4pPr>
            <a:lvl5pPr lvl="4" algn="ctr" eaLnBrk="1" hangingPunct="1">
              <a:spcBef>
                <a:spcPts val="0"/>
              </a:spcBef>
              <a:defRPr>
                <a:solidFill>
                  <a:schemeClr val="tx2"/>
                </a:solidFill>
              </a:defRPr>
            </a:lvl5pPr>
            <a:lvl6pPr lvl="5" algn="ctr" eaLnBrk="1" hangingPunct="1">
              <a:spcBef>
                <a:spcPts val="0"/>
              </a:spcBef>
              <a:defRPr>
                <a:solidFill>
                  <a:schemeClr val="tx2"/>
                </a:solidFill>
              </a:defRPr>
            </a:lvl6pPr>
            <a:lvl7pPr lvl="6" algn="ctr" eaLnBrk="1" hangingPunct="1">
              <a:spcBef>
                <a:spcPts val="0"/>
              </a:spcBef>
              <a:defRPr>
                <a:solidFill>
                  <a:schemeClr val="tx2"/>
                </a:solidFill>
              </a:defRPr>
            </a:lvl7pPr>
            <a:lvl8pPr lvl="7" algn="ctr" eaLnBrk="1" hangingPunct="1">
              <a:spcBef>
                <a:spcPts val="0"/>
              </a:spcBef>
              <a:defRPr>
                <a:solidFill>
                  <a:schemeClr val="tx2"/>
                </a:solidFill>
              </a:defRPr>
            </a:lvl8pPr>
            <a:lvl9pPr lvl="8" algn="ctr" eaLnBrk="1" hangingPunct="1">
              <a:spcBef>
                <a:spcPts val="0"/>
              </a:spcBef>
              <a:defRPr>
                <a:solidFill>
                  <a:schemeClr val="tx2"/>
                </a:solidFill>
              </a:defRPr>
            </a:lvl9pPr>
          </a:lstStyle>
          <a:p>
            <a:pPr algn="l">
              <a:lnSpc>
                <a:spcPct val="115000"/>
              </a:lnSpc>
              <a:spcAft>
                <a:spcPts val="1600"/>
              </a:spcAft>
            </a:pPr>
            <a:r>
              <a:rPr lang="fr" sz="2000" b="1" dirty="0">
                <a:solidFill>
                  <a:schemeClr val="accent1">
                    <a:lumMod val="75000"/>
                  </a:schemeClr>
                </a:solidFill>
                <a:latin typeface="Lato" panose="020B0604020202020204" charset="0"/>
                <a:ea typeface="Lato"/>
                <a:cs typeface="Lato"/>
                <a:sym typeface="Lato"/>
              </a:rPr>
              <a:t>2.1 – </a:t>
            </a:r>
            <a:r>
              <a:rPr lang="fr-FR" sz="2000" b="1" dirty="0">
                <a:solidFill>
                  <a:schemeClr val="accent1">
                    <a:lumMod val="75000"/>
                  </a:schemeClr>
                </a:solidFill>
                <a:latin typeface="Lato" panose="020B0604020202020204" charset="0"/>
                <a:ea typeface="Lato"/>
                <a:cs typeface="Lato"/>
                <a:sym typeface="Lato"/>
              </a:rPr>
              <a:t>Source de </a:t>
            </a:r>
            <a:r>
              <a:rPr lang="fr-FR" sz="2000" b="1" dirty="0" err="1">
                <a:solidFill>
                  <a:schemeClr val="accent1">
                    <a:lumMod val="75000"/>
                  </a:schemeClr>
                </a:solidFill>
                <a:latin typeface="Lato" panose="020B0604020202020204" charset="0"/>
                <a:ea typeface="Lato"/>
                <a:cs typeface="Lato"/>
                <a:sym typeface="Lato"/>
              </a:rPr>
              <a:t>donnees</a:t>
            </a:r>
            <a:endParaRPr lang="fr" sz="2000" b="1" dirty="0">
              <a:solidFill>
                <a:schemeClr val="accent1">
                  <a:lumMod val="75000"/>
                </a:schemeClr>
              </a:solidFill>
              <a:latin typeface="Lato" panose="020B0604020202020204" charset="0"/>
              <a:ea typeface="Lato"/>
              <a:cs typeface="Lato"/>
              <a:sym typeface="Lato"/>
            </a:endParaRPr>
          </a:p>
        </p:txBody>
      </p:sp>
      <p:pic>
        <p:nvPicPr>
          <p:cNvPr id="4" name="Shape 117"/>
          <p:cNvPicPr preferRelativeResize="0"/>
          <p:nvPr/>
        </p:nvPicPr>
        <p:blipFill>
          <a:blip r:embed="rId3">
            <a:alphaModFix/>
          </a:blip>
          <a:stretch>
            <a:fillRect/>
          </a:stretch>
        </p:blipFill>
        <p:spPr>
          <a:xfrm>
            <a:off x="2481280" y="1414373"/>
            <a:ext cx="3765776" cy="1233075"/>
          </a:xfrm>
          <a:prstGeom prst="rect">
            <a:avLst/>
          </a:prstGeom>
          <a:noFill/>
          <a:ln>
            <a:noFill/>
          </a:ln>
        </p:spPr>
      </p:pic>
      <p:sp>
        <p:nvSpPr>
          <p:cNvPr id="5" name="ZoneTexte 4"/>
          <p:cNvSpPr txBox="1"/>
          <p:nvPr/>
        </p:nvSpPr>
        <p:spPr>
          <a:xfrm>
            <a:off x="193638" y="3022167"/>
            <a:ext cx="8950362" cy="1446550"/>
          </a:xfrm>
          <a:prstGeom prst="rect">
            <a:avLst/>
          </a:prstGeom>
          <a:noFill/>
        </p:spPr>
        <p:txBody>
          <a:bodyPr wrap="square" rtlCol="0">
            <a:spAutoFit/>
          </a:bodyPr>
          <a:lstStyle/>
          <a:p>
            <a:pPr indent="457200">
              <a:lnSpc>
                <a:spcPct val="150000"/>
              </a:lnSpc>
            </a:pPr>
            <a:r>
              <a:rPr lang="fr" sz="1600" dirty="0">
                <a:solidFill>
                  <a:schemeClr val="tx2"/>
                </a:solidFill>
                <a:latin typeface="Lato" panose="020B0604020202020204" charset="0"/>
              </a:rPr>
              <a:t>Contrairement aux autres réseaux sociaux, Twitter a pour but d'enclencher des débats et de faire réagir ses utilisateurs. Pour cela, Twitter contient des informations intéressantes et pertinentes  qui reflètent les opinions de ses utilisateurs. </a:t>
            </a:r>
          </a:p>
          <a:p>
            <a:pPr>
              <a:spcBef>
                <a:spcPts val="0"/>
              </a:spcBef>
              <a:buFont typeface="Wingdings 2" panose="05020102010507070707" pitchFamily="18" charset="2"/>
              <a:buNone/>
            </a:pPr>
            <a:r>
              <a:rPr lang="fr" sz="1600" dirty="0">
                <a:solidFill>
                  <a:schemeClr val="tx2"/>
                </a:solidFill>
                <a:latin typeface="Lato" panose="020B0604020202020204" charset="0"/>
              </a:rPr>
              <a:t>Les utilisateurs utilisent les hashtags pour donner de l’importance à leurs mots clés.  </a:t>
            </a:r>
          </a:p>
        </p:txBody>
      </p:sp>
      <p:sp>
        <p:nvSpPr>
          <p:cNvPr id="6" name="Espace réservé du numéro de diapositive 5"/>
          <p:cNvSpPr>
            <a:spLocks noGrp="1"/>
          </p:cNvSpPr>
          <p:nvPr>
            <p:ph type="sldNum" idx="12"/>
          </p:nvPr>
        </p:nvSpPr>
        <p:spPr/>
        <p:txBody>
          <a:bodyPr/>
          <a:lstStyle/>
          <a:p>
            <a:pPr lvl="0">
              <a:spcBef>
                <a:spcPts val="0"/>
              </a:spcBef>
              <a:buNone/>
            </a:pPr>
            <a:fld id="{00000000-1234-1234-1234-123412341234}" type="slidenum">
              <a:rPr lang="fr" sz="1000" smtClean="0">
                <a:solidFill>
                  <a:schemeClr val="tx1"/>
                </a:solidFill>
              </a:rPr>
              <a:t>9</a:t>
            </a:fld>
            <a:endParaRPr lang="fr" sz="1000" dirty="0">
              <a:solidFill>
                <a:schemeClr val="tx1"/>
              </a:solidFill>
            </a:endParaRPr>
          </a:p>
        </p:txBody>
      </p:sp>
    </p:spTree>
    <p:extLst>
      <p:ext uri="{BB962C8B-B14F-4D97-AF65-F5344CB8AC3E}">
        <p14:creationId xmlns:p14="http://schemas.microsoft.com/office/powerpoint/2010/main" val="3191155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TM03457464[[fn=Dividende]]</Template>
  <TotalTime>597</TotalTime>
  <Words>1764</Words>
  <Application>Microsoft Office PowerPoint</Application>
  <PresentationFormat>Affichage à l'écran (16:9)</PresentationFormat>
  <Paragraphs>353</Paragraphs>
  <Slides>49</Slides>
  <Notes>49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49</vt:i4>
      </vt:variant>
    </vt:vector>
  </HeadingPairs>
  <TitlesOfParts>
    <vt:vector size="56" baseType="lpstr">
      <vt:lpstr>Gill Sans MT</vt:lpstr>
      <vt:lpstr>Open Sans</vt:lpstr>
      <vt:lpstr>Arial</vt:lpstr>
      <vt:lpstr>Wingdings</vt:lpstr>
      <vt:lpstr>Wingdings 2</vt:lpstr>
      <vt:lpstr>Lato</vt:lpstr>
      <vt:lpstr>Dividende</vt:lpstr>
      <vt:lpstr>Solution Azule pour liligo </vt:lpstr>
      <vt:lpstr>plan </vt:lpstr>
      <vt:lpstr>MISE EN SCENE</vt:lpstr>
      <vt:lpstr>1- Mise en scene </vt:lpstr>
      <vt:lpstr>1- Mise en scene </vt:lpstr>
      <vt:lpstr>1- Mise en scene </vt:lpstr>
      <vt:lpstr>Etapes Pour la rEalisation du projet : </vt:lpstr>
      <vt:lpstr>2- Collecte des donnEes</vt:lpstr>
      <vt:lpstr>Présentation PowerPoint</vt:lpstr>
      <vt:lpstr>2.2 Forwarder (1/3): Definition</vt:lpstr>
      <vt:lpstr>2.2 Forwarder (2/3):</vt:lpstr>
      <vt:lpstr>2.2 Forwarder (3/3): Choix final</vt:lpstr>
      <vt:lpstr>3- Stockage et recherche des donnees</vt:lpstr>
      <vt:lpstr>3 - Stockage &amp; recherche(1/4): Definition</vt:lpstr>
      <vt:lpstr>3- Stockage &amp; recherche(2/4):  3.1- LES Bases de donnees NOSQL :</vt:lpstr>
      <vt:lpstr>3- Stockage &amp; recherche(3/4): Etude comparative  3.2- moteur de recherche :</vt:lpstr>
      <vt:lpstr>3- Stockage &amp; Archivage (4/4): CHOIX FINAL</vt:lpstr>
      <vt:lpstr>4- Visualisation des donnees</vt:lpstr>
      <vt:lpstr>4.1- Outil de data Visualisation(1/3): </vt:lpstr>
      <vt:lpstr>4.1- Outil de data Visualisation (2/3): </vt:lpstr>
      <vt:lpstr>4.1- Outil de data Visualisation (3/3): </vt:lpstr>
      <vt:lpstr>4.2- Kibana TagCloud Plugin :  </vt:lpstr>
      <vt:lpstr>proof Of concept: </vt:lpstr>
      <vt:lpstr>5- Passage en production</vt:lpstr>
      <vt:lpstr>5.1- Les bonnes pratiques pour la production :</vt:lpstr>
      <vt:lpstr>5.2- Sauvegarde et restauration des donnEes : Broker(1/3):</vt:lpstr>
      <vt:lpstr>5.2- Sauvegarde et restauration des donnEes : Broker(2/3):</vt:lpstr>
      <vt:lpstr>5.2- Sauvegarde et restauration des donnEes : Broker(3/3):</vt:lpstr>
      <vt:lpstr>5.2- Sauvegarde et restauration des donnEes :</vt:lpstr>
      <vt:lpstr>5.3- Les protocoles de transfert : </vt:lpstr>
      <vt:lpstr>5.4- Monitoring:  5.4.1- Elasticsearch Monitoring and Management Plugins :</vt:lpstr>
      <vt:lpstr>5.4- Monitoring:  5.4.2- maRVEL</vt:lpstr>
      <vt:lpstr>5.5- Securite:</vt:lpstr>
      <vt:lpstr>6- Configuration du cluster elasticsearch</vt:lpstr>
      <vt:lpstr>Présentation PowerPoint</vt:lpstr>
      <vt:lpstr>Présentation PowerPoint</vt:lpstr>
      <vt:lpstr>7- Coût FINANCIER</vt:lpstr>
      <vt:lpstr>7- COÛT Financier :</vt:lpstr>
      <vt:lpstr>7- COÛT Financier :</vt:lpstr>
      <vt:lpstr>8- Gestion du projet</vt:lpstr>
      <vt:lpstr>8.1- Methodes agiles:</vt:lpstr>
      <vt:lpstr>8.2- Diagramme de gantt</vt:lpstr>
      <vt:lpstr>9- DEMONSTRATION</vt:lpstr>
      <vt:lpstr>Merci de votre attention!</vt:lpstr>
      <vt:lpstr>Merci de votre attention!</vt:lpstr>
      <vt:lpstr>Merci de votre attention!</vt:lpstr>
      <vt:lpstr>Merci de votre attention!</vt:lpstr>
      <vt:lpstr>Merci de votre attention!</vt:lpstr>
      <vt:lpstr>Merci de votre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hiba hadj kacem</dc:creator>
  <cp:lastModifiedBy>imsd12</cp:lastModifiedBy>
  <cp:revision>117</cp:revision>
  <dcterms:modified xsi:type="dcterms:W3CDTF">2017-01-07T14:30:56Z</dcterms:modified>
</cp:coreProperties>
</file>