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8"/>
  </p:notesMasterIdLst>
  <p:sldIdLst>
    <p:sldId id="256" r:id="rId2"/>
    <p:sldId id="285" r:id="rId3"/>
    <p:sldId id="257" r:id="rId4"/>
    <p:sldId id="288" r:id="rId5"/>
    <p:sldId id="289" r:id="rId6"/>
    <p:sldId id="290" r:id="rId7"/>
    <p:sldId id="291" r:id="rId8"/>
    <p:sldId id="292" r:id="rId9"/>
    <p:sldId id="293" r:id="rId10"/>
    <p:sldId id="294" r:id="rId11"/>
    <p:sldId id="295" r:id="rId12"/>
    <p:sldId id="298" r:id="rId13"/>
    <p:sldId id="296"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279" r:id="rId27"/>
  </p:sldIdLst>
  <p:sldSz cx="9144000" cy="5143500" type="screen16x9"/>
  <p:notesSz cx="6858000" cy="9144000"/>
  <p:embeddedFontLst>
    <p:embeddedFont>
      <p:font typeface="Source Sans Pro" panose="020B0604020202020204" charset="0"/>
      <p:regular r:id="rId29"/>
      <p:bold r:id="rId30"/>
      <p:italic r:id="rId31"/>
      <p:boldItalic r:id="rId32"/>
    </p:embeddedFont>
    <p:embeddedFont>
      <p:font typeface="Montserrat"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D68835-C8AF-43CA-B3F6-153E68EEFE36}">
  <a:tblStyle styleId="{A1D68835-C8AF-43CA-B3F6-153E68EEFE3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63" autoAdjust="0"/>
    <p:restoredTop sz="94660"/>
  </p:normalViewPr>
  <p:slideViewPr>
    <p:cSldViewPr snapToGrid="0">
      <p:cViewPr varScale="1">
        <p:scale>
          <a:sx n="86" d="100"/>
          <a:sy n="86" d="100"/>
        </p:scale>
        <p:origin x="904"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815713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564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1165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672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210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1480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976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72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7782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4252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6001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70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785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2140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1981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136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2416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012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1865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7635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2611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894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2280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5" y="0"/>
            <a:ext cx="9144000" cy="2571600"/>
          </a:xfrm>
          <a:prstGeom prst="rect">
            <a:avLst/>
          </a:pr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 name="Google Shape;12;p2"/>
          <p:cNvSpPr txBox="1">
            <a:spLocks noGrp="1"/>
          </p:cNvSpPr>
          <p:nvPr>
            <p:ph type="ctrTitle"/>
          </p:nvPr>
        </p:nvSpPr>
        <p:spPr>
          <a:xfrm>
            <a:off x="1139200" y="645550"/>
            <a:ext cx="6865800" cy="19263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25" y="0"/>
            <a:ext cx="9144000" cy="2571600"/>
          </a:xfrm>
          <a:prstGeom prst="rect">
            <a:avLst/>
          </a:pr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3"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6" name="Google Shape;16;p3"/>
          <p:cNvSpPr txBox="1">
            <a:spLocks noGrp="1"/>
          </p:cNvSpPr>
          <p:nvPr>
            <p:ph type="ctrTitle"/>
          </p:nvPr>
        </p:nvSpPr>
        <p:spPr>
          <a:xfrm>
            <a:off x="1154400" y="2726350"/>
            <a:ext cx="6835200" cy="1159800"/>
          </a:xfrm>
          <a:prstGeom prst="rect">
            <a:avLst/>
          </a:prstGeom>
        </p:spPr>
        <p:txBody>
          <a:bodyPr spcFirstLastPara="1" wrap="square" lIns="91425" tIns="91425" rIns="91425" bIns="91425" anchor="t" anchorCtr="0"/>
          <a:lstStyle>
            <a:lvl1pPr lvl="0" rtl="0">
              <a:spcBef>
                <a:spcPts val="0"/>
              </a:spcBef>
              <a:spcAft>
                <a:spcPts val="0"/>
              </a:spcAft>
              <a:buClr>
                <a:srgbClr val="00BEF2"/>
              </a:buClr>
              <a:buSzPts val="3000"/>
              <a:buNone/>
              <a:defRPr sz="3000">
                <a:solidFill>
                  <a:srgbClr val="00BEF2"/>
                </a:solidFill>
              </a:defRPr>
            </a:lvl1pPr>
            <a:lvl2pPr lvl="1" rtl="0">
              <a:spcBef>
                <a:spcPts val="0"/>
              </a:spcBef>
              <a:spcAft>
                <a:spcPts val="0"/>
              </a:spcAft>
              <a:buClr>
                <a:srgbClr val="00BEF2"/>
              </a:buClr>
              <a:buSzPts val="3000"/>
              <a:buNone/>
              <a:defRPr sz="3000">
                <a:solidFill>
                  <a:srgbClr val="00BEF2"/>
                </a:solidFill>
              </a:defRPr>
            </a:lvl2pPr>
            <a:lvl3pPr lvl="2" rtl="0">
              <a:spcBef>
                <a:spcPts val="0"/>
              </a:spcBef>
              <a:spcAft>
                <a:spcPts val="0"/>
              </a:spcAft>
              <a:buClr>
                <a:srgbClr val="00BEF2"/>
              </a:buClr>
              <a:buSzPts val="3000"/>
              <a:buNone/>
              <a:defRPr sz="3000">
                <a:solidFill>
                  <a:srgbClr val="00BEF2"/>
                </a:solidFill>
              </a:defRPr>
            </a:lvl3pPr>
            <a:lvl4pPr lvl="3" rtl="0">
              <a:spcBef>
                <a:spcPts val="0"/>
              </a:spcBef>
              <a:spcAft>
                <a:spcPts val="0"/>
              </a:spcAft>
              <a:buClr>
                <a:srgbClr val="00BEF2"/>
              </a:buClr>
              <a:buSzPts val="3000"/>
              <a:buNone/>
              <a:defRPr sz="3000">
                <a:solidFill>
                  <a:srgbClr val="00BEF2"/>
                </a:solidFill>
              </a:defRPr>
            </a:lvl4pPr>
            <a:lvl5pPr lvl="4" rtl="0">
              <a:spcBef>
                <a:spcPts val="0"/>
              </a:spcBef>
              <a:spcAft>
                <a:spcPts val="0"/>
              </a:spcAft>
              <a:buClr>
                <a:srgbClr val="00BEF2"/>
              </a:buClr>
              <a:buSzPts val="3000"/>
              <a:buNone/>
              <a:defRPr sz="3000">
                <a:solidFill>
                  <a:srgbClr val="00BEF2"/>
                </a:solidFill>
              </a:defRPr>
            </a:lvl5pPr>
            <a:lvl6pPr lvl="5" rtl="0">
              <a:spcBef>
                <a:spcPts val="0"/>
              </a:spcBef>
              <a:spcAft>
                <a:spcPts val="0"/>
              </a:spcAft>
              <a:buClr>
                <a:srgbClr val="00BEF2"/>
              </a:buClr>
              <a:buSzPts val="3000"/>
              <a:buNone/>
              <a:defRPr sz="3000">
                <a:solidFill>
                  <a:srgbClr val="00BEF2"/>
                </a:solidFill>
              </a:defRPr>
            </a:lvl6pPr>
            <a:lvl7pPr lvl="6" rtl="0">
              <a:spcBef>
                <a:spcPts val="0"/>
              </a:spcBef>
              <a:spcAft>
                <a:spcPts val="0"/>
              </a:spcAft>
              <a:buClr>
                <a:srgbClr val="00BEF2"/>
              </a:buClr>
              <a:buSzPts val="3000"/>
              <a:buNone/>
              <a:defRPr sz="3000">
                <a:solidFill>
                  <a:srgbClr val="00BEF2"/>
                </a:solidFill>
              </a:defRPr>
            </a:lvl7pPr>
            <a:lvl8pPr lvl="7" rtl="0">
              <a:spcBef>
                <a:spcPts val="0"/>
              </a:spcBef>
              <a:spcAft>
                <a:spcPts val="0"/>
              </a:spcAft>
              <a:buClr>
                <a:srgbClr val="00BEF2"/>
              </a:buClr>
              <a:buSzPts val="3000"/>
              <a:buNone/>
              <a:defRPr sz="3000">
                <a:solidFill>
                  <a:srgbClr val="00BEF2"/>
                </a:solidFill>
              </a:defRPr>
            </a:lvl8pPr>
            <a:lvl9pPr lvl="8" rtl="0">
              <a:spcBef>
                <a:spcPts val="0"/>
              </a:spcBef>
              <a:spcAft>
                <a:spcPts val="0"/>
              </a:spcAft>
              <a:buClr>
                <a:srgbClr val="00BEF2"/>
              </a:buClr>
              <a:buSzPts val="3000"/>
              <a:buNone/>
              <a:defRPr sz="3000">
                <a:solidFill>
                  <a:srgbClr val="00BEF2"/>
                </a:solidFill>
              </a:defRPr>
            </a:lvl9pPr>
          </a:lstStyle>
          <a:p>
            <a:endParaRPr/>
          </a:p>
        </p:txBody>
      </p:sp>
      <p:sp>
        <p:nvSpPr>
          <p:cNvPr id="17" name="Google Shape;17;p3"/>
          <p:cNvSpPr txBox="1">
            <a:spLocks noGrp="1"/>
          </p:cNvSpPr>
          <p:nvPr>
            <p:ph type="subTitle" idx="1"/>
          </p:nvPr>
        </p:nvSpPr>
        <p:spPr>
          <a:xfrm>
            <a:off x="1154400" y="3221050"/>
            <a:ext cx="6835200" cy="784800"/>
          </a:xfrm>
          <a:prstGeom prst="rect">
            <a:avLst/>
          </a:prstGeom>
        </p:spPr>
        <p:txBody>
          <a:bodyPr spcFirstLastPara="1" wrap="square" lIns="91425" tIns="91425" rIns="91425" bIns="91425" anchor="t" anchorCtr="0"/>
          <a:lstStyle>
            <a:lvl1pPr lvl="0" rtl="0">
              <a:spcBef>
                <a:spcPts val="0"/>
              </a:spcBef>
              <a:spcAft>
                <a:spcPts val="0"/>
              </a:spcAft>
              <a:buClr>
                <a:srgbClr val="25516C"/>
              </a:buClr>
              <a:buSzPts val="1800"/>
              <a:buNone/>
              <a:defRPr sz="1800">
                <a:solidFill>
                  <a:srgbClr val="25516C"/>
                </a:solidFill>
              </a:defRPr>
            </a:lvl1pPr>
            <a:lvl2pPr lvl="1" rtl="0">
              <a:spcBef>
                <a:spcPts val="0"/>
              </a:spcBef>
              <a:spcAft>
                <a:spcPts val="0"/>
              </a:spcAft>
              <a:buClr>
                <a:srgbClr val="25516C"/>
              </a:buClr>
              <a:buSzPts val="1800"/>
              <a:buNone/>
              <a:defRPr sz="1800">
                <a:solidFill>
                  <a:srgbClr val="25516C"/>
                </a:solidFill>
              </a:defRPr>
            </a:lvl2pPr>
            <a:lvl3pPr lvl="2" rtl="0">
              <a:spcBef>
                <a:spcPts val="0"/>
              </a:spcBef>
              <a:spcAft>
                <a:spcPts val="0"/>
              </a:spcAft>
              <a:buClr>
                <a:srgbClr val="25516C"/>
              </a:buClr>
              <a:buSzPts val="1800"/>
              <a:buNone/>
              <a:defRPr sz="1800">
                <a:solidFill>
                  <a:srgbClr val="25516C"/>
                </a:solidFill>
              </a:defRPr>
            </a:lvl3pPr>
            <a:lvl4pPr lvl="3" rtl="0">
              <a:spcBef>
                <a:spcPts val="0"/>
              </a:spcBef>
              <a:spcAft>
                <a:spcPts val="0"/>
              </a:spcAft>
              <a:buClr>
                <a:srgbClr val="25516C"/>
              </a:buClr>
              <a:buSzPts val="1800"/>
              <a:buNone/>
              <a:defRPr sz="1800">
                <a:solidFill>
                  <a:srgbClr val="25516C"/>
                </a:solidFill>
              </a:defRPr>
            </a:lvl4pPr>
            <a:lvl5pPr lvl="4" rtl="0">
              <a:spcBef>
                <a:spcPts val="0"/>
              </a:spcBef>
              <a:spcAft>
                <a:spcPts val="0"/>
              </a:spcAft>
              <a:buClr>
                <a:srgbClr val="25516C"/>
              </a:buClr>
              <a:buSzPts val="1800"/>
              <a:buNone/>
              <a:defRPr sz="1800">
                <a:solidFill>
                  <a:srgbClr val="25516C"/>
                </a:solidFill>
              </a:defRPr>
            </a:lvl5pPr>
            <a:lvl6pPr lvl="5" rtl="0">
              <a:spcBef>
                <a:spcPts val="0"/>
              </a:spcBef>
              <a:spcAft>
                <a:spcPts val="0"/>
              </a:spcAft>
              <a:buClr>
                <a:srgbClr val="25516C"/>
              </a:buClr>
              <a:buSzPts val="1800"/>
              <a:buNone/>
              <a:defRPr sz="1800">
                <a:solidFill>
                  <a:srgbClr val="25516C"/>
                </a:solidFill>
              </a:defRPr>
            </a:lvl6pPr>
            <a:lvl7pPr lvl="6" rtl="0">
              <a:spcBef>
                <a:spcPts val="0"/>
              </a:spcBef>
              <a:spcAft>
                <a:spcPts val="0"/>
              </a:spcAft>
              <a:buClr>
                <a:srgbClr val="25516C"/>
              </a:buClr>
              <a:buSzPts val="1800"/>
              <a:buNone/>
              <a:defRPr sz="1800">
                <a:solidFill>
                  <a:srgbClr val="25516C"/>
                </a:solidFill>
              </a:defRPr>
            </a:lvl7pPr>
            <a:lvl8pPr lvl="7" rtl="0">
              <a:spcBef>
                <a:spcPts val="0"/>
              </a:spcBef>
              <a:spcAft>
                <a:spcPts val="0"/>
              </a:spcAft>
              <a:buClr>
                <a:srgbClr val="25516C"/>
              </a:buClr>
              <a:buSzPts val="1800"/>
              <a:buNone/>
              <a:defRPr sz="1800">
                <a:solidFill>
                  <a:srgbClr val="25516C"/>
                </a:solidFill>
              </a:defRPr>
            </a:lvl8pPr>
            <a:lvl9pPr lvl="8" rtl="0">
              <a:spcBef>
                <a:spcPts val="0"/>
              </a:spcBef>
              <a:spcAft>
                <a:spcPts val="0"/>
              </a:spcAft>
              <a:buClr>
                <a:srgbClr val="25516C"/>
              </a:buClr>
              <a:buSzPts val="1800"/>
              <a:buNone/>
              <a:defRPr sz="1800">
                <a:solidFill>
                  <a:srgbClr val="25516C"/>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 name="Google Shape;26;p5"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27" name="Google Shape;27;p5"/>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1010200" y="1434950"/>
            <a:ext cx="7131300" cy="27801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9" name="Google Shape;29;p5"/>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
        <p:cNvGrpSpPr/>
        <p:nvPr/>
      </p:nvGrpSpPr>
      <p:grpSpPr>
        <a:xfrm>
          <a:off x="0" y="0"/>
          <a:ext cx="0" cy="0"/>
          <a:chOff x="0" y="0"/>
          <a:chExt cx="0" cy="0"/>
        </a:xfrm>
      </p:grpSpPr>
      <p:sp>
        <p:nvSpPr>
          <p:cNvPr id="31" name="Google Shape;31;p6"/>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 name="Google Shape;32;p6"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Google Shape;33;p6"/>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1010200" y="1443000"/>
            <a:ext cx="3461400" cy="27645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80125" y="1443000"/>
            <a:ext cx="3461400" cy="27645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10200" y="648725"/>
            <a:ext cx="7131300" cy="671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1pPr>
            <a:lvl2pPr lvl="1">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2pPr>
            <a:lvl3pPr lvl="2">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3pPr>
            <a:lvl4pPr lvl="3">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4pPr>
            <a:lvl5pPr lvl="4">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5pPr>
            <a:lvl6pPr lvl="5">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6pPr>
            <a:lvl7pPr lvl="6">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7pPr>
            <a:lvl8pPr lvl="7">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8pPr>
            <a:lvl9pPr lvl="8">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1010200" y="1434950"/>
            <a:ext cx="7131300" cy="27801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1pPr>
            <a:lvl2pPr marL="914400" lvl="1"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2pPr>
            <a:lvl3pPr marL="1371600" lvl="2"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3pPr>
            <a:lvl4pPr marL="1828800" lvl="3"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4pPr>
            <a:lvl5pPr marL="2286000" lvl="4"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5pPr>
            <a:lvl6pPr marL="2743200" lvl="5"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6pPr>
            <a:lvl7pPr marL="3200400" lvl="6"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7pPr>
            <a:lvl8pPr marL="3657600" lvl="7"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8pPr>
            <a:lvl9pPr marL="4114800" lvl="8"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7766425" y="648725"/>
            <a:ext cx="548700" cy="671400"/>
          </a:xfrm>
          <a:prstGeom prst="rect">
            <a:avLst/>
          </a:prstGeom>
          <a:noFill/>
          <a:ln>
            <a:noFill/>
          </a:ln>
        </p:spPr>
        <p:txBody>
          <a:bodyPr spcFirstLastPara="1" wrap="square" lIns="91425" tIns="91425" rIns="91425" bIns="91425" anchor="b" anchorCtr="0">
            <a:noAutofit/>
          </a:bodyPr>
          <a:lstStyle>
            <a:lvl1pPr lvl="0" algn="r">
              <a:buNone/>
              <a:defRPr sz="1200">
                <a:solidFill>
                  <a:srgbClr val="FFFFFF"/>
                </a:solidFill>
                <a:latin typeface="Montserrat"/>
                <a:ea typeface="Montserrat"/>
                <a:cs typeface="Montserrat"/>
                <a:sym typeface="Montserrat"/>
              </a:defRPr>
            </a:lvl1pPr>
            <a:lvl2pPr lvl="1" algn="r">
              <a:buNone/>
              <a:defRPr sz="1200">
                <a:solidFill>
                  <a:srgbClr val="FFFFFF"/>
                </a:solidFill>
                <a:latin typeface="Montserrat"/>
                <a:ea typeface="Montserrat"/>
                <a:cs typeface="Montserrat"/>
                <a:sym typeface="Montserrat"/>
              </a:defRPr>
            </a:lvl2pPr>
            <a:lvl3pPr lvl="2" algn="r">
              <a:buNone/>
              <a:defRPr sz="1200">
                <a:solidFill>
                  <a:srgbClr val="FFFFFF"/>
                </a:solidFill>
                <a:latin typeface="Montserrat"/>
                <a:ea typeface="Montserrat"/>
                <a:cs typeface="Montserrat"/>
                <a:sym typeface="Montserrat"/>
              </a:defRPr>
            </a:lvl3pPr>
            <a:lvl4pPr lvl="3" algn="r">
              <a:buNone/>
              <a:defRPr sz="1200">
                <a:solidFill>
                  <a:srgbClr val="FFFFFF"/>
                </a:solidFill>
                <a:latin typeface="Montserrat"/>
                <a:ea typeface="Montserrat"/>
                <a:cs typeface="Montserrat"/>
                <a:sym typeface="Montserrat"/>
              </a:defRPr>
            </a:lvl4pPr>
            <a:lvl5pPr lvl="4" algn="r">
              <a:buNone/>
              <a:defRPr sz="1200">
                <a:solidFill>
                  <a:srgbClr val="FFFFFF"/>
                </a:solidFill>
                <a:latin typeface="Montserrat"/>
                <a:ea typeface="Montserrat"/>
                <a:cs typeface="Montserrat"/>
                <a:sym typeface="Montserrat"/>
              </a:defRPr>
            </a:lvl5pPr>
            <a:lvl6pPr lvl="5" algn="r">
              <a:buNone/>
              <a:defRPr sz="1200">
                <a:solidFill>
                  <a:srgbClr val="FFFFFF"/>
                </a:solidFill>
                <a:latin typeface="Montserrat"/>
                <a:ea typeface="Montserrat"/>
                <a:cs typeface="Montserrat"/>
                <a:sym typeface="Montserrat"/>
              </a:defRPr>
            </a:lvl6pPr>
            <a:lvl7pPr lvl="6" algn="r">
              <a:buNone/>
              <a:defRPr sz="1200">
                <a:solidFill>
                  <a:srgbClr val="FFFFFF"/>
                </a:solidFill>
                <a:latin typeface="Montserrat"/>
                <a:ea typeface="Montserrat"/>
                <a:cs typeface="Montserrat"/>
                <a:sym typeface="Montserrat"/>
              </a:defRPr>
            </a:lvl7pPr>
            <a:lvl8pPr lvl="7" algn="r">
              <a:buNone/>
              <a:defRPr sz="1200">
                <a:solidFill>
                  <a:srgbClr val="FFFFFF"/>
                </a:solidFill>
                <a:latin typeface="Montserrat"/>
                <a:ea typeface="Montserrat"/>
                <a:cs typeface="Montserrat"/>
                <a:sym typeface="Montserrat"/>
              </a:defRPr>
            </a:lvl8pPr>
            <a:lvl9pPr lvl="8" algn="r">
              <a:buNone/>
              <a:defRPr sz="1200">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www.gnu.org/software/bash/manual/html_node/Looping-Constructs.html"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gnu.org/software/bash/manual/html_node/"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linuxcareers.com/jobs/job-search-results/kw-linux-system-administrator/"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1139200" y="645550"/>
            <a:ext cx="6865800" cy="192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Bash</a:t>
            </a:r>
            <a:endParaRPr dirty="0"/>
          </a:p>
        </p:txBody>
      </p:sp>
      <p:grpSp>
        <p:nvGrpSpPr>
          <p:cNvPr id="71" name="Google Shape;71;p13"/>
          <p:cNvGrpSpPr/>
          <p:nvPr/>
        </p:nvGrpSpPr>
        <p:grpSpPr>
          <a:xfrm>
            <a:off x="6991960" y="3047878"/>
            <a:ext cx="1006738" cy="954227"/>
            <a:chOff x="5300400" y="3670175"/>
            <a:chExt cx="421300" cy="399325"/>
          </a:xfrm>
        </p:grpSpPr>
        <p:sp>
          <p:nvSpPr>
            <p:cNvPr id="72" name="Google Shape;72;p13"/>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EF2"/>
                </a:solidFill>
              </a:endParaRPr>
            </a:p>
          </p:txBody>
        </p:sp>
        <p:sp>
          <p:nvSpPr>
            <p:cNvPr id="73" name="Google Shape;73;p13"/>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EF2"/>
                </a:solidFill>
              </a:endParaRPr>
            </a:p>
          </p:txBody>
        </p:sp>
        <p:sp>
          <p:nvSpPr>
            <p:cNvPr id="74" name="Google Shape;74;p13"/>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EF2"/>
                </a:solidFill>
              </a:endParaRPr>
            </a:p>
          </p:txBody>
        </p:sp>
        <p:sp>
          <p:nvSpPr>
            <p:cNvPr id="75" name="Google Shape;75;p13"/>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EF2"/>
                </a:solidFill>
              </a:endParaRPr>
            </a:p>
          </p:txBody>
        </p:sp>
        <p:sp>
          <p:nvSpPr>
            <p:cNvPr id="76" name="Google Shape;76;p13"/>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EF2"/>
                </a:solidFill>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n-US" dirty="0"/>
              <a:t>Script Execution</a:t>
            </a:r>
            <a:endParaRPr dirty="0"/>
          </a:p>
        </p:txBody>
      </p:sp>
      <p:sp>
        <p:nvSpPr>
          <p:cNvPr id="84" name="Google Shape;84;p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10</a:t>
            </a:fld>
            <a:endParaRPr/>
          </a:p>
        </p:txBody>
      </p:sp>
      <p:sp>
        <p:nvSpPr>
          <p:cNvPr id="10" name="Google Shape;307;p37"/>
          <p:cNvSpPr txBox="1">
            <a:spLocks noGrp="1"/>
          </p:cNvSpPr>
          <p:nvPr>
            <p:ph type="body" idx="1"/>
          </p:nvPr>
        </p:nvSpPr>
        <p:spPr>
          <a:xfrm>
            <a:off x="989418" y="1585541"/>
            <a:ext cx="7131300" cy="2780100"/>
          </a:xfrm>
          <a:prstGeom prst="rect">
            <a:avLst/>
          </a:prstGeom>
        </p:spPr>
        <p:txBody>
          <a:bodyPr spcFirstLastPara="1" wrap="square" lIns="91425" tIns="91425" rIns="91425" bIns="91425" anchor="t" anchorCtr="0">
            <a:noAutofit/>
          </a:bodyPr>
          <a:lstStyle/>
          <a:p>
            <a:pPr marL="0" lvl="0" indent="0">
              <a:buNone/>
            </a:pPr>
            <a:r>
              <a:rPr lang="en-US" dirty="0"/>
              <a:t>Next, let's talk about an alternative way on how to run bash scripts. In a highly simplistic view, a bash script is nothing else just a text file containing instructions to be executed in order from top to bottom. How the instructions are interpreted depends on defined shebang or the way the script is executed.</a:t>
            </a:r>
            <a:endParaRPr lang="en-US" sz="1800" i="1" dirty="0" smtClean="0">
              <a:solidFill>
                <a:srgbClr val="00B0F0"/>
              </a:solidFill>
            </a:endParaRPr>
          </a:p>
        </p:txBody>
      </p:sp>
    </p:spTree>
    <p:extLst>
      <p:ext uri="{BB962C8B-B14F-4D97-AF65-F5344CB8AC3E}">
        <p14:creationId xmlns:p14="http://schemas.microsoft.com/office/powerpoint/2010/main" val="638908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n-US" dirty="0"/>
              <a:t>Script Execution</a:t>
            </a:r>
            <a:endParaRPr dirty="0"/>
          </a:p>
        </p:txBody>
      </p:sp>
      <p:sp>
        <p:nvSpPr>
          <p:cNvPr id="84" name="Google Shape;84;p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11</a:t>
            </a:fld>
            <a:endParaRPr/>
          </a:p>
        </p:txBody>
      </p:sp>
      <p:sp>
        <p:nvSpPr>
          <p:cNvPr id="10" name="Google Shape;307;p37"/>
          <p:cNvSpPr txBox="1">
            <a:spLocks noGrp="1"/>
          </p:cNvSpPr>
          <p:nvPr>
            <p:ph type="body" idx="1"/>
          </p:nvPr>
        </p:nvSpPr>
        <p:spPr>
          <a:xfrm>
            <a:off x="989418" y="1585541"/>
            <a:ext cx="7131300" cy="2780100"/>
          </a:xfrm>
          <a:prstGeom prst="rect">
            <a:avLst/>
          </a:prstGeom>
        </p:spPr>
        <p:txBody>
          <a:bodyPr spcFirstLastPara="1" wrap="square" lIns="91425" tIns="91425" rIns="91425" bIns="91425" anchor="t" anchorCtr="0">
            <a:noAutofit/>
          </a:bodyPr>
          <a:lstStyle/>
          <a:p>
            <a:pPr marL="0" lvl="0" indent="0">
              <a:buNone/>
            </a:pPr>
            <a:r>
              <a:rPr lang="en-US" dirty="0"/>
              <a:t>Another way to execute bash scripts is to call bash interpreter </a:t>
            </a:r>
            <a:r>
              <a:rPr lang="en-US" dirty="0" smtClean="0"/>
              <a:t>explicitly</a:t>
            </a:r>
            <a:r>
              <a:rPr lang="en-US" dirty="0"/>
              <a:t>, hence executing the script without the need to make the shell script executable and without declaring shebang directly within a shell script. By calling bash executable binary explicitly, the content of our </a:t>
            </a:r>
            <a:r>
              <a:rPr lang="en-US" dirty="0" smtClean="0"/>
              <a:t>file </a:t>
            </a:r>
            <a:r>
              <a:rPr lang="en-US" dirty="0"/>
              <a:t>is loaded and interpreted as Bash Shell Script.</a:t>
            </a:r>
            <a:endParaRPr lang="en-US" sz="1800" i="1" dirty="0" smtClean="0">
              <a:solidFill>
                <a:srgbClr val="00B0F0"/>
              </a:solidFill>
            </a:endParaRPr>
          </a:p>
        </p:txBody>
      </p:sp>
    </p:spTree>
    <p:extLst>
      <p:ext uri="{BB962C8B-B14F-4D97-AF65-F5344CB8AC3E}">
        <p14:creationId xmlns:p14="http://schemas.microsoft.com/office/powerpoint/2010/main" val="2395714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ctrTitle"/>
          </p:nvPr>
        </p:nvSpPr>
        <p:spPr>
          <a:xfrm>
            <a:off x="1154400" y="2726350"/>
            <a:ext cx="6835200" cy="1159800"/>
          </a:xfrm>
          <a:prstGeom prst="rect">
            <a:avLst/>
          </a:prstGeom>
        </p:spPr>
        <p:txBody>
          <a:bodyPr spcFirstLastPara="1" wrap="square" lIns="91425" tIns="91425" rIns="91425" bIns="91425" anchor="t" anchorCtr="0">
            <a:noAutofit/>
          </a:bodyPr>
          <a:lstStyle/>
          <a:p>
            <a:r>
              <a:rPr lang="en-US" dirty="0"/>
              <a:t>Relative vs Absolute Path</a:t>
            </a:r>
          </a:p>
        </p:txBody>
      </p:sp>
      <p:sp>
        <p:nvSpPr>
          <p:cNvPr id="99" name="Google Shape;99;p16"/>
          <p:cNvSpPr txBox="1">
            <a:spLocks noGrp="1"/>
          </p:cNvSpPr>
          <p:nvPr>
            <p:ph type="subTitle" idx="1"/>
          </p:nvPr>
        </p:nvSpPr>
        <p:spPr>
          <a:xfrm>
            <a:off x="1154400" y="3221050"/>
            <a:ext cx="68352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0" name="Google Shape;100;p16"/>
          <p:cNvSpPr txBox="1">
            <a:spLocks noGrp="1"/>
          </p:cNvSpPr>
          <p:nvPr>
            <p:ph type="sldNum" idx="4294967295"/>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12</a:t>
            </a:fld>
            <a:endParaRPr/>
          </a:p>
        </p:txBody>
      </p:sp>
      <p:sp>
        <p:nvSpPr>
          <p:cNvPr id="101" name="Google Shape;101;p16"/>
          <p:cNvSpPr txBox="1"/>
          <p:nvPr/>
        </p:nvSpPr>
        <p:spPr>
          <a:xfrm>
            <a:off x="1154400" y="865750"/>
            <a:ext cx="1733700" cy="1702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endParaRPr sz="7200"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3506805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r>
              <a:rPr lang="en-US" dirty="0"/>
              <a:t>Relative vs Absolute Path</a:t>
            </a:r>
          </a:p>
        </p:txBody>
      </p:sp>
      <p:sp>
        <p:nvSpPr>
          <p:cNvPr id="84" name="Google Shape;84;p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13</a:t>
            </a:fld>
            <a:endParaRPr/>
          </a:p>
        </p:txBody>
      </p:sp>
      <p:sp>
        <p:nvSpPr>
          <p:cNvPr id="10" name="Google Shape;307;p37"/>
          <p:cNvSpPr txBox="1">
            <a:spLocks noGrp="1"/>
          </p:cNvSpPr>
          <p:nvPr>
            <p:ph type="body" idx="1"/>
          </p:nvPr>
        </p:nvSpPr>
        <p:spPr>
          <a:xfrm>
            <a:off x="989418" y="1585541"/>
            <a:ext cx="7131300" cy="2780100"/>
          </a:xfrm>
          <a:prstGeom prst="rect">
            <a:avLst/>
          </a:prstGeom>
        </p:spPr>
        <p:txBody>
          <a:bodyPr spcFirstLastPara="1" wrap="square" lIns="91425" tIns="91425" rIns="91425" bIns="91425" anchor="t" anchorCtr="0">
            <a:noAutofit/>
          </a:bodyPr>
          <a:lstStyle/>
          <a:p>
            <a:pPr marL="0" lvl="0" indent="0">
              <a:buNone/>
            </a:pPr>
            <a:r>
              <a:rPr lang="en-US" dirty="0"/>
              <a:t>Lastly, before we program our first official bash shell script, let's briefly discuss shell navigation and the difference between a relative and absolute file path.</a:t>
            </a:r>
            <a:endParaRPr lang="en-US" sz="1800" i="1" dirty="0" smtClean="0">
              <a:solidFill>
                <a:srgbClr val="00B0F0"/>
              </a:solidFill>
            </a:endParaRPr>
          </a:p>
        </p:txBody>
      </p:sp>
    </p:spTree>
    <p:extLst>
      <p:ext uri="{BB962C8B-B14F-4D97-AF65-F5344CB8AC3E}">
        <p14:creationId xmlns:p14="http://schemas.microsoft.com/office/powerpoint/2010/main" val="2416460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r>
              <a:rPr lang="en-US" dirty="0"/>
              <a:t>Relative vs Absolute Path</a:t>
            </a:r>
          </a:p>
        </p:txBody>
      </p:sp>
      <p:sp>
        <p:nvSpPr>
          <p:cNvPr id="84" name="Google Shape;84;p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14</a:t>
            </a:fld>
            <a:endParaRPr/>
          </a:p>
        </p:txBody>
      </p:sp>
      <p:sp>
        <p:nvSpPr>
          <p:cNvPr id="10" name="Google Shape;307;p37"/>
          <p:cNvSpPr txBox="1">
            <a:spLocks noGrp="1"/>
          </p:cNvSpPr>
          <p:nvPr>
            <p:ph type="body" idx="1"/>
          </p:nvPr>
        </p:nvSpPr>
        <p:spPr>
          <a:xfrm>
            <a:off x="989418" y="1585541"/>
            <a:ext cx="7131300" cy="2780100"/>
          </a:xfrm>
          <a:prstGeom prst="rect">
            <a:avLst/>
          </a:prstGeom>
        </p:spPr>
        <p:txBody>
          <a:bodyPr spcFirstLastPara="1" wrap="square" lIns="91425" tIns="91425" rIns="91425" bIns="91425" anchor="t" anchorCtr="0">
            <a:noAutofit/>
          </a:bodyPr>
          <a:lstStyle/>
          <a:p>
            <a:pPr marL="0" lvl="0" indent="0">
              <a:buNone/>
            </a:pPr>
            <a:r>
              <a:rPr lang="en-US" dirty="0"/>
              <a:t>Probably the best analogy to explain a relative vs. absolute file path is to </a:t>
            </a:r>
            <a:r>
              <a:rPr lang="en-US" dirty="0" err="1"/>
              <a:t>visualise</a:t>
            </a:r>
            <a:r>
              <a:rPr lang="en-US" dirty="0"/>
              <a:t> GNU/Linux </a:t>
            </a:r>
            <a:r>
              <a:rPr lang="en-US" dirty="0" err="1"/>
              <a:t>filesystem</a:t>
            </a:r>
            <a:r>
              <a:rPr lang="en-US" dirty="0"/>
              <a:t> as a multiple </a:t>
            </a:r>
            <a:r>
              <a:rPr lang="en-US" dirty="0" err="1"/>
              <a:t>storey</a:t>
            </a:r>
            <a:r>
              <a:rPr lang="en-US" dirty="0"/>
              <a:t> building. The root directory (building's entrance door) indicated </a:t>
            </a:r>
            <a:r>
              <a:rPr lang="en-US" dirty="0" smtClean="0"/>
              <a:t>by / </a:t>
            </a:r>
            <a:r>
              <a:rPr lang="en-US" dirty="0"/>
              <a:t>provides the entry to the entire </a:t>
            </a:r>
            <a:r>
              <a:rPr lang="en-US" dirty="0" err="1"/>
              <a:t>filesystem</a:t>
            </a:r>
            <a:r>
              <a:rPr lang="en-US" dirty="0"/>
              <a:t> (building), hence giving access to all directories (levels/rooms) and files (people).</a:t>
            </a:r>
            <a:endParaRPr lang="en-US" sz="1800" i="1" dirty="0" smtClean="0">
              <a:solidFill>
                <a:srgbClr val="00B0F0"/>
              </a:solidFill>
            </a:endParaRPr>
          </a:p>
        </p:txBody>
      </p:sp>
    </p:spTree>
    <p:extLst>
      <p:ext uri="{BB962C8B-B14F-4D97-AF65-F5344CB8AC3E}">
        <p14:creationId xmlns:p14="http://schemas.microsoft.com/office/powerpoint/2010/main" val="1025329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ctrTitle"/>
          </p:nvPr>
        </p:nvSpPr>
        <p:spPr>
          <a:xfrm>
            <a:off x="1154400" y="2726350"/>
            <a:ext cx="6835200" cy="1159800"/>
          </a:xfrm>
          <a:prstGeom prst="rect">
            <a:avLst/>
          </a:prstGeom>
        </p:spPr>
        <p:txBody>
          <a:bodyPr spcFirstLastPara="1" wrap="square" lIns="91425" tIns="91425" rIns="91425" bIns="91425" anchor="t" anchorCtr="0">
            <a:noAutofit/>
          </a:bodyPr>
          <a:lstStyle/>
          <a:p>
            <a:r>
              <a:rPr lang="en-US" dirty="0"/>
              <a:t>Variables</a:t>
            </a:r>
          </a:p>
        </p:txBody>
      </p:sp>
      <p:sp>
        <p:nvSpPr>
          <p:cNvPr id="99" name="Google Shape;99;p16"/>
          <p:cNvSpPr txBox="1">
            <a:spLocks noGrp="1"/>
          </p:cNvSpPr>
          <p:nvPr>
            <p:ph type="subTitle" idx="1"/>
          </p:nvPr>
        </p:nvSpPr>
        <p:spPr>
          <a:xfrm>
            <a:off x="1154400" y="3221050"/>
            <a:ext cx="68352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0" name="Google Shape;100;p16"/>
          <p:cNvSpPr txBox="1">
            <a:spLocks noGrp="1"/>
          </p:cNvSpPr>
          <p:nvPr>
            <p:ph type="sldNum" idx="4294967295"/>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15</a:t>
            </a:fld>
            <a:endParaRPr/>
          </a:p>
        </p:txBody>
      </p:sp>
      <p:sp>
        <p:nvSpPr>
          <p:cNvPr id="101" name="Google Shape;101;p16"/>
          <p:cNvSpPr txBox="1"/>
          <p:nvPr/>
        </p:nvSpPr>
        <p:spPr>
          <a:xfrm>
            <a:off x="1154400" y="865750"/>
            <a:ext cx="1733700" cy="1702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endParaRPr sz="7200"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3661522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r>
              <a:rPr lang="en-US" dirty="0"/>
              <a:t>Variables</a:t>
            </a:r>
          </a:p>
        </p:txBody>
      </p:sp>
      <p:sp>
        <p:nvSpPr>
          <p:cNvPr id="84" name="Google Shape;84;p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16</a:t>
            </a:fld>
            <a:endParaRPr/>
          </a:p>
        </p:txBody>
      </p:sp>
      <p:sp>
        <p:nvSpPr>
          <p:cNvPr id="10" name="Google Shape;307;p37"/>
          <p:cNvSpPr txBox="1">
            <a:spLocks noGrp="1"/>
          </p:cNvSpPr>
          <p:nvPr>
            <p:ph type="body" idx="1"/>
          </p:nvPr>
        </p:nvSpPr>
        <p:spPr>
          <a:xfrm>
            <a:off x="989418" y="1585541"/>
            <a:ext cx="7131300" cy="2780100"/>
          </a:xfrm>
          <a:prstGeom prst="rect">
            <a:avLst/>
          </a:prstGeom>
        </p:spPr>
        <p:txBody>
          <a:bodyPr spcFirstLastPara="1" wrap="square" lIns="91425" tIns="91425" rIns="91425" bIns="91425" anchor="t" anchorCtr="0">
            <a:noAutofit/>
          </a:bodyPr>
          <a:lstStyle/>
          <a:p>
            <a:pPr marL="0" lvl="0" indent="0">
              <a:buNone/>
            </a:pPr>
            <a:r>
              <a:rPr lang="en-US" dirty="0"/>
              <a:t>Variables are the essence of programming. Variables allow a programmer to store data, alter and reuse them throughout the script.</a:t>
            </a:r>
            <a:endParaRPr lang="en-US" sz="1800" i="1" dirty="0" smtClean="0">
              <a:solidFill>
                <a:srgbClr val="00B0F0"/>
              </a:solidFill>
            </a:endParaRPr>
          </a:p>
        </p:txBody>
      </p:sp>
    </p:spTree>
    <p:extLst>
      <p:ext uri="{BB962C8B-B14F-4D97-AF65-F5344CB8AC3E}">
        <p14:creationId xmlns:p14="http://schemas.microsoft.com/office/powerpoint/2010/main" val="2562841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r>
              <a:rPr lang="en-US" dirty="0"/>
              <a:t>Variables</a:t>
            </a:r>
          </a:p>
        </p:txBody>
      </p:sp>
      <p:sp>
        <p:nvSpPr>
          <p:cNvPr id="84" name="Google Shape;84;p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17</a:t>
            </a:fld>
            <a:endParaRPr/>
          </a:p>
        </p:txBody>
      </p:sp>
      <p:sp>
        <p:nvSpPr>
          <p:cNvPr id="10" name="Google Shape;307;p37"/>
          <p:cNvSpPr txBox="1">
            <a:spLocks noGrp="1"/>
          </p:cNvSpPr>
          <p:nvPr>
            <p:ph type="body" idx="1"/>
          </p:nvPr>
        </p:nvSpPr>
        <p:spPr>
          <a:xfrm>
            <a:off x="989418" y="1585541"/>
            <a:ext cx="7131300" cy="2780100"/>
          </a:xfrm>
          <a:prstGeom prst="rect">
            <a:avLst/>
          </a:prstGeom>
        </p:spPr>
        <p:txBody>
          <a:bodyPr spcFirstLastPara="1" wrap="square" lIns="91425" tIns="91425" rIns="91425" bIns="91425" anchor="t" anchorCtr="0">
            <a:noAutofit/>
          </a:bodyPr>
          <a:lstStyle/>
          <a:p>
            <a:pPr marL="0" lvl="0" indent="0">
              <a:buNone/>
            </a:pPr>
            <a:r>
              <a:rPr lang="en-US" dirty="0"/>
              <a:t>Now that we have bash variable introduction behind us we can update our backup script to produce more meaningful output file name by incorporating a date and time when the backup on our home directory was actually performed.</a:t>
            </a:r>
            <a:endParaRPr lang="en-US" sz="1800" i="1" dirty="0" smtClean="0">
              <a:solidFill>
                <a:srgbClr val="00B0F0"/>
              </a:solidFill>
            </a:endParaRPr>
          </a:p>
        </p:txBody>
      </p:sp>
    </p:spTree>
    <p:extLst>
      <p:ext uri="{BB962C8B-B14F-4D97-AF65-F5344CB8AC3E}">
        <p14:creationId xmlns:p14="http://schemas.microsoft.com/office/powerpoint/2010/main" val="3126232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ctrTitle"/>
          </p:nvPr>
        </p:nvSpPr>
        <p:spPr>
          <a:xfrm>
            <a:off x="1154400" y="2726350"/>
            <a:ext cx="6835200" cy="1159800"/>
          </a:xfrm>
          <a:prstGeom prst="rect">
            <a:avLst/>
          </a:prstGeom>
        </p:spPr>
        <p:txBody>
          <a:bodyPr spcFirstLastPara="1" wrap="square" lIns="91425" tIns="91425" rIns="91425" bIns="91425" anchor="t" anchorCtr="0">
            <a:noAutofit/>
          </a:bodyPr>
          <a:lstStyle/>
          <a:p>
            <a:r>
              <a:rPr lang="en-US" dirty="0"/>
              <a:t>Conditional Statements</a:t>
            </a:r>
          </a:p>
        </p:txBody>
      </p:sp>
      <p:sp>
        <p:nvSpPr>
          <p:cNvPr id="99" name="Google Shape;99;p16"/>
          <p:cNvSpPr txBox="1">
            <a:spLocks noGrp="1"/>
          </p:cNvSpPr>
          <p:nvPr>
            <p:ph type="subTitle" idx="1"/>
          </p:nvPr>
        </p:nvSpPr>
        <p:spPr>
          <a:xfrm>
            <a:off x="1154400" y="3221050"/>
            <a:ext cx="68352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0" name="Google Shape;100;p16"/>
          <p:cNvSpPr txBox="1">
            <a:spLocks noGrp="1"/>
          </p:cNvSpPr>
          <p:nvPr>
            <p:ph type="sldNum" idx="4294967295"/>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18</a:t>
            </a:fld>
            <a:endParaRPr/>
          </a:p>
        </p:txBody>
      </p:sp>
      <p:sp>
        <p:nvSpPr>
          <p:cNvPr id="101" name="Google Shape;101;p16"/>
          <p:cNvSpPr txBox="1"/>
          <p:nvPr/>
        </p:nvSpPr>
        <p:spPr>
          <a:xfrm>
            <a:off x="1154400" y="865750"/>
            <a:ext cx="1733700" cy="1702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endParaRPr sz="7200"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136876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r>
              <a:rPr lang="en-US" dirty="0"/>
              <a:t>Conditional Statements</a:t>
            </a:r>
            <a:endParaRPr lang="en-US" dirty="0"/>
          </a:p>
        </p:txBody>
      </p:sp>
      <p:sp>
        <p:nvSpPr>
          <p:cNvPr id="84" name="Google Shape;84;p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19</a:t>
            </a:fld>
            <a:endParaRPr/>
          </a:p>
        </p:txBody>
      </p:sp>
      <p:sp>
        <p:nvSpPr>
          <p:cNvPr id="10" name="Google Shape;307;p37"/>
          <p:cNvSpPr txBox="1">
            <a:spLocks noGrp="1"/>
          </p:cNvSpPr>
          <p:nvPr>
            <p:ph type="body" idx="1"/>
          </p:nvPr>
        </p:nvSpPr>
        <p:spPr>
          <a:xfrm>
            <a:off x="989418" y="1585541"/>
            <a:ext cx="7131300" cy="2780100"/>
          </a:xfrm>
          <a:prstGeom prst="rect">
            <a:avLst/>
          </a:prstGeom>
        </p:spPr>
        <p:txBody>
          <a:bodyPr spcFirstLastPara="1" wrap="square" lIns="91425" tIns="91425" rIns="91425" bIns="91425" anchor="t" anchorCtr="0">
            <a:noAutofit/>
          </a:bodyPr>
          <a:lstStyle/>
          <a:p>
            <a:pPr marL="0" lvl="0" indent="0">
              <a:buNone/>
            </a:pPr>
            <a:r>
              <a:rPr lang="en-US" dirty="0"/>
              <a:t>Now, it is time to give our backup script some logic by including few conditional statements. Conditionals allow the programmer to implement decision making within a shell script based on certain conditions or events.</a:t>
            </a:r>
            <a:endParaRPr lang="en-US" sz="1800" i="1" dirty="0" smtClean="0">
              <a:solidFill>
                <a:srgbClr val="00B0F0"/>
              </a:solidFill>
            </a:endParaRPr>
          </a:p>
        </p:txBody>
      </p:sp>
    </p:spTree>
    <p:extLst>
      <p:ext uri="{BB962C8B-B14F-4D97-AF65-F5344CB8AC3E}">
        <p14:creationId xmlns:p14="http://schemas.microsoft.com/office/powerpoint/2010/main" val="1972035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ctrTitle"/>
          </p:nvPr>
        </p:nvSpPr>
        <p:spPr>
          <a:xfrm>
            <a:off x="1154400" y="2726350"/>
            <a:ext cx="68352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What is </a:t>
            </a:r>
            <a:r>
              <a:rPr lang="en" dirty="0" smtClean="0"/>
              <a:t>Bash</a:t>
            </a:r>
            <a:endParaRPr dirty="0"/>
          </a:p>
        </p:txBody>
      </p:sp>
      <p:sp>
        <p:nvSpPr>
          <p:cNvPr id="99" name="Google Shape;99;p16"/>
          <p:cNvSpPr txBox="1">
            <a:spLocks noGrp="1"/>
          </p:cNvSpPr>
          <p:nvPr>
            <p:ph type="subTitle" idx="1"/>
          </p:nvPr>
        </p:nvSpPr>
        <p:spPr>
          <a:xfrm>
            <a:off x="1154400" y="3221050"/>
            <a:ext cx="68352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0" name="Google Shape;100;p16"/>
          <p:cNvSpPr txBox="1">
            <a:spLocks noGrp="1"/>
          </p:cNvSpPr>
          <p:nvPr>
            <p:ph type="sldNum" idx="4294967295"/>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2</a:t>
            </a:fld>
            <a:endParaRPr/>
          </a:p>
        </p:txBody>
      </p:sp>
      <p:sp>
        <p:nvSpPr>
          <p:cNvPr id="101" name="Google Shape;101;p16"/>
          <p:cNvSpPr txBox="1"/>
          <p:nvPr/>
        </p:nvSpPr>
        <p:spPr>
          <a:xfrm>
            <a:off x="1154400" y="865750"/>
            <a:ext cx="1733700" cy="1702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endParaRPr sz="7200"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1546863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ctrTitle"/>
          </p:nvPr>
        </p:nvSpPr>
        <p:spPr>
          <a:xfrm>
            <a:off x="1154400" y="2726350"/>
            <a:ext cx="6835200" cy="1159800"/>
          </a:xfrm>
          <a:prstGeom prst="rect">
            <a:avLst/>
          </a:prstGeom>
        </p:spPr>
        <p:txBody>
          <a:bodyPr spcFirstLastPara="1" wrap="square" lIns="91425" tIns="91425" rIns="91425" bIns="91425" anchor="t" anchorCtr="0">
            <a:noAutofit/>
          </a:bodyPr>
          <a:lstStyle/>
          <a:p>
            <a:r>
              <a:rPr lang="en-US" dirty="0"/>
              <a:t>Bash Loops</a:t>
            </a:r>
          </a:p>
        </p:txBody>
      </p:sp>
      <p:sp>
        <p:nvSpPr>
          <p:cNvPr id="99" name="Google Shape;99;p16"/>
          <p:cNvSpPr txBox="1">
            <a:spLocks noGrp="1"/>
          </p:cNvSpPr>
          <p:nvPr>
            <p:ph type="subTitle" idx="1"/>
          </p:nvPr>
        </p:nvSpPr>
        <p:spPr>
          <a:xfrm>
            <a:off x="1154400" y="3221050"/>
            <a:ext cx="68352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0" name="Google Shape;100;p16"/>
          <p:cNvSpPr txBox="1">
            <a:spLocks noGrp="1"/>
          </p:cNvSpPr>
          <p:nvPr>
            <p:ph type="sldNum" idx="4294967295"/>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20</a:t>
            </a:fld>
            <a:endParaRPr/>
          </a:p>
        </p:txBody>
      </p:sp>
      <p:sp>
        <p:nvSpPr>
          <p:cNvPr id="101" name="Google Shape;101;p16"/>
          <p:cNvSpPr txBox="1"/>
          <p:nvPr/>
        </p:nvSpPr>
        <p:spPr>
          <a:xfrm>
            <a:off x="1154400" y="865750"/>
            <a:ext cx="1733700" cy="1702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endParaRPr sz="7200"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3898422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r>
              <a:rPr lang="en-US" dirty="0"/>
              <a:t>Bash Loops</a:t>
            </a:r>
          </a:p>
        </p:txBody>
      </p:sp>
      <p:sp>
        <p:nvSpPr>
          <p:cNvPr id="84" name="Google Shape;84;p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21</a:t>
            </a:fld>
            <a:endParaRPr/>
          </a:p>
        </p:txBody>
      </p:sp>
      <p:sp>
        <p:nvSpPr>
          <p:cNvPr id="10" name="Google Shape;307;p37"/>
          <p:cNvSpPr txBox="1">
            <a:spLocks noGrp="1"/>
          </p:cNvSpPr>
          <p:nvPr>
            <p:ph type="body" idx="1"/>
          </p:nvPr>
        </p:nvSpPr>
        <p:spPr>
          <a:xfrm>
            <a:off x="989418" y="1585541"/>
            <a:ext cx="7131300" cy="2780100"/>
          </a:xfrm>
          <a:prstGeom prst="rect">
            <a:avLst/>
          </a:prstGeom>
        </p:spPr>
        <p:txBody>
          <a:bodyPr spcFirstLastPara="1" wrap="square" lIns="91425" tIns="91425" rIns="91425" bIns="91425" anchor="t" anchorCtr="0">
            <a:noAutofit/>
          </a:bodyPr>
          <a:lstStyle/>
          <a:p>
            <a:pPr marL="0" lvl="0" indent="0">
              <a:buNone/>
            </a:pPr>
            <a:r>
              <a:rPr lang="en-US" dirty="0"/>
              <a:t>So far our backup script functions as expected and its usability has been substantially increased in comparison with the initial code introduced at the beginning of this scripting tutorial. We can now easily backup any user directory by pointing the script to user's home directory using positional parameters during the script's execution.</a:t>
            </a:r>
            <a:endParaRPr lang="en-US" sz="1800" i="1" dirty="0" smtClean="0">
              <a:solidFill>
                <a:srgbClr val="00B0F0"/>
              </a:solidFill>
            </a:endParaRPr>
          </a:p>
        </p:txBody>
      </p:sp>
    </p:spTree>
    <p:extLst>
      <p:ext uri="{BB962C8B-B14F-4D97-AF65-F5344CB8AC3E}">
        <p14:creationId xmlns:p14="http://schemas.microsoft.com/office/powerpoint/2010/main" val="470058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r>
              <a:rPr lang="en-US" dirty="0"/>
              <a:t>Bash Loops</a:t>
            </a:r>
          </a:p>
        </p:txBody>
      </p:sp>
      <p:sp>
        <p:nvSpPr>
          <p:cNvPr id="84" name="Google Shape;84;p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22</a:t>
            </a:fld>
            <a:endParaRPr/>
          </a:p>
        </p:txBody>
      </p:sp>
      <p:sp>
        <p:nvSpPr>
          <p:cNvPr id="10" name="Google Shape;307;p37"/>
          <p:cNvSpPr txBox="1">
            <a:spLocks noGrp="1"/>
          </p:cNvSpPr>
          <p:nvPr>
            <p:ph type="body" idx="1"/>
          </p:nvPr>
        </p:nvSpPr>
        <p:spPr>
          <a:xfrm>
            <a:off x="989418" y="1585541"/>
            <a:ext cx="7131300" cy="2780100"/>
          </a:xfrm>
          <a:prstGeom prst="rect">
            <a:avLst/>
          </a:prstGeom>
        </p:spPr>
        <p:txBody>
          <a:bodyPr spcFirstLastPara="1" wrap="square" lIns="91425" tIns="91425" rIns="91425" bIns="91425" anchor="t" anchorCtr="0">
            <a:noAutofit/>
          </a:bodyPr>
          <a:lstStyle/>
          <a:p>
            <a:pPr marL="0" lvl="0" indent="0">
              <a:buNone/>
            </a:pPr>
            <a:r>
              <a:rPr lang="en-US" dirty="0"/>
              <a:t>The trouble only arises when we need to backup multiple user directories on a daily basis. Hence this task will very quickly become tedious and time-consuming. At this stage, it would be great to have the means to backup any number of selected user home directories with a single backup.sh script execution.</a:t>
            </a:r>
            <a:endParaRPr lang="en-US" sz="1800" i="1" dirty="0" smtClean="0">
              <a:solidFill>
                <a:srgbClr val="00B0F0"/>
              </a:solidFill>
            </a:endParaRPr>
          </a:p>
        </p:txBody>
      </p:sp>
    </p:spTree>
    <p:extLst>
      <p:ext uri="{BB962C8B-B14F-4D97-AF65-F5344CB8AC3E}">
        <p14:creationId xmlns:p14="http://schemas.microsoft.com/office/powerpoint/2010/main" val="2183262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r>
              <a:rPr lang="en-US" dirty="0"/>
              <a:t>Bash Loops</a:t>
            </a:r>
          </a:p>
        </p:txBody>
      </p:sp>
      <p:sp>
        <p:nvSpPr>
          <p:cNvPr id="84" name="Google Shape;84;p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23</a:t>
            </a:fld>
            <a:endParaRPr/>
          </a:p>
        </p:txBody>
      </p:sp>
      <p:sp>
        <p:nvSpPr>
          <p:cNvPr id="10" name="Google Shape;307;p37"/>
          <p:cNvSpPr txBox="1">
            <a:spLocks noGrp="1"/>
          </p:cNvSpPr>
          <p:nvPr>
            <p:ph type="body" idx="1"/>
          </p:nvPr>
        </p:nvSpPr>
        <p:spPr>
          <a:xfrm>
            <a:off x="989418" y="1585541"/>
            <a:ext cx="7131300" cy="2780100"/>
          </a:xfrm>
          <a:prstGeom prst="rect">
            <a:avLst/>
          </a:prstGeom>
        </p:spPr>
        <p:txBody>
          <a:bodyPr spcFirstLastPara="1" wrap="square" lIns="91425" tIns="91425" rIns="91425" bIns="91425" anchor="t" anchorCtr="0">
            <a:noAutofit/>
          </a:bodyPr>
          <a:lstStyle/>
          <a:p>
            <a:pPr marL="0" lvl="0" indent="0">
              <a:buNone/>
            </a:pPr>
            <a:r>
              <a:rPr lang="en-US" dirty="0"/>
              <a:t>Fortunately, bash has us covered, as this task can be accomplished by use of loops. Loops are </a:t>
            </a:r>
            <a:r>
              <a:rPr lang="en-US" dirty="0">
                <a:hlinkClick r:id="rId3"/>
              </a:rPr>
              <a:t>looping constructs</a:t>
            </a:r>
            <a:r>
              <a:rPr lang="en-US" dirty="0"/>
              <a:t> used to iterate through any given number of tasks until all items in a specified list were completed or predefined conditions were met. There are three basic loop types available to our disposal.</a:t>
            </a:r>
            <a:endParaRPr lang="en-US" sz="1800" i="1" dirty="0" smtClean="0">
              <a:solidFill>
                <a:srgbClr val="00B0F0"/>
              </a:solidFill>
            </a:endParaRPr>
          </a:p>
        </p:txBody>
      </p:sp>
    </p:spTree>
    <p:extLst>
      <p:ext uri="{BB962C8B-B14F-4D97-AF65-F5344CB8AC3E}">
        <p14:creationId xmlns:p14="http://schemas.microsoft.com/office/powerpoint/2010/main" val="1312095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ctrTitle"/>
          </p:nvPr>
        </p:nvSpPr>
        <p:spPr>
          <a:xfrm>
            <a:off x="1154400" y="2726350"/>
            <a:ext cx="6835200" cy="1159800"/>
          </a:xfrm>
          <a:prstGeom prst="rect">
            <a:avLst/>
          </a:prstGeom>
        </p:spPr>
        <p:txBody>
          <a:bodyPr spcFirstLastPara="1" wrap="square" lIns="91425" tIns="91425" rIns="91425" bIns="91425" anchor="t" anchorCtr="0">
            <a:noAutofit/>
          </a:bodyPr>
          <a:lstStyle/>
          <a:p>
            <a:r>
              <a:rPr lang="en-US" dirty="0"/>
              <a:t>Conclusion</a:t>
            </a:r>
          </a:p>
        </p:txBody>
      </p:sp>
      <p:sp>
        <p:nvSpPr>
          <p:cNvPr id="99" name="Google Shape;99;p16"/>
          <p:cNvSpPr txBox="1">
            <a:spLocks noGrp="1"/>
          </p:cNvSpPr>
          <p:nvPr>
            <p:ph type="subTitle" idx="1"/>
          </p:nvPr>
        </p:nvSpPr>
        <p:spPr>
          <a:xfrm>
            <a:off x="1154400" y="3221050"/>
            <a:ext cx="68352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0" name="Google Shape;100;p16"/>
          <p:cNvSpPr txBox="1">
            <a:spLocks noGrp="1"/>
          </p:cNvSpPr>
          <p:nvPr>
            <p:ph type="sldNum" idx="4294967295"/>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24</a:t>
            </a:fld>
            <a:endParaRPr/>
          </a:p>
        </p:txBody>
      </p:sp>
      <p:sp>
        <p:nvSpPr>
          <p:cNvPr id="101" name="Google Shape;101;p16"/>
          <p:cNvSpPr txBox="1"/>
          <p:nvPr/>
        </p:nvSpPr>
        <p:spPr>
          <a:xfrm>
            <a:off x="1154400" y="865750"/>
            <a:ext cx="1733700" cy="1702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endParaRPr sz="7200"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1857545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r>
              <a:rPr lang="en-US"/>
              <a:t>Conclusion</a:t>
            </a:r>
            <a:endParaRPr lang="en-US" dirty="0"/>
          </a:p>
        </p:txBody>
      </p:sp>
      <p:sp>
        <p:nvSpPr>
          <p:cNvPr id="84" name="Google Shape;84;p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25</a:t>
            </a:fld>
            <a:endParaRPr/>
          </a:p>
        </p:txBody>
      </p:sp>
      <p:sp>
        <p:nvSpPr>
          <p:cNvPr id="10" name="Google Shape;307;p37"/>
          <p:cNvSpPr txBox="1">
            <a:spLocks noGrp="1"/>
          </p:cNvSpPr>
          <p:nvPr>
            <p:ph type="body" idx="1"/>
          </p:nvPr>
        </p:nvSpPr>
        <p:spPr>
          <a:xfrm>
            <a:off x="989418" y="1585541"/>
            <a:ext cx="7131300" cy="2780100"/>
          </a:xfrm>
          <a:prstGeom prst="rect">
            <a:avLst/>
          </a:prstGeom>
        </p:spPr>
        <p:txBody>
          <a:bodyPr spcFirstLastPara="1" wrap="square" lIns="91425" tIns="91425" rIns="91425" bIns="91425" anchor="t" anchorCtr="0">
            <a:noAutofit/>
          </a:bodyPr>
          <a:lstStyle/>
          <a:p>
            <a:pPr marL="0" lvl="0" indent="0">
              <a:buNone/>
            </a:pPr>
            <a:r>
              <a:rPr lang="en-US" dirty="0"/>
              <a:t>There is more to bash shell scripting than covered in this tutorial. However, before you move on, make sure that you are comfortable with topics discussed here. Apart from googling, there are myriad of other resources available online to help you out if you get stuck. The most prominent and highly recommended of them all is </a:t>
            </a:r>
            <a:r>
              <a:rPr lang="en-US" dirty="0">
                <a:hlinkClick r:id="rId3"/>
              </a:rPr>
              <a:t>GNU's Bash Reference Manual</a:t>
            </a:r>
            <a:r>
              <a:rPr lang="en-US" dirty="0"/>
              <a:t>.</a:t>
            </a:r>
            <a:endParaRPr lang="en-US" sz="1800" i="1" dirty="0" smtClean="0">
              <a:solidFill>
                <a:srgbClr val="00B0F0"/>
              </a:solidFill>
            </a:endParaRPr>
          </a:p>
        </p:txBody>
      </p:sp>
    </p:spTree>
    <p:extLst>
      <p:ext uri="{BB962C8B-B14F-4D97-AF65-F5344CB8AC3E}">
        <p14:creationId xmlns:p14="http://schemas.microsoft.com/office/powerpoint/2010/main" val="1641305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6"/>
          <p:cNvSpPr txBox="1">
            <a:spLocks noGrp="1"/>
          </p:cNvSpPr>
          <p:nvPr>
            <p:ph type="body" idx="1"/>
          </p:nvPr>
        </p:nvSpPr>
        <p:spPr>
          <a:xfrm>
            <a:off x="1010200" y="1434950"/>
            <a:ext cx="5730000" cy="2780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sz="3600" b="1" dirty="0"/>
          </a:p>
          <a:p>
            <a:pPr marL="0" lvl="0" indent="0" algn="l" rtl="0">
              <a:spcBef>
                <a:spcPts val="600"/>
              </a:spcBef>
              <a:spcAft>
                <a:spcPts val="0"/>
              </a:spcAft>
              <a:buNone/>
            </a:pPr>
            <a:endParaRPr b="1" dirty="0"/>
          </a:p>
        </p:txBody>
      </p:sp>
      <p:sp>
        <p:nvSpPr>
          <p:cNvPr id="299" name="Google Shape;299;p36"/>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26</a:t>
            </a:fld>
            <a:endParaRPr/>
          </a:p>
        </p:txBody>
      </p:sp>
      <p:sp>
        <p:nvSpPr>
          <p:cNvPr id="300" name="Google Shape;300;p36"/>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pic>
        <p:nvPicPr>
          <p:cNvPr id="301" name="Google Shape;301;p36" descr="photo-1434030216411-0b793f4b4173.jpg"/>
          <p:cNvPicPr preferRelativeResize="0"/>
          <p:nvPr/>
        </p:nvPicPr>
        <p:blipFill>
          <a:blip r:embed="rId3">
            <a:alphaModFix/>
          </a:blip>
          <a:stretch>
            <a:fillRect/>
          </a:stretch>
        </p:blipFill>
        <p:spPr>
          <a:xfrm>
            <a:off x="5576675" y="1571425"/>
            <a:ext cx="2665025" cy="26650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n-US" dirty="0"/>
              <a:t>Bash</a:t>
            </a:r>
            <a:endParaRPr dirty="0"/>
          </a:p>
        </p:txBody>
      </p:sp>
      <p:sp>
        <p:nvSpPr>
          <p:cNvPr id="84" name="Google Shape;84;p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3</a:t>
            </a:fld>
            <a:endParaRPr/>
          </a:p>
        </p:txBody>
      </p:sp>
      <p:sp>
        <p:nvSpPr>
          <p:cNvPr id="10" name="Google Shape;307;p37"/>
          <p:cNvSpPr txBox="1">
            <a:spLocks noGrp="1"/>
          </p:cNvSpPr>
          <p:nvPr>
            <p:ph type="body" idx="1"/>
          </p:nvPr>
        </p:nvSpPr>
        <p:spPr>
          <a:xfrm>
            <a:off x="989418" y="1585541"/>
            <a:ext cx="7131300" cy="2780100"/>
          </a:xfrm>
          <a:prstGeom prst="rect">
            <a:avLst/>
          </a:prstGeom>
        </p:spPr>
        <p:txBody>
          <a:bodyPr spcFirstLastPara="1" wrap="square" lIns="91425" tIns="91425" rIns="91425" bIns="91425" anchor="t" anchorCtr="0">
            <a:noAutofit/>
          </a:bodyPr>
          <a:lstStyle/>
          <a:p>
            <a:pPr marL="0" lvl="0" indent="0">
              <a:buNone/>
            </a:pPr>
            <a:r>
              <a:rPr lang="en-US" dirty="0"/>
              <a:t>Bash is a command language interpreter. It is widely available on various operating systems and is a default command interpreter on most GNU/Linux systems. The name is an acronym for the ‘</a:t>
            </a:r>
            <a:r>
              <a:rPr lang="en-US" b="1" dirty="0"/>
              <a:t>B</a:t>
            </a:r>
            <a:r>
              <a:rPr lang="en-US" dirty="0"/>
              <a:t>ourne-</a:t>
            </a:r>
            <a:r>
              <a:rPr lang="en-US" b="1" dirty="0"/>
              <a:t>A</a:t>
            </a:r>
            <a:r>
              <a:rPr lang="en-US" dirty="0"/>
              <a:t>gain </a:t>
            </a:r>
            <a:r>
              <a:rPr lang="en-US" b="1" dirty="0" err="1"/>
              <a:t>SH</a:t>
            </a:r>
            <a:r>
              <a:rPr lang="en-US" dirty="0" err="1"/>
              <a:t>ell</a:t>
            </a:r>
            <a:r>
              <a:rPr lang="en-US" dirty="0"/>
              <a:t>’.</a:t>
            </a:r>
            <a:endParaRPr lang="en-US" sz="1800" i="1" dirty="0" smtClean="0">
              <a:solidFill>
                <a:srgbClr val="00B0F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n-US" dirty="0"/>
              <a:t>Shell</a:t>
            </a:r>
            <a:endParaRPr dirty="0"/>
          </a:p>
        </p:txBody>
      </p:sp>
      <p:sp>
        <p:nvSpPr>
          <p:cNvPr id="84" name="Google Shape;84;p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4</a:t>
            </a:fld>
            <a:endParaRPr/>
          </a:p>
        </p:txBody>
      </p:sp>
      <p:sp>
        <p:nvSpPr>
          <p:cNvPr id="10" name="Google Shape;307;p37"/>
          <p:cNvSpPr txBox="1">
            <a:spLocks noGrp="1"/>
          </p:cNvSpPr>
          <p:nvPr>
            <p:ph type="body" idx="1"/>
          </p:nvPr>
        </p:nvSpPr>
        <p:spPr>
          <a:xfrm>
            <a:off x="989418" y="1585541"/>
            <a:ext cx="7131300" cy="2780100"/>
          </a:xfrm>
          <a:prstGeom prst="rect">
            <a:avLst/>
          </a:prstGeom>
        </p:spPr>
        <p:txBody>
          <a:bodyPr spcFirstLastPara="1" wrap="square" lIns="91425" tIns="91425" rIns="91425" bIns="91425" anchor="t" anchorCtr="0">
            <a:noAutofit/>
          </a:bodyPr>
          <a:lstStyle/>
          <a:p>
            <a:pPr marL="0" lvl="0" indent="0">
              <a:buNone/>
            </a:pPr>
            <a:r>
              <a:rPr lang="en-US" dirty="0"/>
              <a:t>Shell is a macro processor which allows for an interactive or non-interactive command execution.</a:t>
            </a:r>
            <a:endParaRPr lang="en-US" sz="1800" i="1" dirty="0" smtClean="0">
              <a:solidFill>
                <a:srgbClr val="00B0F0"/>
              </a:solidFill>
            </a:endParaRPr>
          </a:p>
        </p:txBody>
      </p:sp>
    </p:spTree>
    <p:extLst>
      <p:ext uri="{BB962C8B-B14F-4D97-AF65-F5344CB8AC3E}">
        <p14:creationId xmlns:p14="http://schemas.microsoft.com/office/powerpoint/2010/main" val="686616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n-US" dirty="0"/>
              <a:t>Scripting</a:t>
            </a:r>
            <a:endParaRPr dirty="0"/>
          </a:p>
        </p:txBody>
      </p:sp>
      <p:sp>
        <p:nvSpPr>
          <p:cNvPr id="84" name="Google Shape;84;p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5</a:t>
            </a:fld>
            <a:endParaRPr/>
          </a:p>
        </p:txBody>
      </p:sp>
      <p:sp>
        <p:nvSpPr>
          <p:cNvPr id="10" name="Google Shape;307;p37"/>
          <p:cNvSpPr txBox="1">
            <a:spLocks noGrp="1"/>
          </p:cNvSpPr>
          <p:nvPr>
            <p:ph type="body" idx="1"/>
          </p:nvPr>
        </p:nvSpPr>
        <p:spPr>
          <a:xfrm>
            <a:off x="989418" y="1585541"/>
            <a:ext cx="7131300" cy="2780100"/>
          </a:xfrm>
          <a:prstGeom prst="rect">
            <a:avLst/>
          </a:prstGeom>
        </p:spPr>
        <p:txBody>
          <a:bodyPr spcFirstLastPara="1" wrap="square" lIns="91425" tIns="91425" rIns="91425" bIns="91425" anchor="t" anchorCtr="0">
            <a:noAutofit/>
          </a:bodyPr>
          <a:lstStyle/>
          <a:p>
            <a:pPr marL="0" lvl="0" indent="0">
              <a:buNone/>
            </a:pPr>
            <a:r>
              <a:rPr lang="en-US" dirty="0"/>
              <a:t>Scripting allows for an automatic commands execution that would otherwise be executed interactively one-by-one.</a:t>
            </a:r>
            <a:endParaRPr lang="en-US" sz="1800" i="1" dirty="0" smtClean="0">
              <a:solidFill>
                <a:srgbClr val="00B0F0"/>
              </a:solidFill>
            </a:endParaRPr>
          </a:p>
        </p:txBody>
      </p:sp>
    </p:spTree>
    <p:extLst>
      <p:ext uri="{BB962C8B-B14F-4D97-AF65-F5344CB8AC3E}">
        <p14:creationId xmlns:p14="http://schemas.microsoft.com/office/powerpoint/2010/main" val="375402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ctrTitle"/>
          </p:nvPr>
        </p:nvSpPr>
        <p:spPr>
          <a:xfrm>
            <a:off x="1154400" y="2726350"/>
            <a:ext cx="6835200" cy="1159800"/>
          </a:xfrm>
          <a:prstGeom prst="rect">
            <a:avLst/>
          </a:prstGeom>
        </p:spPr>
        <p:txBody>
          <a:bodyPr spcFirstLastPara="1" wrap="square" lIns="91425" tIns="91425" rIns="91425" bIns="91425" anchor="t" anchorCtr="0">
            <a:noAutofit/>
          </a:bodyPr>
          <a:lstStyle/>
          <a:p>
            <a:r>
              <a:rPr lang="en-US" dirty="0"/>
              <a:t>Bash Shell Script Basics</a:t>
            </a:r>
          </a:p>
        </p:txBody>
      </p:sp>
      <p:sp>
        <p:nvSpPr>
          <p:cNvPr id="99" name="Google Shape;99;p16"/>
          <p:cNvSpPr txBox="1">
            <a:spLocks noGrp="1"/>
          </p:cNvSpPr>
          <p:nvPr>
            <p:ph type="subTitle" idx="1"/>
          </p:nvPr>
        </p:nvSpPr>
        <p:spPr>
          <a:xfrm>
            <a:off x="1154400" y="3221050"/>
            <a:ext cx="68352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0" name="Google Shape;100;p16"/>
          <p:cNvSpPr txBox="1">
            <a:spLocks noGrp="1"/>
          </p:cNvSpPr>
          <p:nvPr>
            <p:ph type="sldNum" idx="4294967295"/>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6</a:t>
            </a:fld>
            <a:endParaRPr/>
          </a:p>
        </p:txBody>
      </p:sp>
      <p:sp>
        <p:nvSpPr>
          <p:cNvPr id="101" name="Google Shape;101;p16"/>
          <p:cNvSpPr txBox="1"/>
          <p:nvPr/>
        </p:nvSpPr>
        <p:spPr>
          <a:xfrm>
            <a:off x="1154400" y="865750"/>
            <a:ext cx="1733700" cy="1702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endParaRPr sz="7200"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2007266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n-US" dirty="0"/>
              <a:t>Bash Shell Script Basics</a:t>
            </a:r>
            <a:endParaRPr dirty="0"/>
          </a:p>
        </p:txBody>
      </p:sp>
      <p:sp>
        <p:nvSpPr>
          <p:cNvPr id="84" name="Google Shape;84;p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7</a:t>
            </a:fld>
            <a:endParaRPr/>
          </a:p>
        </p:txBody>
      </p:sp>
      <p:sp>
        <p:nvSpPr>
          <p:cNvPr id="10" name="Google Shape;307;p37"/>
          <p:cNvSpPr txBox="1">
            <a:spLocks noGrp="1"/>
          </p:cNvSpPr>
          <p:nvPr>
            <p:ph type="body" idx="1"/>
          </p:nvPr>
        </p:nvSpPr>
        <p:spPr>
          <a:xfrm>
            <a:off x="989418" y="1585541"/>
            <a:ext cx="7131300" cy="2780100"/>
          </a:xfrm>
          <a:prstGeom prst="rect">
            <a:avLst/>
          </a:prstGeom>
        </p:spPr>
        <p:txBody>
          <a:bodyPr spcFirstLastPara="1" wrap="square" lIns="91425" tIns="91425" rIns="91425" bIns="91425" anchor="t" anchorCtr="0">
            <a:noAutofit/>
          </a:bodyPr>
          <a:lstStyle/>
          <a:p>
            <a:pPr marL="0" lvl="0" indent="0">
              <a:buNone/>
            </a:pPr>
            <a:r>
              <a:rPr lang="en-US" dirty="0"/>
              <a:t>Do not despair if you have not understood any of the above </a:t>
            </a:r>
            <a:r>
              <a:rPr lang="en-US" b="1" dirty="0"/>
              <a:t>Bash Shell Scripting</a:t>
            </a:r>
            <a:r>
              <a:rPr lang="en-US" dirty="0"/>
              <a:t> definitions. It is perfectly normal, in fact, this is precisely why you are reading this Bash Scripting tutorial.</a:t>
            </a:r>
            <a:endParaRPr lang="en-US" sz="1800" i="1" dirty="0" smtClean="0">
              <a:solidFill>
                <a:srgbClr val="00B0F0"/>
              </a:solidFill>
            </a:endParaRPr>
          </a:p>
        </p:txBody>
      </p:sp>
    </p:spTree>
    <p:extLst>
      <p:ext uri="{BB962C8B-B14F-4D97-AF65-F5344CB8AC3E}">
        <p14:creationId xmlns:p14="http://schemas.microsoft.com/office/powerpoint/2010/main" val="219439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n-US" dirty="0"/>
              <a:t>Bash Shell Script Basics</a:t>
            </a:r>
            <a:endParaRPr dirty="0"/>
          </a:p>
        </p:txBody>
      </p:sp>
      <p:sp>
        <p:nvSpPr>
          <p:cNvPr id="84" name="Google Shape;84;p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8</a:t>
            </a:fld>
            <a:endParaRPr/>
          </a:p>
        </p:txBody>
      </p:sp>
      <p:sp>
        <p:nvSpPr>
          <p:cNvPr id="10" name="Google Shape;307;p37"/>
          <p:cNvSpPr txBox="1">
            <a:spLocks noGrp="1"/>
          </p:cNvSpPr>
          <p:nvPr>
            <p:ph type="body" idx="1"/>
          </p:nvPr>
        </p:nvSpPr>
        <p:spPr>
          <a:xfrm>
            <a:off x="989418" y="1585541"/>
            <a:ext cx="7131300" cy="2780100"/>
          </a:xfrm>
          <a:prstGeom prst="rect">
            <a:avLst/>
          </a:prstGeom>
        </p:spPr>
        <p:txBody>
          <a:bodyPr spcFirstLastPara="1" wrap="square" lIns="91425" tIns="91425" rIns="91425" bIns="91425" anchor="t" anchorCtr="0">
            <a:noAutofit/>
          </a:bodyPr>
          <a:lstStyle/>
          <a:p>
            <a:pPr marL="0" lvl="0" indent="0">
              <a:buNone/>
            </a:pPr>
            <a:r>
              <a:rPr lang="en-US" dirty="0"/>
              <a:t>Do not despair if you have not understood any of the above </a:t>
            </a:r>
            <a:r>
              <a:rPr lang="en-US" b="1" dirty="0"/>
              <a:t>Bash Shell Scripting</a:t>
            </a:r>
            <a:r>
              <a:rPr lang="en-US" dirty="0"/>
              <a:t> definitions. It is perfectly normal, in fact, this is precisely why you are reading this Bash Scripting tutorial</a:t>
            </a:r>
            <a:r>
              <a:rPr lang="en-US" dirty="0" smtClean="0"/>
              <a:t>.</a:t>
            </a:r>
          </a:p>
          <a:p>
            <a:pPr marL="0" lvl="0" indent="0">
              <a:buNone/>
            </a:pPr>
            <a:endParaRPr lang="en-US" sz="1800" i="1" dirty="0">
              <a:solidFill>
                <a:srgbClr val="00B0F0"/>
              </a:solidFill>
            </a:endParaRPr>
          </a:p>
          <a:p>
            <a:pPr marL="0" lvl="0" indent="0">
              <a:buNone/>
            </a:pPr>
            <a:r>
              <a:rPr lang="en-US" dirty="0"/>
              <a:t>In case you did not know, Bash Scripting is a must skill for any </a:t>
            </a:r>
            <a:r>
              <a:rPr lang="en-US" dirty="0">
                <a:hlinkClick r:id="rId3"/>
              </a:rPr>
              <a:t>Linux system administration job</a:t>
            </a:r>
            <a:r>
              <a:rPr lang="en-US" dirty="0"/>
              <a:t> even though it may not be implicitly requested by the employer.</a:t>
            </a:r>
            <a:endParaRPr lang="en-US" sz="1800" i="1" dirty="0" smtClean="0">
              <a:solidFill>
                <a:srgbClr val="00B0F0"/>
              </a:solidFill>
            </a:endParaRPr>
          </a:p>
        </p:txBody>
      </p:sp>
    </p:spTree>
    <p:extLst>
      <p:ext uri="{BB962C8B-B14F-4D97-AF65-F5344CB8AC3E}">
        <p14:creationId xmlns:p14="http://schemas.microsoft.com/office/powerpoint/2010/main" val="2757061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ctrTitle"/>
          </p:nvPr>
        </p:nvSpPr>
        <p:spPr>
          <a:xfrm>
            <a:off x="1154400" y="2726350"/>
            <a:ext cx="6835200" cy="1159800"/>
          </a:xfrm>
          <a:prstGeom prst="rect">
            <a:avLst/>
          </a:prstGeom>
        </p:spPr>
        <p:txBody>
          <a:bodyPr spcFirstLastPara="1" wrap="square" lIns="91425" tIns="91425" rIns="91425" bIns="91425" anchor="t" anchorCtr="0">
            <a:noAutofit/>
          </a:bodyPr>
          <a:lstStyle/>
          <a:p>
            <a:r>
              <a:rPr lang="en-US" dirty="0"/>
              <a:t>Script Execution</a:t>
            </a:r>
          </a:p>
        </p:txBody>
      </p:sp>
      <p:sp>
        <p:nvSpPr>
          <p:cNvPr id="99" name="Google Shape;99;p16"/>
          <p:cNvSpPr txBox="1">
            <a:spLocks noGrp="1"/>
          </p:cNvSpPr>
          <p:nvPr>
            <p:ph type="subTitle" idx="1"/>
          </p:nvPr>
        </p:nvSpPr>
        <p:spPr>
          <a:xfrm>
            <a:off x="1154400" y="3221050"/>
            <a:ext cx="68352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0" name="Google Shape;100;p16"/>
          <p:cNvSpPr txBox="1">
            <a:spLocks noGrp="1"/>
          </p:cNvSpPr>
          <p:nvPr>
            <p:ph type="sldNum" idx="4294967295"/>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9</a:t>
            </a:fld>
            <a:endParaRPr/>
          </a:p>
        </p:txBody>
      </p:sp>
      <p:sp>
        <p:nvSpPr>
          <p:cNvPr id="101" name="Google Shape;101;p16"/>
          <p:cNvSpPr txBox="1"/>
          <p:nvPr/>
        </p:nvSpPr>
        <p:spPr>
          <a:xfrm>
            <a:off x="1154400" y="865750"/>
            <a:ext cx="1733700" cy="1702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endParaRPr sz="7200"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3480332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Grem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1509</TotalTime>
  <Words>664</Words>
  <Application>Microsoft Office PowerPoint</Application>
  <PresentationFormat>On-screen Show (16:9)</PresentationFormat>
  <Paragraphs>70</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Source Sans Pro</vt:lpstr>
      <vt:lpstr>Arial</vt:lpstr>
      <vt:lpstr>Montserrat</vt:lpstr>
      <vt:lpstr>Gremio template</vt:lpstr>
      <vt:lpstr>Bash</vt:lpstr>
      <vt:lpstr>What is Bash</vt:lpstr>
      <vt:lpstr>Bash</vt:lpstr>
      <vt:lpstr>Shell</vt:lpstr>
      <vt:lpstr>Scripting</vt:lpstr>
      <vt:lpstr>Bash Shell Script Basics</vt:lpstr>
      <vt:lpstr>Bash Shell Script Basics</vt:lpstr>
      <vt:lpstr>Bash Shell Script Basics</vt:lpstr>
      <vt:lpstr>Script Execution</vt:lpstr>
      <vt:lpstr>Script Execution</vt:lpstr>
      <vt:lpstr>Script Execution</vt:lpstr>
      <vt:lpstr>Relative vs Absolute Path</vt:lpstr>
      <vt:lpstr>Relative vs Absolute Path</vt:lpstr>
      <vt:lpstr>Relative vs Absolute Path</vt:lpstr>
      <vt:lpstr>Variables</vt:lpstr>
      <vt:lpstr>Variables</vt:lpstr>
      <vt:lpstr>Variables</vt:lpstr>
      <vt:lpstr>Conditional Statements</vt:lpstr>
      <vt:lpstr>Conditional Statements</vt:lpstr>
      <vt:lpstr>Bash Loops</vt:lpstr>
      <vt:lpstr>Bash Loops</vt:lpstr>
      <vt:lpstr>Bash Loops</vt:lpstr>
      <vt:lpstr>Bash Loops</vt:lpstr>
      <vt:lpstr>Conclusion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Frum, Virgil Anton</cp:lastModifiedBy>
  <cp:revision>7</cp:revision>
  <dcterms:modified xsi:type="dcterms:W3CDTF">2020-12-14T07:49:51Z</dcterms:modified>
</cp:coreProperties>
</file>