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9" r:id="rId3"/>
    <p:sldId id="286" r:id="rId4"/>
    <p:sldId id="291" r:id="rId5"/>
    <p:sldId id="292" r:id="rId6"/>
    <p:sldId id="293" r:id="rId7"/>
    <p:sldId id="294" r:id="rId8"/>
    <p:sldId id="296" r:id="rId9"/>
    <p:sldId id="297" r:id="rId10"/>
    <p:sldId id="295" r:id="rId11"/>
    <p:sldId id="260" r:id="rId12"/>
    <p:sldId id="299" r:id="rId13"/>
    <p:sldId id="300" r:id="rId14"/>
    <p:sldId id="301" r:id="rId15"/>
    <p:sldId id="298"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Source Sans Pr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16C"/>
    <a:srgbClr val="5577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9DDD17-F6D2-46BA-A292-4B3141493F6A}">
  <a:tblStyle styleId="{4F9DDD17-F6D2-46BA-A292-4B3141493F6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4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49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349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32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04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75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6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1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87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29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34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906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a:endParaRPr/>
          </a:p>
        </p:txBody>
      </p:sp>
      <p:sp>
        <p:nvSpPr>
          <p:cNvPr id="17" name="Google Shape;17;p3"/>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4"/>
          <p:cNvSpPr txBox="1">
            <a:spLocks noGrp="1"/>
          </p:cNvSpPr>
          <p:nvPr>
            <p:ph type="body" idx="1"/>
          </p:nvPr>
        </p:nvSpPr>
        <p:spPr>
          <a:xfrm>
            <a:off x="1602475" y="1320125"/>
            <a:ext cx="5939100" cy="31758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i="1">
                <a:solidFill>
                  <a:srgbClr val="FFFFFF"/>
                </a:solidFill>
              </a:defRPr>
            </a:lvl1pPr>
            <a:lvl2pPr marL="914400" lvl="1" indent="-381000" algn="ctr" rtl="0">
              <a:spcBef>
                <a:spcPts val="0"/>
              </a:spcBef>
              <a:spcAft>
                <a:spcPts val="0"/>
              </a:spcAft>
              <a:buClr>
                <a:srgbClr val="FFFFFF"/>
              </a:buClr>
              <a:buSzPts val="2400"/>
              <a:buChar char="»"/>
              <a:defRPr i="1">
                <a:solidFill>
                  <a:srgbClr val="FFFFFF"/>
                </a:solidFill>
              </a:defRPr>
            </a:lvl2pPr>
            <a:lvl3pPr marL="1371600" lvl="2" indent="-381000" algn="ctr" rtl="0">
              <a:spcBef>
                <a:spcPts val="0"/>
              </a:spcBef>
              <a:spcAft>
                <a:spcPts val="0"/>
              </a:spcAft>
              <a:buClr>
                <a:srgbClr val="FFFFFF"/>
              </a:buClr>
              <a:buSzPts val="2400"/>
              <a:buChar char="»"/>
              <a:defRPr i="1">
                <a:solidFill>
                  <a:srgbClr val="FFFFFF"/>
                </a:solidFill>
              </a:defRPr>
            </a:lvl3pPr>
            <a:lvl4pPr marL="1828800" lvl="3" indent="-381000" algn="ctr" rtl="0">
              <a:spcBef>
                <a:spcPts val="0"/>
              </a:spcBef>
              <a:spcAft>
                <a:spcPts val="0"/>
              </a:spcAft>
              <a:buClr>
                <a:srgbClr val="FFFFFF"/>
              </a:buClr>
              <a:buSzPts val="2400"/>
              <a:buChar char="●"/>
              <a:defRPr i="1">
                <a:solidFill>
                  <a:srgbClr val="FFFFFF"/>
                </a:solidFill>
              </a:defRPr>
            </a:lvl4pPr>
            <a:lvl5pPr marL="2286000" lvl="4" indent="-381000" algn="ctr" rtl="0">
              <a:spcBef>
                <a:spcPts val="0"/>
              </a:spcBef>
              <a:spcAft>
                <a:spcPts val="0"/>
              </a:spcAft>
              <a:buClr>
                <a:srgbClr val="FFFFFF"/>
              </a:buClr>
              <a:buSzPts val="2400"/>
              <a:buChar char="○"/>
              <a:defRPr i="1">
                <a:solidFill>
                  <a:srgbClr val="FFFFFF"/>
                </a:solidFill>
              </a:defRPr>
            </a:lvl5pPr>
            <a:lvl6pPr marL="2743200" lvl="5" indent="-381000" algn="ctr" rtl="0">
              <a:spcBef>
                <a:spcPts val="0"/>
              </a:spcBef>
              <a:spcAft>
                <a:spcPts val="0"/>
              </a:spcAft>
              <a:buClr>
                <a:srgbClr val="FFFFFF"/>
              </a:buClr>
              <a:buSzPts val="2400"/>
              <a:buChar char="■"/>
              <a:defRPr i="1">
                <a:solidFill>
                  <a:srgbClr val="FFFFFF"/>
                </a:solidFill>
              </a:defRPr>
            </a:lvl6pPr>
            <a:lvl7pPr marL="3200400" lvl="6" indent="-381000" algn="ctr" rtl="0">
              <a:spcBef>
                <a:spcPts val="0"/>
              </a:spcBef>
              <a:spcAft>
                <a:spcPts val="0"/>
              </a:spcAft>
              <a:buClr>
                <a:srgbClr val="FFFFFF"/>
              </a:buClr>
              <a:buSzPts val="2400"/>
              <a:buChar char="●"/>
              <a:defRPr i="1">
                <a:solidFill>
                  <a:srgbClr val="FFFFFF"/>
                </a:solidFill>
              </a:defRPr>
            </a:lvl7pPr>
            <a:lvl8pPr marL="3657600" lvl="7" indent="-381000" algn="ctr" rtl="0">
              <a:spcBef>
                <a:spcPts val="0"/>
              </a:spcBef>
              <a:spcAft>
                <a:spcPts val="0"/>
              </a:spcAft>
              <a:buClr>
                <a:srgbClr val="FFFFFF"/>
              </a:buClr>
              <a:buSzPts val="2400"/>
              <a:buChar char="○"/>
              <a:defRPr i="1">
                <a:solidFill>
                  <a:srgbClr val="FFFFFF"/>
                </a:solidFill>
              </a:defRPr>
            </a:lvl8pPr>
            <a:lvl9pPr marL="4114800" lvl="8" indent="-381000" algn="ctr">
              <a:spcBef>
                <a:spcPts val="0"/>
              </a:spcBef>
              <a:spcAft>
                <a:spcPts val="0"/>
              </a:spcAft>
              <a:buClr>
                <a:srgbClr val="FFFFFF"/>
              </a:buClr>
              <a:buSzPts val="2400"/>
              <a:buChar char="■"/>
              <a:defRPr i="1">
                <a:solidFill>
                  <a:srgbClr val="FFFFFF"/>
                </a:solidFill>
              </a:defRPr>
            </a:lvl9pPr>
          </a:lstStyle>
          <a:p>
            <a:endParaRPr/>
          </a:p>
        </p:txBody>
      </p:sp>
      <p:sp>
        <p:nvSpPr>
          <p:cNvPr id="22" name="Google Shape;22;p4"/>
          <p:cNvSpPr txBox="1"/>
          <p:nvPr/>
        </p:nvSpPr>
        <p:spPr>
          <a:xfrm>
            <a:off x="3593400" y="46897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Google Shape;23;p4"/>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Hash_funct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Hash_tabl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Hash_tabl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Hashing Data Structure</a:t>
            </a:r>
            <a:endParaRPr dirty="0"/>
          </a:p>
        </p:txBody>
      </p:sp>
      <p:grpSp>
        <p:nvGrpSpPr>
          <p:cNvPr id="71" name="Google Shape;71;p13"/>
          <p:cNvGrpSpPr/>
          <p:nvPr/>
        </p:nvGrpSpPr>
        <p:grpSpPr>
          <a:xfrm>
            <a:off x="6991960" y="3047878"/>
            <a:ext cx="1006738" cy="954227"/>
            <a:chOff x="5300400" y="3670175"/>
            <a:chExt cx="421300" cy="399325"/>
          </a:xfrm>
        </p:grpSpPr>
        <p:sp>
          <p:nvSpPr>
            <p:cNvPr id="72" name="Google Shape;72;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3" name="Google Shape;73;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4" name="Google Shape;74;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5" name="Google Shape;75;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6" name="Google Shape;76;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sz="1800" dirty="0"/>
              <a:t>Due to above limitations Direct Access Table cannot always be used. </a:t>
            </a:r>
            <a:r>
              <a:rPr lang="en-US" sz="1800" b="1" dirty="0"/>
              <a:t>Hashing</a:t>
            </a:r>
            <a:r>
              <a:rPr lang="en-US" sz="1800" dirty="0"/>
              <a:t> is the solution that can be used in almost all such situations and performs extremely well compared to above data structures like </a:t>
            </a:r>
            <a:r>
              <a:rPr lang="en-US" sz="1800" u="sng" dirty="0"/>
              <a:t>Array, Linked List, Balanced </a:t>
            </a:r>
            <a:r>
              <a:rPr lang="en-US" sz="1800" u="sng" dirty="0" smtClean="0"/>
              <a:t>BST</a:t>
            </a:r>
            <a:r>
              <a:rPr lang="en-US" sz="1800" dirty="0"/>
              <a:t> </a:t>
            </a:r>
            <a:r>
              <a:rPr lang="en-US" sz="1800" dirty="0" smtClean="0"/>
              <a:t>in </a:t>
            </a:r>
            <a:r>
              <a:rPr lang="en-US" sz="1800" dirty="0"/>
              <a:t>practice. With hashing we get </a:t>
            </a:r>
            <a:r>
              <a:rPr lang="en-US" sz="1800" b="1" dirty="0"/>
              <a:t>O(1) </a:t>
            </a:r>
            <a:r>
              <a:rPr lang="en-US" sz="1800" dirty="0"/>
              <a:t>search time on average (under reasonable assumptions) and </a:t>
            </a:r>
            <a:r>
              <a:rPr lang="en-US" sz="1800" b="1" dirty="0"/>
              <a:t>O(n) </a:t>
            </a:r>
            <a:r>
              <a:rPr lang="en-US" sz="1800" dirty="0"/>
              <a:t>in worst case.</a:t>
            </a:r>
            <a:endParaRPr lang="en-US" sz="1800" i="1" dirty="0" smtClean="0">
              <a:solidFill>
                <a:srgbClr val="00B0F0"/>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909920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body" idx="1"/>
          </p:nvPr>
        </p:nvSpPr>
        <p:spPr>
          <a:xfrm>
            <a:off x="1602475" y="1320125"/>
            <a:ext cx="5939100" cy="3175800"/>
          </a:xfrm>
          <a:prstGeom prst="rect">
            <a:avLst/>
          </a:prstGeom>
        </p:spPr>
        <p:txBody>
          <a:bodyPr spcFirstLastPara="1" wrap="square" lIns="91425" tIns="91425" rIns="91425" bIns="91425" anchor="ctr" anchorCtr="0">
            <a:noAutofit/>
          </a:bodyPr>
          <a:lstStyle/>
          <a:p>
            <a:pPr marL="0" lvl="0" indent="0">
              <a:buNone/>
            </a:pPr>
            <a:r>
              <a:rPr lang="en-US" u="sng" dirty="0"/>
              <a:t>Hashing</a:t>
            </a:r>
            <a:r>
              <a:rPr lang="en-US" dirty="0"/>
              <a:t> is an improvement over </a:t>
            </a:r>
            <a:r>
              <a:rPr lang="en-US" u="sng" dirty="0"/>
              <a:t>Direct Access Table</a:t>
            </a:r>
            <a:r>
              <a:rPr lang="en-US" dirty="0"/>
              <a:t>. The idea is to use hash function that converts a given phone number or any other key to a smaller number and uses the small number as index in a table called hash table.</a:t>
            </a:r>
            <a:endParaRPr dirty="0"/>
          </a:p>
        </p:txBody>
      </p:sp>
      <p:sp>
        <p:nvSpPr>
          <p:cNvPr id="107" name="Google Shape;107;p17"/>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494584"/>
            <a:ext cx="7131300" cy="2780100"/>
          </a:xfrm>
          <a:prstGeom prst="rect">
            <a:avLst/>
          </a:prstGeom>
        </p:spPr>
        <p:txBody>
          <a:bodyPr spcFirstLastPara="1" wrap="square" lIns="91425" tIns="91425" rIns="91425" bIns="91425" anchor="t" anchorCtr="0">
            <a:noAutofit/>
          </a:bodyPr>
          <a:lstStyle/>
          <a:p>
            <a:pPr marL="0" lvl="0" indent="0">
              <a:buNone/>
            </a:pPr>
            <a:r>
              <a:rPr lang="en-US" sz="1800" b="1" dirty="0">
                <a:hlinkClick r:id="rId3"/>
              </a:rPr>
              <a:t>Hash Function</a:t>
            </a:r>
            <a:r>
              <a:rPr lang="en-US" sz="1800" b="1" dirty="0"/>
              <a:t>:</a:t>
            </a:r>
            <a:r>
              <a:rPr lang="en-US" sz="1800" dirty="0"/>
              <a:t> </a:t>
            </a:r>
            <a:r>
              <a:rPr lang="en-US" sz="1800" dirty="0" smtClean="0"/>
              <a:t>A </a:t>
            </a:r>
            <a:r>
              <a:rPr lang="en-US" sz="1800" dirty="0"/>
              <a:t>hash function maps a big number or string to a small integer that can be used as index in hash table</a:t>
            </a:r>
            <a:r>
              <a:rPr lang="en-US" sz="1800" dirty="0" smtClean="0"/>
              <a:t>.</a:t>
            </a:r>
            <a:r>
              <a:rPr lang="en-US" dirty="0"/>
              <a:t> </a:t>
            </a:r>
            <a:endParaRPr lang="en-US" dirty="0" smtClean="0"/>
          </a:p>
          <a:p>
            <a:pPr marL="0" lvl="0" indent="0">
              <a:buNone/>
            </a:pPr>
            <a:r>
              <a:rPr lang="en-US" sz="1800" dirty="0" smtClean="0"/>
              <a:t>A </a:t>
            </a:r>
            <a:r>
              <a:rPr lang="en-US" sz="1800" dirty="0"/>
              <a:t>good hash function should have following properties</a:t>
            </a:r>
            <a:r>
              <a:rPr lang="en-US" sz="1800" dirty="0" smtClean="0"/>
              <a:t>:</a:t>
            </a:r>
            <a:endParaRPr sz="1800" dirty="0" smtClean="0">
              <a:solidFill>
                <a:srgbClr val="25516C"/>
              </a:solidFill>
            </a:endParaRPr>
          </a:p>
          <a:p>
            <a:pPr fontAlgn="base"/>
            <a:r>
              <a:rPr lang="en-US" sz="1800" dirty="0"/>
              <a:t>Efficiently </a:t>
            </a:r>
            <a:r>
              <a:rPr lang="en-US" sz="1800" dirty="0" smtClean="0"/>
              <a:t>computable</a:t>
            </a:r>
          </a:p>
          <a:p>
            <a:pPr fontAlgn="base"/>
            <a:r>
              <a:rPr lang="en-US" sz="1800" dirty="0"/>
              <a:t>Should uniformly distribute the keys (Each table position equally likely for each key</a:t>
            </a:r>
            <a:r>
              <a:rPr lang="en-US" sz="1800" dirty="0" smtClean="0"/>
              <a:t>)</a:t>
            </a:r>
          </a:p>
          <a:p>
            <a:pPr fontAlgn="base"/>
            <a:r>
              <a:rPr lang="en-US" sz="1800" dirty="0" smtClean="0"/>
              <a:t>When two keys hash to the same index a collision occurs</a:t>
            </a:r>
          </a:p>
          <a:p>
            <a:pPr fontAlgn="base"/>
            <a:r>
              <a:rPr lang="en-US" sz="1800" dirty="0" smtClean="0"/>
              <a:t>Keys are not in any particular order (</a:t>
            </a:r>
            <a:r>
              <a:rPr lang="en-US" sz="1800" dirty="0" err="1" smtClean="0"/>
              <a:t>numerc</a:t>
            </a:r>
            <a:r>
              <a:rPr lang="en-US" sz="1800" dirty="0" smtClean="0"/>
              <a:t>, alphabetical </a:t>
            </a:r>
            <a:r>
              <a:rPr lang="en-US" sz="1800" dirty="0" err="1" smtClean="0"/>
              <a:t>etc</a:t>
            </a:r>
            <a:r>
              <a:rPr lang="en-US" sz="1800" dirty="0" smtClean="0"/>
              <a:t>)</a:t>
            </a: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6894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494584"/>
            <a:ext cx="7131300" cy="2780100"/>
          </a:xfrm>
          <a:prstGeom prst="rect">
            <a:avLst/>
          </a:prstGeom>
        </p:spPr>
        <p:txBody>
          <a:bodyPr spcFirstLastPara="1" wrap="square" lIns="91425" tIns="91425" rIns="91425" bIns="91425" anchor="t" anchorCtr="0">
            <a:noAutofit/>
          </a:bodyPr>
          <a:lstStyle/>
          <a:p>
            <a:pPr marL="0" lvl="0" indent="0">
              <a:buNone/>
            </a:pPr>
            <a:r>
              <a:rPr lang="en-US" sz="1800" b="1" dirty="0">
                <a:hlinkClick r:id="rId3"/>
              </a:rPr>
              <a:t>Hash Table</a:t>
            </a:r>
            <a:r>
              <a:rPr lang="en-US" sz="1800" b="1" dirty="0"/>
              <a:t>:</a:t>
            </a:r>
            <a:r>
              <a:rPr lang="en-US" sz="1800" dirty="0"/>
              <a:t> An array that stores pointers to records corresponding to a given </a:t>
            </a:r>
            <a:r>
              <a:rPr lang="en-US" sz="1800" dirty="0" smtClean="0"/>
              <a:t>index (phone number). </a:t>
            </a:r>
            <a:r>
              <a:rPr lang="en-US" sz="1800" dirty="0"/>
              <a:t>An entry in hash table is NIL if no existing </a:t>
            </a:r>
            <a:r>
              <a:rPr lang="en-US" sz="1800" dirty="0" smtClean="0"/>
              <a:t>input value (phone number) </a:t>
            </a:r>
            <a:r>
              <a:rPr lang="en-US" sz="1800" dirty="0"/>
              <a:t>has hash function value equal to the index for the entry. </a:t>
            </a:r>
            <a:endParaRPr sz="1800" dirty="0" smtClean="0">
              <a:solidFill>
                <a:srgbClr val="25516C"/>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516831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320125"/>
            <a:ext cx="7131300" cy="2780100"/>
          </a:xfrm>
          <a:prstGeom prst="rect">
            <a:avLst/>
          </a:prstGeom>
        </p:spPr>
        <p:txBody>
          <a:bodyPr spcFirstLastPara="1" wrap="square" lIns="91425" tIns="91425" rIns="91425" bIns="91425" anchor="t" anchorCtr="0">
            <a:noAutofit/>
          </a:bodyPr>
          <a:lstStyle/>
          <a:p>
            <a:pPr marL="0" lvl="0" indent="0">
              <a:buNone/>
            </a:pPr>
            <a:r>
              <a:rPr lang="en-US" sz="1800" b="1" dirty="0" smtClean="0">
                <a:hlinkClick r:id="rId3"/>
              </a:rPr>
              <a:t>Collision Handling</a:t>
            </a:r>
            <a:r>
              <a:rPr lang="en-US" sz="1800" dirty="0" smtClean="0"/>
              <a:t>: </a:t>
            </a:r>
            <a:r>
              <a:rPr lang="en-US" sz="1800" dirty="0"/>
              <a:t>Since a hash function gets us a small number for a big key, there is possibility that two keys result in same value. The situation where a newly inserted key maps to an already occupied slot in hash table is called </a:t>
            </a:r>
            <a:r>
              <a:rPr lang="en-US" sz="1800" dirty="0" smtClean="0"/>
              <a:t>collision:</a:t>
            </a:r>
            <a:endParaRPr sz="1800" dirty="0" smtClean="0">
              <a:solidFill>
                <a:srgbClr val="25516C"/>
              </a:solidFill>
            </a:endParaRPr>
          </a:p>
          <a:p>
            <a:pPr fontAlgn="base"/>
            <a:r>
              <a:rPr lang="en-US" sz="1600" b="1" dirty="0"/>
              <a:t>Chaining</a:t>
            </a:r>
            <a:r>
              <a:rPr lang="en-US" sz="1600" b="1" dirty="0" smtClean="0"/>
              <a:t>: </a:t>
            </a:r>
            <a:r>
              <a:rPr lang="en-US" sz="1600" dirty="0" smtClean="0"/>
              <a:t>The </a:t>
            </a:r>
            <a:r>
              <a:rPr lang="en-US" sz="1600" dirty="0"/>
              <a:t>idea is to make each cell of hash table point to a linked list of records that have same hash function value. Chaining is simple, but requires additional memory outside the table.</a:t>
            </a:r>
          </a:p>
          <a:p>
            <a:pPr fontAlgn="base"/>
            <a:r>
              <a:rPr lang="en-US" sz="1600" b="1" dirty="0"/>
              <a:t>Open Addressing: </a:t>
            </a:r>
            <a:r>
              <a:rPr lang="en-US" sz="1600" dirty="0"/>
              <a:t>In open addressing, all elements are stored in the hash table itself. Each table entry contains either a record or NIL. When searching for an element, we one by one examine table slots until the desired element is found or it is clear that the element is not in the table.</a:t>
            </a: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801209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54" y="1477616"/>
            <a:ext cx="4018617" cy="299378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339" y="1530267"/>
            <a:ext cx="3125356" cy="2941138"/>
          </a:xfrm>
          <a:prstGeom prst="rect">
            <a:avLst/>
          </a:prstGeom>
        </p:spPr>
      </p:pic>
    </p:spTree>
    <p:extLst>
      <p:ext uri="{BB962C8B-B14F-4D97-AF65-F5344CB8AC3E}">
        <p14:creationId xmlns:p14="http://schemas.microsoft.com/office/powerpoint/2010/main" val="61666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7200">
                <a:solidFill>
                  <a:srgbClr val="FFFFFF"/>
                </a:solidFill>
                <a:latin typeface="Montserrat"/>
                <a:ea typeface="Montserrat"/>
                <a:cs typeface="Montserrat"/>
                <a:sym typeface="Montserrat"/>
              </a:rPr>
              <a:t>1.</a:t>
            </a:r>
            <a:endParaRPr sz="7200">
              <a:solidFill>
                <a:srgbClr val="FFFFFF"/>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sz="1800" dirty="0"/>
              <a:t>Suppose we want to design a system for storing employee records </a:t>
            </a:r>
            <a:r>
              <a:rPr lang="en-US" sz="1800" b="1" dirty="0"/>
              <a:t>keyed</a:t>
            </a:r>
            <a:r>
              <a:rPr lang="en-US" sz="1800" dirty="0"/>
              <a:t> using </a:t>
            </a:r>
            <a:r>
              <a:rPr lang="en-US" sz="1800" dirty="0">
                <a:solidFill>
                  <a:srgbClr val="55778C"/>
                </a:solidFill>
              </a:rPr>
              <a:t>phone</a:t>
            </a:r>
            <a:r>
              <a:rPr lang="en-US" sz="1800" dirty="0"/>
              <a:t> numbers. And we want following queries to be performed </a:t>
            </a:r>
            <a:r>
              <a:rPr lang="en-US" sz="1800" b="1" dirty="0"/>
              <a:t>efficiently</a:t>
            </a:r>
            <a:r>
              <a:rPr lang="en-US" sz="1800" dirty="0" smtClean="0"/>
              <a:t>:</a:t>
            </a:r>
            <a:endParaRPr sz="1800" dirty="0">
              <a:solidFill>
                <a:srgbClr val="25516C"/>
              </a:solidFill>
            </a:endParaRPr>
          </a:p>
          <a:p>
            <a:pPr fontAlgn="base"/>
            <a:r>
              <a:rPr lang="en-US" sz="1800" dirty="0"/>
              <a:t>Insert a phone number and corresponding </a:t>
            </a:r>
            <a:r>
              <a:rPr lang="en-US" sz="1800" dirty="0" smtClean="0"/>
              <a:t>information</a:t>
            </a:r>
            <a:endParaRPr lang="en-US" sz="1800" dirty="0"/>
          </a:p>
          <a:p>
            <a:pPr fontAlgn="base"/>
            <a:r>
              <a:rPr lang="en-US" sz="1800" dirty="0"/>
              <a:t>Search a phone number and fetch the </a:t>
            </a:r>
            <a:r>
              <a:rPr lang="en-US" sz="1800" dirty="0" smtClean="0"/>
              <a:t>information</a:t>
            </a:r>
            <a:endParaRPr lang="en-US" sz="1800" dirty="0"/>
          </a:p>
          <a:p>
            <a:pPr fontAlgn="base"/>
            <a:r>
              <a:rPr lang="en-US" sz="1800" dirty="0"/>
              <a:t>Delete a phone number and related </a:t>
            </a:r>
            <a:r>
              <a:rPr lang="en-US" sz="1800" dirty="0" smtClean="0"/>
              <a:t>information</a:t>
            </a:r>
            <a:endParaRPr lang="en-US" sz="1800" dirty="0"/>
          </a:p>
          <a:p>
            <a:pPr lvl="0" indent="-342900">
              <a:lnSpc>
                <a:spcPct val="115000"/>
              </a:lnSpc>
              <a:buSzPts val="1800"/>
            </a:pPr>
            <a:endParaRPr lang="en-US" sz="1800" i="1" dirty="0" smtClean="0">
              <a:solidFill>
                <a:srgbClr val="00B0F0"/>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217733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sz="1800" dirty="0"/>
              <a:t>We can think of using the following </a:t>
            </a:r>
            <a:r>
              <a:rPr lang="en-US" sz="1800" b="1" dirty="0"/>
              <a:t>data</a:t>
            </a:r>
            <a:r>
              <a:rPr lang="en-US" sz="1800" dirty="0">
                <a:solidFill>
                  <a:srgbClr val="00B0F0"/>
                </a:solidFill>
              </a:rPr>
              <a:t> </a:t>
            </a:r>
            <a:r>
              <a:rPr lang="en-US" sz="1800" b="1" dirty="0"/>
              <a:t>structures</a:t>
            </a:r>
            <a:r>
              <a:rPr lang="en-US" sz="1800" dirty="0">
                <a:solidFill>
                  <a:srgbClr val="00B0F0"/>
                </a:solidFill>
              </a:rPr>
              <a:t> </a:t>
            </a:r>
            <a:r>
              <a:rPr lang="en-US" sz="1800" dirty="0"/>
              <a:t>to maintain information about different phone </a:t>
            </a:r>
            <a:r>
              <a:rPr lang="en-US" sz="1800" dirty="0" smtClean="0"/>
              <a:t>numbers:</a:t>
            </a:r>
            <a:endParaRPr sz="1800" dirty="0">
              <a:solidFill>
                <a:srgbClr val="25516C"/>
              </a:solidFill>
            </a:endParaRPr>
          </a:p>
          <a:p>
            <a:pPr fontAlgn="base"/>
            <a:r>
              <a:rPr lang="en-US" sz="1800" dirty="0"/>
              <a:t>Array of phone numbers and </a:t>
            </a:r>
            <a:r>
              <a:rPr lang="en-US" sz="1800" dirty="0" smtClean="0"/>
              <a:t>records</a:t>
            </a:r>
          </a:p>
          <a:p>
            <a:pPr fontAlgn="base"/>
            <a:r>
              <a:rPr lang="en-US" sz="1800" dirty="0"/>
              <a:t>Linked List of phone numbers and </a:t>
            </a:r>
            <a:r>
              <a:rPr lang="en-US" sz="1800" dirty="0" smtClean="0"/>
              <a:t>records</a:t>
            </a:r>
          </a:p>
          <a:p>
            <a:pPr fontAlgn="base"/>
            <a:r>
              <a:rPr lang="en-US" sz="1800" dirty="0"/>
              <a:t>Balanced binary search tree with phone numbers as </a:t>
            </a:r>
            <a:r>
              <a:rPr lang="en-US" sz="1800" dirty="0" smtClean="0"/>
              <a:t>keys</a:t>
            </a:r>
          </a:p>
          <a:p>
            <a:pPr fontAlgn="base"/>
            <a:r>
              <a:rPr lang="en-US" sz="1800" dirty="0"/>
              <a:t>Direct Access Table</a:t>
            </a:r>
            <a:endParaRPr lang="en-US" sz="1800" i="1" dirty="0" smtClean="0">
              <a:solidFill>
                <a:srgbClr val="00B0F0"/>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672027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sz="1800" dirty="0"/>
              <a:t>For </a:t>
            </a:r>
            <a:r>
              <a:rPr lang="en-US" sz="1800" b="1" dirty="0"/>
              <a:t>arrays and linked lists</a:t>
            </a:r>
            <a:r>
              <a:rPr lang="en-US" sz="1800" dirty="0"/>
              <a:t>, we need to search in a linear fashion, which can be costly in practice. If we use arrays and keep the data sorted, then a phone number can be searched in O(</a:t>
            </a:r>
            <a:r>
              <a:rPr lang="en-US" sz="1800" dirty="0" err="1"/>
              <a:t>Logn</a:t>
            </a:r>
            <a:r>
              <a:rPr lang="en-US" sz="1800" dirty="0"/>
              <a:t>) time using Binary Search, but insert and delete operations become costly as we have to maintain sorted </a:t>
            </a:r>
            <a:r>
              <a:rPr lang="en-US" sz="1800" dirty="0" smtClean="0"/>
              <a:t>order.</a:t>
            </a:r>
            <a:endParaRPr lang="en-US" sz="1800" i="1" dirty="0" smtClean="0">
              <a:solidFill>
                <a:srgbClr val="00B0F0"/>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2794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dirty="0"/>
              <a:t>With</a:t>
            </a:r>
            <a:r>
              <a:rPr lang="en-US" b="1" dirty="0"/>
              <a:t> balanced binary search tree</a:t>
            </a:r>
            <a:r>
              <a:rPr lang="en-US" dirty="0"/>
              <a:t>, we get moderate search, insert and delete times. All of these operations can be guaranteed to be in O(</a:t>
            </a:r>
            <a:r>
              <a:rPr lang="en-US" dirty="0" err="1"/>
              <a:t>Logn</a:t>
            </a:r>
            <a:r>
              <a:rPr lang="en-US" dirty="0"/>
              <a:t>) time.</a:t>
            </a:r>
            <a:endParaRPr lang="en-US" sz="1800" i="1" dirty="0" smtClean="0">
              <a:solidFill>
                <a:srgbClr val="00B0F0"/>
              </a:solidFill>
            </a:endParaRP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63144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idx="4294967295"/>
          </p:nvPr>
        </p:nvSpPr>
        <p:spPr>
          <a:xfrm>
            <a:off x="1163411" y="2401896"/>
            <a:ext cx="3866434"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500" dirty="0" smtClean="0"/>
              <a:t>Solution</a:t>
            </a:r>
            <a:endParaRPr sz="6500" dirty="0"/>
          </a:p>
        </p:txBody>
      </p:sp>
      <p:sp>
        <p:nvSpPr>
          <p:cNvPr id="121" name="Google Shape;121;p19"/>
          <p:cNvSpPr/>
          <p:nvPr/>
        </p:nvSpPr>
        <p:spPr>
          <a:xfrm>
            <a:off x="6846775" y="3624538"/>
            <a:ext cx="286070" cy="2731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9"/>
          <p:cNvGrpSpPr/>
          <p:nvPr/>
        </p:nvGrpSpPr>
        <p:grpSpPr>
          <a:xfrm>
            <a:off x="6491807" y="2090652"/>
            <a:ext cx="1225623" cy="1225943"/>
            <a:chOff x="6654650" y="3665275"/>
            <a:chExt cx="409100" cy="409125"/>
          </a:xfrm>
        </p:grpSpPr>
        <p:sp>
          <p:nvSpPr>
            <p:cNvPr id="123" name="Google Shape;123;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1056937">
            <a:off x="5310266" y="3054374"/>
            <a:ext cx="809756" cy="809831"/>
            <a:chOff x="570875" y="4322250"/>
            <a:chExt cx="443300" cy="443325"/>
          </a:xfrm>
        </p:grpSpPr>
        <p:sp>
          <p:nvSpPr>
            <p:cNvPr id="126" name="Google Shape;12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9"/>
          <p:cNvSpPr/>
          <p:nvPr/>
        </p:nvSpPr>
        <p:spPr>
          <a:xfrm rot="2466658">
            <a:off x="5401397" y="2328184"/>
            <a:ext cx="397475" cy="3795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1609369">
            <a:off x="5982682" y="2566984"/>
            <a:ext cx="286027" cy="2731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2926158">
            <a:off x="7717040" y="2783347"/>
            <a:ext cx="214204" cy="2045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rot="-1609285">
            <a:off x="6689918" y="1775009"/>
            <a:ext cx="192987" cy="18427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solidFill>
                  <a:srgbClr val="00BEF2"/>
                </a:solidFill>
              </a:rPr>
              <a:t>7</a:t>
            </a:fld>
            <a:endParaRPr>
              <a:solidFill>
                <a:srgbClr val="00BEF2"/>
              </a:solidFill>
            </a:endParaRPr>
          </a:p>
        </p:txBody>
      </p:sp>
    </p:spTree>
    <p:extLst>
      <p:ext uri="{BB962C8B-B14F-4D97-AF65-F5344CB8AC3E}">
        <p14:creationId xmlns:p14="http://schemas.microsoft.com/office/powerpoint/2010/main" val="3337480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158" name="Google Shape;158;p22"/>
          <p:cNvSpPr txBox="1">
            <a:spLocks noGrp="1"/>
          </p:cNvSpPr>
          <p:nvPr>
            <p:ph type="body" idx="1"/>
          </p:nvPr>
        </p:nvSpPr>
        <p:spPr>
          <a:xfrm>
            <a:off x="1010200" y="1434950"/>
            <a:ext cx="3325800" cy="2780100"/>
          </a:xfrm>
          <a:prstGeom prst="rect">
            <a:avLst/>
          </a:prstGeom>
        </p:spPr>
        <p:txBody>
          <a:bodyPr spcFirstLastPara="1" wrap="square" lIns="91425" tIns="91425" rIns="91425" bIns="91425" anchor="t" anchorCtr="0">
            <a:noAutofit/>
          </a:bodyPr>
          <a:lstStyle/>
          <a:p>
            <a:pPr marL="0" lvl="0" indent="0">
              <a:buNone/>
            </a:pPr>
            <a:r>
              <a:rPr lang="en-US" dirty="0"/>
              <a:t>Another solution that one can think of is to use a </a:t>
            </a:r>
            <a:r>
              <a:rPr lang="en-US" b="1" dirty="0"/>
              <a:t>direct access table</a:t>
            </a:r>
            <a:r>
              <a:rPr lang="en-US" dirty="0"/>
              <a:t> where we make a big array and use phone numbers as index in the array.</a:t>
            </a:r>
            <a:endParaRPr lang="en-US" sz="1800" i="1" dirty="0">
              <a:solidFill>
                <a:srgbClr val="00B0F0"/>
              </a:solidFill>
            </a:endParaRPr>
          </a:p>
        </p:txBody>
      </p:sp>
      <p:sp>
        <p:nvSpPr>
          <p:cNvPr id="160" name="Google Shape;160;p2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315" y="1524000"/>
            <a:ext cx="4160817" cy="2691050"/>
          </a:xfrm>
          <a:prstGeom prst="rect">
            <a:avLst/>
          </a:prstGeom>
        </p:spPr>
      </p:pic>
    </p:spTree>
    <p:extLst>
      <p:ext uri="{BB962C8B-B14F-4D97-AF65-F5344CB8AC3E}">
        <p14:creationId xmlns:p14="http://schemas.microsoft.com/office/powerpoint/2010/main" val="86870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307" name="Google Shape;307;p37"/>
          <p:cNvSpPr txBox="1">
            <a:spLocks noGrp="1"/>
          </p:cNvSpPr>
          <p:nvPr>
            <p:ph type="body" idx="1"/>
          </p:nvPr>
        </p:nvSpPr>
        <p:spPr>
          <a:xfrm>
            <a:off x="1010200" y="1640358"/>
            <a:ext cx="7131300" cy="2780100"/>
          </a:xfrm>
          <a:prstGeom prst="rect">
            <a:avLst/>
          </a:prstGeom>
        </p:spPr>
        <p:txBody>
          <a:bodyPr spcFirstLastPara="1" wrap="square" lIns="91425" tIns="91425" rIns="91425" bIns="91425" anchor="t" anchorCtr="0">
            <a:noAutofit/>
          </a:bodyPr>
          <a:lstStyle/>
          <a:p>
            <a:pPr marL="0" lvl="0" indent="0">
              <a:buNone/>
            </a:pPr>
            <a:r>
              <a:rPr lang="en-US" sz="1800" dirty="0"/>
              <a:t>An entry in array is NIL if phone number is not present, else the array entry stores pointer to records corresponding to phone </a:t>
            </a:r>
            <a:r>
              <a:rPr lang="en-US" sz="1800" dirty="0" smtClean="0"/>
              <a:t>number</a:t>
            </a:r>
            <a:endParaRPr sz="1800" dirty="0" smtClean="0">
              <a:solidFill>
                <a:srgbClr val="25516C"/>
              </a:solidFill>
            </a:endParaRPr>
          </a:p>
          <a:p>
            <a:pPr fontAlgn="base"/>
            <a:r>
              <a:rPr lang="en-US" sz="1800" dirty="0" smtClean="0"/>
              <a:t>Time complexity wise this solution is the best among all, we can do all operations in </a:t>
            </a:r>
            <a:r>
              <a:rPr lang="en-US" sz="1800" b="1" dirty="0" smtClean="0"/>
              <a:t>O(1) time</a:t>
            </a:r>
            <a:r>
              <a:rPr lang="en-US" sz="1800" dirty="0" smtClean="0"/>
              <a:t>. </a:t>
            </a:r>
            <a:r>
              <a:rPr lang="en-US" dirty="0" smtClean="0">
                <a:solidFill>
                  <a:srgbClr val="00B050"/>
                </a:solidFill>
              </a:rPr>
              <a:t>V</a:t>
            </a:r>
          </a:p>
          <a:p>
            <a:pPr fontAlgn="base"/>
            <a:r>
              <a:rPr lang="en-US" sz="1800" dirty="0" smtClean="0"/>
              <a:t>extra </a:t>
            </a:r>
            <a:r>
              <a:rPr lang="en-US" sz="1800" dirty="0"/>
              <a:t>space required is huge. For example if phone number is n digits, we need </a:t>
            </a:r>
            <a:r>
              <a:rPr lang="en-US" sz="1800" b="1" dirty="0"/>
              <a:t>O(m * 10</a:t>
            </a:r>
            <a:r>
              <a:rPr lang="en-US" sz="1800" b="1" baseline="30000" dirty="0"/>
              <a:t>n</a:t>
            </a:r>
            <a:r>
              <a:rPr lang="en-US" sz="1800" b="1" dirty="0"/>
              <a:t>) space</a:t>
            </a:r>
            <a:r>
              <a:rPr lang="en-US" sz="1800" dirty="0"/>
              <a:t> for table where m is size of a pointer to record</a:t>
            </a:r>
            <a:r>
              <a:rPr lang="en-US" sz="1800" dirty="0" smtClean="0"/>
              <a:t>. </a:t>
            </a:r>
            <a:r>
              <a:rPr lang="en-US" dirty="0" smtClean="0">
                <a:solidFill>
                  <a:srgbClr val="FF0000"/>
                </a:solidFill>
              </a:rPr>
              <a:t>X</a:t>
            </a:r>
          </a:p>
        </p:txBody>
      </p:sp>
      <p:sp>
        <p:nvSpPr>
          <p:cNvPr id="308" name="Google Shape;308;p3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19621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368</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Source Sans Pro</vt:lpstr>
      <vt:lpstr>Arial</vt:lpstr>
      <vt:lpstr>Gremio template</vt:lpstr>
      <vt:lpstr>Hashing Data Structure</vt:lpstr>
      <vt:lpstr>Introduction</vt:lpstr>
      <vt:lpstr>Introduction</vt:lpstr>
      <vt:lpstr>Introduction</vt:lpstr>
      <vt:lpstr>Introduction</vt:lpstr>
      <vt:lpstr>Introduction</vt:lpstr>
      <vt:lpstr>Solution</vt:lpstr>
      <vt:lpstr>Introduction</vt:lpstr>
      <vt:lpstr>Introduction</vt:lpstr>
      <vt:lpstr>Introduction</vt:lpstr>
      <vt:lpstr>PowerPoint Presentation</vt:lpstr>
      <vt:lpstr>Introduction</vt:lpstr>
      <vt:lpstr>Introduction</vt:lpstr>
      <vt:lpstr>Introduction</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in C++</dc:title>
  <cp:lastModifiedBy>Frum, Virgil Anton</cp:lastModifiedBy>
  <cp:revision>17</cp:revision>
  <dcterms:modified xsi:type="dcterms:W3CDTF">2018-12-04T10:14:56Z</dcterms:modified>
</cp:coreProperties>
</file>