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9" r:id="rId3"/>
    <p:sldId id="260" r:id="rId4"/>
    <p:sldId id="285" r:id="rId5"/>
    <p:sldId id="298" r:id="rId6"/>
    <p:sldId id="289" r:id="rId7"/>
    <p:sldId id="290" r:id="rId8"/>
    <p:sldId id="292" r:id="rId9"/>
    <p:sldId id="291" r:id="rId10"/>
    <p:sldId id="299" r:id="rId11"/>
    <p:sldId id="300" r:id="rId12"/>
    <p:sldId id="306" r:id="rId13"/>
    <p:sldId id="311" r:id="rId14"/>
    <p:sldId id="312" r:id="rId15"/>
    <p:sldId id="284" r:id="rId16"/>
    <p:sldId id="313" r:id="rId17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Source Sans Pr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9DDD17-F6D2-46BA-A292-4B3141493F6A}">
  <a:tblStyle styleId="{4F9DDD17-F6D2-46BA-A292-4B3141493F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062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72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857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076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451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018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797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074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415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76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848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25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07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Associative containers in C++</a:t>
            </a:r>
            <a:endParaRPr dirty="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" sz="7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990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Example</a:t>
            </a:r>
            <a:endParaRPr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78" y="1320125"/>
            <a:ext cx="3588231" cy="3127899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00" y="4201302"/>
            <a:ext cx="3391373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Behind the scene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" sz="7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018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magic</a:t>
            </a:r>
            <a:endParaRPr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78" y="1320125"/>
            <a:ext cx="4326277" cy="300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" sz="7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905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Set vs Map</a:t>
            </a:r>
            <a:endParaRPr sz="14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79" y="1437230"/>
            <a:ext cx="5268942" cy="29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Happy Holidays!</a:t>
            </a:r>
            <a:endParaRPr sz="14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028" name="Picture 4" descr="Imagini pentru grinch happy holida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94" y="1551962"/>
            <a:ext cx="4572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4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Motivation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would we use set?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We want to store unique elements in an ordered container and we want fast interogation time.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Definition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a set?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7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256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Definition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1010200" y="1640358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 smtClean="0"/>
              <a:t>Sets are </a:t>
            </a:r>
            <a:r>
              <a:rPr lang="en-US" sz="1800" dirty="0"/>
              <a:t>containers that store unique elements </a:t>
            </a:r>
            <a:r>
              <a:rPr lang="en-US" sz="1800" dirty="0" smtClean="0"/>
              <a:t>in an ordered way, </a:t>
            </a:r>
            <a:r>
              <a:rPr lang="en-US" sz="1800" dirty="0"/>
              <a:t>and </a:t>
            </a:r>
            <a:r>
              <a:rPr lang="en-US" sz="1800" dirty="0" smtClean="0"/>
              <a:t>allow </a:t>
            </a:r>
            <a:r>
              <a:rPr lang="en-US" sz="1800" dirty="0"/>
              <a:t>for </a:t>
            </a:r>
            <a:r>
              <a:rPr lang="en-US" sz="1800" dirty="0">
                <a:solidFill>
                  <a:srgbClr val="00B0F0"/>
                </a:solidFill>
              </a:rPr>
              <a:t>fast retrieval </a:t>
            </a:r>
            <a:r>
              <a:rPr lang="en-US" sz="1800" dirty="0"/>
              <a:t>of individual elements based on their </a:t>
            </a:r>
            <a:r>
              <a:rPr lang="en-US" sz="1800" dirty="0">
                <a:solidFill>
                  <a:srgbClr val="00B0F0"/>
                </a:solidFill>
              </a:rPr>
              <a:t>value</a:t>
            </a:r>
            <a:r>
              <a:rPr lang="en" sz="1800" dirty="0" smtClean="0">
                <a:solidFill>
                  <a:srgbClr val="25516C"/>
                </a:solidFill>
              </a:rPr>
              <a:t>:</a:t>
            </a:r>
            <a:endParaRPr sz="1800" dirty="0">
              <a:solidFill>
                <a:srgbClr val="25516C"/>
              </a:solidFill>
            </a:endParaRPr>
          </a:p>
          <a:p>
            <a:pPr lvl="0" indent="-342900">
              <a:lnSpc>
                <a:spcPct val="115000"/>
              </a:lnSpc>
              <a:buSzPts val="1800"/>
            </a:pPr>
            <a:r>
              <a:rPr lang="en-US" sz="1800" dirty="0" smtClean="0"/>
              <a:t>the </a:t>
            </a:r>
            <a:r>
              <a:rPr lang="en-US" sz="1800" dirty="0">
                <a:solidFill>
                  <a:srgbClr val="00B0F0"/>
                </a:solidFill>
              </a:rPr>
              <a:t>value</a:t>
            </a:r>
            <a:r>
              <a:rPr lang="en-US" sz="1800" dirty="0"/>
              <a:t> of an element is at the same time its </a:t>
            </a:r>
            <a:r>
              <a:rPr lang="en-US" sz="1800" i="1" dirty="0" smtClean="0">
                <a:solidFill>
                  <a:srgbClr val="00B0F0"/>
                </a:solidFill>
              </a:rPr>
              <a:t>key</a:t>
            </a:r>
          </a:p>
          <a:p>
            <a:pPr lvl="0" indent="-342900">
              <a:lnSpc>
                <a:spcPct val="115000"/>
              </a:lnSpc>
              <a:buSzPts val="1800"/>
            </a:pPr>
            <a:r>
              <a:rPr lang="en-US" sz="1800" dirty="0" smtClean="0"/>
              <a:t>the elements in a set </a:t>
            </a:r>
            <a:r>
              <a:rPr lang="en-US" sz="1800" dirty="0" smtClean="0">
                <a:solidFill>
                  <a:srgbClr val="00B0F0"/>
                </a:solidFill>
              </a:rPr>
              <a:t>cannot</a:t>
            </a:r>
            <a:r>
              <a:rPr lang="en-US" sz="1800" dirty="0" smtClean="0"/>
              <a:t> be modified in the container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dirty="0"/>
              <a:t>o</a:t>
            </a:r>
            <a:r>
              <a:rPr lang="en-US" sz="1800" dirty="0" smtClean="0"/>
              <a:t>rganized into a</a:t>
            </a:r>
            <a:r>
              <a:rPr lang="en-US" sz="1800" dirty="0"/>
              <a:t> </a:t>
            </a:r>
            <a:r>
              <a:rPr lang="en-US" sz="1800" dirty="0" smtClean="0"/>
              <a:t>balanced </a:t>
            </a:r>
            <a:r>
              <a:rPr lang="en-US" sz="1800" i="1" dirty="0" smtClean="0">
                <a:solidFill>
                  <a:srgbClr val="00B0F0"/>
                </a:solidFill>
              </a:rPr>
              <a:t>binary search tree</a:t>
            </a:r>
            <a:endParaRPr lang="en-US" sz="1800" dirty="0">
              <a:solidFill>
                <a:srgbClr val="00B0F0"/>
              </a:solidFill>
            </a:endParaRPr>
          </a:p>
          <a:p>
            <a:pPr lvl="0" indent="-342900">
              <a:lnSpc>
                <a:spcPct val="115000"/>
              </a:lnSpc>
              <a:buSzPts val="1800"/>
            </a:pPr>
            <a:endParaRPr lang="en-US" sz="1800" i="1" dirty="0" smtClean="0">
              <a:solidFill>
                <a:srgbClr val="00B0F0"/>
              </a:solidFill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561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Methods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How can we operate upon an unordered set?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7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318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Capacity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1010200" y="1320125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/>
              <a:t>e</a:t>
            </a:r>
            <a:r>
              <a:rPr lang="en-US" sz="1800" b="1" i="1" dirty="0" smtClean="0"/>
              <a:t>mpty():</a:t>
            </a:r>
            <a:r>
              <a:rPr lang="en-US" sz="1600" i="1" dirty="0" smtClean="0">
                <a:solidFill>
                  <a:srgbClr val="00B0F0"/>
                </a:solidFill>
              </a:rPr>
              <a:t> </a:t>
            </a:r>
            <a:r>
              <a:rPr lang="en-US" sz="1600" dirty="0"/>
              <a:t>t</a:t>
            </a:r>
            <a:r>
              <a:rPr lang="en-US" sz="1600" dirty="0" smtClean="0"/>
              <a:t>est </a:t>
            </a:r>
            <a:r>
              <a:rPr lang="en-US" sz="1600" dirty="0"/>
              <a:t>whether container is </a:t>
            </a:r>
            <a:r>
              <a:rPr lang="en-US" sz="1600" dirty="0" smtClean="0"/>
              <a:t>empty</a:t>
            </a:r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 smtClean="0">
                <a:solidFill>
                  <a:srgbClr val="00B0F0"/>
                </a:solidFill>
              </a:rPr>
              <a:t>constant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size()</a:t>
            </a:r>
            <a:r>
              <a:rPr lang="en-US" sz="1600" b="1" i="1" dirty="0" smtClean="0"/>
              <a:t>: </a:t>
            </a:r>
            <a:r>
              <a:rPr lang="en-US" sz="1600" dirty="0"/>
              <a:t>r</a:t>
            </a:r>
            <a:r>
              <a:rPr lang="en-US" sz="1600" dirty="0" smtClean="0"/>
              <a:t>eturn </a:t>
            </a:r>
            <a:r>
              <a:rPr lang="en-US" sz="1600" dirty="0"/>
              <a:t>container </a:t>
            </a:r>
            <a:r>
              <a:rPr lang="en-US" sz="1600" dirty="0" smtClean="0"/>
              <a:t>size</a:t>
            </a:r>
            <a:endParaRPr lang="en-US" sz="1600" dirty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 smtClean="0">
                <a:solidFill>
                  <a:srgbClr val="00B0F0"/>
                </a:solidFill>
              </a:rPr>
              <a:t>constant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err="1" smtClean="0"/>
              <a:t>max_size</a:t>
            </a:r>
            <a:r>
              <a:rPr lang="en-US" sz="1800" b="1" i="1" dirty="0" smtClean="0"/>
              <a:t>()</a:t>
            </a:r>
            <a:r>
              <a:rPr lang="en-US" sz="1600" b="1" i="1" dirty="0" smtClean="0"/>
              <a:t>: </a:t>
            </a:r>
            <a:r>
              <a:rPr lang="en-US" sz="1600" dirty="0" smtClean="0"/>
              <a:t>this </a:t>
            </a:r>
            <a:r>
              <a:rPr lang="en-US" sz="1600" dirty="0"/>
              <a:t>is the maximum potential number of elements the container can hold due to system constraints or limitations on its library </a:t>
            </a:r>
            <a:r>
              <a:rPr lang="en-US" sz="1600" dirty="0" smtClean="0"/>
              <a:t>implementation</a:t>
            </a:r>
            <a:endParaRPr lang="en-US" sz="1600" dirty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>
                <a:solidFill>
                  <a:srgbClr val="00B0F0"/>
                </a:solidFill>
              </a:rPr>
              <a:t>constant</a:t>
            </a:r>
          </a:p>
          <a:p>
            <a:pPr indent="-342900">
              <a:lnSpc>
                <a:spcPct val="115000"/>
              </a:lnSpc>
              <a:buSzPts val="1800"/>
            </a:pPr>
            <a:endParaRPr lang="en-US" sz="1600" i="1" dirty="0" smtClean="0">
              <a:solidFill>
                <a:srgbClr val="00B0F0"/>
              </a:solidFill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27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Element lookup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1010200" y="1320125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find():</a:t>
            </a:r>
            <a:r>
              <a:rPr lang="en-US" sz="1600" i="1" dirty="0" smtClean="0">
                <a:solidFill>
                  <a:srgbClr val="00B0F0"/>
                </a:solidFill>
              </a:rPr>
              <a:t> </a:t>
            </a:r>
            <a:r>
              <a:rPr lang="en-US" sz="1600" dirty="0" smtClean="0"/>
              <a:t>get </a:t>
            </a:r>
            <a:r>
              <a:rPr lang="en-US" sz="1600" dirty="0"/>
              <a:t>iterator to </a:t>
            </a:r>
            <a:r>
              <a:rPr lang="en-US" sz="1600" dirty="0" smtClean="0"/>
              <a:t>element</a:t>
            </a:r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 smtClean="0">
                <a:solidFill>
                  <a:srgbClr val="00B0F0"/>
                </a:solidFill>
              </a:rPr>
              <a:t>logarithmic in container’s size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count()</a:t>
            </a:r>
            <a:r>
              <a:rPr lang="en-US" sz="1600" b="1" i="1" dirty="0" smtClean="0"/>
              <a:t>: </a:t>
            </a:r>
            <a:r>
              <a:rPr lang="en-US" sz="1600" dirty="0" smtClean="0"/>
              <a:t>count </a:t>
            </a:r>
            <a:r>
              <a:rPr lang="en-US" sz="1600" dirty="0"/>
              <a:t>elements with a specific key</a:t>
            </a:r>
            <a:r>
              <a:rPr lang="en-US" sz="1600" dirty="0" smtClean="0"/>
              <a:t>        </a:t>
            </a:r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Complexity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>
                <a:solidFill>
                  <a:srgbClr val="00B0F0"/>
                </a:solidFill>
              </a:rPr>
              <a:t>logarithmic in container’s size</a:t>
            </a:r>
            <a:endParaRPr lang="en-US" sz="1600" i="1" dirty="0" smtClean="0">
              <a:solidFill>
                <a:srgbClr val="00B0F0"/>
              </a:solidFill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2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Modifiers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1010200" y="1320125"/>
            <a:ext cx="3464925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emplace()</a:t>
            </a:r>
            <a:endParaRPr lang="en-US" sz="1600" dirty="0" smtClean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 smtClean="0">
                <a:solidFill>
                  <a:srgbClr val="00B0F0"/>
                </a:solidFill>
              </a:rPr>
              <a:t>logarithmic in container’s size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err="1" smtClean="0"/>
              <a:t>emplace_hint</a:t>
            </a:r>
            <a:r>
              <a:rPr lang="en-US" sz="1800" b="1" i="1" dirty="0" smtClean="0"/>
              <a:t>()</a:t>
            </a:r>
            <a:r>
              <a:rPr lang="en-US" sz="1600" b="1" i="1" dirty="0" smtClean="0"/>
              <a:t> </a:t>
            </a:r>
            <a:endParaRPr lang="en-US" sz="1600" dirty="0" smtClean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 smtClean="0"/>
              <a:t>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>
                <a:solidFill>
                  <a:srgbClr val="00B0F0"/>
                </a:solidFill>
              </a:rPr>
              <a:t>amortized constant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insert()</a:t>
            </a:r>
            <a:endParaRPr lang="en-US" sz="1600" dirty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>
                <a:solidFill>
                  <a:srgbClr val="00B0F0"/>
                </a:solidFill>
              </a:rPr>
              <a:t>logarithmic in container’s size</a:t>
            </a:r>
          </a:p>
          <a:p>
            <a:pPr indent="-342900">
              <a:lnSpc>
                <a:spcPct val="115000"/>
              </a:lnSpc>
              <a:buSzPts val="1800"/>
            </a:pPr>
            <a:endParaRPr lang="en-US" sz="1600" i="1" dirty="0" smtClean="0">
              <a:solidFill>
                <a:srgbClr val="00B0F0"/>
              </a:solidFill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307;p37"/>
          <p:cNvSpPr txBox="1">
            <a:spLocks/>
          </p:cNvSpPr>
          <p:nvPr/>
        </p:nvSpPr>
        <p:spPr>
          <a:xfrm>
            <a:off x="4475125" y="1320125"/>
            <a:ext cx="4035829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erase()</a:t>
            </a:r>
            <a:endParaRPr lang="en-US" sz="1600" dirty="0" smtClean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>
                <a:solidFill>
                  <a:srgbClr val="00B0F0"/>
                </a:solidFill>
              </a:rPr>
              <a:t>logarithmic in container’s size</a:t>
            </a:r>
            <a:endParaRPr lang="en-US" sz="1600" dirty="0" smtClean="0">
              <a:solidFill>
                <a:srgbClr val="00B0F0"/>
              </a:solidFill>
            </a:endParaRP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clear()</a:t>
            </a:r>
            <a:r>
              <a:rPr lang="en-US" sz="1600" b="1" i="1" dirty="0" smtClean="0"/>
              <a:t> </a:t>
            </a:r>
            <a:endParaRPr lang="en-US" sz="1600" dirty="0" smtClean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 smtClean="0">
                <a:solidFill>
                  <a:srgbClr val="00B0F0"/>
                </a:solidFill>
              </a:rPr>
              <a:t>linear</a:t>
            </a:r>
            <a:endParaRPr lang="en-US" sz="1600" dirty="0">
              <a:solidFill>
                <a:srgbClr val="00B0F0"/>
              </a:solidFill>
            </a:endParaRP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swap()</a:t>
            </a:r>
            <a:endParaRPr lang="en-US" sz="1600" dirty="0" smtClean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 smtClean="0">
                <a:solidFill>
                  <a:srgbClr val="00B0F0"/>
                </a:solidFill>
              </a:rPr>
              <a:t>constant</a:t>
            </a:r>
            <a:endParaRPr lang="en-US" sz="1600" dirty="0">
              <a:solidFill>
                <a:srgbClr val="00B0F0"/>
              </a:solidFill>
            </a:endParaRPr>
          </a:p>
          <a:p>
            <a:pPr indent="-342900">
              <a:lnSpc>
                <a:spcPct val="115000"/>
              </a:lnSpc>
              <a:buSzPts val="1800"/>
            </a:pPr>
            <a:endParaRPr lang="en-US" sz="1600" i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249</Words>
  <Application>Microsoft Office PowerPoint</Application>
  <PresentationFormat>On-screen Show (16:9)</PresentationFormat>
  <Paragraphs>66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Montserrat</vt:lpstr>
      <vt:lpstr>Source Sans Pro</vt:lpstr>
      <vt:lpstr>Arial</vt:lpstr>
      <vt:lpstr>Gremio template</vt:lpstr>
      <vt:lpstr>Associative containers in C++</vt:lpstr>
      <vt:lpstr>Motivation</vt:lpstr>
      <vt:lpstr>PowerPoint Presentation</vt:lpstr>
      <vt:lpstr>Definition</vt:lpstr>
      <vt:lpstr>Definition</vt:lpstr>
      <vt:lpstr>Methods</vt:lpstr>
      <vt:lpstr>Capacity</vt:lpstr>
      <vt:lpstr>Element lookup</vt:lpstr>
      <vt:lpstr>Modifiers</vt:lpstr>
      <vt:lpstr>Example</vt:lpstr>
      <vt:lpstr>Example</vt:lpstr>
      <vt:lpstr>Behind the scene</vt:lpstr>
      <vt:lpstr>The magic</vt:lpstr>
      <vt:lpstr>Comparison</vt:lpstr>
      <vt:lpstr>Set vs Map</vt:lpstr>
      <vt:lpstr>Happy Holidays!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in C++</dc:title>
  <dc:creator>Frum, Virgil Anton</dc:creator>
  <cp:lastModifiedBy>Frum, Virgil Anton</cp:lastModifiedBy>
  <cp:revision>52</cp:revision>
  <dcterms:modified xsi:type="dcterms:W3CDTF">2018-12-04T10:14:23Z</dcterms:modified>
</cp:coreProperties>
</file>