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9" r:id="rId3"/>
    <p:sldId id="260" r:id="rId4"/>
    <p:sldId id="285" r:id="rId5"/>
    <p:sldId id="298" r:id="rId6"/>
    <p:sldId id="287" r:id="rId7"/>
    <p:sldId id="288" r:id="rId8"/>
    <p:sldId id="289" r:id="rId9"/>
    <p:sldId id="290" r:id="rId10"/>
    <p:sldId id="292" r:id="rId11"/>
    <p:sldId id="291" r:id="rId12"/>
    <p:sldId id="293" r:id="rId13"/>
    <p:sldId id="299" r:id="rId14"/>
    <p:sldId id="300" r:id="rId15"/>
    <p:sldId id="306" r:id="rId16"/>
    <p:sldId id="311" r:id="rId17"/>
    <p:sldId id="307" r:id="rId18"/>
    <p:sldId id="308" r:id="rId19"/>
    <p:sldId id="310" r:id="rId20"/>
    <p:sldId id="309" r:id="rId21"/>
    <p:sldId id="294" r:id="rId22"/>
    <p:sldId id="295" r:id="rId23"/>
    <p:sldId id="296" r:id="rId24"/>
    <p:sldId id="284" r:id="rId25"/>
    <p:sldId id="297" r:id="rId26"/>
    <p:sldId id="286" r:id="rId27"/>
    <p:sldId id="303" r:id="rId28"/>
    <p:sldId id="304" r:id="rId29"/>
    <p:sldId id="301" r:id="rId30"/>
    <p:sldId id="302" r:id="rId31"/>
    <p:sldId id="279" r:id="rId32"/>
    <p:sldId id="305" r:id="rId33"/>
  </p:sldIdLst>
  <p:sldSz cx="9144000" cy="5143500" type="screen16x9"/>
  <p:notesSz cx="6858000" cy="9144000"/>
  <p:embeddedFontLst>
    <p:embeddedFont>
      <p:font typeface="Montserrat" panose="020B0604020202020204" charset="0"/>
      <p:regular r:id="rId35"/>
      <p:bold r:id="rId36"/>
      <p:italic r:id="rId37"/>
      <p:boldItalic r:id="rId38"/>
    </p:embeddedFont>
    <p:embeddedFont>
      <p:font typeface="Source Sans Pr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9DDD17-F6D2-46BA-A292-4B3141493F6A}">
  <a:tblStyle styleId="{4F9DDD17-F6D2-46BA-A292-4B3141493F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25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07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78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062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725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857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076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641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082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91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929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084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184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326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018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522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7506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2430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553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25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6485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33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074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415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781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094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763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84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Unordered_Set in C++</a:t>
            </a:r>
            <a:endParaRPr dirty="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Element lookup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1010200" y="1320125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find</a:t>
            </a:r>
            <a:r>
              <a:rPr lang="en-US" sz="1800" b="1" i="1" dirty="0" smtClean="0"/>
              <a:t>():</a:t>
            </a:r>
            <a:r>
              <a:rPr lang="en-US" sz="1600" i="1" dirty="0" smtClean="0">
                <a:solidFill>
                  <a:srgbClr val="00B0F0"/>
                </a:solidFill>
              </a:rPr>
              <a:t> </a:t>
            </a:r>
            <a:r>
              <a:rPr lang="en-US" sz="1600" dirty="0" smtClean="0"/>
              <a:t>get </a:t>
            </a:r>
            <a:r>
              <a:rPr lang="en-US" sz="1600" dirty="0"/>
              <a:t>iterator to </a:t>
            </a:r>
            <a:r>
              <a:rPr lang="en-US" sz="1600" dirty="0" smtClean="0"/>
              <a:t>element</a:t>
            </a:r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smtClean="0"/>
              <a:t>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 smtClean="0">
                <a:solidFill>
                  <a:srgbClr val="00B0F0"/>
                </a:solidFill>
              </a:rPr>
              <a:t>constant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count()</a:t>
            </a:r>
            <a:r>
              <a:rPr lang="en-US" sz="1600" b="1" i="1" dirty="0" smtClean="0"/>
              <a:t>: </a:t>
            </a:r>
            <a:r>
              <a:rPr lang="en-US" sz="1600" dirty="0" smtClean="0"/>
              <a:t>count </a:t>
            </a:r>
            <a:r>
              <a:rPr lang="en-US" sz="1600" dirty="0"/>
              <a:t>elements with a specific key</a:t>
            </a:r>
            <a:r>
              <a:rPr lang="en-US" sz="1600" dirty="0" smtClean="0"/>
              <a:t>        </a:t>
            </a:r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Complexity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smtClean="0">
                <a:solidFill>
                  <a:srgbClr val="00B0F0"/>
                </a:solidFill>
              </a:rPr>
              <a:t>constant</a:t>
            </a:r>
            <a:endParaRPr lang="en-US" sz="1600" i="1" dirty="0" smtClean="0">
              <a:solidFill>
                <a:srgbClr val="00B0F0"/>
              </a:solidFill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2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Modifiers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1010200" y="1320125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emplace()</a:t>
            </a:r>
            <a:endParaRPr lang="en-US" sz="1600" dirty="0" smtClean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 smtClean="0">
                <a:solidFill>
                  <a:srgbClr val="00B0F0"/>
                </a:solidFill>
              </a:rPr>
              <a:t>amortized constant</a:t>
            </a:r>
            <a:endParaRPr lang="en-US" sz="1600" dirty="0" smtClean="0">
              <a:solidFill>
                <a:srgbClr val="00B0F0"/>
              </a:solidFill>
            </a:endParaRP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err="1"/>
              <a:t>e</a:t>
            </a:r>
            <a:r>
              <a:rPr lang="en-US" sz="1800" b="1" i="1" dirty="0" err="1" smtClean="0"/>
              <a:t>mplace_hint</a:t>
            </a:r>
            <a:r>
              <a:rPr lang="en-US" sz="1800" b="1" i="1" dirty="0" smtClean="0"/>
              <a:t>()</a:t>
            </a:r>
            <a:r>
              <a:rPr lang="en-US" sz="1600" b="1" i="1" dirty="0" smtClean="0"/>
              <a:t> </a:t>
            </a:r>
            <a:endParaRPr lang="en-US" sz="1600" dirty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>
                <a:solidFill>
                  <a:srgbClr val="00B0F0"/>
                </a:solidFill>
              </a:rPr>
              <a:t>amortized constant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insert</a:t>
            </a:r>
            <a:r>
              <a:rPr lang="en-US" sz="1800" b="1" i="1" dirty="0" smtClean="0"/>
              <a:t>()</a:t>
            </a:r>
            <a:endParaRPr lang="en-US" sz="1600" dirty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>
                <a:solidFill>
                  <a:srgbClr val="00B0F0"/>
                </a:solidFill>
              </a:rPr>
              <a:t>amortized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constant</a:t>
            </a:r>
          </a:p>
          <a:p>
            <a:pPr indent="-342900">
              <a:lnSpc>
                <a:spcPct val="115000"/>
              </a:lnSpc>
              <a:buSzPts val="1800"/>
            </a:pPr>
            <a:endParaRPr lang="en-US" sz="1600" i="1" dirty="0" smtClean="0">
              <a:solidFill>
                <a:srgbClr val="00B0F0"/>
              </a:solidFill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307;p37"/>
          <p:cNvSpPr txBox="1">
            <a:spLocks/>
          </p:cNvSpPr>
          <p:nvPr/>
        </p:nvSpPr>
        <p:spPr>
          <a:xfrm>
            <a:off x="4475125" y="1320125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erase()</a:t>
            </a:r>
            <a:endParaRPr lang="en-US" sz="1600" dirty="0" smtClean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>
                <a:solidFill>
                  <a:srgbClr val="00B0F0"/>
                </a:solidFill>
              </a:rPr>
              <a:t>amortized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rgbClr val="00B0F0"/>
                </a:solidFill>
              </a:rPr>
              <a:t>constant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clear()</a:t>
            </a:r>
            <a:r>
              <a:rPr lang="en-US" sz="1600" b="1" i="1" dirty="0" smtClean="0"/>
              <a:t> </a:t>
            </a:r>
            <a:endParaRPr lang="en-US" sz="1600" dirty="0" smtClean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 smtClean="0">
                <a:solidFill>
                  <a:srgbClr val="00B0F0"/>
                </a:solidFill>
              </a:rPr>
              <a:t>linear</a:t>
            </a:r>
            <a:endParaRPr lang="en-US" sz="1600" dirty="0">
              <a:solidFill>
                <a:srgbClr val="00B0F0"/>
              </a:solidFill>
            </a:endParaRP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swap()</a:t>
            </a:r>
            <a:endParaRPr lang="en-US" sz="1600" dirty="0" smtClean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>
                <a:solidFill>
                  <a:srgbClr val="00B0F0"/>
                </a:solidFill>
              </a:rPr>
              <a:t>amortized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constant</a:t>
            </a:r>
          </a:p>
          <a:p>
            <a:pPr indent="-342900">
              <a:lnSpc>
                <a:spcPct val="115000"/>
              </a:lnSpc>
              <a:buSzPts val="1800"/>
            </a:pPr>
            <a:endParaRPr lang="en-US" sz="1600" i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Hash tables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1010200" y="1320125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emplace()</a:t>
            </a:r>
            <a:endParaRPr lang="en-US" sz="1600" dirty="0" smtClean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 smtClean="0">
                <a:solidFill>
                  <a:srgbClr val="00B0F0"/>
                </a:solidFill>
              </a:rPr>
              <a:t>amortized constant</a:t>
            </a:r>
            <a:endParaRPr lang="en-US" sz="1600" dirty="0" smtClean="0">
              <a:solidFill>
                <a:srgbClr val="00B0F0"/>
              </a:solidFill>
            </a:endParaRP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err="1"/>
              <a:t>e</a:t>
            </a:r>
            <a:r>
              <a:rPr lang="en-US" sz="1800" b="1" i="1" dirty="0" err="1" smtClean="0"/>
              <a:t>mplace_hint</a:t>
            </a:r>
            <a:r>
              <a:rPr lang="en-US" sz="1800" b="1" i="1" dirty="0" smtClean="0"/>
              <a:t>()</a:t>
            </a:r>
            <a:r>
              <a:rPr lang="en-US" sz="1600" b="1" i="1" dirty="0" smtClean="0"/>
              <a:t> </a:t>
            </a:r>
            <a:endParaRPr lang="en-US" sz="1600" dirty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>
                <a:solidFill>
                  <a:srgbClr val="00B0F0"/>
                </a:solidFill>
              </a:rPr>
              <a:t>amortized constant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insert</a:t>
            </a:r>
            <a:r>
              <a:rPr lang="en-US" sz="1800" b="1" i="1" dirty="0" smtClean="0"/>
              <a:t>()</a:t>
            </a:r>
            <a:endParaRPr lang="en-US" sz="1600" dirty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>
                <a:solidFill>
                  <a:srgbClr val="00B0F0"/>
                </a:solidFill>
              </a:rPr>
              <a:t>amortized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constant</a:t>
            </a:r>
          </a:p>
          <a:p>
            <a:pPr indent="-342900">
              <a:lnSpc>
                <a:spcPct val="115000"/>
              </a:lnSpc>
              <a:buSzPts val="1800"/>
            </a:pPr>
            <a:endParaRPr lang="en-US" sz="1600" i="1" dirty="0" smtClean="0">
              <a:solidFill>
                <a:srgbClr val="00B0F0"/>
              </a:solidFill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307;p37"/>
          <p:cNvSpPr txBox="1">
            <a:spLocks/>
          </p:cNvSpPr>
          <p:nvPr/>
        </p:nvSpPr>
        <p:spPr>
          <a:xfrm>
            <a:off x="4475125" y="1320125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erase()</a:t>
            </a:r>
            <a:endParaRPr lang="en-US" sz="1600" dirty="0" smtClean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>
                <a:solidFill>
                  <a:srgbClr val="00B0F0"/>
                </a:solidFill>
              </a:rPr>
              <a:t>amortized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rgbClr val="00B0F0"/>
                </a:solidFill>
              </a:rPr>
              <a:t>constant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clear()</a:t>
            </a:r>
            <a:r>
              <a:rPr lang="en-US" sz="1600" b="1" i="1" dirty="0" smtClean="0"/>
              <a:t> </a:t>
            </a:r>
            <a:endParaRPr lang="en-US" sz="1600" dirty="0" smtClean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 smtClean="0">
                <a:solidFill>
                  <a:srgbClr val="00B0F0"/>
                </a:solidFill>
              </a:rPr>
              <a:t>linear</a:t>
            </a:r>
            <a:endParaRPr lang="en-US" sz="1600" dirty="0">
              <a:solidFill>
                <a:srgbClr val="00B0F0"/>
              </a:solidFill>
            </a:endParaRP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swap()</a:t>
            </a:r>
            <a:endParaRPr lang="en-US" sz="1600" dirty="0" smtClean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>
                <a:solidFill>
                  <a:srgbClr val="00B0F0"/>
                </a:solidFill>
              </a:rPr>
              <a:t>amortized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constant</a:t>
            </a:r>
          </a:p>
          <a:p>
            <a:pPr indent="-342900">
              <a:lnSpc>
                <a:spcPct val="115000"/>
              </a:lnSpc>
              <a:buSzPts val="1800"/>
            </a:pPr>
            <a:endParaRPr lang="en-US" sz="1600" i="1" dirty="0" smtClean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8" y="1320125"/>
            <a:ext cx="6731224" cy="313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" sz="7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990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Example</a:t>
            </a:r>
            <a:endParaRPr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43" y="1300491"/>
            <a:ext cx="5104101" cy="3140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331" y="4168227"/>
            <a:ext cx="5458587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Behind the scene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" sz="7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018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magic</a:t>
            </a:r>
            <a:endParaRPr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57" y="1396591"/>
            <a:ext cx="3777417" cy="275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magic</a:t>
            </a:r>
            <a:endParaRPr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8" y="1320125"/>
            <a:ext cx="4463331" cy="314393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299" y="2038612"/>
            <a:ext cx="2734057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 defined types in Set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sz="7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052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User defined types in Set</a:t>
            </a:r>
            <a:endParaRPr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48" y="2188349"/>
            <a:ext cx="700185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Motivation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would we use unordered_set?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User defined types in Set</a:t>
            </a:r>
            <a:endParaRPr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9" y="1320125"/>
            <a:ext cx="2590494" cy="3180886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50" y="1341430"/>
            <a:ext cx="3925994" cy="3138275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26" y="3429167"/>
            <a:ext cx="1975882" cy="105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Unordered_MultiSet </a:t>
            </a:r>
            <a:r>
              <a:rPr lang="en" dirty="0" smtClean="0"/>
              <a:t>in C++</a:t>
            </a:r>
            <a:endParaRPr dirty="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5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Motivation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would we use unordered_set?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578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We want to store </a:t>
            </a:r>
            <a:r>
              <a:rPr lang="en" u="sng" dirty="0" smtClean="0"/>
              <a:t>not just </a:t>
            </a:r>
            <a:r>
              <a:rPr lang="en" dirty="0" smtClean="0"/>
              <a:t>unique </a:t>
            </a:r>
            <a:r>
              <a:rPr lang="en" dirty="0" smtClean="0"/>
              <a:t>elements in a container and we </a:t>
            </a:r>
            <a:r>
              <a:rPr lang="en" dirty="0" smtClean="0"/>
              <a:t>want to maintain </a:t>
            </a:r>
            <a:r>
              <a:rPr lang="en" dirty="0" smtClean="0"/>
              <a:t>fast interogation time.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891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Set vs Multiset</a:t>
            </a:r>
            <a:endParaRPr sz="14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1026" name="Picture 2" descr="http://2.bp.blogspot.com/-kH9TbxbPYEE/UuPpCzr3wrI/AAAAAAAAAC4/J7YJUjqDxvk/s1600/Sets+and+Multise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309" y="1882736"/>
            <a:ext cx="5338450" cy="193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0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Definition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an unordered_set?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7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442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Definition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1010200" y="1640358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 smtClean="0"/>
              <a:t>Unordered Multiset is like unordered set</a:t>
            </a:r>
            <a:r>
              <a:rPr lang="en" sz="1800" dirty="0" smtClean="0">
                <a:solidFill>
                  <a:srgbClr val="25516C"/>
                </a:solidFill>
              </a:rPr>
              <a:t>:</a:t>
            </a:r>
            <a:endParaRPr sz="1800" dirty="0">
              <a:solidFill>
                <a:srgbClr val="25516C"/>
              </a:solidFill>
            </a:endParaRPr>
          </a:p>
          <a:p>
            <a:pPr lvl="0" indent="-342900">
              <a:lnSpc>
                <a:spcPct val="115000"/>
              </a:lnSpc>
              <a:buSzPts val="1800"/>
            </a:pPr>
            <a:r>
              <a:rPr lang="en-US" sz="1800" dirty="0" smtClean="0"/>
              <a:t>the </a:t>
            </a:r>
            <a:r>
              <a:rPr lang="en-US" sz="1800" dirty="0">
                <a:solidFill>
                  <a:srgbClr val="00B0F0"/>
                </a:solidFill>
              </a:rPr>
              <a:t>value</a:t>
            </a:r>
            <a:r>
              <a:rPr lang="en-US" sz="1800" dirty="0"/>
              <a:t> of an element is at the same time its </a:t>
            </a:r>
            <a:r>
              <a:rPr lang="en-US" sz="1800" i="1" dirty="0" smtClean="0">
                <a:solidFill>
                  <a:srgbClr val="00B0F0"/>
                </a:solidFill>
              </a:rPr>
              <a:t>key</a:t>
            </a:r>
          </a:p>
          <a:p>
            <a:pPr lvl="0" indent="-342900">
              <a:lnSpc>
                <a:spcPct val="115000"/>
              </a:lnSpc>
              <a:buSzPts val="1800"/>
            </a:pPr>
            <a:r>
              <a:rPr lang="en-US" sz="1800" dirty="0" smtClean="0"/>
              <a:t>the elements in an </a:t>
            </a:r>
            <a:r>
              <a:rPr lang="en-US" sz="1800" dirty="0" err="1" smtClean="0"/>
              <a:t>unordered_set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B0F0"/>
                </a:solidFill>
              </a:rPr>
              <a:t>cannot</a:t>
            </a:r>
            <a:r>
              <a:rPr lang="en-US" sz="1800" dirty="0" smtClean="0"/>
              <a:t> be modified in the container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dirty="0"/>
              <a:t>o</a:t>
            </a:r>
            <a:r>
              <a:rPr lang="en-US" sz="1800" dirty="0" smtClean="0"/>
              <a:t>rganized </a:t>
            </a:r>
            <a:r>
              <a:rPr lang="en-US" sz="1800" dirty="0"/>
              <a:t>into </a:t>
            </a:r>
            <a:r>
              <a:rPr lang="en-US" sz="1800" i="1" dirty="0" smtClean="0">
                <a:solidFill>
                  <a:srgbClr val="00B0F0"/>
                </a:solidFill>
              </a:rPr>
              <a:t>buckets</a:t>
            </a:r>
            <a:r>
              <a:rPr lang="en-US" sz="1800" i="1" dirty="0" smtClean="0"/>
              <a:t> </a:t>
            </a:r>
            <a:r>
              <a:rPr lang="en-US" sz="1800" dirty="0" smtClean="0"/>
              <a:t>depending </a:t>
            </a:r>
            <a:r>
              <a:rPr lang="en-US" sz="1800" dirty="0"/>
              <a:t>on their </a:t>
            </a:r>
            <a:r>
              <a:rPr lang="en-US" sz="1800" dirty="0">
                <a:solidFill>
                  <a:srgbClr val="00B0F0"/>
                </a:solidFill>
              </a:rPr>
              <a:t>hash values </a:t>
            </a:r>
            <a:r>
              <a:rPr lang="en-US" sz="1800" dirty="0"/>
              <a:t>to allow for </a:t>
            </a:r>
            <a:r>
              <a:rPr lang="en-US" sz="1800" dirty="0">
                <a:solidFill>
                  <a:srgbClr val="00B0F0"/>
                </a:solidFill>
              </a:rPr>
              <a:t>fast access</a:t>
            </a:r>
          </a:p>
          <a:p>
            <a:pPr lvl="0" indent="-342900">
              <a:lnSpc>
                <a:spcPct val="115000"/>
              </a:lnSpc>
              <a:buSzPts val="1800"/>
            </a:pPr>
            <a:endParaRPr lang="en-US" sz="1800" i="1" dirty="0" smtClean="0">
              <a:solidFill>
                <a:srgbClr val="00B0F0"/>
              </a:solidFill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77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7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475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Examples</a:t>
            </a:r>
            <a:endParaRPr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11" y="1320125"/>
            <a:ext cx="5158478" cy="31613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23" y="4202977"/>
            <a:ext cx="513469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Unordered_Set</a:t>
            </a:r>
            <a:br>
              <a:rPr lang="en" dirty="0" smtClean="0"/>
            </a:br>
            <a:r>
              <a:rPr lang="en" dirty="0" smtClean="0"/>
              <a:t>vs</a:t>
            </a:r>
            <a:br>
              <a:rPr lang="en" dirty="0" smtClean="0"/>
            </a:br>
            <a:r>
              <a:rPr lang="en" dirty="0" smtClean="0"/>
              <a:t>Unordered_MultiSet</a:t>
            </a:r>
            <a:endParaRPr dirty="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9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We want to store unique elements in a container and we want fast interogation time.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Definition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791740" y="1534203"/>
            <a:ext cx="3896029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 smtClean="0"/>
              <a:t>Unordered </a:t>
            </a:r>
            <a:r>
              <a:rPr lang="en-US" sz="1800" dirty="0" smtClean="0">
                <a:solidFill>
                  <a:srgbClr val="00B0F0"/>
                </a:solidFill>
              </a:rPr>
              <a:t>Set</a:t>
            </a:r>
            <a:r>
              <a:rPr lang="en" sz="1800" dirty="0" smtClean="0">
                <a:solidFill>
                  <a:srgbClr val="25516C"/>
                </a:solidFill>
              </a:rPr>
              <a:t>:</a:t>
            </a:r>
            <a:endParaRPr sz="1800" dirty="0">
              <a:solidFill>
                <a:srgbClr val="25516C"/>
              </a:solidFill>
            </a:endParaRPr>
          </a:p>
          <a:p>
            <a:pPr indent="-342900">
              <a:lnSpc>
                <a:spcPct val="115000"/>
              </a:lnSpc>
              <a:buSzPts val="1800"/>
            </a:pPr>
            <a:r>
              <a:rPr lang="en-US" sz="2000" b="1" i="1" dirty="0" smtClean="0"/>
              <a:t>count()</a:t>
            </a:r>
            <a:endParaRPr lang="en-US" sz="1800" dirty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800" dirty="0" smtClean="0">
                <a:solidFill>
                  <a:srgbClr val="00B0F0"/>
                </a:solidFill>
              </a:rPr>
              <a:t>constant</a:t>
            </a:r>
            <a:endParaRPr lang="en-US" sz="1800" dirty="0">
              <a:solidFill>
                <a:srgbClr val="00B0F0"/>
              </a:solidFill>
            </a:endParaRPr>
          </a:p>
          <a:p>
            <a:pPr lvl="0" indent="-342900">
              <a:lnSpc>
                <a:spcPct val="115000"/>
              </a:lnSpc>
              <a:buSzPts val="1800"/>
            </a:pPr>
            <a:endParaRPr lang="en-US" sz="1800" i="1" dirty="0" smtClean="0">
              <a:solidFill>
                <a:srgbClr val="00B0F0"/>
              </a:solidFill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" name="Google Shape;307;p37"/>
          <p:cNvSpPr txBox="1">
            <a:spLocks/>
          </p:cNvSpPr>
          <p:nvPr/>
        </p:nvSpPr>
        <p:spPr>
          <a:xfrm>
            <a:off x="4687768" y="1534203"/>
            <a:ext cx="3800385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800" dirty="0" smtClean="0"/>
              <a:t>Unordered </a:t>
            </a:r>
            <a:r>
              <a:rPr lang="en-US" sz="1800" dirty="0" smtClean="0">
                <a:solidFill>
                  <a:srgbClr val="00B0F0"/>
                </a:solidFill>
              </a:rPr>
              <a:t>Multiset</a:t>
            </a:r>
            <a:r>
              <a:rPr lang="en-US" sz="1800" dirty="0" smtClean="0"/>
              <a:t>: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US" sz="2000" b="1" i="1" dirty="0" smtClean="0"/>
              <a:t>count()</a:t>
            </a:r>
            <a:endParaRPr lang="en-US" sz="1800" dirty="0" smtClean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800" dirty="0" smtClean="0"/>
              <a:t>       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800" dirty="0" smtClean="0">
                <a:solidFill>
                  <a:srgbClr val="FF0000"/>
                </a:solidFill>
              </a:rPr>
              <a:t>amortized </a:t>
            </a:r>
            <a:r>
              <a:rPr lang="en-US" sz="1800" dirty="0">
                <a:solidFill>
                  <a:srgbClr val="FF0000"/>
                </a:solidFill>
              </a:rPr>
              <a:t>linear in the number of elements counted</a:t>
            </a:r>
            <a:endParaRPr lang="en-US" sz="18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body" idx="1"/>
          </p:nvPr>
        </p:nvSpPr>
        <p:spPr>
          <a:xfrm>
            <a:off x="1179187" y="2279982"/>
            <a:ext cx="57300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99" name="Google Shape;299;p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00" name="Google Shape;300;p3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Q&amp;A</a:t>
            </a:r>
            <a:endParaRPr dirty="0"/>
          </a:p>
        </p:txBody>
      </p:sp>
      <p:pic>
        <p:nvPicPr>
          <p:cNvPr id="301" name="Google Shape;301;p36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00" y="1630622"/>
            <a:ext cx="7354345" cy="24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Definition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an unordered_set?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7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256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Definition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1010200" y="1640358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/>
              <a:t>Unordered sets are containers that store unique elements in no particular order, and which allow for </a:t>
            </a:r>
            <a:r>
              <a:rPr lang="en-US" sz="1800" dirty="0">
                <a:solidFill>
                  <a:srgbClr val="00B0F0"/>
                </a:solidFill>
              </a:rPr>
              <a:t>fast retrieval </a:t>
            </a:r>
            <a:r>
              <a:rPr lang="en-US" sz="1800" dirty="0"/>
              <a:t>of individual elements based on their </a:t>
            </a:r>
            <a:r>
              <a:rPr lang="en-US" sz="1800" dirty="0">
                <a:solidFill>
                  <a:srgbClr val="00B0F0"/>
                </a:solidFill>
              </a:rPr>
              <a:t>value</a:t>
            </a:r>
            <a:r>
              <a:rPr lang="en" sz="1800" dirty="0" smtClean="0">
                <a:solidFill>
                  <a:srgbClr val="25516C"/>
                </a:solidFill>
              </a:rPr>
              <a:t>:</a:t>
            </a:r>
            <a:endParaRPr sz="1800" dirty="0">
              <a:solidFill>
                <a:srgbClr val="25516C"/>
              </a:solidFill>
            </a:endParaRPr>
          </a:p>
          <a:p>
            <a:pPr lvl="0" indent="-342900">
              <a:lnSpc>
                <a:spcPct val="115000"/>
              </a:lnSpc>
              <a:buSzPts val="1800"/>
            </a:pPr>
            <a:r>
              <a:rPr lang="en-US" sz="1800" dirty="0" smtClean="0"/>
              <a:t>the </a:t>
            </a:r>
            <a:r>
              <a:rPr lang="en-US" sz="1800" dirty="0">
                <a:solidFill>
                  <a:srgbClr val="00B0F0"/>
                </a:solidFill>
              </a:rPr>
              <a:t>value</a:t>
            </a:r>
            <a:r>
              <a:rPr lang="en-US" sz="1800" dirty="0"/>
              <a:t> of an element is at the same time its </a:t>
            </a:r>
            <a:r>
              <a:rPr lang="en-US" sz="1800" i="1" dirty="0" smtClean="0">
                <a:solidFill>
                  <a:srgbClr val="00B0F0"/>
                </a:solidFill>
              </a:rPr>
              <a:t>key</a:t>
            </a:r>
          </a:p>
          <a:p>
            <a:pPr lvl="0" indent="-342900">
              <a:lnSpc>
                <a:spcPct val="115000"/>
              </a:lnSpc>
              <a:buSzPts val="1800"/>
            </a:pPr>
            <a:r>
              <a:rPr lang="en-US" sz="1800" dirty="0" smtClean="0"/>
              <a:t>the elements in an </a:t>
            </a:r>
            <a:r>
              <a:rPr lang="en-US" sz="1800" dirty="0" err="1" smtClean="0"/>
              <a:t>unordered_set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B0F0"/>
                </a:solidFill>
              </a:rPr>
              <a:t>cannot</a:t>
            </a:r>
            <a:r>
              <a:rPr lang="en-US" sz="1800" dirty="0" smtClean="0"/>
              <a:t> be modified in the container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dirty="0"/>
              <a:t>o</a:t>
            </a:r>
            <a:r>
              <a:rPr lang="en-US" sz="1800" dirty="0" smtClean="0"/>
              <a:t>rganized </a:t>
            </a:r>
            <a:r>
              <a:rPr lang="en-US" sz="1800" dirty="0"/>
              <a:t>into </a:t>
            </a:r>
            <a:r>
              <a:rPr lang="en-US" sz="1800" i="1" dirty="0" smtClean="0">
                <a:solidFill>
                  <a:srgbClr val="00B0F0"/>
                </a:solidFill>
              </a:rPr>
              <a:t>buckets</a:t>
            </a:r>
            <a:r>
              <a:rPr lang="en-US" sz="1800" i="1" dirty="0" smtClean="0"/>
              <a:t> </a:t>
            </a:r>
            <a:r>
              <a:rPr lang="en-US" sz="1800" dirty="0" smtClean="0"/>
              <a:t>depending </a:t>
            </a:r>
            <a:r>
              <a:rPr lang="en-US" sz="1800" dirty="0"/>
              <a:t>on their </a:t>
            </a:r>
            <a:r>
              <a:rPr lang="en-US" sz="1800" dirty="0">
                <a:solidFill>
                  <a:srgbClr val="00B0F0"/>
                </a:solidFill>
              </a:rPr>
              <a:t>hash values </a:t>
            </a:r>
            <a:r>
              <a:rPr lang="en-US" sz="1800" dirty="0"/>
              <a:t>to allow for </a:t>
            </a:r>
            <a:r>
              <a:rPr lang="en-US" sz="1800" dirty="0">
                <a:solidFill>
                  <a:srgbClr val="00B0F0"/>
                </a:solidFill>
              </a:rPr>
              <a:t>fast access</a:t>
            </a:r>
          </a:p>
          <a:p>
            <a:pPr lvl="0" indent="-342900">
              <a:lnSpc>
                <a:spcPct val="115000"/>
              </a:lnSpc>
              <a:buSzPts val="1800"/>
            </a:pPr>
            <a:endParaRPr lang="en-US" sz="1800" i="1" dirty="0" smtClean="0">
              <a:solidFill>
                <a:srgbClr val="00B0F0"/>
              </a:solidFill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561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Properties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7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423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Properties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1010200" y="1320125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Associative:</a:t>
            </a:r>
            <a:r>
              <a:rPr lang="en-US" sz="1600" i="1" dirty="0" smtClean="0">
                <a:solidFill>
                  <a:srgbClr val="00B0F0"/>
                </a:solidFill>
              </a:rPr>
              <a:t> </a:t>
            </a:r>
            <a:r>
              <a:rPr lang="en-US" sz="1600" dirty="0" smtClean="0"/>
              <a:t>Elements </a:t>
            </a:r>
            <a:r>
              <a:rPr lang="en-US" sz="1600" dirty="0"/>
              <a:t>in associative containers are referenced by their </a:t>
            </a:r>
            <a:r>
              <a:rPr lang="en-US" sz="1600" i="1" dirty="0">
                <a:solidFill>
                  <a:srgbClr val="00B0F0"/>
                </a:solidFill>
              </a:rPr>
              <a:t>key</a:t>
            </a:r>
            <a:r>
              <a:rPr lang="en-US" sz="1600" dirty="0"/>
              <a:t> and not by their </a:t>
            </a:r>
            <a:r>
              <a:rPr lang="en-US" sz="1600" dirty="0">
                <a:solidFill>
                  <a:srgbClr val="00B0F0"/>
                </a:solidFill>
              </a:rPr>
              <a:t>absolute position </a:t>
            </a:r>
            <a:r>
              <a:rPr lang="en-US" sz="1600" dirty="0"/>
              <a:t>in the </a:t>
            </a:r>
            <a:r>
              <a:rPr lang="en-US" sz="1600" dirty="0" smtClean="0"/>
              <a:t>container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Unordered</a:t>
            </a:r>
            <a:r>
              <a:rPr lang="en-US" sz="1600" b="1" i="1" dirty="0" smtClean="0"/>
              <a:t>: </a:t>
            </a:r>
            <a:r>
              <a:rPr lang="en-US" sz="1600" dirty="0" smtClean="0"/>
              <a:t>Unordered </a:t>
            </a:r>
            <a:r>
              <a:rPr lang="en-US" sz="1600" dirty="0"/>
              <a:t>containers organize their elements using </a:t>
            </a:r>
            <a:r>
              <a:rPr lang="en-US" sz="1600" dirty="0">
                <a:solidFill>
                  <a:srgbClr val="00B0F0"/>
                </a:solidFill>
              </a:rPr>
              <a:t>hash tables</a:t>
            </a:r>
            <a:r>
              <a:rPr lang="en-US" sz="1600" dirty="0"/>
              <a:t> that allow for </a:t>
            </a:r>
            <a:r>
              <a:rPr lang="en-US" sz="1600" dirty="0">
                <a:solidFill>
                  <a:srgbClr val="00B0F0"/>
                </a:solidFill>
              </a:rPr>
              <a:t>fast access </a:t>
            </a:r>
            <a:r>
              <a:rPr lang="en-US" sz="1600" dirty="0"/>
              <a:t>to elements by their </a:t>
            </a:r>
            <a:r>
              <a:rPr lang="en-US" sz="1600" i="1" dirty="0"/>
              <a:t>key</a:t>
            </a:r>
            <a:r>
              <a:rPr lang="en-US" sz="1600" dirty="0" smtClean="0"/>
              <a:t>.</a:t>
            </a:r>
            <a:endParaRPr lang="en-US" sz="1600" b="1" i="1" dirty="0" smtClean="0"/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Set</a:t>
            </a:r>
            <a:r>
              <a:rPr lang="en-US" sz="1600" b="1" i="1" dirty="0" smtClean="0"/>
              <a:t>: </a:t>
            </a:r>
            <a:r>
              <a:rPr lang="en-US" sz="1600" dirty="0" smtClean="0"/>
              <a:t>The </a:t>
            </a:r>
            <a:r>
              <a:rPr lang="en-US" sz="1600" dirty="0">
                <a:solidFill>
                  <a:srgbClr val="00B0F0"/>
                </a:solidFill>
              </a:rPr>
              <a:t>value</a:t>
            </a:r>
            <a:r>
              <a:rPr lang="en-US" sz="1600" dirty="0"/>
              <a:t> of an element is also the </a:t>
            </a:r>
            <a:r>
              <a:rPr lang="en-US" sz="1600" i="1" dirty="0">
                <a:solidFill>
                  <a:srgbClr val="00B0F0"/>
                </a:solidFill>
              </a:rPr>
              <a:t>key</a:t>
            </a:r>
            <a:r>
              <a:rPr lang="en-US" sz="1600" dirty="0"/>
              <a:t> used to identify it</a:t>
            </a:r>
            <a:r>
              <a:rPr lang="en-US" sz="1600" dirty="0" smtClean="0"/>
              <a:t>.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/>
              <a:t>Unique </a:t>
            </a:r>
            <a:r>
              <a:rPr lang="en-US" sz="1800" b="1" i="1" dirty="0" smtClean="0"/>
              <a:t>keys</a:t>
            </a:r>
            <a:r>
              <a:rPr lang="en-US" sz="1600" b="1" i="1" dirty="0" smtClean="0"/>
              <a:t>: </a:t>
            </a:r>
            <a:r>
              <a:rPr lang="en-US" sz="1600" dirty="0" smtClean="0"/>
              <a:t>No </a:t>
            </a:r>
            <a:r>
              <a:rPr lang="en-US" sz="1600" dirty="0"/>
              <a:t>two elements in the container can have equivalent </a:t>
            </a:r>
            <a:r>
              <a:rPr lang="en-US" sz="1600" i="1" dirty="0">
                <a:solidFill>
                  <a:srgbClr val="00B0F0"/>
                </a:solidFill>
              </a:rPr>
              <a:t>keys</a:t>
            </a:r>
            <a:r>
              <a:rPr lang="en-US" sz="1600" dirty="0" smtClean="0"/>
              <a:t>.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Allocator-aware</a:t>
            </a:r>
            <a:r>
              <a:rPr lang="en-US" sz="1600" b="1" i="1" dirty="0" smtClean="0"/>
              <a:t>: </a:t>
            </a:r>
            <a:r>
              <a:rPr lang="en-US" sz="1600" dirty="0" smtClean="0"/>
              <a:t>The </a:t>
            </a:r>
            <a:r>
              <a:rPr lang="en-US" sz="1600" dirty="0"/>
              <a:t>container uses an allocator object to </a:t>
            </a:r>
            <a:r>
              <a:rPr lang="en-US" sz="1600" dirty="0">
                <a:solidFill>
                  <a:srgbClr val="00B0F0"/>
                </a:solidFill>
              </a:rPr>
              <a:t>dynamically</a:t>
            </a:r>
            <a:r>
              <a:rPr lang="en-US" sz="1600" dirty="0"/>
              <a:t> handle its storage </a:t>
            </a:r>
            <a:r>
              <a:rPr lang="en-US" sz="1600" dirty="0" smtClean="0"/>
              <a:t>needs.</a:t>
            </a:r>
            <a:endParaRPr lang="en-US" sz="1600" i="1" dirty="0" smtClean="0">
              <a:solidFill>
                <a:srgbClr val="00B0F0"/>
              </a:solidFill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89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Methods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How can we operate upon an </a:t>
            </a:r>
            <a:r>
              <a:rPr lang="en-US" dirty="0" smtClean="0"/>
              <a:t>unordered </a:t>
            </a:r>
            <a:r>
              <a:rPr lang="en-US" dirty="0" smtClean="0"/>
              <a:t>set?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" sz="7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318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Capacity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1010200" y="1320125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/>
              <a:t>e</a:t>
            </a:r>
            <a:r>
              <a:rPr lang="en-US" sz="1800" b="1" i="1" dirty="0" smtClean="0"/>
              <a:t>mpty():</a:t>
            </a:r>
            <a:r>
              <a:rPr lang="en-US" sz="1600" i="1" dirty="0" smtClean="0">
                <a:solidFill>
                  <a:srgbClr val="00B0F0"/>
                </a:solidFill>
              </a:rPr>
              <a:t> </a:t>
            </a:r>
            <a:r>
              <a:rPr lang="en-US" sz="1600" dirty="0"/>
              <a:t>t</a:t>
            </a:r>
            <a:r>
              <a:rPr lang="en-US" sz="1600" dirty="0" smtClean="0"/>
              <a:t>est </a:t>
            </a:r>
            <a:r>
              <a:rPr lang="en-US" sz="1600" dirty="0"/>
              <a:t>whether container is </a:t>
            </a:r>
            <a:r>
              <a:rPr lang="en-US" sz="1600" dirty="0" smtClean="0"/>
              <a:t>empty</a:t>
            </a:r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 smtClean="0">
                <a:solidFill>
                  <a:srgbClr val="00B0F0"/>
                </a:solidFill>
              </a:rPr>
              <a:t>constant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smtClean="0"/>
              <a:t>size()</a:t>
            </a:r>
            <a:r>
              <a:rPr lang="en-US" sz="1600" b="1" i="1" dirty="0" smtClean="0"/>
              <a:t>: </a:t>
            </a:r>
            <a:r>
              <a:rPr lang="en-US" sz="1600" dirty="0"/>
              <a:t>r</a:t>
            </a:r>
            <a:r>
              <a:rPr lang="en-US" sz="1600" dirty="0" smtClean="0"/>
              <a:t>eturn </a:t>
            </a:r>
            <a:r>
              <a:rPr lang="en-US" sz="1600" dirty="0"/>
              <a:t>container </a:t>
            </a:r>
            <a:r>
              <a:rPr lang="en-US" sz="1600" dirty="0" smtClean="0"/>
              <a:t>size</a:t>
            </a:r>
            <a:endParaRPr lang="en-US" sz="1600" dirty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 smtClean="0">
                <a:solidFill>
                  <a:srgbClr val="00B0F0"/>
                </a:solidFill>
              </a:rPr>
              <a:t>constant</a:t>
            </a:r>
          </a:p>
          <a:p>
            <a:pPr indent="-342900">
              <a:lnSpc>
                <a:spcPct val="115000"/>
              </a:lnSpc>
              <a:buSzPts val="1800"/>
            </a:pPr>
            <a:r>
              <a:rPr lang="en-US" sz="1800" b="1" i="1" dirty="0" err="1" smtClean="0"/>
              <a:t>max_size</a:t>
            </a:r>
            <a:r>
              <a:rPr lang="en-US" sz="1800" b="1" i="1" dirty="0" smtClean="0"/>
              <a:t>()</a:t>
            </a:r>
            <a:r>
              <a:rPr lang="en-US" sz="1600" b="1" i="1" dirty="0" smtClean="0"/>
              <a:t>: </a:t>
            </a:r>
            <a:r>
              <a:rPr lang="en-US" sz="1600" dirty="0" smtClean="0"/>
              <a:t>this </a:t>
            </a:r>
            <a:r>
              <a:rPr lang="en-US" sz="1600" dirty="0"/>
              <a:t>is the maximum potential number of elements the container can hold due to system constraints or limitations on its library </a:t>
            </a:r>
            <a:r>
              <a:rPr lang="en-US" sz="1600" dirty="0" smtClean="0"/>
              <a:t>implementation</a:t>
            </a:r>
            <a:endParaRPr lang="en-US" sz="1600" dirty="0"/>
          </a:p>
          <a:p>
            <a:pPr marL="114300" indent="0">
              <a:lnSpc>
                <a:spcPct val="115000"/>
              </a:lnSpc>
              <a:buSzPts val="1800"/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</a:t>
            </a:r>
            <a:r>
              <a:rPr lang="en-US" sz="1600" dirty="0">
                <a:solidFill>
                  <a:srgbClr val="00B0F0"/>
                </a:solidFill>
              </a:rPr>
              <a:t>constant</a:t>
            </a:r>
          </a:p>
          <a:p>
            <a:pPr indent="-342900">
              <a:lnSpc>
                <a:spcPct val="115000"/>
              </a:lnSpc>
              <a:buSzPts val="1800"/>
            </a:pPr>
            <a:endParaRPr lang="en-US" sz="1600" i="1" dirty="0" smtClean="0">
              <a:solidFill>
                <a:srgbClr val="00B0F0"/>
              </a:solidFill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27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418</Words>
  <Application>Microsoft Office PowerPoint</Application>
  <PresentationFormat>On-screen Show (16:9)</PresentationFormat>
  <Paragraphs>129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Montserrat</vt:lpstr>
      <vt:lpstr>Source Sans Pro</vt:lpstr>
      <vt:lpstr>Gremio template</vt:lpstr>
      <vt:lpstr>Unordered_Set in C++</vt:lpstr>
      <vt:lpstr>Motivation</vt:lpstr>
      <vt:lpstr>PowerPoint Presentation</vt:lpstr>
      <vt:lpstr>Definition</vt:lpstr>
      <vt:lpstr>Definition</vt:lpstr>
      <vt:lpstr>Properties</vt:lpstr>
      <vt:lpstr>Properties</vt:lpstr>
      <vt:lpstr>Methods</vt:lpstr>
      <vt:lpstr>Capacity</vt:lpstr>
      <vt:lpstr>Element lookup</vt:lpstr>
      <vt:lpstr>Modifiers</vt:lpstr>
      <vt:lpstr>Hash tables</vt:lpstr>
      <vt:lpstr>Example</vt:lpstr>
      <vt:lpstr>Example</vt:lpstr>
      <vt:lpstr>Behind the scene</vt:lpstr>
      <vt:lpstr>The magic</vt:lpstr>
      <vt:lpstr>The magic</vt:lpstr>
      <vt:lpstr>User defined types in Set</vt:lpstr>
      <vt:lpstr>User defined types in Set</vt:lpstr>
      <vt:lpstr>User defined types in Set</vt:lpstr>
      <vt:lpstr>Unordered_MultiSet in C++</vt:lpstr>
      <vt:lpstr>Motivation</vt:lpstr>
      <vt:lpstr>PowerPoint Presentation</vt:lpstr>
      <vt:lpstr>Set vs Multiset</vt:lpstr>
      <vt:lpstr>Definition</vt:lpstr>
      <vt:lpstr>Definition</vt:lpstr>
      <vt:lpstr>Examples</vt:lpstr>
      <vt:lpstr>Examples</vt:lpstr>
      <vt:lpstr>Unordered_Set vs Unordered_MultiSet</vt:lpstr>
      <vt:lpstr>Definition</vt:lpstr>
      <vt:lpstr>Q&amp;A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in C++</dc:title>
  <dc:creator>Frum, Virgil Anton</dc:creator>
  <cp:lastModifiedBy>Frum, Virgil Anton</cp:lastModifiedBy>
  <cp:revision>40</cp:revision>
  <dcterms:modified xsi:type="dcterms:W3CDTF">2018-11-23T12:38:40Z</dcterms:modified>
</cp:coreProperties>
</file>