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67" r:id="rId4"/>
    <p:sldId id="279" r:id="rId5"/>
    <p:sldId id="282" r:id="rId6"/>
    <p:sldId id="283" r:id="rId7"/>
    <p:sldId id="269" r:id="rId8"/>
    <p:sldId id="284" r:id="rId9"/>
    <p:sldId id="287" r:id="rId10"/>
    <p:sldId id="288" r:id="rId11"/>
    <p:sldId id="285" r:id="rId12"/>
    <p:sldId id="271" r:id="rId13"/>
    <p:sldId id="276" r:id="rId14"/>
    <p:sldId id="289" r:id="rId15"/>
    <p:sldId id="258" r:id="rId16"/>
    <p:sldId id="257" r:id="rId17"/>
    <p:sldId id="259" r:id="rId18"/>
    <p:sldId id="260" r:id="rId19"/>
    <p:sldId id="264" r:id="rId20"/>
    <p:sldId id="263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D3B9-4C5F-4934-86A9-2D1250B4308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177A-7531-4229-AB46-3EA0555A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4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slf4j</a:t>
            </a:r>
            <a:r>
              <a:rPr lang="zh-CN" altLang="en-US" sz="1200" dirty="0" smtClean="0">
                <a:latin typeface="+mn-ea"/>
              </a:rPr>
              <a:t>的用法就是常年不变的一句”</a:t>
            </a:r>
            <a:r>
              <a:rPr lang="en-US" altLang="zh-CN" sz="1200" dirty="0" smtClean="0">
                <a:latin typeface="+mn-ea"/>
              </a:rPr>
              <a:t>Logger </a:t>
            </a:r>
            <a:r>
              <a:rPr lang="en-US" altLang="zh-CN" sz="1200" dirty="0" err="1" smtClean="0">
                <a:latin typeface="+mn-ea"/>
              </a:rPr>
              <a:t>logger</a:t>
            </a:r>
            <a:r>
              <a:rPr lang="en-US" altLang="zh-CN" sz="1200" dirty="0" smtClean="0">
                <a:latin typeface="+mn-ea"/>
              </a:rPr>
              <a:t> = </a:t>
            </a:r>
            <a:r>
              <a:rPr lang="en-US" altLang="zh-CN" sz="1200" dirty="0" err="1" smtClean="0">
                <a:latin typeface="+mn-ea"/>
              </a:rPr>
              <a:t>LoggerFactory.getLogger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Object.class</a:t>
            </a:r>
            <a:r>
              <a:rPr lang="en-US" altLang="zh-CN" sz="1200" dirty="0" smtClean="0">
                <a:latin typeface="+mn-ea"/>
              </a:rPr>
              <a:t>);“</a:t>
            </a:r>
            <a:r>
              <a:rPr lang="zh-CN" altLang="en-US" sz="1200" dirty="0" smtClean="0">
                <a:latin typeface="+mn-ea"/>
              </a:rPr>
              <a:t>，可见这里就是通过</a:t>
            </a:r>
            <a:r>
              <a:rPr lang="en-US" altLang="zh-CN" sz="1200" dirty="0" err="1" smtClean="0">
                <a:latin typeface="+mn-ea"/>
              </a:rPr>
              <a:t>LoggerFactory</a:t>
            </a:r>
            <a:r>
              <a:rPr lang="zh-CN" altLang="en-US" sz="1200" dirty="0" smtClean="0">
                <a:latin typeface="+mn-ea"/>
              </a:rPr>
              <a:t>去拿</a:t>
            </a:r>
            <a:r>
              <a:rPr lang="en-US" altLang="zh-CN" sz="1200" dirty="0" smtClean="0">
                <a:latin typeface="+mn-ea"/>
              </a:rPr>
              <a:t>slf4j</a:t>
            </a:r>
            <a:r>
              <a:rPr lang="zh-CN" altLang="en-US" sz="1200" dirty="0" smtClean="0">
                <a:latin typeface="+mn-ea"/>
              </a:rPr>
              <a:t>提供的一个</a:t>
            </a:r>
            <a:r>
              <a:rPr lang="en-US" altLang="zh-CN" sz="1200" dirty="0" smtClean="0">
                <a:latin typeface="+mn-ea"/>
              </a:rPr>
              <a:t>Logger</a:t>
            </a:r>
            <a:r>
              <a:rPr lang="zh-CN" altLang="en-US" sz="1200" dirty="0" smtClean="0">
                <a:latin typeface="+mn-ea"/>
              </a:rPr>
              <a:t>接口的具体实现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4177A-7531-4229-AB46-3EA0555A34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Log4j&amp;Slf4j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/>
              <a:t>sun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663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布局方式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org.apache.log4j.HTMLLayout</a:t>
            </a:r>
            <a:r>
              <a:rPr lang="zh-CN" altLang="en-US" sz="2000" dirty="0">
                <a:latin typeface="+mn-ea"/>
              </a:rPr>
              <a:t>（以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表格形式布局），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org.apache.log4j.PatternLayout</a:t>
            </a:r>
            <a:r>
              <a:rPr lang="zh-CN" altLang="en-US" sz="2000" dirty="0">
                <a:latin typeface="+mn-ea"/>
              </a:rPr>
              <a:t>（可以灵活地指定布局模式），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org.apache.log4j.SimpleLayout</a:t>
            </a:r>
            <a:r>
              <a:rPr lang="zh-CN" altLang="en-US" sz="2000" dirty="0">
                <a:latin typeface="+mn-ea"/>
              </a:rPr>
              <a:t>（包含日志信息的级别和信息字符串），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org.apache.log4j.TTCCLayout</a:t>
            </a:r>
            <a:r>
              <a:rPr lang="zh-CN" altLang="en-US" sz="2000" dirty="0">
                <a:latin typeface="+mn-ea"/>
              </a:rPr>
              <a:t>（包含日志产生的时间、线程、类别等等信息）</a:t>
            </a:r>
          </a:p>
        </p:txBody>
      </p:sp>
    </p:spTree>
    <p:extLst>
      <p:ext uri="{BB962C8B-B14F-4D97-AF65-F5344CB8AC3E}">
        <p14:creationId xmlns:p14="http://schemas.microsoft.com/office/powerpoint/2010/main" val="41884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打印参数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%m</a:t>
            </a:r>
            <a:r>
              <a:rPr lang="zh-CN" altLang="en-US" sz="2000" dirty="0">
                <a:latin typeface="+mn-ea"/>
              </a:rPr>
              <a:t>   输出代码中指定的消息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%p</a:t>
            </a:r>
            <a:r>
              <a:rPr lang="zh-CN" altLang="en-US" sz="2000" dirty="0">
                <a:latin typeface="+mn-ea"/>
              </a:rPr>
              <a:t>   输出优先级，即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INFO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WARN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FATAL 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%r</a:t>
            </a:r>
            <a:r>
              <a:rPr lang="zh-CN" altLang="en-US" sz="2000" b="1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  输出自应用启动到输出该</a:t>
            </a:r>
            <a:r>
              <a:rPr lang="en-US" altLang="zh-CN" sz="2000" dirty="0">
                <a:latin typeface="+mn-ea"/>
              </a:rPr>
              <a:t>log</a:t>
            </a:r>
            <a:r>
              <a:rPr lang="zh-CN" altLang="en-US" sz="2000" dirty="0">
                <a:latin typeface="+mn-ea"/>
              </a:rPr>
              <a:t>信息耗费的毫秒数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%c</a:t>
            </a:r>
            <a:r>
              <a:rPr lang="zh-CN" altLang="en-US" sz="2000" dirty="0">
                <a:latin typeface="+mn-ea"/>
              </a:rPr>
              <a:t>   输出所属的类目，通常就是所在类的全名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%t</a:t>
            </a:r>
            <a:r>
              <a:rPr lang="zh-CN" altLang="en-US" sz="2000" dirty="0">
                <a:latin typeface="+mn-ea"/>
              </a:rPr>
              <a:t>   输出产生该日志事件的线程名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%n</a:t>
            </a:r>
            <a:r>
              <a:rPr lang="en-US" altLang="zh-CN" sz="2000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  输出一个回车换行符，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平台为“</a:t>
            </a:r>
            <a:r>
              <a:rPr lang="en-US" altLang="zh-CN" sz="2000" dirty="0">
                <a:latin typeface="+mn-ea"/>
              </a:rPr>
              <a:t>\r\n”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平台为“</a:t>
            </a:r>
            <a:r>
              <a:rPr lang="en-US" altLang="zh-CN" sz="2000" dirty="0">
                <a:latin typeface="+mn-ea"/>
              </a:rPr>
              <a:t>\n” 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%d</a:t>
            </a:r>
            <a:r>
              <a:rPr lang="zh-CN" altLang="en-US" sz="2000" dirty="0">
                <a:latin typeface="+mn-ea"/>
              </a:rPr>
              <a:t>   输出日志时间点的日期或时间，默认格式为</a:t>
            </a:r>
            <a:r>
              <a:rPr lang="en-US" altLang="zh-CN" sz="2000" dirty="0">
                <a:latin typeface="+mn-ea"/>
              </a:rPr>
              <a:t>ISO8601</a:t>
            </a:r>
            <a:r>
              <a:rPr lang="zh-CN" altLang="en-US" sz="2000" dirty="0">
                <a:latin typeface="+mn-ea"/>
              </a:rPr>
              <a:t>，也可以在其后指定格式，比如：</a:t>
            </a:r>
            <a:r>
              <a:rPr lang="en-US" altLang="zh-CN" sz="2000" dirty="0">
                <a:latin typeface="+mn-ea"/>
              </a:rPr>
              <a:t>%d{</a:t>
            </a:r>
            <a:r>
              <a:rPr lang="en-US" altLang="zh-CN" sz="2000" dirty="0" err="1">
                <a:latin typeface="+mn-ea"/>
              </a:rPr>
              <a:t>yyy</a:t>
            </a:r>
            <a:r>
              <a:rPr lang="en-US" altLang="zh-CN" sz="2000" dirty="0">
                <a:latin typeface="+mn-ea"/>
              </a:rPr>
              <a:t> MMM 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SSS}</a:t>
            </a:r>
            <a:r>
              <a:rPr lang="zh-CN" altLang="en-US" sz="2000" dirty="0">
                <a:latin typeface="+mn-ea"/>
              </a:rPr>
              <a:t>，输出类似：</a:t>
            </a:r>
            <a:r>
              <a:rPr lang="en-US" altLang="zh-CN" sz="2000" dirty="0">
                <a:latin typeface="+mn-ea"/>
              </a:rPr>
              <a:t>2002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18</a:t>
            </a:r>
            <a:r>
              <a:rPr lang="zh-CN" altLang="en-US" sz="2000" dirty="0">
                <a:latin typeface="+mn-ea"/>
              </a:rPr>
              <a:t>日  </a:t>
            </a:r>
            <a:r>
              <a:rPr lang="en-US" altLang="zh-CN" sz="2000" dirty="0">
                <a:latin typeface="+mn-ea"/>
              </a:rPr>
              <a:t>22</a:t>
            </a:r>
            <a:r>
              <a:rPr lang="zh-CN" altLang="en-US" sz="2000" dirty="0">
                <a:latin typeface="+mn-ea"/>
              </a:rPr>
              <a:t> ： 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 ： </a:t>
            </a:r>
            <a:r>
              <a:rPr lang="en-US" altLang="zh-CN" sz="2000" dirty="0">
                <a:latin typeface="+mn-ea"/>
              </a:rPr>
              <a:t>28</a:t>
            </a:r>
            <a:r>
              <a:rPr lang="zh-CN" altLang="en-US" sz="2000" dirty="0">
                <a:latin typeface="+mn-ea"/>
              </a:rPr>
              <a:t> ， </a:t>
            </a:r>
            <a:r>
              <a:rPr lang="en-US" altLang="zh-CN" sz="2000" dirty="0">
                <a:latin typeface="+mn-ea"/>
              </a:rPr>
              <a:t>921</a:t>
            </a:r>
            <a:r>
              <a:rPr lang="zh-CN" altLang="en-US" sz="2000" dirty="0">
                <a:latin typeface="+mn-ea"/>
              </a:rPr>
              <a:t> 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%l </a:t>
            </a:r>
            <a:r>
              <a:rPr lang="zh-CN" altLang="en-US" sz="2000" dirty="0">
                <a:latin typeface="+mn-ea"/>
              </a:rPr>
              <a:t>  输出日志事件的发生位置，包括类目名、发生的线程，以及在代码中的行数。举例：</a:t>
            </a:r>
            <a:r>
              <a:rPr lang="en-US" altLang="zh-CN" sz="2000" dirty="0">
                <a:latin typeface="+mn-ea"/>
              </a:rPr>
              <a:t>Testlog4.main(TestLog4.java: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) 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都被了一个日志级别（</a:t>
            </a:r>
            <a:r>
              <a:rPr lang="en-US" altLang="zh-CN" sz="2000" dirty="0">
                <a:latin typeface="+mn-ea"/>
              </a:rPr>
              <a:t>log level</a:t>
            </a:r>
            <a:r>
              <a:rPr lang="zh-CN" altLang="en-US" sz="2000" dirty="0">
                <a:latin typeface="+mn-ea"/>
              </a:rPr>
              <a:t>），用来控制日志信息的输出。日志级别从高到低分为：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off </a:t>
            </a:r>
            <a:r>
              <a:rPr lang="zh-CN" altLang="en-US" sz="2000" dirty="0">
                <a:latin typeface="+mn-ea"/>
              </a:rPr>
              <a:t>最高等级，用于关闭所有日志记录。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fatal </a:t>
            </a:r>
            <a:r>
              <a:rPr lang="zh-CN" altLang="en-US" sz="2000" dirty="0">
                <a:latin typeface="+mn-ea"/>
              </a:rPr>
              <a:t>指出每个严重的错误事件将会导致应用程序的退出。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error </a:t>
            </a:r>
            <a:r>
              <a:rPr lang="zh-CN" altLang="en-US" sz="2000" dirty="0">
                <a:latin typeface="+mn-ea"/>
              </a:rPr>
              <a:t>指出虽然发生错误事件，但仍然不影响系统的继续运行。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D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warn </a:t>
            </a:r>
            <a:r>
              <a:rPr lang="zh-CN" altLang="en-US" sz="2000" dirty="0">
                <a:latin typeface="+mn-ea"/>
              </a:rPr>
              <a:t>表明会出现潜在的错误情形。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info </a:t>
            </a:r>
            <a:r>
              <a:rPr lang="zh-CN" altLang="en-US" sz="2000" dirty="0">
                <a:latin typeface="+mn-ea"/>
              </a:rPr>
              <a:t>一般和在粗粒度级别上，强调应用程序的运行全程。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debug </a:t>
            </a:r>
            <a:r>
              <a:rPr lang="zh-CN" altLang="en-US" sz="2000" dirty="0">
                <a:latin typeface="+mn-ea"/>
              </a:rPr>
              <a:t>一般用于细粒度级别上，对调试应用程序非常有帮助。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G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all </a:t>
            </a:r>
            <a:r>
              <a:rPr lang="zh-CN" altLang="en-US" sz="2000" dirty="0">
                <a:latin typeface="+mn-ea"/>
              </a:rPr>
              <a:t>最低等级，用于打开所有日志记录。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建议只使用四个级别，优先级从高到低分别是 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WARN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INFO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9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16592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log4j.rootLogger = debug , </a:t>
            </a:r>
            <a:r>
              <a:rPr lang="en-US" altLang="zh-CN" sz="2000" dirty="0" err="1" smtClean="0">
                <a:latin typeface="+mn-ea"/>
              </a:rPr>
              <a:t>stdout</a:t>
            </a:r>
            <a:r>
              <a:rPr lang="en-US" altLang="zh-CN" sz="2000" dirty="0">
                <a:latin typeface="+mn-ea"/>
              </a:rPr>
              <a:t> , 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 , </a:t>
            </a:r>
            <a:r>
              <a:rPr lang="en-US" altLang="zh-CN" sz="2000" dirty="0" smtClean="0">
                <a:latin typeface="+mn-ea"/>
              </a:rPr>
              <a:t>E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输出到控制台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 = org.apache.log4j.ConsoleAppender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log4j.appender.stdout.Target = </a:t>
            </a:r>
            <a:r>
              <a:rPr lang="en-US" altLang="zh-CN" sz="2000" dirty="0" err="1">
                <a:latin typeface="+mn-ea"/>
              </a:rPr>
              <a:t>System.out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log4j.appender.stdout.layout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log4j.appender.stdout.layout.ConversionPattern =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>
                <a:latin typeface="+mn-ea"/>
              </a:rPr>
              <a:t>d{ABSOLUTE} %5p %</a:t>
            </a:r>
            <a:r>
              <a:rPr lang="en-US" altLang="zh-CN" sz="2000" dirty="0" smtClean="0">
                <a:latin typeface="+mn-ea"/>
              </a:rPr>
              <a:t>c{1}:%</a:t>
            </a:r>
            <a:r>
              <a:rPr lang="en-US" altLang="zh-CN" sz="2000" dirty="0">
                <a:latin typeface="+mn-ea"/>
              </a:rPr>
              <a:t>L - %</a:t>
            </a:r>
            <a:r>
              <a:rPr lang="en-US" altLang="zh-CN" sz="2000" dirty="0" err="1">
                <a:latin typeface="+mn-ea"/>
              </a:rPr>
              <a:t>m%n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输出到日志文件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 = org.apache.log4j.DailyRollingFileAppender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log4j.appender.D.File = logs/log.log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log4j.appender.D.Append = true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log4j.appender.D.Threshold = DEBUG ## </a:t>
            </a:r>
            <a:r>
              <a:rPr lang="zh-CN" altLang="en-US" sz="2000" dirty="0">
                <a:latin typeface="+mn-ea"/>
              </a:rPr>
              <a:t>输出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级别以上的日志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log4j.appender.D.layout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log4j.appender.D.layout.ConversionPattern = %-d{</a:t>
            </a:r>
            <a:r>
              <a:rPr lang="en-US" altLang="zh-CN" sz="2000" dirty="0" err="1">
                <a:latin typeface="+mn-ea"/>
              </a:rPr>
              <a:t>yyyy</a:t>
            </a:r>
            <a:r>
              <a:rPr lang="en-US" altLang="zh-CN" sz="2000" dirty="0">
                <a:latin typeface="+mn-ea"/>
              </a:rPr>
              <a:t>-MM-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en-US" altLang="zh-CN" sz="2000" dirty="0" smtClean="0">
                <a:latin typeface="+mn-ea"/>
              </a:rPr>
              <a:t>}[%</a:t>
            </a:r>
            <a:r>
              <a:rPr lang="en-US" altLang="zh-CN" sz="2000" dirty="0">
                <a:latin typeface="+mn-ea"/>
              </a:rPr>
              <a:t>t:%</a:t>
            </a:r>
            <a:r>
              <a:rPr lang="en-US" altLang="zh-CN" sz="2000" dirty="0" smtClean="0">
                <a:latin typeface="+mn-ea"/>
              </a:rPr>
              <a:t>r]-[%p]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m%n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保存异常信息到单独文件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 = org.apache.log4j.DailyRollingFileAppender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log4j.appender.E.File = logs/error.log ## </a:t>
            </a:r>
            <a:r>
              <a:rPr lang="zh-CN" altLang="en-US" sz="2000" dirty="0">
                <a:latin typeface="+mn-ea"/>
              </a:rPr>
              <a:t>异常日志文件名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log4j.appender.E.Append = true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log4j.appender.E.Threshold = ERROR ## </a:t>
            </a:r>
            <a:r>
              <a:rPr lang="zh-CN" altLang="en-US" sz="2000" dirty="0">
                <a:latin typeface="+mn-ea"/>
              </a:rPr>
              <a:t>只输出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级别以上的日志</a:t>
            </a:r>
            <a:r>
              <a:rPr lang="en-US" altLang="zh-CN" sz="2000" dirty="0">
                <a:latin typeface="+mn-ea"/>
              </a:rPr>
              <a:t>!!!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log4j.appender.E.layout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log4j.appender.E.layout.ConversionPattern = %-d{</a:t>
            </a:r>
            <a:r>
              <a:rPr lang="en-US" altLang="zh-CN" sz="2000" dirty="0" err="1">
                <a:latin typeface="+mn-ea"/>
              </a:rPr>
              <a:t>yyyy</a:t>
            </a:r>
            <a:r>
              <a:rPr lang="en-US" altLang="zh-CN" sz="2000" dirty="0">
                <a:latin typeface="+mn-ea"/>
              </a:rPr>
              <a:t>-MM-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en-US" altLang="zh-CN" sz="2000" dirty="0">
                <a:latin typeface="+mn-ea"/>
              </a:rPr>
              <a:t>} </a:t>
            </a:r>
            <a:r>
              <a:rPr lang="en-US" altLang="zh-CN" sz="2000" dirty="0" smtClean="0">
                <a:latin typeface="+mn-ea"/>
              </a:rPr>
              <a:t>[%</a:t>
            </a:r>
            <a:r>
              <a:rPr lang="en-US" altLang="zh-CN" sz="2000" dirty="0">
                <a:latin typeface="+mn-ea"/>
              </a:rPr>
              <a:t>t:%</a:t>
            </a:r>
            <a:r>
              <a:rPr lang="en-US" altLang="zh-CN" sz="2000" dirty="0" smtClean="0">
                <a:latin typeface="+mn-ea"/>
              </a:rPr>
              <a:t>r]-[%p]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 smtClean="0">
                <a:latin typeface="+mn-ea"/>
              </a:rPr>
              <a:t>m%n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2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代码中使用</a:t>
            </a:r>
            <a:r>
              <a:rPr lang="en-US" altLang="zh-CN" sz="2800" dirty="0" smtClean="0"/>
              <a:t>log4j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 public   class  TestLog4j  {</a:t>
            </a:r>
            <a:br>
              <a:rPr lang="en-US" altLang="zh-CN" sz="2000" dirty="0"/>
            </a:br>
            <a:r>
              <a:rPr lang="en-US" altLang="zh-CN" sz="2000" dirty="0"/>
              <a:t>     public   static   void  main(String[] 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  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PropertyConfigurator.configure</a:t>
            </a:r>
            <a:r>
              <a:rPr lang="en-US" altLang="zh-CN" sz="2000" dirty="0"/>
              <a:t>( " D:/Code/conf/log4j.properties " );</a:t>
            </a:r>
            <a:br>
              <a:rPr lang="en-US" altLang="zh-CN" sz="2000" dirty="0"/>
            </a:br>
            <a:r>
              <a:rPr lang="en-US" altLang="zh-CN" sz="2000" dirty="0"/>
              <a:t>        Logger </a:t>
            </a:r>
            <a:r>
              <a:rPr lang="en-US" altLang="zh-CN" sz="2000" dirty="0" err="1"/>
              <a:t>logger</a:t>
            </a:r>
            <a:r>
              <a:rPr lang="en-US" altLang="zh-CN" sz="2000" dirty="0"/>
              <a:t>  =  </a:t>
            </a:r>
            <a:r>
              <a:rPr lang="en-US" altLang="zh-CN" sz="2000" dirty="0" err="1"/>
              <a:t>Logger.getLogger</a:t>
            </a:r>
            <a:r>
              <a:rPr lang="en-US" altLang="zh-CN" sz="2000" dirty="0"/>
              <a:t>(TestLog4j. class 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logger.debug</a:t>
            </a:r>
            <a:r>
              <a:rPr lang="en-US" altLang="zh-CN" sz="2000" dirty="0"/>
              <a:t>( " debug " 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logger.error</a:t>
            </a:r>
            <a:r>
              <a:rPr lang="en-US" altLang="zh-CN" sz="2000" dirty="0"/>
              <a:t>( " error " );</a:t>
            </a:r>
            <a:br>
              <a:rPr lang="en-US" altLang="zh-CN" sz="2000" dirty="0"/>
            </a:br>
            <a:r>
              <a:rPr lang="en-US" altLang="zh-CN" sz="2000" dirty="0"/>
              <a:t>    } 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22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日志系统与日志框架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日志系统：日志的具体实现。经典的有</a:t>
            </a:r>
            <a:r>
              <a:rPr lang="en-US" altLang="zh-CN" sz="2000" dirty="0">
                <a:latin typeface="+mn-ea"/>
              </a:rPr>
              <a:t>log4j;jdk</a:t>
            </a:r>
            <a:r>
              <a:rPr lang="zh-CN" altLang="en-US" sz="2000" dirty="0">
                <a:latin typeface="+mn-ea"/>
              </a:rPr>
              <a:t>自带的有</a:t>
            </a:r>
            <a:r>
              <a:rPr lang="en-US" altLang="zh-CN" sz="2000" dirty="0" err="1">
                <a:latin typeface="+mn-ea"/>
              </a:rPr>
              <a:t>java.util.Logging</a:t>
            </a:r>
            <a:r>
              <a:rPr lang="en-US" altLang="zh-CN" sz="2000" dirty="0">
                <a:latin typeface="+mn-ea"/>
              </a:rPr>
              <a:t>; </a:t>
            </a:r>
            <a:r>
              <a:rPr lang="zh-CN" altLang="en-US" sz="2000" dirty="0">
                <a:latin typeface="+mn-ea"/>
              </a:rPr>
              <a:t>还有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作者推出的被高度评价的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等等；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日志框架：如果只存在一种日志系统，日志框架完全没有必要存在（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无法独立使用），但事与愿违。为了解决多个日志系统的兼容问题，日志框架应运而生。主流的日志框架有</a:t>
            </a:r>
            <a:r>
              <a:rPr lang="en-US" altLang="zh-CN" sz="2000" dirty="0">
                <a:latin typeface="+mn-ea"/>
              </a:rPr>
              <a:t>commons-logging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sl4j</a:t>
            </a:r>
            <a:r>
              <a:rPr lang="zh-CN" altLang="en-US" sz="2000" dirty="0">
                <a:latin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Apache---log4j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Sun---JUL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commons-logging---JCL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Logback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logback2</a:t>
            </a:r>
          </a:p>
        </p:txBody>
      </p:sp>
    </p:spTree>
    <p:extLst>
      <p:ext uri="{BB962C8B-B14F-4D97-AF65-F5344CB8AC3E}">
        <p14:creationId xmlns:p14="http://schemas.microsoft.com/office/powerpoint/2010/main" val="4064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我们为什么要使用</a:t>
            </a:r>
            <a:r>
              <a:rPr lang="en-US" altLang="zh-CN" sz="2800" dirty="0"/>
              <a:t>slf4j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我们为什么要使用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，举个例子：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我们自己的系统中使用了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这个日志系统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我们的系统使用了</a:t>
            </a:r>
            <a:r>
              <a:rPr lang="en-US" altLang="zh-CN" sz="2000" dirty="0">
                <a:latin typeface="+mn-ea"/>
              </a:rPr>
              <a:t>A.jar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A.jar</a:t>
            </a:r>
            <a:r>
              <a:rPr lang="zh-CN" altLang="en-US" sz="2000" dirty="0">
                <a:latin typeface="+mn-ea"/>
              </a:rPr>
              <a:t>中使用的日志系统为</a:t>
            </a:r>
            <a:r>
              <a:rPr lang="en-US" altLang="zh-CN" sz="2000" dirty="0">
                <a:latin typeface="+mn-ea"/>
              </a:rPr>
              <a:t>log4j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我们的系统又使用了</a:t>
            </a:r>
            <a:r>
              <a:rPr lang="en-US" altLang="zh-CN" sz="2000" dirty="0">
                <a:latin typeface="+mn-ea"/>
              </a:rPr>
              <a:t>B.jar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B.jar</a:t>
            </a:r>
            <a:r>
              <a:rPr lang="zh-CN" altLang="en-US" sz="2000" dirty="0">
                <a:latin typeface="+mn-ea"/>
              </a:rPr>
              <a:t>中使用的日志系统为</a:t>
            </a:r>
            <a:r>
              <a:rPr lang="en-US" altLang="zh-CN" sz="2000" dirty="0">
                <a:latin typeface="+mn-ea"/>
              </a:rPr>
              <a:t>slf4j-simple 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这样，我们的系统就不得不同时支持并维护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slf4j-simple</a:t>
            </a:r>
            <a:r>
              <a:rPr lang="zh-CN" altLang="en-US" sz="2000" dirty="0">
                <a:latin typeface="+mn-ea"/>
              </a:rPr>
              <a:t>三种日志框架，非常不便。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解决这个问题的方式就是引入一个适配层，由适配层决定使用哪一种日志系统，而调用端只需要做的事情就是打印日志而不需要关心如何打印日志，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或者</a:t>
            </a:r>
            <a:r>
              <a:rPr lang="en-US" altLang="zh-CN" sz="2000" dirty="0">
                <a:latin typeface="+mn-ea"/>
              </a:rPr>
              <a:t>commons-logging</a:t>
            </a:r>
            <a:r>
              <a:rPr lang="zh-CN" altLang="en-US" sz="2000" dirty="0">
                <a:latin typeface="+mn-ea"/>
              </a:rPr>
              <a:t>就是这种适配</a:t>
            </a:r>
            <a:r>
              <a:rPr lang="zh-CN" altLang="en-US" sz="2000" dirty="0" smtClean="0">
                <a:latin typeface="+mn-ea"/>
              </a:rPr>
              <a:t>层。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只是一个日志标准，并不是日志系统的具体实现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理解这句话非常重要，</a:t>
            </a:r>
            <a:r>
              <a:rPr lang="en-US" altLang="zh-CN" sz="2000" dirty="0" smtClean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只做两件事情：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提供日志接口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提供获取具体日志对象的方法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slf4j-simple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都是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的具体实现，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并不直接实现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，但是有专门的一层桥接</a:t>
            </a:r>
            <a:r>
              <a:rPr lang="en-US" altLang="zh-CN" sz="2000" dirty="0">
                <a:latin typeface="+mn-ea"/>
              </a:rPr>
              <a:t>slf4j-log4j12</a:t>
            </a:r>
            <a:r>
              <a:rPr lang="zh-CN" altLang="en-US" sz="2000" dirty="0">
                <a:latin typeface="+mn-ea"/>
              </a:rPr>
              <a:t>来实现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 descr="http://dl2.iteye.com/upload/attachment/0088/1696/c0e76b5f-6362-30aa-be25-e5985a49c6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9343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记录日志信息的作用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）监视代码中变量的变化情况，周期性的记录到文件中供其他应用进行统计分析工作；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）跟踪代码运行时轨迹，作为日后审计的依据；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）担当集成开发环境中的调试器的作用，向文件或控制台打印代码的调试信息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日志是软件开发的重要组成部分。一个精心编写的日志代码提供快速的调试，维护方便，以及应用程序的运行时信息结构化存储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1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桥接</a:t>
            </a:r>
            <a:r>
              <a:rPr lang="zh-CN" altLang="en-US" sz="2000" dirty="0" smtClean="0">
                <a:latin typeface="+mn-ea"/>
              </a:rPr>
              <a:t>层内部</a:t>
            </a:r>
            <a:r>
              <a:rPr lang="zh-CN" altLang="en-US" sz="2000" dirty="0">
                <a:latin typeface="+mn-ea"/>
              </a:rPr>
              <a:t>持有了一个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对象，自身又实现了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接口，这是一个典型的适配器模式。其提供了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的方法，但是具体事情全交给持有的</a:t>
            </a:r>
            <a:r>
              <a:rPr lang="en-US" altLang="zh-CN" sz="2000" dirty="0">
                <a:latin typeface="+mn-ea"/>
              </a:rPr>
              <a:t>log4j Logger</a:t>
            </a:r>
            <a:r>
              <a:rPr lang="zh-CN" altLang="en-US" sz="2000" dirty="0">
                <a:latin typeface="+mn-ea"/>
              </a:rPr>
              <a:t>去执行。这样就达到了连接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的目的。而</a:t>
            </a:r>
            <a:r>
              <a:rPr lang="en-US" altLang="zh-CN" sz="2000" dirty="0">
                <a:latin typeface="+mn-ea"/>
              </a:rPr>
              <a:t>log4j Logger</a:t>
            </a:r>
            <a:r>
              <a:rPr lang="zh-CN" altLang="en-US" sz="2000" dirty="0">
                <a:latin typeface="+mn-ea"/>
              </a:rPr>
              <a:t>的具体实现则是交由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去完成的，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无感知也不关心。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桥接器作用是将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导到具体的实现框架上，而这部分的桥接器则是将实现框架提供的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调用导到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上来。例如当前项目中使用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打印日志，想要切换到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上来又不想改代码，怎么办呢？这时反向桥接器就能大展拳脚了。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将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包从项目中拿掉，此时项目编译肯定没法通过，别急，到第二步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引入</a:t>
            </a:r>
            <a:r>
              <a:rPr lang="en-US" altLang="zh-CN" sz="2000" dirty="0">
                <a:latin typeface="+mn-ea"/>
              </a:rPr>
              <a:t>log4j-over-slf4j jar</a:t>
            </a:r>
            <a:r>
              <a:rPr lang="zh-CN" altLang="en-US" sz="2000" dirty="0">
                <a:latin typeface="+mn-ea"/>
              </a:rPr>
              <a:t>，该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包中包含了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中主要的类，连名字都一样，这样编译不再报错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引入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en-US" altLang="zh-CN" sz="2000" dirty="0">
                <a:latin typeface="+mn-ea"/>
              </a:rPr>
              <a:t>-classic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en-US" altLang="zh-CN" sz="2000" dirty="0">
                <a:latin typeface="+mn-ea"/>
              </a:rPr>
              <a:t>-core</a:t>
            </a:r>
            <a:r>
              <a:rPr lang="zh-CN" altLang="en-US" sz="2000" dirty="0">
                <a:latin typeface="+mn-ea"/>
              </a:rPr>
              <a:t>，大功告成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反向桥接器的原理就是自己写了一堆桥接来源相关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中一样的类，偷天换日，悄悄的来了个狸猫换太子。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最原始的日志记录方式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通常，我们写代码的过程中，免不了要输出各种调试信息。在没有使用任何日志工具之前，都会使用 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zh-CN" altLang="en-US" sz="2000" dirty="0">
                <a:latin typeface="+mn-ea"/>
              </a:rPr>
              <a:t> 来做到。 这么做直观有效，但是有一系列的缺点：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不知道这句话是在哪个类，哪个线程里出来的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不知道什么时候前后两句输出间隔了多少时间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无法关闭调试信息，一旦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zh-CN" altLang="en-US" sz="2000" dirty="0">
                <a:latin typeface="+mn-ea"/>
              </a:rPr>
              <a:t>多了之后，到处都是输出，增加定位自己需要信息的难度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</a:t>
            </a:r>
            <a:r>
              <a:rPr lang="zh-CN" altLang="en-US" sz="2000" dirty="0">
                <a:latin typeface="+mn-ea"/>
              </a:rPr>
              <a:t>大量的</a:t>
            </a:r>
            <a:r>
              <a:rPr lang="en-US" altLang="zh-CN" sz="2000" dirty="0">
                <a:latin typeface="+mn-ea"/>
              </a:rPr>
              <a:t>IO</a:t>
            </a:r>
            <a:r>
              <a:rPr lang="zh-CN" altLang="en-US" sz="2000" dirty="0">
                <a:latin typeface="+mn-ea"/>
              </a:rPr>
              <a:t>操作使程序变慢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等等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51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log4j</a:t>
            </a:r>
            <a:r>
              <a:rPr lang="zh-CN" altLang="en-US" sz="2800" dirty="0"/>
              <a:t>记录信息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/>
              <a:t>class TestLog4j {</a:t>
            </a:r>
          </a:p>
          <a:p>
            <a:pPr marL="0" indent="0">
              <a:buNone/>
            </a:pPr>
            <a:r>
              <a:rPr lang="en-US" altLang="zh-CN" sz="1800" dirty="0"/>
              <a:t>	static Logger </a:t>
            </a:r>
            <a:r>
              <a:rPr lang="en-US" altLang="zh-CN" sz="1800" dirty="0" err="1"/>
              <a:t>logger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Logger.getLogger</a:t>
            </a:r>
            <a:r>
              <a:rPr lang="en-US" altLang="zh-CN" sz="1800" dirty="0"/>
              <a:t>(TestLog4j.class);</a:t>
            </a:r>
          </a:p>
          <a:p>
            <a:pPr marL="0" indent="0">
              <a:buNone/>
            </a:pPr>
            <a:r>
              <a:rPr lang="en-US" altLang="zh-CN" sz="1800" dirty="0"/>
              <a:t>	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</a:t>
            </a:r>
            <a:r>
              <a:rPr lang="en-US" altLang="zh-CN" sz="1800" dirty="0" err="1"/>
              <a:t>InterruptedException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</a:t>
            </a:r>
          </a:p>
          <a:p>
            <a:pPr marL="0" indent="0">
              <a:buNone/>
            </a:pPr>
            <a:r>
              <a:rPr lang="en-US" altLang="zh-CN" sz="1800" dirty="0" smtClean="0"/>
              <a:t>				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logger.trace</a:t>
            </a:r>
            <a:r>
              <a:rPr lang="en-US" altLang="zh-CN" sz="1800" dirty="0"/>
              <a:t>("</a:t>
            </a:r>
            <a:r>
              <a:rPr lang="zh-CN" altLang="en-US" sz="1800" dirty="0"/>
              <a:t>跟踪信息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logger.debug</a:t>
            </a:r>
            <a:r>
              <a:rPr lang="en-US" altLang="zh-CN" sz="1800" dirty="0"/>
              <a:t>("</a:t>
            </a:r>
            <a:r>
              <a:rPr lang="zh-CN" altLang="en-US" sz="1800" dirty="0"/>
              <a:t>调试信息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logger.info("</a:t>
            </a:r>
            <a:r>
              <a:rPr lang="zh-CN" altLang="en-US" sz="1800" dirty="0"/>
              <a:t>输出信息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Thread.sleep</a:t>
            </a:r>
            <a:r>
              <a:rPr lang="en-US" altLang="zh-CN" sz="1800" dirty="0"/>
              <a:t>(1000);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logger.warn</a:t>
            </a:r>
            <a:r>
              <a:rPr lang="en-US" altLang="zh-CN" sz="1800" dirty="0"/>
              <a:t>("</a:t>
            </a:r>
            <a:r>
              <a:rPr lang="zh-CN" altLang="en-US" sz="1800" dirty="0"/>
              <a:t>警告信息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logger.error</a:t>
            </a:r>
            <a:r>
              <a:rPr lang="en-US" altLang="zh-CN" sz="1800" dirty="0"/>
              <a:t>("</a:t>
            </a:r>
            <a:r>
              <a:rPr lang="zh-CN" altLang="en-US" sz="1800" dirty="0"/>
              <a:t>错误信息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logger.fatal</a:t>
            </a:r>
            <a:r>
              <a:rPr lang="en-US" altLang="zh-CN" sz="1800" dirty="0"/>
              <a:t>("</a:t>
            </a:r>
            <a:r>
              <a:rPr lang="zh-CN" altLang="en-US" sz="1800" dirty="0"/>
              <a:t>致命信息</a:t>
            </a:r>
            <a:r>
              <a:rPr lang="en-US" altLang="zh-CN" sz="1800" dirty="0" smtClean="0"/>
              <a:t>");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68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 descr="ä½¿ç¨Log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12025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知道是</a:t>
            </a:r>
            <a:r>
              <a:rPr lang="en-US" altLang="zh-CN" sz="2000" dirty="0">
                <a:latin typeface="+mn-ea"/>
              </a:rPr>
              <a:t>log4j.TestLog4j</a:t>
            </a:r>
            <a:r>
              <a:rPr lang="zh-CN" altLang="en-US" sz="2000" dirty="0">
                <a:latin typeface="+mn-ea"/>
              </a:rPr>
              <a:t>这个类里的日志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是在</a:t>
            </a:r>
            <a:r>
              <a:rPr lang="en-US" altLang="zh-CN" sz="2000" dirty="0">
                <a:latin typeface="+mn-ea"/>
              </a:rPr>
              <a:t>[main]</a:t>
            </a:r>
            <a:r>
              <a:rPr lang="zh-CN" altLang="en-US" sz="2000" dirty="0">
                <a:latin typeface="+mn-ea"/>
              </a:rPr>
              <a:t>线程里的日志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日志级别可观察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日志输出级别范围可控制， 如代码所示，只输出高于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级别的，那么</a:t>
            </a:r>
            <a:r>
              <a:rPr lang="en-US" altLang="zh-CN" sz="2000" dirty="0">
                <a:latin typeface="+mn-ea"/>
              </a:rPr>
              <a:t>TRACE</a:t>
            </a:r>
            <a:r>
              <a:rPr lang="zh-CN" altLang="en-US" sz="2000" dirty="0">
                <a:latin typeface="+mn-ea"/>
              </a:rPr>
              <a:t>级别的日志自动不输出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每句日志消耗的毫秒数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最前面的数字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，可观察，这样就可以进行性能计算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log4j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Apache</a:t>
            </a:r>
            <a:r>
              <a:rPr lang="zh-CN" altLang="en-US" sz="2000" dirty="0">
                <a:latin typeface="+mn-ea"/>
              </a:rPr>
              <a:t>的一个开放源代码的项目，通过使用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，我们可以控制日志信息输送的目的地是控制台、文件、</a:t>
            </a:r>
            <a:r>
              <a:rPr lang="en-US" altLang="zh-CN" sz="2000" dirty="0">
                <a:latin typeface="+mn-ea"/>
              </a:rPr>
              <a:t>GUI</a:t>
            </a:r>
            <a:r>
              <a:rPr lang="zh-CN" altLang="en-US" sz="2000" dirty="0">
                <a:latin typeface="+mn-ea"/>
              </a:rPr>
              <a:t>组件、甚至是套接口服务器、</a:t>
            </a:r>
            <a:r>
              <a:rPr lang="en-US" altLang="zh-CN" sz="2000" dirty="0">
                <a:latin typeface="+mn-ea"/>
              </a:rPr>
              <a:t>NT</a:t>
            </a:r>
            <a:r>
              <a:rPr lang="zh-CN" altLang="en-US" sz="2000" dirty="0">
                <a:latin typeface="+mn-ea"/>
              </a:rPr>
              <a:t>的事件记录器、</a:t>
            </a:r>
            <a:r>
              <a:rPr lang="en-US" altLang="zh-CN" sz="2000" dirty="0">
                <a:latin typeface="+mn-ea"/>
              </a:rPr>
              <a:t>UNIX Syslog</a:t>
            </a:r>
            <a:r>
              <a:rPr lang="zh-CN" altLang="en-US" sz="2000" dirty="0">
                <a:latin typeface="+mn-ea"/>
              </a:rPr>
              <a:t>守护进程等；我们也可以控制每一条日志的输出格式；通过定义每一条日志信息的级别，我们能够更加细致地控制日志的生成过程。最令人感兴趣的就是，这些可以通过一个配置文件来灵活地进行配置，而不需要修改应用的代码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Log4j</a:t>
            </a:r>
            <a:r>
              <a:rPr lang="zh-CN" altLang="en-US" sz="2800" dirty="0"/>
              <a:t>中有三个主要组成部分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loggers:</a:t>
            </a:r>
            <a:r>
              <a:rPr lang="zh-CN" altLang="en-US" sz="2000" dirty="0">
                <a:latin typeface="+mn-ea"/>
              </a:rPr>
              <a:t> 负责捕获记录信息。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appenders</a:t>
            </a:r>
            <a:r>
              <a:rPr lang="en-US" altLang="zh-CN" sz="2000" dirty="0">
                <a:latin typeface="+mn-ea"/>
              </a:rPr>
              <a:t> :</a:t>
            </a:r>
            <a:r>
              <a:rPr lang="zh-CN" altLang="en-US" sz="2000" dirty="0">
                <a:latin typeface="+mn-ea"/>
              </a:rPr>
              <a:t> 负责发布日志信息，以不同的首选目的地。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layouts:</a:t>
            </a:r>
            <a:r>
              <a:rPr lang="zh-CN" altLang="en-US" sz="2000" dirty="0">
                <a:latin typeface="+mn-ea"/>
              </a:rPr>
              <a:t> 负责格式化不同风格的日志信息。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输出方式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Appender</a:t>
            </a:r>
            <a:r>
              <a:rPr lang="en-US" altLang="zh-CN" sz="2000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为日志输出目的地，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提供的</a:t>
            </a:r>
            <a:r>
              <a:rPr lang="en-US" altLang="zh-CN" sz="2000" dirty="0" err="1">
                <a:latin typeface="+mn-ea"/>
              </a:rPr>
              <a:t>appender</a:t>
            </a:r>
            <a:r>
              <a:rPr lang="zh-CN" altLang="en-US" sz="2000" dirty="0">
                <a:latin typeface="+mn-ea"/>
              </a:rPr>
              <a:t>有以下几种：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org.apache.log4j.ConsoleAppender</a:t>
            </a:r>
            <a:r>
              <a:rPr lang="zh-CN" altLang="en-US" sz="2000" dirty="0">
                <a:latin typeface="+mn-ea"/>
              </a:rPr>
              <a:t>（控制台），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org.apache.log4j.FileAppender</a:t>
            </a:r>
            <a:r>
              <a:rPr lang="zh-CN" altLang="en-US" sz="2000" dirty="0">
                <a:latin typeface="+mn-ea"/>
              </a:rPr>
              <a:t>（文件），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org.apache.log4j.DailyRollingFileAppender</a:t>
            </a:r>
            <a:r>
              <a:rPr lang="zh-CN" altLang="en-US" sz="2000" dirty="0">
                <a:latin typeface="+mn-ea"/>
              </a:rPr>
              <a:t>（每天产生一个日志文件），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org.apache.log4j.RollingFileAppender</a:t>
            </a:r>
            <a:r>
              <a:rPr lang="zh-CN" altLang="en-US" sz="2000" dirty="0">
                <a:latin typeface="+mn-ea"/>
              </a:rPr>
              <a:t>（文件大小到达指定尺寸的时候产生一个新的文件）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org.apache.log4j.WriterAppender</a:t>
            </a:r>
            <a:r>
              <a:rPr lang="zh-CN" altLang="en-US" sz="2000" dirty="0">
                <a:latin typeface="+mn-ea"/>
              </a:rPr>
              <a:t>（将日志信息以流格式发送到任意指定的地方）</a:t>
            </a:r>
          </a:p>
        </p:txBody>
      </p:sp>
    </p:spTree>
    <p:extLst>
      <p:ext uri="{BB962C8B-B14F-4D97-AF65-F5344CB8AC3E}">
        <p14:creationId xmlns:p14="http://schemas.microsoft.com/office/powerpoint/2010/main" val="41884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790</Words>
  <Application>Microsoft Office PowerPoint</Application>
  <PresentationFormat>全屏显示(4:3)</PresentationFormat>
  <Paragraphs>79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Log4j&amp;Slf4j</vt:lpstr>
      <vt:lpstr>记录日志信息的作用</vt:lpstr>
      <vt:lpstr>最原始的日志记录方式</vt:lpstr>
      <vt:lpstr>使用log4j记录信息</vt:lpstr>
      <vt:lpstr>PowerPoint 演示文稿</vt:lpstr>
      <vt:lpstr>PowerPoint 演示文稿</vt:lpstr>
      <vt:lpstr>log4j</vt:lpstr>
      <vt:lpstr>Log4j中有三个主要组成部分</vt:lpstr>
      <vt:lpstr>输出方式</vt:lpstr>
      <vt:lpstr>布局方式</vt:lpstr>
      <vt:lpstr>打印参数</vt:lpstr>
      <vt:lpstr>日志级别</vt:lpstr>
      <vt:lpstr>PowerPoint 演示文稿</vt:lpstr>
      <vt:lpstr>代码中使用log4j</vt:lpstr>
      <vt:lpstr>日志系统与日志框架</vt:lpstr>
      <vt:lpstr>日志发展</vt:lpstr>
      <vt:lpstr>我们为什么要使用slf4j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sunyiwei</dc:creator>
  <cp:lastModifiedBy>sunyiwei</cp:lastModifiedBy>
  <cp:revision>31</cp:revision>
  <dcterms:created xsi:type="dcterms:W3CDTF">2018-11-28T14:09:32Z</dcterms:created>
  <dcterms:modified xsi:type="dcterms:W3CDTF">2019-02-17T11:24:57Z</dcterms:modified>
</cp:coreProperties>
</file>