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urce Code Pr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44c760c0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44c760c0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44c760c0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44c760c0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80d1ff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80d1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358e058a0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358e058a0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358e058a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358e058a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358e058a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358e058a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358e058a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358e058a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Chrisguess.t@gmail.com" TargetMode="External"/><Relationship Id="rId4" Type="http://schemas.openxmlformats.org/officeDocument/2006/relationships/hyperlink" Target="https://www.linkedin.com/in/christopher-guess-3037a915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Guess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Analyst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7911450" y="4767300"/>
            <a:ext cx="1762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8/6/2025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631800"/>
            <a:ext cx="8314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Three</a:t>
            </a:r>
            <a:r>
              <a:rPr lang="en" sz="3700"/>
              <a:t> </a:t>
            </a:r>
            <a:r>
              <a:rPr lang="en" sz="3700"/>
              <a:t>possible</a:t>
            </a:r>
            <a:r>
              <a:rPr lang="en" sz="3700"/>
              <a:t> marketing </a:t>
            </a:r>
            <a:r>
              <a:rPr lang="en" sz="3700"/>
              <a:t>strategies</a:t>
            </a:r>
            <a:r>
              <a:rPr lang="en" sz="3700"/>
              <a:t>.</a:t>
            </a:r>
            <a:endParaRPr sz="3700"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618200"/>
            <a:ext cx="8641800" cy="33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Since casuals take 50%+ longer rides than members we could introduce a system where casuals who ride X amount of time get a discount on a membership. Ride more, save more.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Recognizing that casual riders peak ride time is 5PM (commuting from work), we could see if local jobs would help offer an incentive to Cyclistic's membership. Like a go green or get fit type of deal.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Last but not least we could introduce a Weekend Explorer membership tailored to our casual riders who peak on the weekends. This could be a specific membership that works only on the weekends, nudging them to get the full membership if they find themselves needing to use the bikes on the weekday.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631800"/>
            <a:ext cx="4709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9"/>
              <a:t>Thank you! </a:t>
            </a:r>
            <a:endParaRPr sz="375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59"/>
              <a:t>Questions, comments?</a:t>
            </a:r>
            <a:endParaRPr sz="3759"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75" y="1104500"/>
            <a:ext cx="3337225" cy="31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1732950" y="641725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6A2EB"/>
                </a:solidFill>
              </a:rPr>
              <a:t>Email:</a:t>
            </a:r>
            <a:r>
              <a:rPr lang="en" sz="3100"/>
              <a:t> </a:t>
            </a:r>
            <a:r>
              <a:rPr lang="en" sz="3100" u="sng">
                <a:solidFill>
                  <a:srgbClr val="F5255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Chrisguess.t@gmail.com</a:t>
            </a:r>
            <a:endParaRPr sz="3100">
              <a:solidFill>
                <a:srgbClr val="F525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6A2EB"/>
                </a:solidFill>
              </a:rPr>
              <a:t>LinkedIn:</a:t>
            </a:r>
            <a:r>
              <a:rPr lang="en" sz="3100"/>
              <a:t> </a:t>
            </a:r>
            <a:r>
              <a:rPr lang="en" sz="3100" u="sng">
                <a:solidFill>
                  <a:srgbClr val="F5255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Christopher Guess | LinkedIn</a:t>
            </a:r>
            <a:endParaRPr sz="3800">
              <a:solidFill>
                <a:srgbClr val="F525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24"/>
          <p:cNvSpPr txBox="1"/>
          <p:nvPr/>
        </p:nvSpPr>
        <p:spPr>
          <a:xfrm>
            <a:off x="2724925" y="3439750"/>
            <a:ext cx="41760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831775" y="3128025"/>
            <a:ext cx="30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a data analyst who loves turning numbers into insights that help solve real world problems, with a </a:t>
            </a:r>
            <a:r>
              <a:rPr lang="en"/>
              <a:t>long term</a:t>
            </a:r>
            <a:r>
              <a:rPr lang="en"/>
              <a:t> goal of </a:t>
            </a:r>
            <a:r>
              <a:rPr lang="en"/>
              <a:t>contributing</a:t>
            </a:r>
            <a:r>
              <a:rPr lang="en"/>
              <a:t> to the development and responsible use of AI technologies. Through the Google Data Analytics program, I developed skills in SQL, R, and Tableau, which I applied in this Cyclistic case study to craft strategies for converting casual riders to members.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Originally from South Florida and an avid runner, I’m excited to share data driven insights to support Cyclistic’s growth!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&amp; expertise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Spread  sheets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253122" y="1423415"/>
            <a:ext cx="2954700" cy="295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53125" y="2596750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SQL</a:t>
            </a:r>
            <a:endParaRPr sz="30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709626" y="21474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57098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RStudio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718079" y="2394636"/>
            <a:ext cx="1012500" cy="1012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7718025" y="2596875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Tableau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40"/>
              <a:t>Design marketing strategies to convert casual riders into annual members by analyzing usage patterns in Cyclistic’s 2024 trip data (~6 Million rides).</a:t>
            </a:r>
            <a:endParaRPr sz="3340"/>
          </a:p>
        </p:txBody>
      </p:sp>
      <p:sp>
        <p:nvSpPr>
          <p:cNvPr id="90" name="Google Shape;90;p16"/>
          <p:cNvSpPr txBox="1"/>
          <p:nvPr/>
        </p:nvSpPr>
        <p:spPr>
          <a:xfrm>
            <a:off x="297900" y="423750"/>
            <a:ext cx="8548200" cy="1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Business task</a:t>
            </a:r>
            <a:endParaRPr sz="3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930050" y="4098550"/>
            <a:ext cx="5283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 source: Motivate International Inc., public license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725" y="0"/>
            <a:ext cx="1657175" cy="15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0025"/>
            <a:ext cx="59436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led and outline Handle broom icon isolated with long shadow background. Cleaning service concept. Vector (Provided by Getty Images)"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725" y="-389675"/>
            <a:ext cx="7457649" cy="372882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338575" y="302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 Cleaning</a:t>
            </a:r>
            <a:endParaRPr sz="3100"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1988725" y="2884700"/>
            <a:ext cx="39528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Cleaned data in SQL: Removed nulls, calculated ride_length_seconds, derived day_of_week.</a:t>
            </a:r>
            <a:endParaRPr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5818300" y="2884700"/>
            <a:ext cx="34062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R: Converted dates to POSIXct, set factors for analysis. Visualized in Tableau &amp;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Rstudio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 flipH="1">
            <a:off x="1318025" y="3428725"/>
            <a:ext cx="725700" cy="90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7"/>
          <p:cNvSpPr txBox="1"/>
          <p:nvPr/>
        </p:nvSpPr>
        <p:spPr>
          <a:xfrm>
            <a:off x="1471375" y="2425400"/>
            <a:ext cx="33600" cy="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198850" y="386975"/>
            <a:ext cx="5224200" cy="12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Casual riders average 25</a:t>
            </a:r>
            <a:r>
              <a:rPr lang="en" sz="3000"/>
              <a:t>.2</a:t>
            </a:r>
            <a:r>
              <a:rPr lang="en" sz="3000"/>
              <a:t> minutes per ride vs. 12.8 for members, indicating </a:t>
            </a:r>
            <a:r>
              <a:rPr b="1" lang="en" sz="3000"/>
              <a:t>leisure</a:t>
            </a:r>
            <a:r>
              <a:rPr lang="en" sz="3000"/>
              <a:t> use.</a:t>
            </a:r>
            <a:endParaRPr sz="3000"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627200" y="225245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this data we can conclude that casual riders ride longer,more than </a:t>
            </a:r>
            <a:r>
              <a:rPr b="1" lang="en"/>
              <a:t>50%</a:t>
            </a:r>
            <a:r>
              <a:rPr lang="en"/>
              <a:t> </a:t>
            </a:r>
            <a:r>
              <a:rPr lang="en"/>
              <a:t>longer</a:t>
            </a:r>
            <a:r>
              <a:rPr lang="en"/>
              <a:t>, </a:t>
            </a:r>
            <a:r>
              <a:rPr lang="en"/>
              <a:t>compared</a:t>
            </a:r>
            <a:r>
              <a:rPr lang="en"/>
              <a:t> to </a:t>
            </a:r>
            <a:r>
              <a:rPr lang="en"/>
              <a:t>members</a:t>
            </a:r>
            <a:r>
              <a:rPr lang="en"/>
              <a:t>.</a:t>
            </a:r>
            <a:endParaRPr/>
          </a:p>
        </p:txBody>
      </p:sp>
      <p:pic>
        <p:nvPicPr>
          <p:cNvPr id="110" name="Google Shape;110;p18" title="AvgRide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450" y="152400"/>
            <a:ext cx="152476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6110925" y="741700"/>
            <a:ext cx="397800" cy="4057800"/>
          </a:xfrm>
          <a:prstGeom prst="rect">
            <a:avLst/>
          </a:prstGeom>
          <a:solidFill>
            <a:srgbClr val="36A2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6643025" y="2746425"/>
            <a:ext cx="397800" cy="2053200"/>
          </a:xfrm>
          <a:prstGeom prst="rect">
            <a:avLst/>
          </a:prstGeom>
          <a:solidFill>
            <a:srgbClr val="FF638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98850" y="386975"/>
            <a:ext cx="91440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Casual riders peak at 5 PM, members at 8 AM and 5 PM, supporting </a:t>
            </a:r>
            <a:r>
              <a:rPr b="1" lang="en" sz="3000"/>
              <a:t>time specific</a:t>
            </a:r>
            <a:r>
              <a:rPr lang="en" sz="3000"/>
              <a:t> plans.</a:t>
            </a:r>
            <a:endParaRPr sz="300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80300" y="2000579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data, both casual riders and members show a peak in usage at 5 PM, suggesting that this time aligns with commuting patterns, particularly the evening work commute.</a:t>
            </a:r>
            <a:endParaRPr/>
          </a:p>
        </p:txBody>
      </p:sp>
      <p:pic>
        <p:nvPicPr>
          <p:cNvPr id="119" name="Google Shape;119;p19" title="a9b74f95-6bef-4a90-a3e9-dd109bd697f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975" y="1284300"/>
            <a:ext cx="5500024" cy="385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 rot="10800000">
            <a:off x="6852625" y="3219400"/>
            <a:ext cx="0" cy="1521000"/>
          </a:xfrm>
          <a:prstGeom prst="straightConnector1">
            <a:avLst/>
          </a:prstGeom>
          <a:noFill/>
          <a:ln cap="flat" cmpd="sng" w="28575">
            <a:solidFill>
              <a:srgbClr val="36A2E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6035675" y="736325"/>
            <a:ext cx="779400" cy="935100"/>
          </a:xfrm>
          <a:prstGeom prst="straightConnector1">
            <a:avLst/>
          </a:prstGeom>
          <a:noFill/>
          <a:ln cap="flat" cmpd="sng" w="28575">
            <a:solidFill>
              <a:srgbClr val="FF6384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 flipH="1">
            <a:off x="5632600" y="747075"/>
            <a:ext cx="1838100" cy="1940100"/>
          </a:xfrm>
          <a:prstGeom prst="straightConnector1">
            <a:avLst/>
          </a:prstGeom>
          <a:noFill/>
          <a:ln cap="flat" cmpd="sng" w="19050">
            <a:solidFill>
              <a:srgbClr val="FF6384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 rot="-2422354">
            <a:off x="4192154" y="4492171"/>
            <a:ext cx="489074" cy="1019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AM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 rot="-2700000">
            <a:off x="5821948" y="4358904"/>
            <a:ext cx="806102" cy="5269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PM</a:t>
            </a:r>
            <a:endParaRPr sz="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198850" y="386975"/>
            <a:ext cx="91440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Casual riders peak on Saturday (448,714 rides), members on Wednesday (617,890), ideal for a </a:t>
            </a:r>
            <a:r>
              <a:rPr b="1" lang="en" sz="3000"/>
              <a:t>Weekend Explorer</a:t>
            </a:r>
            <a:r>
              <a:rPr lang="en" sz="3000"/>
              <a:t> plan.</a:t>
            </a:r>
            <a:endParaRPr sz="30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bar graph shows that casuals ride more often on the weekend while members ride more on the week day. Also going hand and hand </a:t>
            </a:r>
            <a:r>
              <a:rPr lang="en"/>
              <a:t>with</a:t>
            </a:r>
            <a:r>
              <a:rPr lang="en"/>
              <a:t> our previous conclusion, that members more </a:t>
            </a:r>
            <a:r>
              <a:rPr lang="en"/>
              <a:t>often ride to commute to work.</a:t>
            </a:r>
            <a:endParaRPr/>
          </a:p>
        </p:txBody>
      </p:sp>
      <p:pic>
        <p:nvPicPr>
          <p:cNvPr id="131" name="Google Shape;131;p20" title="5c26bf17-c425-42c0-b05e-cc39bbcf806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550" y="1644000"/>
            <a:ext cx="4987451" cy="3499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/>
          <p:nvPr/>
        </p:nvSpPr>
        <p:spPr>
          <a:xfrm>
            <a:off x="4428675" y="4761900"/>
            <a:ext cx="3762300" cy="32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4761050" y="4670525"/>
            <a:ext cx="35850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Sun Mon Tue Wed Thu Fri Sat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98850" y="386975"/>
            <a:ext cx="9144000" cy="9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Casual riders use electric bikes for 18.6% of rides vs. 16.6%   for classic bikes, suggesting an </a:t>
            </a:r>
            <a:r>
              <a:rPr b="1" lang="en" sz="3000"/>
              <a:t>Electric Membership</a:t>
            </a:r>
            <a:r>
              <a:rPr lang="en" sz="3000"/>
              <a:t>.</a:t>
            </a:r>
            <a:endParaRPr sz="30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55250" y="20316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Casual riders favor electric bikes slightly more than classic ones (only 2% more), indicating potential interest in a premium “Electric Membership” tier that emphasizes speed and convenience.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I would call this analysis inconclusive because there isn’t </a:t>
            </a:r>
            <a:r>
              <a:rPr i="1" lang="en"/>
              <a:t>enough</a:t>
            </a:r>
            <a:r>
              <a:rPr i="1" lang="en"/>
              <a:t> data to support the electric membership idea.</a:t>
            </a:r>
            <a:endParaRPr i="1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425" y="1643975"/>
            <a:ext cx="4987446" cy="34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386225" y="3807725"/>
            <a:ext cx="2665500" cy="99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