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BD11340-41E4-47B8-989B-8800F3B6EA07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DF20981-EDC4-4876-8179-3169573BC4C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196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1340-41E4-47B8-989B-8800F3B6EA07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0981-EDC4-4876-8179-3169573BC4C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337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D11340-41E4-47B8-989B-8800F3B6EA07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DF20981-EDC4-4876-8179-3169573BC4C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641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D11340-41E4-47B8-989B-8800F3B6EA07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DF20981-EDC4-4876-8179-3169573BC4CF}" type="slidenum">
              <a:rPr lang="en-GB" smtClean="0"/>
              <a:t>‹N°›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648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D11340-41E4-47B8-989B-8800F3B6EA07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DF20981-EDC4-4876-8179-3169573BC4C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404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1340-41E4-47B8-989B-8800F3B6EA07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0981-EDC4-4876-8179-3169573BC4C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350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1340-41E4-47B8-989B-8800F3B6EA07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0981-EDC4-4876-8179-3169573BC4C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153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1340-41E4-47B8-989B-8800F3B6EA07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0981-EDC4-4876-8179-3169573BC4C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579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D11340-41E4-47B8-989B-8800F3B6EA07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DF20981-EDC4-4876-8179-3169573BC4C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198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1340-41E4-47B8-989B-8800F3B6EA07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0981-EDC4-4876-8179-3169573BC4C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209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D11340-41E4-47B8-989B-8800F3B6EA07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DF20981-EDC4-4876-8179-3169573BC4C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670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1340-41E4-47B8-989B-8800F3B6EA07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0981-EDC4-4876-8179-3169573BC4C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6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1340-41E4-47B8-989B-8800F3B6EA07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0981-EDC4-4876-8179-3169573BC4C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706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1340-41E4-47B8-989B-8800F3B6EA07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0981-EDC4-4876-8179-3169573BC4C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031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1340-41E4-47B8-989B-8800F3B6EA07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0981-EDC4-4876-8179-3169573BC4C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6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1340-41E4-47B8-989B-8800F3B6EA07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0981-EDC4-4876-8179-3169573BC4C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58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1340-41E4-47B8-989B-8800F3B6EA07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0981-EDC4-4876-8179-3169573BC4C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46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11340-41E4-47B8-989B-8800F3B6EA07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20981-EDC4-4876-8179-3169573BC4C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1998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98FD66-F1C5-4733-A7F2-E32FC1A19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887" y="729979"/>
            <a:ext cx="10383078" cy="1825096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Project Plan and information plan website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974A7BC-4C7B-43B7-95F3-F202AAA45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204652"/>
            <a:ext cx="9448800" cy="2196548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5900" dirty="0"/>
              <a:t>Title website :</a:t>
            </a:r>
          </a:p>
          <a:p>
            <a:pPr algn="ctr"/>
            <a:endParaRPr lang="en-US" sz="5900" dirty="0"/>
          </a:p>
          <a:p>
            <a:pPr algn="ctr"/>
            <a:r>
              <a:rPr lang="en-US" sz="4000" u="sng" dirty="0"/>
              <a:t>Guide to have a good start in Minecraft</a:t>
            </a:r>
            <a:endParaRPr lang="en-GB" sz="4000" u="sng" dirty="0"/>
          </a:p>
        </p:txBody>
      </p:sp>
    </p:spTree>
    <p:extLst>
      <p:ext uri="{BB962C8B-B14F-4D97-AF65-F5344CB8AC3E}">
        <p14:creationId xmlns:p14="http://schemas.microsoft.com/office/powerpoint/2010/main" val="714035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8382BDD-F069-43FF-BC3F-13D97AB74492}"/>
              </a:ext>
            </a:extLst>
          </p:cNvPr>
          <p:cNvSpPr txBox="1"/>
          <p:nvPr/>
        </p:nvSpPr>
        <p:spPr>
          <a:xfrm>
            <a:off x="226943" y="357809"/>
            <a:ext cx="117381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/>
              <a:t>Project Plan Information Architecture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5B9C7BF-4553-4E7A-BBA8-D4DDE6ED6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969" y="1384084"/>
            <a:ext cx="9134060" cy="502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4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8382BDD-F069-43FF-BC3F-13D97AB74492}"/>
              </a:ext>
            </a:extLst>
          </p:cNvPr>
          <p:cNvSpPr txBox="1"/>
          <p:nvPr/>
        </p:nvSpPr>
        <p:spPr>
          <a:xfrm>
            <a:off x="226943" y="357809"/>
            <a:ext cx="11738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/>
              <a:t>Purpose of the website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41E563A-4FB5-4F33-9176-B205838DA955}"/>
              </a:ext>
            </a:extLst>
          </p:cNvPr>
          <p:cNvSpPr txBox="1"/>
          <p:nvPr/>
        </p:nvSpPr>
        <p:spPr>
          <a:xfrm>
            <a:off x="1113183" y="1709530"/>
            <a:ext cx="101577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purpose of this website is to help people who want to play Minecraft.</a:t>
            </a:r>
          </a:p>
          <a:p>
            <a:endParaRPr lang="en-GB" sz="2400" dirty="0"/>
          </a:p>
          <a:p>
            <a:r>
              <a:rPr lang="en-GB" sz="2400" dirty="0"/>
              <a:t>This guide will show everything from where it can be buy to the end of the game.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I expect people following the instructions on the website. People can do exactly the same thing as written on the website or they can just have a look about the way the website explain on a topic. </a:t>
            </a:r>
          </a:p>
        </p:txBody>
      </p:sp>
    </p:spTree>
    <p:extLst>
      <p:ext uri="{BB962C8B-B14F-4D97-AF65-F5344CB8AC3E}">
        <p14:creationId xmlns:p14="http://schemas.microsoft.com/office/powerpoint/2010/main" val="2692696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8382BDD-F069-43FF-BC3F-13D97AB74492}"/>
              </a:ext>
            </a:extLst>
          </p:cNvPr>
          <p:cNvSpPr txBox="1"/>
          <p:nvPr/>
        </p:nvSpPr>
        <p:spPr>
          <a:xfrm>
            <a:off x="226943" y="357809"/>
            <a:ext cx="11738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/>
              <a:t>Unique selling proposition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41E563A-4FB5-4F33-9176-B205838DA955}"/>
              </a:ext>
            </a:extLst>
          </p:cNvPr>
          <p:cNvSpPr txBox="1"/>
          <p:nvPr/>
        </p:nvSpPr>
        <p:spPr>
          <a:xfrm>
            <a:off x="1113183" y="1709530"/>
            <a:ext cx="101577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website will be THE reference for the game. Every players will know about it so if someone want to play, players just have redirect to the guide. </a:t>
            </a:r>
          </a:p>
          <a:p>
            <a:endParaRPr lang="en-GB" sz="2400" dirty="0"/>
          </a:p>
          <a:p>
            <a:r>
              <a:rPr lang="en-GB" sz="2400" dirty="0"/>
              <a:t>The website will be divided in different sections so it will be easier to navigate between the pages. </a:t>
            </a:r>
          </a:p>
          <a:p>
            <a:endParaRPr lang="en-GB" sz="2400" dirty="0"/>
          </a:p>
          <a:p>
            <a:r>
              <a:rPr lang="en-GB" sz="2400" dirty="0"/>
              <a:t>Each part of the guide will be well detailed so beginners will understand easily the guide. 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641011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8382BDD-F069-43FF-BC3F-13D97AB74492}"/>
              </a:ext>
            </a:extLst>
          </p:cNvPr>
          <p:cNvSpPr txBox="1"/>
          <p:nvPr/>
        </p:nvSpPr>
        <p:spPr>
          <a:xfrm>
            <a:off x="226943" y="357809"/>
            <a:ext cx="11738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/>
              <a:t>Description of the target group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96445F8-7AF1-4FC8-AEE8-2335F759F90A}"/>
              </a:ext>
            </a:extLst>
          </p:cNvPr>
          <p:cNvSpPr txBox="1"/>
          <p:nvPr/>
        </p:nvSpPr>
        <p:spPr>
          <a:xfrm>
            <a:off x="1023730" y="1610139"/>
            <a:ext cx="102273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Beginners from all ages are targeted. </a:t>
            </a:r>
          </a:p>
          <a:p>
            <a:endParaRPr lang="en-GB" sz="2400" dirty="0"/>
          </a:p>
          <a:p>
            <a:r>
              <a:rPr lang="en-GB" sz="2400" dirty="0"/>
              <a:t>In fact, young people will create the majority because they play more videos games than adults. </a:t>
            </a:r>
          </a:p>
          <a:p>
            <a:endParaRPr lang="en-GB" sz="2400" dirty="0"/>
          </a:p>
          <a:p>
            <a:r>
              <a:rPr lang="en-GB" sz="2400" dirty="0"/>
              <a:t>Because it will be THE reference, each players will now about it.  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For instance, there are 4 possible players who could follow or read the guide. </a:t>
            </a:r>
          </a:p>
        </p:txBody>
      </p:sp>
    </p:spTree>
    <p:extLst>
      <p:ext uri="{BB962C8B-B14F-4D97-AF65-F5344CB8AC3E}">
        <p14:creationId xmlns:p14="http://schemas.microsoft.com/office/powerpoint/2010/main" val="570737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45C4AFC5-B37D-441B-907F-E30616AFC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196084"/>
              </p:ext>
            </p:extLst>
          </p:nvPr>
        </p:nvGraphicFramePr>
        <p:xfrm>
          <a:off x="1645479" y="242527"/>
          <a:ext cx="8901042" cy="6345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7014">
                  <a:extLst>
                    <a:ext uri="{9D8B030D-6E8A-4147-A177-3AD203B41FA5}">
                      <a16:colId xmlns:a16="http://schemas.microsoft.com/office/drawing/2014/main" val="380894179"/>
                    </a:ext>
                  </a:extLst>
                </a:gridCol>
                <a:gridCol w="2967014">
                  <a:extLst>
                    <a:ext uri="{9D8B030D-6E8A-4147-A177-3AD203B41FA5}">
                      <a16:colId xmlns:a16="http://schemas.microsoft.com/office/drawing/2014/main" val="3936558676"/>
                    </a:ext>
                  </a:extLst>
                </a:gridCol>
                <a:gridCol w="2967014">
                  <a:extLst>
                    <a:ext uri="{9D8B030D-6E8A-4147-A177-3AD203B41FA5}">
                      <a16:colId xmlns:a16="http://schemas.microsoft.com/office/drawing/2014/main" val="2535308136"/>
                    </a:ext>
                  </a:extLst>
                </a:gridCol>
              </a:tblGrid>
              <a:tr h="1800946">
                <a:tc rowSpan="4">
                  <a:txBody>
                    <a:bodyPr/>
                    <a:lstStyle/>
                    <a:p>
                      <a:pPr algn="l"/>
                      <a:endParaRPr lang="en-GB" sz="2000" b="0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endParaRPr lang="en-GB" sz="2000" b="0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endParaRPr lang="en-GB" sz="2000" b="0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endParaRPr lang="en-GB" sz="2000" b="0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endParaRPr lang="en-GB" sz="2000" b="0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endParaRPr lang="en-GB" sz="2000" b="0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Name: </a:t>
                      </a:r>
                      <a:r>
                        <a:rPr lang="en-GB" sz="2000" b="0" dirty="0">
                          <a:solidFill>
                            <a:schemeClr val="bg1"/>
                          </a:solidFill>
                        </a:rPr>
                        <a:t>Roberto</a:t>
                      </a:r>
                    </a:p>
                    <a:p>
                      <a:pPr algn="l"/>
                      <a:endParaRPr lang="en-GB" sz="2000" b="0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Sex: </a:t>
                      </a:r>
                      <a:r>
                        <a:rPr lang="en-GB" sz="2000" b="0" dirty="0">
                          <a:solidFill>
                            <a:schemeClr val="bg1"/>
                          </a:solidFill>
                        </a:rPr>
                        <a:t>Male</a:t>
                      </a:r>
                    </a:p>
                    <a:p>
                      <a:pPr algn="l"/>
                      <a:endParaRPr lang="en-GB" sz="2000" b="0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Age: </a:t>
                      </a:r>
                      <a:r>
                        <a:rPr lang="en-GB" sz="2000" b="0" dirty="0">
                          <a:solidFill>
                            <a:schemeClr val="bg1"/>
                          </a:solidFill>
                        </a:rPr>
                        <a:t>16 years old</a:t>
                      </a:r>
                    </a:p>
                    <a:p>
                      <a:pPr algn="l"/>
                      <a:endParaRPr lang="en-GB" sz="2000" b="0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Status: </a:t>
                      </a:r>
                      <a:r>
                        <a:rPr lang="en-GB" sz="2000" b="0" dirty="0">
                          <a:solidFill>
                            <a:schemeClr val="bg1"/>
                          </a:solidFill>
                        </a:rPr>
                        <a:t>Single</a:t>
                      </a:r>
                    </a:p>
                    <a:p>
                      <a:pPr algn="l"/>
                      <a:endParaRPr lang="en-GB" sz="2000" b="0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Location: </a:t>
                      </a:r>
                      <a:r>
                        <a:rPr lang="en-GB" sz="2000" b="0" dirty="0">
                          <a:solidFill>
                            <a:schemeClr val="bg1"/>
                          </a:solidFill>
                        </a:rPr>
                        <a:t>USA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Goals in context</a:t>
                      </a:r>
                    </a:p>
                    <a:p>
                      <a:pPr algn="ctr"/>
                      <a:endParaRPr lang="en-GB" sz="2000" b="1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en-GB" sz="2000" b="0" dirty="0">
                          <a:solidFill>
                            <a:schemeClr val="bg1"/>
                          </a:solidFill>
                        </a:rPr>
                        <a:t>Roberto likes to play videos games with his friends after class. Everyday, he tries to become a better player.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bg1"/>
                          </a:solidFill>
                        </a:rPr>
                        <a:t>Bio</a:t>
                      </a:r>
                    </a:p>
                    <a:p>
                      <a:pPr algn="ctr"/>
                      <a:endParaRPr lang="en-GB" sz="2000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en-GB" sz="2000" b="0" dirty="0">
                          <a:solidFill>
                            <a:schemeClr val="bg1"/>
                          </a:solidFill>
                        </a:rPr>
                        <a:t>Roberto is a student in high school. With his friends, they play to Minecraft after class. </a:t>
                      </a:r>
                    </a:p>
                    <a:p>
                      <a:pPr algn="l"/>
                      <a:endParaRPr lang="en-GB" sz="1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389273"/>
                  </a:ext>
                </a:extLst>
              </a:tr>
              <a:tr h="736809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Interests</a:t>
                      </a:r>
                    </a:p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en-GB" sz="2000" b="0" dirty="0">
                          <a:solidFill>
                            <a:schemeClr val="bg1"/>
                          </a:solidFill>
                        </a:rPr>
                        <a:t>Roberto wants to join a team of e-sports players in Minecraft.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829328"/>
                  </a:ext>
                </a:extLst>
              </a:tr>
              <a:tr h="88458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Frustrations in context</a:t>
                      </a:r>
                    </a:p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GB" sz="2000" dirty="0">
                          <a:solidFill>
                            <a:schemeClr val="bg1"/>
                          </a:solidFill>
                        </a:rPr>
                        <a:t>Roberto wants to be the best player around his friends.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20525"/>
                  </a:ext>
                </a:extLst>
              </a:tr>
              <a:tr h="1800946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Preferred habits</a:t>
                      </a:r>
                    </a:p>
                    <a:p>
                      <a:pPr algn="ctr"/>
                      <a:endParaRPr lang="en-GB" sz="2000" b="1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en-GB" sz="2000" b="0" dirty="0">
                          <a:solidFill>
                            <a:schemeClr val="bg1"/>
                          </a:solidFill>
                        </a:rPr>
                        <a:t>Roberto doesn’t like to watch a video to understand something, he prefers reading books and articles.</a:t>
                      </a:r>
                      <a:endParaRPr lang="en-GB" sz="1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509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8119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45C4AFC5-B37D-441B-907F-E30616AFC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875179"/>
              </p:ext>
            </p:extLst>
          </p:nvPr>
        </p:nvGraphicFramePr>
        <p:xfrm>
          <a:off x="1645479" y="242527"/>
          <a:ext cx="8901042" cy="6345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7014">
                  <a:extLst>
                    <a:ext uri="{9D8B030D-6E8A-4147-A177-3AD203B41FA5}">
                      <a16:colId xmlns:a16="http://schemas.microsoft.com/office/drawing/2014/main" val="380894179"/>
                    </a:ext>
                  </a:extLst>
                </a:gridCol>
                <a:gridCol w="2967014">
                  <a:extLst>
                    <a:ext uri="{9D8B030D-6E8A-4147-A177-3AD203B41FA5}">
                      <a16:colId xmlns:a16="http://schemas.microsoft.com/office/drawing/2014/main" val="3936558676"/>
                    </a:ext>
                  </a:extLst>
                </a:gridCol>
                <a:gridCol w="2967014">
                  <a:extLst>
                    <a:ext uri="{9D8B030D-6E8A-4147-A177-3AD203B41FA5}">
                      <a16:colId xmlns:a16="http://schemas.microsoft.com/office/drawing/2014/main" val="2535308136"/>
                    </a:ext>
                  </a:extLst>
                </a:gridCol>
              </a:tblGrid>
              <a:tr h="1800946">
                <a:tc rowSpan="4">
                  <a:txBody>
                    <a:bodyPr/>
                    <a:lstStyle/>
                    <a:p>
                      <a:pPr algn="l"/>
                      <a:endParaRPr lang="en-GB" sz="2000" b="0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endParaRPr lang="en-GB" sz="2000" b="0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endParaRPr lang="en-GB" sz="2000" b="0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endParaRPr lang="en-GB" sz="2000" b="0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endParaRPr lang="en-GB" sz="2000" b="0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endParaRPr lang="en-GB" sz="2000" b="0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Name: </a:t>
                      </a:r>
                      <a:r>
                        <a:rPr lang="en-GB" sz="2000" b="0" dirty="0" err="1">
                          <a:solidFill>
                            <a:schemeClr val="bg1"/>
                          </a:solidFill>
                        </a:rPr>
                        <a:t>Anke</a:t>
                      </a:r>
                      <a:endParaRPr lang="en-GB" sz="2000" b="0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endParaRPr lang="en-GB" sz="2000" b="0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Sex: </a:t>
                      </a:r>
                      <a:r>
                        <a:rPr lang="en-GB" sz="2000" b="0" dirty="0">
                          <a:solidFill>
                            <a:schemeClr val="bg1"/>
                          </a:solidFill>
                        </a:rPr>
                        <a:t>Female</a:t>
                      </a:r>
                    </a:p>
                    <a:p>
                      <a:pPr algn="l"/>
                      <a:endParaRPr lang="en-GB" sz="2000" b="0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Age: </a:t>
                      </a:r>
                      <a:r>
                        <a:rPr lang="en-GB" sz="2000" b="0" dirty="0">
                          <a:solidFill>
                            <a:schemeClr val="bg1"/>
                          </a:solidFill>
                        </a:rPr>
                        <a:t>12 years old</a:t>
                      </a:r>
                    </a:p>
                    <a:p>
                      <a:pPr algn="l"/>
                      <a:endParaRPr lang="en-GB" sz="2000" b="0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Status: </a:t>
                      </a:r>
                      <a:r>
                        <a:rPr lang="en-GB" sz="2000" b="0" dirty="0">
                          <a:solidFill>
                            <a:schemeClr val="bg1"/>
                          </a:solidFill>
                        </a:rPr>
                        <a:t>Single</a:t>
                      </a:r>
                    </a:p>
                    <a:p>
                      <a:pPr algn="l"/>
                      <a:endParaRPr lang="en-GB" sz="2000" b="0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Location: </a:t>
                      </a:r>
                      <a:r>
                        <a:rPr lang="en-GB" sz="2000" b="0" dirty="0">
                          <a:solidFill>
                            <a:schemeClr val="bg1"/>
                          </a:solidFill>
                        </a:rPr>
                        <a:t>Germany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Goals in context</a:t>
                      </a:r>
                    </a:p>
                    <a:p>
                      <a:pPr algn="ctr"/>
                      <a:endParaRPr lang="en-GB" sz="2000" b="1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en-GB" sz="2000" b="0" dirty="0" err="1">
                          <a:solidFill>
                            <a:schemeClr val="bg1"/>
                          </a:solidFill>
                        </a:rPr>
                        <a:t>Anke</a:t>
                      </a:r>
                      <a:r>
                        <a:rPr lang="en-GB" sz="2000" b="0" dirty="0">
                          <a:solidFill>
                            <a:schemeClr val="bg1"/>
                          </a:solidFill>
                        </a:rPr>
                        <a:t> has received her first computer for her birthday. She wants to play Minecraft because of her interests.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bg1"/>
                          </a:solidFill>
                        </a:rPr>
                        <a:t>Bio</a:t>
                      </a:r>
                    </a:p>
                    <a:p>
                      <a:pPr algn="ctr"/>
                      <a:endParaRPr lang="en-GB" sz="2000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en-GB" sz="2000" b="0" dirty="0" err="1">
                          <a:solidFill>
                            <a:schemeClr val="bg1"/>
                          </a:solidFill>
                        </a:rPr>
                        <a:t>Anke</a:t>
                      </a:r>
                      <a:r>
                        <a:rPr lang="en-GB" sz="2000" b="0" dirty="0">
                          <a:solidFill>
                            <a:schemeClr val="bg1"/>
                          </a:solidFill>
                        </a:rPr>
                        <a:t> is in middle school. She likes relaxing by playing video games during the holidays. </a:t>
                      </a:r>
                    </a:p>
                    <a:p>
                      <a:pPr algn="l"/>
                      <a:endParaRPr lang="en-GB" sz="1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389273"/>
                  </a:ext>
                </a:extLst>
              </a:tr>
              <a:tr h="736809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Interests</a:t>
                      </a:r>
                    </a:p>
                    <a:p>
                      <a:pPr algn="ctr"/>
                      <a:endParaRPr lang="en-GB" sz="2000" b="1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en-GB" sz="2000" b="0" dirty="0" err="1">
                          <a:solidFill>
                            <a:schemeClr val="bg1"/>
                          </a:solidFill>
                        </a:rPr>
                        <a:t>Anke</a:t>
                      </a:r>
                      <a:r>
                        <a:rPr lang="en-GB" sz="2000" b="0" dirty="0">
                          <a:solidFill>
                            <a:schemeClr val="bg1"/>
                          </a:solidFill>
                        </a:rPr>
                        <a:t> is passionate by arts and architecture.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829328"/>
                  </a:ext>
                </a:extLst>
              </a:tr>
              <a:tr h="88458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Frustrations in context</a:t>
                      </a:r>
                    </a:p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GB" sz="2000" dirty="0" err="1">
                          <a:solidFill>
                            <a:schemeClr val="bg1"/>
                          </a:solidFill>
                        </a:rPr>
                        <a:t>Anke</a:t>
                      </a:r>
                      <a:r>
                        <a:rPr lang="en-GB" sz="2000" dirty="0">
                          <a:solidFill>
                            <a:schemeClr val="bg1"/>
                          </a:solidFill>
                        </a:rPr>
                        <a:t> doesn’t know how to play Minecraft, she is looking for a website who explained how to do it.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20525"/>
                  </a:ext>
                </a:extLst>
              </a:tr>
              <a:tr h="1800946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Preferred habits</a:t>
                      </a:r>
                    </a:p>
                    <a:p>
                      <a:pPr algn="ctr"/>
                      <a:endParaRPr lang="en-GB" sz="2000" b="1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en-GB" sz="2000" b="0" dirty="0" err="1">
                          <a:solidFill>
                            <a:schemeClr val="bg1"/>
                          </a:solidFill>
                        </a:rPr>
                        <a:t>Anke</a:t>
                      </a:r>
                      <a:r>
                        <a:rPr lang="en-GB" sz="2000" b="0" dirty="0">
                          <a:solidFill>
                            <a:schemeClr val="bg1"/>
                          </a:solidFill>
                        </a:rPr>
                        <a:t> prefers websites with good explanations for a better comprehension.</a:t>
                      </a:r>
                      <a:endParaRPr lang="en-GB" sz="1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509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462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45C4AFC5-B37D-441B-907F-E30616AFC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869677"/>
              </p:ext>
            </p:extLst>
          </p:nvPr>
        </p:nvGraphicFramePr>
        <p:xfrm>
          <a:off x="1645479" y="242527"/>
          <a:ext cx="8901042" cy="591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7014">
                  <a:extLst>
                    <a:ext uri="{9D8B030D-6E8A-4147-A177-3AD203B41FA5}">
                      <a16:colId xmlns:a16="http://schemas.microsoft.com/office/drawing/2014/main" val="380894179"/>
                    </a:ext>
                  </a:extLst>
                </a:gridCol>
                <a:gridCol w="2967014">
                  <a:extLst>
                    <a:ext uri="{9D8B030D-6E8A-4147-A177-3AD203B41FA5}">
                      <a16:colId xmlns:a16="http://schemas.microsoft.com/office/drawing/2014/main" val="3936558676"/>
                    </a:ext>
                  </a:extLst>
                </a:gridCol>
                <a:gridCol w="2967014">
                  <a:extLst>
                    <a:ext uri="{9D8B030D-6E8A-4147-A177-3AD203B41FA5}">
                      <a16:colId xmlns:a16="http://schemas.microsoft.com/office/drawing/2014/main" val="2535308136"/>
                    </a:ext>
                  </a:extLst>
                </a:gridCol>
              </a:tblGrid>
              <a:tr h="1800946">
                <a:tc rowSpan="4">
                  <a:txBody>
                    <a:bodyPr/>
                    <a:lstStyle/>
                    <a:p>
                      <a:pPr algn="l"/>
                      <a:endParaRPr lang="en-GB" sz="2000" b="0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endParaRPr lang="en-GB" sz="2000" b="0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endParaRPr lang="en-GB" sz="2000" b="0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endParaRPr lang="en-GB" sz="2000" b="0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Name: </a:t>
                      </a:r>
                      <a:r>
                        <a:rPr lang="en-GB" sz="2000" b="0" dirty="0">
                          <a:solidFill>
                            <a:schemeClr val="bg1"/>
                          </a:solidFill>
                        </a:rPr>
                        <a:t>Frank</a:t>
                      </a:r>
                    </a:p>
                    <a:p>
                      <a:pPr algn="l"/>
                      <a:endParaRPr lang="en-GB" sz="2000" b="0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Sex: </a:t>
                      </a:r>
                      <a:r>
                        <a:rPr lang="en-GB" sz="2000" b="0" dirty="0">
                          <a:solidFill>
                            <a:schemeClr val="bg1"/>
                          </a:solidFill>
                        </a:rPr>
                        <a:t>Male</a:t>
                      </a:r>
                    </a:p>
                    <a:p>
                      <a:pPr algn="l"/>
                      <a:endParaRPr lang="en-GB" sz="2000" b="0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Age: </a:t>
                      </a:r>
                      <a:r>
                        <a:rPr lang="en-GB" sz="2000" b="0" dirty="0">
                          <a:solidFill>
                            <a:schemeClr val="bg1"/>
                          </a:solidFill>
                        </a:rPr>
                        <a:t>45 years old</a:t>
                      </a:r>
                    </a:p>
                    <a:p>
                      <a:pPr algn="l"/>
                      <a:endParaRPr lang="en-GB" sz="2000" b="0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Status: </a:t>
                      </a:r>
                      <a:r>
                        <a:rPr lang="en-GB" sz="2000" b="0" dirty="0">
                          <a:solidFill>
                            <a:schemeClr val="bg1"/>
                          </a:solidFill>
                        </a:rPr>
                        <a:t>Married</a:t>
                      </a:r>
                    </a:p>
                    <a:p>
                      <a:pPr algn="l"/>
                      <a:endParaRPr lang="en-GB" sz="2000" b="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Profession: </a:t>
                      </a:r>
                      <a:r>
                        <a:rPr lang="en-GB" sz="2000" b="0" dirty="0">
                          <a:solidFill>
                            <a:schemeClr val="bg1"/>
                          </a:solidFill>
                        </a:rPr>
                        <a:t>Dentist</a:t>
                      </a:r>
                      <a:endParaRPr lang="en-GB" sz="2000" b="1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endParaRPr lang="en-GB" sz="2000" b="0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Location: </a:t>
                      </a:r>
                      <a:r>
                        <a:rPr lang="en-GB" sz="2000" b="0" dirty="0">
                          <a:solidFill>
                            <a:schemeClr val="bg1"/>
                          </a:solidFill>
                        </a:rPr>
                        <a:t>United Kingdom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Goals in context</a:t>
                      </a:r>
                    </a:p>
                    <a:p>
                      <a:pPr algn="ctr"/>
                      <a:endParaRPr lang="en-GB" sz="2000" b="1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en-GB" sz="2000" b="0" dirty="0">
                          <a:solidFill>
                            <a:schemeClr val="bg1"/>
                          </a:solidFill>
                        </a:rPr>
                        <a:t>Frank has bought recently Minecraft for his sons for the holidays. Frank wants to play with them.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bg1"/>
                          </a:solidFill>
                        </a:rPr>
                        <a:t>Bio</a:t>
                      </a:r>
                    </a:p>
                    <a:p>
                      <a:pPr algn="ctr"/>
                      <a:endParaRPr lang="en-GB" sz="2000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en-GB" sz="2000" b="0" dirty="0">
                          <a:solidFill>
                            <a:schemeClr val="bg1"/>
                          </a:solidFill>
                        </a:rPr>
                        <a:t>Frank is a father of 2 twins. They are 14 years old. </a:t>
                      </a:r>
                    </a:p>
                    <a:p>
                      <a:pPr algn="l"/>
                      <a:endParaRPr lang="en-GB" sz="1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389273"/>
                  </a:ext>
                </a:extLst>
              </a:tr>
              <a:tr h="736809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Interests</a:t>
                      </a:r>
                    </a:p>
                    <a:p>
                      <a:pPr algn="ctr"/>
                      <a:endParaRPr lang="en-GB" sz="2000" b="1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en-GB" sz="2000" b="0" dirty="0">
                          <a:solidFill>
                            <a:schemeClr val="bg1"/>
                          </a:solidFill>
                        </a:rPr>
                        <a:t>Frank likes videos games and tries to play to the same games as his sons. </a:t>
                      </a:r>
                    </a:p>
                    <a:p>
                      <a:pPr algn="l"/>
                      <a:endParaRPr lang="en-GB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829328"/>
                  </a:ext>
                </a:extLst>
              </a:tr>
              <a:tr h="88458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Frustrations in context</a:t>
                      </a:r>
                    </a:p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GB" sz="2000" dirty="0">
                          <a:solidFill>
                            <a:schemeClr val="bg1"/>
                          </a:solidFill>
                        </a:rPr>
                        <a:t>Every time Frank wants to play to a new game, he is stucked by his age and he had never succussed to find a website how explain well the game.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20525"/>
                  </a:ext>
                </a:extLst>
              </a:tr>
              <a:tr h="1800946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Preferred habits</a:t>
                      </a:r>
                    </a:p>
                    <a:p>
                      <a:pPr algn="l"/>
                      <a:endParaRPr lang="en-GB" sz="2000" b="1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en-GB" sz="2000" b="0" dirty="0">
                          <a:solidFill>
                            <a:schemeClr val="bg1"/>
                          </a:solidFill>
                        </a:rPr>
                        <a:t>Frank likes website well explained on Internet.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509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4772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45C4AFC5-B37D-441B-907F-E30616AFC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752390"/>
              </p:ext>
            </p:extLst>
          </p:nvPr>
        </p:nvGraphicFramePr>
        <p:xfrm>
          <a:off x="1645479" y="91440"/>
          <a:ext cx="8901042" cy="6251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7014">
                  <a:extLst>
                    <a:ext uri="{9D8B030D-6E8A-4147-A177-3AD203B41FA5}">
                      <a16:colId xmlns:a16="http://schemas.microsoft.com/office/drawing/2014/main" val="380894179"/>
                    </a:ext>
                  </a:extLst>
                </a:gridCol>
                <a:gridCol w="2967014">
                  <a:extLst>
                    <a:ext uri="{9D8B030D-6E8A-4147-A177-3AD203B41FA5}">
                      <a16:colId xmlns:a16="http://schemas.microsoft.com/office/drawing/2014/main" val="3936558676"/>
                    </a:ext>
                  </a:extLst>
                </a:gridCol>
                <a:gridCol w="2967014">
                  <a:extLst>
                    <a:ext uri="{9D8B030D-6E8A-4147-A177-3AD203B41FA5}">
                      <a16:colId xmlns:a16="http://schemas.microsoft.com/office/drawing/2014/main" val="2535308136"/>
                    </a:ext>
                  </a:extLst>
                </a:gridCol>
              </a:tblGrid>
              <a:tr h="1800946">
                <a:tc rowSpan="4">
                  <a:txBody>
                    <a:bodyPr/>
                    <a:lstStyle/>
                    <a:p>
                      <a:pPr algn="l"/>
                      <a:endParaRPr lang="en-GB" sz="2000" b="0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endParaRPr lang="en-GB" sz="2000" b="0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endParaRPr lang="en-GB" sz="2000" b="0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endParaRPr lang="en-GB" sz="2000" b="0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endParaRPr lang="en-GB" sz="2000" b="0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Name: </a:t>
                      </a:r>
                      <a:r>
                        <a:rPr lang="en-GB" sz="2000" b="0" dirty="0">
                          <a:solidFill>
                            <a:schemeClr val="bg1"/>
                          </a:solidFill>
                        </a:rPr>
                        <a:t>Maria</a:t>
                      </a:r>
                    </a:p>
                    <a:p>
                      <a:pPr algn="l"/>
                      <a:endParaRPr lang="en-GB" sz="2000" b="0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Sex: </a:t>
                      </a:r>
                      <a:r>
                        <a:rPr lang="en-GB" sz="2000" b="0" dirty="0">
                          <a:solidFill>
                            <a:schemeClr val="bg1"/>
                          </a:solidFill>
                        </a:rPr>
                        <a:t>Female</a:t>
                      </a:r>
                    </a:p>
                    <a:p>
                      <a:pPr algn="l"/>
                      <a:endParaRPr lang="en-GB" sz="2000" b="0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Age: </a:t>
                      </a:r>
                      <a:r>
                        <a:rPr lang="en-GB" sz="2000" b="0" dirty="0">
                          <a:solidFill>
                            <a:schemeClr val="bg1"/>
                          </a:solidFill>
                        </a:rPr>
                        <a:t>25 years old</a:t>
                      </a:r>
                    </a:p>
                    <a:p>
                      <a:pPr algn="l"/>
                      <a:endParaRPr lang="en-GB" sz="2000" b="0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Status: </a:t>
                      </a:r>
                      <a:r>
                        <a:rPr lang="en-GB" sz="2000" b="0" dirty="0">
                          <a:solidFill>
                            <a:schemeClr val="bg1"/>
                          </a:solidFill>
                        </a:rPr>
                        <a:t>Single</a:t>
                      </a:r>
                    </a:p>
                    <a:p>
                      <a:pPr algn="l"/>
                      <a:endParaRPr lang="en-GB" sz="2000" b="0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Profession: </a:t>
                      </a:r>
                      <a:r>
                        <a:rPr lang="en-GB" sz="2000" b="0" dirty="0">
                          <a:solidFill>
                            <a:schemeClr val="bg1"/>
                          </a:solidFill>
                        </a:rPr>
                        <a:t>Youtuber</a:t>
                      </a:r>
                      <a:endParaRPr lang="en-GB" sz="2000" b="1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endParaRPr lang="en-GB" sz="2000" b="0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Location: </a:t>
                      </a:r>
                      <a:r>
                        <a:rPr lang="en-GB" sz="2000" b="0" dirty="0">
                          <a:solidFill>
                            <a:schemeClr val="bg1"/>
                          </a:solidFill>
                        </a:rPr>
                        <a:t>Australia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Goals in context</a:t>
                      </a:r>
                    </a:p>
                    <a:p>
                      <a:pPr algn="ctr"/>
                      <a:endParaRPr lang="en-GB" sz="2000" b="1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en-GB" sz="2000" b="0" dirty="0">
                          <a:solidFill>
                            <a:schemeClr val="bg1"/>
                          </a:solidFill>
                        </a:rPr>
                        <a:t>Maria started YouTube since 1 year. Lot of people follow her activities and recently, she started to play video games.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bg1"/>
                          </a:solidFill>
                        </a:rPr>
                        <a:t>Bio</a:t>
                      </a:r>
                    </a:p>
                    <a:p>
                      <a:pPr algn="ctr"/>
                      <a:endParaRPr lang="en-GB" sz="2000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en-GB" sz="2000" b="0" dirty="0">
                          <a:solidFill>
                            <a:schemeClr val="bg1"/>
                          </a:solidFill>
                        </a:rPr>
                        <a:t>Maria lives in her apartment. She has finished her studies and she works as a youtuber.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389273"/>
                  </a:ext>
                </a:extLst>
              </a:tr>
              <a:tr h="736809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Interests</a:t>
                      </a:r>
                    </a:p>
                    <a:p>
                      <a:pPr algn="ctr"/>
                      <a:endParaRPr lang="en-GB" sz="2000" b="1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en-GB" sz="2000" b="0" dirty="0">
                          <a:solidFill>
                            <a:schemeClr val="bg1"/>
                          </a:solidFill>
                        </a:rPr>
                        <a:t>By playing a famous game, she can have more viewers. Also, she likes the concept of the game.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829328"/>
                  </a:ext>
                </a:extLst>
              </a:tr>
              <a:tr h="88458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Frustrations in context</a:t>
                      </a:r>
                    </a:p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>
                          <a:solidFill>
                            <a:schemeClr val="bg1"/>
                          </a:solidFill>
                        </a:rPr>
                        <a:t>She has </a:t>
                      </a:r>
                      <a:r>
                        <a:rPr lang="en-GB" sz="2000" b="0" dirty="0">
                          <a:solidFill>
                            <a:schemeClr val="bg1"/>
                          </a:solidFill>
                        </a:rPr>
                        <a:t>never played Minecraft.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dirty="0">
                          <a:solidFill>
                            <a:schemeClr val="bg1"/>
                          </a:solidFill>
                        </a:rPr>
                        <a:t>She wants to do her best by finding some information to how to started. </a:t>
                      </a:r>
                    </a:p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20525"/>
                  </a:ext>
                </a:extLst>
              </a:tr>
              <a:tr h="1800946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Preferred habits</a:t>
                      </a:r>
                    </a:p>
                    <a:p>
                      <a:pPr algn="ctr"/>
                      <a:endParaRPr lang="en-GB" sz="2000" b="1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en-GB" sz="2000" b="0" dirty="0">
                          <a:solidFill>
                            <a:schemeClr val="bg1"/>
                          </a:solidFill>
                        </a:rPr>
                        <a:t>Maria prefers reading than watching a video.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509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5167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5BB2B9A-2244-4F25-90D5-7A043C1C1270}"/>
              </a:ext>
            </a:extLst>
          </p:cNvPr>
          <p:cNvSpPr txBox="1"/>
          <p:nvPr/>
        </p:nvSpPr>
        <p:spPr>
          <a:xfrm>
            <a:off x="226941" y="88902"/>
            <a:ext cx="11738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/>
              <a:t>Landing page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8B8E0D-4823-445A-A9C4-2E14B637B82C}"/>
              </a:ext>
            </a:extLst>
          </p:cNvPr>
          <p:cNvSpPr/>
          <p:nvPr/>
        </p:nvSpPr>
        <p:spPr>
          <a:xfrm>
            <a:off x="1458929" y="1134420"/>
            <a:ext cx="5969286" cy="554804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5F3FEDF-F122-48B2-849F-693AF67DEE39}"/>
              </a:ext>
            </a:extLst>
          </p:cNvPr>
          <p:cNvSpPr txBox="1"/>
          <p:nvPr/>
        </p:nvSpPr>
        <p:spPr>
          <a:xfrm>
            <a:off x="1452769" y="1192226"/>
            <a:ext cx="5969285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 dirty="0" err="1">
                <a:solidFill>
                  <a:schemeClr val="bg1"/>
                </a:solidFill>
              </a:rPr>
              <a:t>NavBar</a:t>
            </a:r>
            <a:r>
              <a:rPr lang="fr-FR" sz="28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54A0A7-9830-4E5B-B081-88BBB16F324A}"/>
              </a:ext>
            </a:extLst>
          </p:cNvPr>
          <p:cNvSpPr/>
          <p:nvPr/>
        </p:nvSpPr>
        <p:spPr>
          <a:xfrm>
            <a:off x="1458929" y="1992214"/>
            <a:ext cx="5969286" cy="4101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>
              <a:solidFill>
                <a:schemeClr val="tx1"/>
              </a:solidFill>
            </a:endParaRPr>
          </a:p>
          <a:p>
            <a:pPr algn="ctr"/>
            <a:endParaRPr lang="fr-FR" sz="2400" dirty="0">
              <a:solidFill>
                <a:schemeClr val="tx1"/>
              </a:solidFill>
            </a:endParaRPr>
          </a:p>
          <a:p>
            <a:pPr algn="ctr"/>
            <a:endParaRPr lang="fr-FR" sz="2400" dirty="0">
              <a:solidFill>
                <a:schemeClr val="tx1"/>
              </a:solidFill>
            </a:endParaRPr>
          </a:p>
          <a:p>
            <a:pPr algn="ctr"/>
            <a:endParaRPr lang="fr-FR" sz="2400" dirty="0">
              <a:solidFill>
                <a:schemeClr val="tx1"/>
              </a:solidFill>
            </a:endParaRPr>
          </a:p>
          <a:p>
            <a:pPr algn="ctr"/>
            <a:endParaRPr lang="fr-FR" sz="2400" dirty="0">
              <a:solidFill>
                <a:schemeClr val="tx1"/>
              </a:solidFill>
            </a:endParaRPr>
          </a:p>
          <a:p>
            <a:pPr algn="ctr"/>
            <a:endParaRPr lang="fr-FR" sz="2400" dirty="0">
              <a:solidFill>
                <a:schemeClr val="tx1"/>
              </a:solidFill>
            </a:endParaRPr>
          </a:p>
          <a:p>
            <a:pPr algn="ctr"/>
            <a:endParaRPr lang="fr-FR" sz="2400" dirty="0">
              <a:solidFill>
                <a:schemeClr val="tx1"/>
              </a:solidFill>
            </a:endParaRPr>
          </a:p>
          <a:p>
            <a:pPr algn="ctr"/>
            <a:endParaRPr lang="fr-FR" sz="2400" dirty="0">
              <a:solidFill>
                <a:schemeClr val="tx1"/>
              </a:solidFill>
            </a:endParaRPr>
          </a:p>
          <a:p>
            <a:pPr algn="ctr"/>
            <a:endParaRPr lang="fr-FR" sz="2400" dirty="0">
              <a:solidFill>
                <a:schemeClr val="tx1"/>
              </a:solidFill>
            </a:endParaRPr>
          </a:p>
          <a:p>
            <a:pPr algn="ctr"/>
            <a:endParaRPr lang="fr-FR" sz="2400" dirty="0">
              <a:solidFill>
                <a:schemeClr val="tx1"/>
              </a:solidFill>
            </a:endParaRPr>
          </a:p>
          <a:p>
            <a:pPr algn="ctr"/>
            <a:endParaRPr lang="fr-FR" sz="2400" dirty="0">
              <a:solidFill>
                <a:schemeClr val="bg1"/>
              </a:solidFill>
            </a:endParaRPr>
          </a:p>
          <a:p>
            <a:pPr algn="ctr"/>
            <a:endParaRPr lang="fr-FR" sz="2400" dirty="0">
              <a:solidFill>
                <a:schemeClr val="tx1"/>
              </a:solidFill>
            </a:endParaRPr>
          </a:p>
          <a:p>
            <a:pPr algn="ctr"/>
            <a:endParaRPr lang="fr-FR" sz="2400" dirty="0">
              <a:solidFill>
                <a:schemeClr val="tx1"/>
              </a:solidFill>
            </a:endParaRPr>
          </a:p>
          <a:p>
            <a:pPr algn="ctr"/>
            <a:endParaRPr lang="fr-FR" sz="2400" dirty="0">
              <a:solidFill>
                <a:schemeClr val="tx1"/>
              </a:solidFill>
            </a:endParaRPr>
          </a:p>
          <a:p>
            <a:pPr algn="ctr"/>
            <a:endParaRPr lang="fr-FR" sz="2400" dirty="0">
              <a:solidFill>
                <a:schemeClr val="tx1"/>
              </a:solidFill>
            </a:endParaRPr>
          </a:p>
          <a:p>
            <a:pPr algn="ctr"/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4B1753-7107-49AF-984F-D5A84EEAA8A2}"/>
              </a:ext>
            </a:extLst>
          </p:cNvPr>
          <p:cNvSpPr/>
          <p:nvPr/>
        </p:nvSpPr>
        <p:spPr>
          <a:xfrm>
            <a:off x="1458929" y="6221896"/>
            <a:ext cx="5969286" cy="45630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err="1">
                <a:solidFill>
                  <a:schemeClr val="bg1"/>
                </a:solidFill>
              </a:rPr>
              <a:t>Footer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CCD4A64-8964-4950-85C7-81CA2265115B}"/>
              </a:ext>
            </a:extLst>
          </p:cNvPr>
          <p:cNvSpPr txBox="1"/>
          <p:nvPr/>
        </p:nvSpPr>
        <p:spPr>
          <a:xfrm>
            <a:off x="7906762" y="1299948"/>
            <a:ext cx="4058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Title</a:t>
            </a:r>
            <a:r>
              <a:rPr lang="fr-FR" dirty="0"/>
              <a:t> +  links to </a:t>
            </a:r>
            <a:r>
              <a:rPr lang="en-GB" dirty="0"/>
              <a:t>others</a:t>
            </a:r>
            <a:r>
              <a:rPr lang="fr-FR" dirty="0"/>
              <a:t> pages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20B843C-1EC0-4C04-8EE0-395592127DB9}"/>
              </a:ext>
            </a:extLst>
          </p:cNvPr>
          <p:cNvSpPr txBox="1"/>
          <p:nvPr/>
        </p:nvSpPr>
        <p:spPr>
          <a:xfrm>
            <a:off x="7928929" y="2705497"/>
            <a:ext cx="36505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Body of the page</a:t>
            </a:r>
          </a:p>
          <a:p>
            <a:endParaRPr lang="fr-FR" dirty="0"/>
          </a:p>
          <a:p>
            <a:r>
              <a:rPr lang="fr-FR" dirty="0"/>
              <a:t>Big </a:t>
            </a:r>
            <a:r>
              <a:rPr lang="fr-FR" dirty="0" err="1"/>
              <a:t>summary</a:t>
            </a:r>
            <a:r>
              <a:rPr lang="fr-FR" dirty="0"/>
              <a:t> of the </a:t>
            </a:r>
            <a:r>
              <a:rPr lang="fr-FR" dirty="0" err="1"/>
              <a:t>website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little</a:t>
            </a:r>
            <a:r>
              <a:rPr lang="fr-FR" dirty="0"/>
              <a:t> </a:t>
            </a:r>
            <a:r>
              <a:rPr lang="fr-FR" dirty="0" err="1"/>
              <a:t>explaination</a:t>
            </a:r>
            <a:r>
              <a:rPr lang="fr-FR" dirty="0"/>
              <a:t> of </a:t>
            </a:r>
            <a:r>
              <a:rPr lang="fr-FR" dirty="0" err="1"/>
              <a:t>each</a:t>
            </a:r>
            <a:r>
              <a:rPr lang="fr-FR" dirty="0"/>
              <a:t> part + </a:t>
            </a:r>
            <a:r>
              <a:rPr lang="fr-FR" dirty="0" err="1"/>
              <a:t>link</a:t>
            </a:r>
            <a:r>
              <a:rPr lang="fr-FR" dirty="0"/>
              <a:t> to </a:t>
            </a:r>
            <a:r>
              <a:rPr lang="fr-FR" dirty="0" err="1"/>
              <a:t>each</a:t>
            </a:r>
            <a:r>
              <a:rPr lang="fr-FR" dirty="0"/>
              <a:t> page </a:t>
            </a:r>
          </a:p>
          <a:p>
            <a:endParaRPr lang="fr-FR" dirty="0"/>
          </a:p>
          <a:p>
            <a:r>
              <a:rPr lang="fr-FR" dirty="0"/>
              <a:t>There are not </a:t>
            </a:r>
            <a:r>
              <a:rPr lang="fr-FR" dirty="0" err="1"/>
              <a:t>every</a:t>
            </a:r>
            <a:r>
              <a:rPr lang="fr-FR" dirty="0"/>
              <a:t> parts of the </a:t>
            </a:r>
            <a:r>
              <a:rPr lang="fr-FR" dirty="0" err="1"/>
              <a:t>summary</a:t>
            </a:r>
            <a:r>
              <a:rPr lang="fr-FR" dirty="0"/>
              <a:t> on </a:t>
            </a:r>
            <a:r>
              <a:rPr lang="fr-FR" dirty="0" err="1"/>
              <a:t>this</a:t>
            </a:r>
            <a:r>
              <a:rPr lang="fr-FR" dirty="0"/>
              <a:t> sketch.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67E2419-0E78-4F41-9106-9F141E88BBA6}"/>
              </a:ext>
            </a:extLst>
          </p:cNvPr>
          <p:cNvSpPr txBox="1"/>
          <p:nvPr/>
        </p:nvSpPr>
        <p:spPr>
          <a:xfrm>
            <a:off x="7753784" y="6292920"/>
            <a:ext cx="443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Name of the </a:t>
            </a:r>
            <a:r>
              <a:rPr lang="fr-FR" dirty="0" err="1"/>
              <a:t>author</a:t>
            </a:r>
            <a:r>
              <a:rPr lang="fr-FR" dirty="0"/>
              <a:t> + social </a:t>
            </a:r>
            <a:r>
              <a:rPr lang="fr-FR" dirty="0" err="1"/>
              <a:t>medias</a:t>
            </a:r>
            <a:r>
              <a:rPr lang="fr-FR" dirty="0"/>
              <a:t> </a:t>
            </a:r>
          </a:p>
        </p:txBody>
      </p:sp>
      <p:sp>
        <p:nvSpPr>
          <p:cNvPr id="14" name="Accolade fermante 13">
            <a:extLst>
              <a:ext uri="{FF2B5EF4-FFF2-40B4-BE49-F238E27FC236}">
                <a16:creationId xmlns:a16="http://schemas.microsoft.com/office/drawing/2014/main" id="{0A74B3D3-7742-4619-B992-6DDF7DD073AF}"/>
              </a:ext>
            </a:extLst>
          </p:cNvPr>
          <p:cNvSpPr/>
          <p:nvPr/>
        </p:nvSpPr>
        <p:spPr>
          <a:xfrm>
            <a:off x="7561780" y="1130158"/>
            <a:ext cx="165823" cy="64684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ccolade fermante 14">
            <a:extLst>
              <a:ext uri="{FF2B5EF4-FFF2-40B4-BE49-F238E27FC236}">
                <a16:creationId xmlns:a16="http://schemas.microsoft.com/office/drawing/2014/main" id="{1707AF01-856B-4466-BEE7-9AFFF46FBCD0}"/>
              </a:ext>
            </a:extLst>
          </p:cNvPr>
          <p:cNvSpPr/>
          <p:nvPr/>
        </p:nvSpPr>
        <p:spPr>
          <a:xfrm>
            <a:off x="7528041" y="1917834"/>
            <a:ext cx="165823" cy="417554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Accolade fermante 15">
            <a:extLst>
              <a:ext uri="{FF2B5EF4-FFF2-40B4-BE49-F238E27FC236}">
                <a16:creationId xmlns:a16="http://schemas.microsoft.com/office/drawing/2014/main" id="{04D5C919-853A-4E73-9A95-CDC3AB65E6F6}"/>
              </a:ext>
            </a:extLst>
          </p:cNvPr>
          <p:cNvSpPr/>
          <p:nvPr/>
        </p:nvSpPr>
        <p:spPr>
          <a:xfrm>
            <a:off x="7587961" y="6278047"/>
            <a:ext cx="165823" cy="36933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2A4C25-73F2-4713-97FA-76F46F90F2F8}"/>
              </a:ext>
            </a:extLst>
          </p:cNvPr>
          <p:cNvSpPr/>
          <p:nvPr/>
        </p:nvSpPr>
        <p:spPr>
          <a:xfrm>
            <a:off x="1770279" y="2063075"/>
            <a:ext cx="5367131" cy="830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Minecraft in few </a:t>
            </a:r>
            <a:r>
              <a:rPr lang="fr-FR" dirty="0" err="1">
                <a:solidFill>
                  <a:schemeClr val="bg1"/>
                </a:solidFill>
              </a:rPr>
              <a:t>words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47160C-2EC5-44F3-94DE-B741DE34971F}"/>
              </a:ext>
            </a:extLst>
          </p:cNvPr>
          <p:cNvSpPr/>
          <p:nvPr/>
        </p:nvSpPr>
        <p:spPr>
          <a:xfrm>
            <a:off x="2152936" y="2968659"/>
            <a:ext cx="4601818" cy="29043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9E7F1A-B784-4A1E-99FD-9BF5212D03E8}"/>
              </a:ext>
            </a:extLst>
          </p:cNvPr>
          <p:cNvSpPr/>
          <p:nvPr/>
        </p:nvSpPr>
        <p:spPr>
          <a:xfrm>
            <a:off x="2653650" y="3522562"/>
            <a:ext cx="2282264" cy="13554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Home Menu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7202229-7692-47B6-BE88-6C939B119D20}"/>
              </a:ext>
            </a:extLst>
          </p:cNvPr>
          <p:cNvSpPr/>
          <p:nvPr/>
        </p:nvSpPr>
        <p:spPr>
          <a:xfrm>
            <a:off x="5118652" y="3025615"/>
            <a:ext cx="1322509" cy="2772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How to Install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0CA32E-9520-4675-9C3B-AF7DB6ECB390}"/>
              </a:ext>
            </a:extLst>
          </p:cNvPr>
          <p:cNvSpPr/>
          <p:nvPr/>
        </p:nvSpPr>
        <p:spPr>
          <a:xfrm>
            <a:off x="2653650" y="4979503"/>
            <a:ext cx="2282264" cy="8184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Contact Page</a:t>
            </a:r>
            <a:r>
              <a:rPr lang="fr-FR" dirty="0"/>
              <a:t> 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B0E6B27-F79F-46E1-8EAB-54118E119CB8}"/>
              </a:ext>
            </a:extLst>
          </p:cNvPr>
          <p:cNvSpPr txBox="1"/>
          <p:nvPr/>
        </p:nvSpPr>
        <p:spPr>
          <a:xfrm>
            <a:off x="2653650" y="3025614"/>
            <a:ext cx="2282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846865578"/>
      </p:ext>
    </p:extLst>
  </p:cSld>
  <p:clrMapOvr>
    <a:masterClrMapping/>
  </p:clrMapOvr>
</p:sld>
</file>

<file path=ppt/theme/theme1.xml><?xml version="1.0" encoding="utf-8"?>
<a:theme xmlns:a="http://schemas.openxmlformats.org/drawingml/2006/main" name="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Traînée de condensation</Template>
  <TotalTime>564</TotalTime>
  <Words>743</Words>
  <Application>Microsoft Office PowerPoint</Application>
  <PresentationFormat>Grand écran</PresentationFormat>
  <Paragraphs>178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Traînée de condensation</vt:lpstr>
      <vt:lpstr>Project Plan and information plan website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CALIENDO</dc:creator>
  <cp:lastModifiedBy>François CALIENDO</cp:lastModifiedBy>
  <cp:revision>127</cp:revision>
  <dcterms:created xsi:type="dcterms:W3CDTF">2022-04-11T09:59:15Z</dcterms:created>
  <dcterms:modified xsi:type="dcterms:W3CDTF">2022-04-17T11:46:35Z</dcterms:modified>
</cp:coreProperties>
</file>