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5.jpeg" ContentType="image/jpeg"/>
  <Override PartName="/ppt/media/image23.jpeg" ContentType="image/jpe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3.png" ContentType="image/png"/>
  <Override PartName="/ppt/media/image24.jpeg" ContentType="image/jpe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22.jpeg" ContentType="image/jpe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DE" sz="2000">
                <a:latin typeface="Arial"/>
              </a:rPr>
              <a:t>Format der Notizen mittels Klicken bearbeiten</a:t>
            </a:r>
            <a:endParaRPr/>
          </a:p>
        </p:txBody>
      </p:sp>
      <p:sp>
        <p:nvSpPr>
          <p:cNvPr id="2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DE" sz="1400">
                <a:latin typeface="Times New Roman"/>
              </a:rPr>
              <a:t>&lt;Kopfzeile&gt;</a:t>
            </a:r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DE" sz="1400">
                <a:latin typeface="Times New Roman"/>
              </a:rPr>
              <a:t>&lt;Datum/Uhrzeit&gt;</a:t>
            </a:r>
            <a:endParaRPr/>
          </a:p>
        </p:txBody>
      </p:sp>
      <p:sp>
        <p:nvSpPr>
          <p:cNvPr id="22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DE" sz="1400">
                <a:latin typeface="Times New Roman"/>
              </a:rPr>
              <a:t>&lt;Fußzeile&gt;</a:t>
            </a:r>
            <a:endParaRPr/>
          </a:p>
        </p:txBody>
      </p:sp>
      <p:sp>
        <p:nvSpPr>
          <p:cNvPr id="22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76A93A0-5EB3-48F8-9843-740D5FE3B2A9}" type="slidenum">
              <a:rPr lang="de-DE" sz="1400">
                <a:latin typeface="Times New Roman"/>
              </a:rPr>
              <a:t>&lt;Foliennummer&gt;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lang="de-DE" sz="1400" strike="noStrike">
                <a:solidFill>
                  <a:srgbClr val="000000"/>
                </a:solidFill>
                <a:latin typeface="Times New Roman"/>
                <a:ea typeface="Times New Roman"/>
              </a:rPr>
              <a:t>dfhdfgh</a:t>
            </a:r>
            <a:endParaRPr/>
          </a:p>
        </p:txBody>
      </p:sp>
      <p:sp>
        <p:nvSpPr>
          <p:cNvPr id="275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6F24802-67FA-4027-A0E2-C591BDF6E7AF}" type="slidenum">
              <a:rPr lang="de-DE" sz="1400" strike="noStrike">
                <a:solidFill>
                  <a:srgbClr val="000000"/>
                </a:solidFill>
                <a:latin typeface="Times New Roman"/>
                <a:ea typeface="Times New Roman"/>
              </a:rPr>
              <a:t>&lt;Foliennummer&gt;</a:t>
            </a:fld>
            <a:endParaRPr/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3"/>
          <a:stretch/>
        </p:blipFill>
        <p:spPr>
          <a:xfrm>
            <a:off x="3668040" y="2906640"/>
            <a:ext cx="1879920" cy="1499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12" descr=""/>
          <p:cNvPicPr/>
          <p:nvPr/>
        </p:nvPicPr>
        <p:blipFill>
          <a:blip r:embed="rId2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187640" y="3407400"/>
            <a:ext cx="6984360" cy="1469520"/>
          </a:xfrm>
          <a:prstGeom prst="rect">
            <a:avLst/>
          </a:prstGeom>
        </p:spPr>
        <p:txBody>
          <a:bodyPr tIns="91440" bIns="91440" anchor="ctr"/>
          <a:p>
            <a:r>
              <a:rPr lang="de-DE" sz="1400">
                <a:latin typeface="Arial"/>
              </a:rPr>
              <a:t>Format des Titeltextes durch Klicken bearbeiten</a:t>
            </a:r>
            <a:endParaRPr/>
          </a:p>
        </p:txBody>
      </p:sp>
      <p:pic>
        <p:nvPicPr>
          <p:cNvPr id="4" name="Shape 19" descr=""/>
          <p:cNvPicPr/>
          <p:nvPr/>
        </p:nvPicPr>
        <p:blipFill>
          <a:blip r:embed="rId3"/>
          <a:stretch/>
        </p:blipFill>
        <p:spPr>
          <a:xfrm>
            <a:off x="4133160" y="2205000"/>
            <a:ext cx="4095720" cy="6472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Shape 12" descr=""/>
          <p:cNvPicPr/>
          <p:nvPr/>
        </p:nvPicPr>
        <p:blipFill>
          <a:blip r:embed="rId2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216720" y="260640"/>
            <a:ext cx="8736840" cy="500400"/>
          </a:xfrm>
          <a:prstGeom prst="rect">
            <a:avLst/>
          </a:prstGeom>
        </p:spPr>
        <p:txBody>
          <a:bodyPr tIns="91440" bIns="91440" anchor="ctr"/>
          <a:p>
            <a:r>
              <a:rPr lang="de-DE" sz="1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203760" y="908640"/>
            <a:ext cx="8749800" cy="54003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350280" y="6453360"/>
            <a:ext cx="47700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4AC7A8C-0D23-4708-A598-C58C5BB47F92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47" name="CustomShape 6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Shape 27" descr=""/>
          <p:cNvPicPr/>
          <p:nvPr/>
        </p:nvPicPr>
        <p:blipFill>
          <a:blip r:embed="rId3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50" name="PlaceHolder 8"/>
          <p:cNvSpPr>
            <a:spLocks noGrp="1"/>
          </p:cNvSpPr>
          <p:nvPr>
            <p:ph type="ftr"/>
          </p:nvPr>
        </p:nvSpPr>
        <p:spPr>
          <a:xfrm>
            <a:off x="2232000" y="6453360"/>
            <a:ext cx="4679640" cy="3646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Shape 12" descr=""/>
          <p:cNvPicPr/>
          <p:nvPr/>
        </p:nvPicPr>
        <p:blipFill>
          <a:blip r:embed="rId2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216720" y="260640"/>
            <a:ext cx="8736840" cy="500400"/>
          </a:xfrm>
          <a:prstGeom prst="rect">
            <a:avLst/>
          </a:prstGeom>
        </p:spPr>
        <p:txBody>
          <a:bodyPr tIns="91440" bIns="91440" anchor="ctr"/>
          <a:p>
            <a:r>
              <a:rPr lang="de-DE" sz="1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sldNum"/>
          </p:nvPr>
        </p:nvSpPr>
        <p:spPr>
          <a:xfrm>
            <a:off x="350280" y="6453360"/>
            <a:ext cx="47700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833F31C-32CC-404F-940C-21B3EC4DFF83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90" name="CustomShape 5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Shape 34" descr=""/>
          <p:cNvPicPr/>
          <p:nvPr/>
        </p:nvPicPr>
        <p:blipFill>
          <a:blip r:embed="rId3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93" name="PlaceHolder 7"/>
          <p:cNvSpPr>
            <a:spLocks noGrp="1"/>
          </p:cNvSpPr>
          <p:nvPr>
            <p:ph type="ftr"/>
          </p:nvPr>
        </p:nvSpPr>
        <p:spPr>
          <a:xfrm>
            <a:off x="2232000" y="6453360"/>
            <a:ext cx="4679640" cy="3646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0" name="Shape 12" descr=""/>
          <p:cNvPicPr/>
          <p:nvPr/>
        </p:nvPicPr>
        <p:blipFill>
          <a:blip r:embed="rId2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tIns="91440" bIns="91440"/>
          <a:p>
            <a:r>
              <a:rPr lang="de-DE" sz="1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tIns="91440" bIns="91440" anchor="b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350280" y="6453360"/>
            <a:ext cx="47700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2DB409A5-F09C-4B8B-BA93-7A3CF8A4672F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135" name="CustomShape 6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Shape 42" descr=""/>
          <p:cNvPicPr/>
          <p:nvPr/>
        </p:nvPicPr>
        <p:blipFill>
          <a:blip r:embed="rId3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138" name="PlaceHolder 8"/>
          <p:cNvSpPr>
            <a:spLocks noGrp="1"/>
          </p:cNvSpPr>
          <p:nvPr>
            <p:ph type="ftr"/>
          </p:nvPr>
        </p:nvSpPr>
        <p:spPr>
          <a:xfrm>
            <a:off x="2232000" y="6453360"/>
            <a:ext cx="4679640" cy="3646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Shape 12" descr=""/>
          <p:cNvPicPr/>
          <p:nvPr/>
        </p:nvPicPr>
        <p:blipFill>
          <a:blip r:embed="rId2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3"/>
          <p:cNvSpPr>
            <a:spLocks noGrp="1"/>
          </p:cNvSpPr>
          <p:nvPr>
            <p:ph type="title"/>
          </p:nvPr>
        </p:nvSpPr>
        <p:spPr>
          <a:xfrm>
            <a:off x="216720" y="260640"/>
            <a:ext cx="8736840" cy="500400"/>
          </a:xfrm>
          <a:prstGeom prst="rect">
            <a:avLst/>
          </a:prstGeom>
        </p:spPr>
        <p:txBody>
          <a:bodyPr tIns="91440" bIns="91440" anchor="ctr"/>
          <a:p>
            <a:r>
              <a:rPr lang="de-DE" sz="1400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203760" y="908640"/>
            <a:ext cx="8749800" cy="540036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Format des Gliederungstextes durch Klicken bearbeiten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Zweite Gliederungsebene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Dritte Gliederungsebene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Arial"/>
              </a:rPr>
              <a:t>Vierte Gliederungsebene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Fünfte Gliederungsebene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Sechste Gliederungsebene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1400">
                <a:latin typeface="Arial"/>
              </a:rPr>
              <a:t>Siebte Gliederungsebene</a:t>
            </a:r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sldNum"/>
          </p:nvPr>
        </p:nvSpPr>
        <p:spPr>
          <a:xfrm>
            <a:off x="350280" y="6453360"/>
            <a:ext cx="47700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74BD4D65-801B-4B6A-A36A-6B6B48B1B5F1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179" name="CustomShape 6"/>
          <p:cNvSpPr/>
          <p:nvPr/>
        </p:nvSpPr>
        <p:spPr>
          <a:xfrm rot="10800000">
            <a:off x="8953920" y="761400"/>
            <a:ext cx="8749800" cy="144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7"/>
          <p:cNvSpPr/>
          <p:nvPr/>
        </p:nvSpPr>
        <p:spPr>
          <a:xfrm rot="10800000">
            <a:off x="8955360" y="6404760"/>
            <a:ext cx="8749800" cy="1080"/>
          </a:xfrm>
          <a:prstGeom prst="straightConnector1">
            <a:avLst/>
          </a:prstGeom>
          <a:noFill/>
          <a:ln w="9360">
            <a:solidFill>
              <a:srgbClr val="74a4d4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1" name="Shape 27" descr=""/>
          <p:cNvPicPr/>
          <p:nvPr/>
        </p:nvPicPr>
        <p:blipFill>
          <a:blip r:embed="rId3"/>
          <a:stretch/>
        </p:blipFill>
        <p:spPr>
          <a:xfrm>
            <a:off x="6972840" y="6471720"/>
            <a:ext cx="1994400" cy="315000"/>
          </a:xfrm>
          <a:prstGeom prst="rect">
            <a:avLst/>
          </a:prstGeom>
          <a:ln>
            <a:noFill/>
          </a:ln>
        </p:spPr>
      </p:pic>
      <p:sp>
        <p:nvSpPr>
          <p:cNvPr id="182" name="PlaceHolder 8"/>
          <p:cNvSpPr>
            <a:spLocks noGrp="1"/>
          </p:cNvSpPr>
          <p:nvPr>
            <p:ph type="ftr"/>
          </p:nvPr>
        </p:nvSpPr>
        <p:spPr>
          <a:xfrm>
            <a:off x="2232000" y="6453360"/>
            <a:ext cx="4679640" cy="36468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187640" y="3407400"/>
            <a:ext cx="698436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4400" strike="noStrike">
                <a:solidFill>
                  <a:srgbClr val="00549f"/>
                </a:solidFill>
                <a:latin typeface="Calibri"/>
                <a:ea typeface="Calibri"/>
              </a:rPr>
              <a:t>Graph of Content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1187640" y="5105520"/>
            <a:ext cx="6984360" cy="843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lang="de-DE" sz="2600" strike="noStrike">
                <a:solidFill>
                  <a:srgbClr val="74a4d4"/>
                </a:solidFill>
                <a:latin typeface="Arial"/>
              </a:rPr>
              <a:t>The Towels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2339640" y="4040280"/>
            <a:ext cx="189720" cy="204120"/>
          </a:xfrm>
          <a:prstGeom prst="ellipse">
            <a:avLst/>
          </a:prstGeom>
          <a:solidFill>
            <a:schemeClr val="dk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4"/>
          <p:cNvSpPr/>
          <p:nvPr/>
        </p:nvSpPr>
        <p:spPr>
          <a:xfrm>
            <a:off x="2762640" y="3586320"/>
            <a:ext cx="189720" cy="204120"/>
          </a:xfrm>
          <a:prstGeom prst="ellipse">
            <a:avLst/>
          </a:prstGeom>
          <a:solidFill>
            <a:schemeClr val="dk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5"/>
          <p:cNvSpPr/>
          <p:nvPr/>
        </p:nvSpPr>
        <p:spPr>
          <a:xfrm>
            <a:off x="2762640" y="4464000"/>
            <a:ext cx="189720" cy="204120"/>
          </a:xfrm>
          <a:prstGeom prst="ellipse">
            <a:avLst/>
          </a:prstGeom>
          <a:solidFill>
            <a:schemeClr val="dk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6"/>
          <p:cNvSpPr/>
          <p:nvPr/>
        </p:nvSpPr>
        <p:spPr>
          <a:xfrm>
            <a:off x="3649320" y="4040280"/>
            <a:ext cx="189720" cy="204120"/>
          </a:xfrm>
          <a:prstGeom prst="ellipse">
            <a:avLst/>
          </a:prstGeom>
          <a:solidFill>
            <a:schemeClr val="dk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7"/>
          <p:cNvSpPr/>
          <p:nvPr/>
        </p:nvSpPr>
        <p:spPr>
          <a:xfrm>
            <a:off x="3124800" y="4040280"/>
            <a:ext cx="189720" cy="204120"/>
          </a:xfrm>
          <a:prstGeom prst="ellipse">
            <a:avLst/>
          </a:prstGeom>
          <a:solidFill>
            <a:schemeClr val="dk2"/>
          </a:solidFill>
          <a:ln w="1908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8"/>
          <p:cNvSpPr/>
          <p:nvPr/>
        </p:nvSpPr>
        <p:spPr>
          <a:xfrm flipH="1">
            <a:off x="2501280" y="3760920"/>
            <a:ext cx="288360" cy="308880"/>
          </a:xfrm>
          <a:prstGeom prst="straightConnector1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2502000" y="4214880"/>
            <a:ext cx="288000" cy="279000"/>
          </a:xfrm>
          <a:prstGeom prst="straightConnector1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0"/>
          <p:cNvSpPr/>
          <p:nvPr/>
        </p:nvSpPr>
        <p:spPr>
          <a:xfrm flipH="1" rot="10800000">
            <a:off x="3152520" y="4493880"/>
            <a:ext cx="227520" cy="279000"/>
          </a:xfrm>
          <a:prstGeom prst="straightConnector1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1"/>
          <p:cNvSpPr/>
          <p:nvPr/>
        </p:nvSpPr>
        <p:spPr>
          <a:xfrm>
            <a:off x="3314880" y="4142520"/>
            <a:ext cx="333720" cy="360"/>
          </a:xfrm>
          <a:prstGeom prst="straightConnector1">
            <a:avLst/>
          </a:prstGeom>
          <a:noFill/>
          <a:ln w="381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DE" sz="2800" strike="noStrike">
                <a:solidFill>
                  <a:srgbClr val="00549f"/>
                </a:solidFill>
                <a:latin typeface="Calibri"/>
                <a:ea typeface="Calibri"/>
              </a:rPr>
              <a:t>Thanks for listening</a:t>
            </a:r>
            <a:r>
              <a:rPr lang="de-DE" sz="2800" strike="noStrike">
                <a:solidFill>
                  <a:srgbClr val="00549f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271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/>
          </a:p>
        </p:txBody>
      </p:sp>
      <p:sp>
        <p:nvSpPr>
          <p:cNvPr id="272" name="TextShape 3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8CDB91F6-1155-46FB-9600-CAED034F284D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73" name="TextShape 4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Name of the lecture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Basic Ideas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203760" y="908640"/>
            <a:ext cx="874980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Lecturer sorts its lectures in a Graph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Add different media to nodes </a:t>
            </a:r>
            <a:endParaRPr/>
          </a:p>
          <a:p>
            <a:pPr lvl="1">
              <a:lnSpc>
                <a:spcPct val="115000"/>
              </a:lnSpc>
              <a:buFont typeface="Calibri"/>
              <a:buAutoNum type="alphaL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PDF</a:t>
            </a:r>
            <a:endParaRPr/>
          </a:p>
          <a:p>
            <a:pPr lvl="1">
              <a:lnSpc>
                <a:spcPct val="115000"/>
              </a:lnSpc>
              <a:buFont typeface="Calibri"/>
              <a:buAutoNum type="alphaL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VIDEOS</a:t>
            </a:r>
            <a:endParaRPr/>
          </a:p>
          <a:p>
            <a:pPr lvl="1">
              <a:lnSpc>
                <a:spcPct val="115000"/>
              </a:lnSpc>
              <a:buFont typeface="Calibri"/>
              <a:buAutoNum type="alphaL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HTML-Files</a:t>
            </a:r>
            <a:endParaRPr/>
          </a:p>
          <a:p>
            <a:pPr lvl="1">
              <a:lnSpc>
                <a:spcPct val="150000"/>
              </a:lnSpc>
              <a:buFont typeface="Calibri"/>
              <a:buAutoNum type="alphaL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Binaries</a:t>
            </a:r>
            <a:endParaRPr/>
          </a:p>
          <a:p>
            <a:pPr>
              <a:lnSpc>
                <a:spcPct val="20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Students add personal comments to node</a:t>
            </a:r>
            <a:endParaRPr/>
          </a:p>
          <a:p>
            <a:pPr>
              <a:lnSpc>
                <a:spcPct val="200000"/>
              </a:lnSpc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=&gt; </a:t>
            </a:r>
            <a:r>
              <a:rPr b="1" lang="de-DE" sz="3000" strike="noStrike">
                <a:solidFill>
                  <a:srgbClr val="ff0000"/>
                </a:solidFill>
                <a:latin typeface="Calibri"/>
                <a:ea typeface="Calibri"/>
              </a:rPr>
              <a:t>Enhanced overview of learning content</a:t>
            </a:r>
            <a:endParaRPr/>
          </a:p>
        </p:txBody>
      </p:sp>
      <p:sp>
        <p:nvSpPr>
          <p:cNvPr id="235" name="TextShape 3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0CC9744C-E0B8-428A-8152-CF388F023E25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36" name="TextShape 4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Technologies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BDBB5A88-283F-4B37-A61E-7BD7137657D9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39" name="TextShape 3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  <p:pic>
        <p:nvPicPr>
          <p:cNvPr id="240" name="Shape 82" descr=""/>
          <p:cNvPicPr/>
          <p:nvPr/>
        </p:nvPicPr>
        <p:blipFill>
          <a:blip r:embed="rId1"/>
          <a:stretch/>
        </p:blipFill>
        <p:spPr>
          <a:xfrm>
            <a:off x="216720" y="1063080"/>
            <a:ext cx="8276760" cy="2199960"/>
          </a:xfrm>
          <a:prstGeom prst="rect">
            <a:avLst/>
          </a:prstGeom>
          <a:ln>
            <a:noFill/>
          </a:ln>
        </p:spPr>
      </p:pic>
      <p:pic>
        <p:nvPicPr>
          <p:cNvPr id="241" name="Shape 83" descr=""/>
          <p:cNvPicPr/>
          <p:nvPr/>
        </p:nvPicPr>
        <p:blipFill>
          <a:blip r:embed="rId2"/>
          <a:stretch/>
        </p:blipFill>
        <p:spPr>
          <a:xfrm>
            <a:off x="1746360" y="3565080"/>
            <a:ext cx="4541040" cy="26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What we have now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203760" y="908640"/>
            <a:ext cx="874980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Running deployment environment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Maven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Bower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Grunt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→ </a:t>
            </a: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Glassfish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Project analysis and design 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Data Model implemented</a:t>
            </a:r>
            <a:endParaRPr/>
          </a:p>
        </p:txBody>
      </p:sp>
      <p:sp>
        <p:nvSpPr>
          <p:cNvPr id="244" name="TextShape 3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B24D70C8-C25C-418F-AF22-2C32D11E6096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45" name="TextShape 4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Excerpt of Components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CA919D51-25E1-4C09-8057-A37B29D004F8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48" name="TextShape 3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  <p:pic>
        <p:nvPicPr>
          <p:cNvPr id="249" name="Shape 91" descr=""/>
          <p:cNvPicPr/>
          <p:nvPr/>
        </p:nvPicPr>
        <p:blipFill>
          <a:blip r:embed="rId1"/>
          <a:stretch/>
        </p:blipFill>
        <p:spPr>
          <a:xfrm>
            <a:off x="0" y="874440"/>
            <a:ext cx="9143640" cy="551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Database</a:t>
            </a:r>
            <a:endParaRPr/>
          </a:p>
        </p:txBody>
      </p:sp>
      <p:sp>
        <p:nvSpPr>
          <p:cNvPr id="251" name="TextShape 2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FE7F74DB-9A0F-42C6-ABAB-6842BAA6FA33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52" name="TextShape 3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  <p:pic>
        <p:nvPicPr>
          <p:cNvPr id="253" name="Shape 99" descr=""/>
          <p:cNvPicPr/>
          <p:nvPr/>
        </p:nvPicPr>
        <p:blipFill>
          <a:blip r:embed="rId1"/>
          <a:stretch/>
        </p:blipFill>
        <p:spPr>
          <a:xfrm>
            <a:off x="285840" y="1000080"/>
            <a:ext cx="857232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Navigation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D2B37787-2154-4AA4-8CC2-301B4706C602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56" name="TextShape 3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  <p:pic>
        <p:nvPicPr>
          <p:cNvPr id="257" name="Shape 107" descr=""/>
          <p:cNvPicPr/>
          <p:nvPr/>
        </p:nvPicPr>
        <p:blipFill>
          <a:blip r:embed="rId1"/>
          <a:stretch/>
        </p:blipFill>
        <p:spPr>
          <a:xfrm>
            <a:off x="0" y="879840"/>
            <a:ext cx="9143640" cy="509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Development strategy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203760" y="908640"/>
            <a:ext cx="3756240" cy="4995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Scrum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JiRA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VirtualMachine</a:t>
            </a:r>
            <a:endParaRPr/>
          </a:p>
        </p:txBody>
      </p:sp>
      <p:sp>
        <p:nvSpPr>
          <p:cNvPr id="260" name="TextShape 3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E067CB70-BF84-4A9A-BCD9-57A48A0D050C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61" name="TextShape 4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  <p:sp>
        <p:nvSpPr>
          <p:cNvPr id="262" name="TextShape 5"/>
          <p:cNvSpPr txBox="1"/>
          <p:nvPr/>
        </p:nvSpPr>
        <p:spPr>
          <a:xfrm>
            <a:off x="4955760" y="908640"/>
            <a:ext cx="3756240" cy="482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Communication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Not enough analysis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Started to late</a:t>
            </a:r>
            <a:endParaRPr/>
          </a:p>
        </p:txBody>
      </p:sp>
      <p:sp>
        <p:nvSpPr>
          <p:cNvPr id="263" name="Line 6"/>
          <p:cNvSpPr/>
          <p:nvPr/>
        </p:nvSpPr>
        <p:spPr>
          <a:xfrm>
            <a:off x="4536000" y="936000"/>
            <a:ext cx="0" cy="5328000"/>
          </a:xfrm>
          <a:prstGeom prst="line">
            <a:avLst/>
          </a:prstGeom>
          <a:ln w="36000">
            <a:solidFill>
              <a:srgbClr val="0066cc"/>
            </a:solidFill>
            <a:round/>
          </a:ln>
        </p:spPr>
      </p:sp>
      <p:sp>
        <p:nvSpPr>
          <p:cNvPr id="264" name="TextShape 7"/>
          <p:cNvSpPr txBox="1"/>
          <p:nvPr/>
        </p:nvSpPr>
        <p:spPr>
          <a:xfrm>
            <a:off x="1368000" y="4509720"/>
            <a:ext cx="194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>
                <a:solidFill>
                  <a:srgbClr val="00cc33"/>
                </a:solidFill>
                <a:latin typeface="Arial"/>
              </a:rPr>
              <a:t>positive</a:t>
            </a:r>
            <a:endParaRPr/>
          </a:p>
        </p:txBody>
      </p:sp>
      <p:sp>
        <p:nvSpPr>
          <p:cNvPr id="265" name="TextShape 8"/>
          <p:cNvSpPr txBox="1"/>
          <p:nvPr/>
        </p:nvSpPr>
        <p:spPr>
          <a:xfrm>
            <a:off x="5760000" y="4536000"/>
            <a:ext cx="223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de-DE" sz="3600">
                <a:solidFill>
                  <a:srgbClr val="cc0000"/>
                </a:solidFill>
                <a:latin typeface="Arial"/>
              </a:rPr>
              <a:t>negative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216720" y="260640"/>
            <a:ext cx="8736840" cy="50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DE" sz="3950" strike="noStrike">
                <a:solidFill>
                  <a:srgbClr val="00549f"/>
                </a:solidFill>
                <a:latin typeface="Calibri"/>
                <a:ea typeface="Calibri"/>
              </a:rPr>
              <a:t>Future steps</a:t>
            </a:r>
            <a:endParaRPr/>
          </a:p>
        </p:txBody>
      </p:sp>
      <p:sp>
        <p:nvSpPr>
          <p:cNvPr id="267" name="TextShape 2"/>
          <p:cNvSpPr txBox="1"/>
          <p:nvPr/>
        </p:nvSpPr>
        <p:spPr>
          <a:xfrm>
            <a:off x="203760" y="908640"/>
            <a:ext cx="8749800" cy="540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REST APIs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Design Masterpage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Create Views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Editor for Graph Of Content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Students add personal comments to node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de-DE" sz="2800" strike="noStrike">
                <a:solidFill>
                  <a:srgbClr val="000000"/>
                </a:solidFill>
                <a:latin typeface="Calibri"/>
                <a:ea typeface="Calibri"/>
              </a:rPr>
              <a:t>(Comment feature for pages)</a:t>
            </a:r>
            <a:endParaRPr/>
          </a:p>
        </p:txBody>
      </p:sp>
      <p:sp>
        <p:nvSpPr>
          <p:cNvPr id="268" name="TextShape 3"/>
          <p:cNvSpPr txBox="1"/>
          <p:nvPr/>
        </p:nvSpPr>
        <p:spPr>
          <a:xfrm>
            <a:off x="350280" y="6453360"/>
            <a:ext cx="47700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fld id="{908C2CB7-85DA-415A-AFE4-A3CFF153E011}" type="slidenum"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&lt;Foliennummer&gt;</a:t>
            </a:fld>
            <a:endParaRPr/>
          </a:p>
        </p:txBody>
      </p:sp>
      <p:sp>
        <p:nvSpPr>
          <p:cNvPr id="269" name="TextShape 4"/>
          <p:cNvSpPr txBox="1"/>
          <p:nvPr/>
        </p:nvSpPr>
        <p:spPr>
          <a:xfrm>
            <a:off x="2232000" y="6453360"/>
            <a:ext cx="4679640" cy="36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de-DE" sz="1600" strike="noStrike">
                <a:solidFill>
                  <a:srgbClr val="00549f"/>
                </a:solidFill>
                <a:latin typeface="Calibri"/>
                <a:ea typeface="Calibri"/>
              </a:rPr>
              <a:t>WebTechnologies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