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1" r:id="rId4"/>
    <p:sldId id="269" r:id="rId5"/>
    <p:sldId id="257" r:id="rId6"/>
    <p:sldId id="266" r:id="rId7"/>
    <p:sldId id="259" r:id="rId8"/>
    <p:sldId id="260" r:id="rId9"/>
    <p:sldId id="264" r:id="rId10"/>
    <p:sldId id="263" r:id="rId11"/>
    <p:sldId id="267" r:id="rId12"/>
    <p:sldId id="265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/>
    <p:restoredTop sz="94663"/>
  </p:normalViewPr>
  <p:slideViewPr>
    <p:cSldViewPr snapToGrid="0">
      <p:cViewPr varScale="1">
        <p:scale>
          <a:sx n="117" d="100"/>
          <a:sy n="11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报名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Track1</c:v>
                </c:pt>
                <c:pt idx="1">
                  <c:v>Track2</c:v>
                </c:pt>
                <c:pt idx="2">
                  <c:v>Track3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</c:v>
                </c:pt>
                <c:pt idx="1">
                  <c:v>37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C-8141-ABAE-F18821A824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提交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Track1</c:v>
                </c:pt>
                <c:pt idx="1">
                  <c:v>Track2</c:v>
                </c:pt>
                <c:pt idx="2">
                  <c:v>Track3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22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AC-8141-ABAE-F18821A82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009344"/>
        <c:axId val="529005408"/>
      </c:barChart>
      <c:catAx>
        <c:axId val="52900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005408"/>
        <c:crosses val="autoZero"/>
        <c:auto val="1"/>
        <c:lblAlgn val="ctr"/>
        <c:lblOffset val="100"/>
        <c:noMultiLvlLbl val="0"/>
      </c:catAx>
      <c:valAx>
        <c:axId val="52900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00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CER in CH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Sheet1!$A$2:$A$36</c:f>
              <c:strCache>
                <c:ptCount val="34"/>
                <c:pt idx="0">
                  <c:v>MobvoiASR</c:v>
                </c:pt>
                <c:pt idx="1">
                  <c:v>Qdreamer</c:v>
                </c:pt>
                <c:pt idx="2">
                  <c:v>西南小宇宙</c:v>
                </c:pt>
                <c:pt idx="3">
                  <c:v>苏州上下文</c:v>
                </c:pt>
                <c:pt idx="4">
                  <c:v>京蓉语音</c:v>
                </c:pt>
                <c:pt idx="5">
                  <c:v>vivo语音识别</c:v>
                </c:pt>
                <c:pt idx="6">
                  <c:v>I2R</c:v>
                </c:pt>
                <c:pt idx="7">
                  <c:v>Paopao</c:v>
                </c:pt>
                <c:pt idx="8">
                  <c:v>SCUT-ASR</c:v>
                </c:pt>
                <c:pt idx="9">
                  <c:v>royalflush</c:v>
                </c:pt>
                <c:pt idx="10">
                  <c:v>X2</c:v>
                </c:pt>
                <c:pt idx="11">
                  <c:v>Q2</c:v>
                </c:pt>
                <c:pt idx="12">
                  <c:v>E2</c:v>
                </c:pt>
                <c:pt idx="13">
                  <c:v>L</c:v>
                </c:pt>
                <c:pt idx="14">
                  <c:v>Y2</c:v>
                </c:pt>
                <c:pt idx="15">
                  <c:v>T</c:v>
                </c:pt>
                <c:pt idx="16">
                  <c:v>C</c:v>
                </c:pt>
                <c:pt idx="17">
                  <c:v>B2</c:v>
                </c:pt>
                <c:pt idx="18">
                  <c:v>P</c:v>
                </c:pt>
                <c:pt idx="19">
                  <c:v>N</c:v>
                </c:pt>
                <c:pt idx="20">
                  <c:v>Z2</c:v>
                </c:pt>
                <c:pt idx="21">
                  <c:v>I</c:v>
                </c:pt>
                <c:pt idx="22">
                  <c:v>W2</c:v>
                </c:pt>
                <c:pt idx="23">
                  <c:v>I2</c:v>
                </c:pt>
                <c:pt idx="24">
                  <c:v>H</c:v>
                </c:pt>
                <c:pt idx="25">
                  <c:v>D</c:v>
                </c:pt>
                <c:pt idx="26">
                  <c:v>L2</c:v>
                </c:pt>
                <c:pt idx="27">
                  <c:v>A</c:v>
                </c:pt>
                <c:pt idx="28">
                  <c:v>U2</c:v>
                </c:pt>
                <c:pt idx="29">
                  <c:v>V2</c:v>
                </c:pt>
                <c:pt idx="30">
                  <c:v>O</c:v>
                </c:pt>
                <c:pt idx="31">
                  <c:v>J2</c:v>
                </c:pt>
                <c:pt idx="32">
                  <c:v>C2</c:v>
                </c:pt>
                <c:pt idx="33">
                  <c:v>R2</c:v>
                </c:pt>
              </c:strCache>
            </c:strRef>
          </c:cat>
          <c:val>
            <c:numRef>
              <c:f>Sheet1!$B$2:$B$36</c:f>
              <c:numCache>
                <c:formatCode>0.00%</c:formatCode>
                <c:ptCount val="35"/>
                <c:pt idx="0">
                  <c:v>4.0399999999999998E-2</c:v>
                </c:pt>
                <c:pt idx="1">
                  <c:v>3.85E-2</c:v>
                </c:pt>
                <c:pt idx="2">
                  <c:v>4.0500000000000001E-2</c:v>
                </c:pt>
                <c:pt idx="3">
                  <c:v>4.6100000000000002E-2</c:v>
                </c:pt>
                <c:pt idx="4">
                  <c:v>4.5999999999999999E-2</c:v>
                </c:pt>
                <c:pt idx="5">
                  <c:v>4.4999999999999998E-2</c:v>
                </c:pt>
                <c:pt idx="6">
                  <c:v>4.9500000000000002E-2</c:v>
                </c:pt>
                <c:pt idx="7">
                  <c:v>5.2200000000000003E-2</c:v>
                </c:pt>
                <c:pt idx="8">
                  <c:v>5.4300000000000001E-2</c:v>
                </c:pt>
                <c:pt idx="9">
                  <c:v>5.1799999999999999E-2</c:v>
                </c:pt>
                <c:pt idx="10">
                  <c:v>5.7700000000000001E-2</c:v>
                </c:pt>
                <c:pt idx="11">
                  <c:v>5.5800000000000002E-2</c:v>
                </c:pt>
                <c:pt idx="12">
                  <c:v>5.11E-2</c:v>
                </c:pt>
                <c:pt idx="13">
                  <c:v>5.6899999999999999E-2</c:v>
                </c:pt>
                <c:pt idx="14">
                  <c:v>5.8099999999999999E-2</c:v>
                </c:pt>
                <c:pt idx="15">
                  <c:v>6.1600000000000002E-2</c:v>
                </c:pt>
                <c:pt idx="16">
                  <c:v>6.8699999999999997E-2</c:v>
                </c:pt>
                <c:pt idx="17">
                  <c:v>7.0499999999999993E-2</c:v>
                </c:pt>
                <c:pt idx="18">
                  <c:v>7.9399999999999998E-2</c:v>
                </c:pt>
                <c:pt idx="19">
                  <c:v>7.6799999999999993E-2</c:v>
                </c:pt>
                <c:pt idx="20">
                  <c:v>8.6800000000000002E-2</c:v>
                </c:pt>
                <c:pt idx="21">
                  <c:v>7.8100000000000003E-2</c:v>
                </c:pt>
                <c:pt idx="22">
                  <c:v>9.3100000000000002E-2</c:v>
                </c:pt>
                <c:pt idx="23">
                  <c:v>0.10979999999999999</c:v>
                </c:pt>
                <c:pt idx="24">
                  <c:v>0.1142</c:v>
                </c:pt>
                <c:pt idx="25">
                  <c:v>0.22939999999999999</c:v>
                </c:pt>
                <c:pt idx="26">
                  <c:v>0.21329999999999999</c:v>
                </c:pt>
                <c:pt idx="27">
                  <c:v>0.24199999999999999</c:v>
                </c:pt>
                <c:pt idx="28">
                  <c:v>0.23780000000000001</c:v>
                </c:pt>
                <c:pt idx="29">
                  <c:v>0.2455</c:v>
                </c:pt>
                <c:pt idx="30">
                  <c:v>0.30359999999999998</c:v>
                </c:pt>
                <c:pt idx="31">
                  <c:v>0.35949999999999999</c:v>
                </c:pt>
                <c:pt idx="32">
                  <c:v>0.36990000000000001</c:v>
                </c:pt>
                <c:pt idx="33">
                  <c:v>0.42199999999999999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8C-1645-A334-C34A038445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WER in EN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Sheet1!$A$2:$A$36</c:f>
              <c:strCache>
                <c:ptCount val="34"/>
                <c:pt idx="0">
                  <c:v>MobvoiASR</c:v>
                </c:pt>
                <c:pt idx="1">
                  <c:v>Qdreamer</c:v>
                </c:pt>
                <c:pt idx="2">
                  <c:v>西南小宇宙</c:v>
                </c:pt>
                <c:pt idx="3">
                  <c:v>苏州上下文</c:v>
                </c:pt>
                <c:pt idx="4">
                  <c:v>京蓉语音</c:v>
                </c:pt>
                <c:pt idx="5">
                  <c:v>vivo语音识别</c:v>
                </c:pt>
                <c:pt idx="6">
                  <c:v>I2R</c:v>
                </c:pt>
                <c:pt idx="7">
                  <c:v>Paopao</c:v>
                </c:pt>
                <c:pt idx="8">
                  <c:v>SCUT-ASR</c:v>
                </c:pt>
                <c:pt idx="9">
                  <c:v>royalflush</c:v>
                </c:pt>
                <c:pt idx="10">
                  <c:v>X2</c:v>
                </c:pt>
                <c:pt idx="11">
                  <c:v>Q2</c:v>
                </c:pt>
                <c:pt idx="12">
                  <c:v>E2</c:v>
                </c:pt>
                <c:pt idx="13">
                  <c:v>L</c:v>
                </c:pt>
                <c:pt idx="14">
                  <c:v>Y2</c:v>
                </c:pt>
                <c:pt idx="15">
                  <c:v>T</c:v>
                </c:pt>
                <c:pt idx="16">
                  <c:v>C</c:v>
                </c:pt>
                <c:pt idx="17">
                  <c:v>B2</c:v>
                </c:pt>
                <c:pt idx="18">
                  <c:v>P</c:v>
                </c:pt>
                <c:pt idx="19">
                  <c:v>N</c:v>
                </c:pt>
                <c:pt idx="20">
                  <c:v>Z2</c:v>
                </c:pt>
                <c:pt idx="21">
                  <c:v>I</c:v>
                </c:pt>
                <c:pt idx="22">
                  <c:v>W2</c:v>
                </c:pt>
                <c:pt idx="23">
                  <c:v>I2</c:v>
                </c:pt>
                <c:pt idx="24">
                  <c:v>H</c:v>
                </c:pt>
                <c:pt idx="25">
                  <c:v>D</c:v>
                </c:pt>
                <c:pt idx="26">
                  <c:v>L2</c:v>
                </c:pt>
                <c:pt idx="27">
                  <c:v>A</c:v>
                </c:pt>
                <c:pt idx="28">
                  <c:v>U2</c:v>
                </c:pt>
                <c:pt idx="29">
                  <c:v>V2</c:v>
                </c:pt>
                <c:pt idx="30">
                  <c:v>O</c:v>
                </c:pt>
                <c:pt idx="31">
                  <c:v>J2</c:v>
                </c:pt>
                <c:pt idx="32">
                  <c:v>C2</c:v>
                </c:pt>
                <c:pt idx="33">
                  <c:v>R2</c:v>
                </c:pt>
              </c:strCache>
            </c:strRef>
          </c:cat>
          <c:val>
            <c:numRef>
              <c:f>Sheet1!$C$2:$C$36</c:f>
              <c:numCache>
                <c:formatCode>0.00%</c:formatCode>
                <c:ptCount val="35"/>
                <c:pt idx="0">
                  <c:v>0.12330000000000001</c:v>
                </c:pt>
                <c:pt idx="1">
                  <c:v>0.14879999999999999</c:v>
                </c:pt>
                <c:pt idx="2">
                  <c:v>0.15429999999999999</c:v>
                </c:pt>
                <c:pt idx="3">
                  <c:v>0.14330000000000001</c:v>
                </c:pt>
                <c:pt idx="4">
                  <c:v>0.15060000000000001</c:v>
                </c:pt>
                <c:pt idx="5">
                  <c:v>0.1663</c:v>
                </c:pt>
                <c:pt idx="6">
                  <c:v>0.14319999999999999</c:v>
                </c:pt>
                <c:pt idx="7">
                  <c:v>0.1414</c:v>
                </c:pt>
                <c:pt idx="8">
                  <c:v>0.15989999999999999</c:v>
                </c:pt>
                <c:pt idx="9">
                  <c:v>0.1837</c:v>
                </c:pt>
                <c:pt idx="10">
                  <c:v>0.1346</c:v>
                </c:pt>
                <c:pt idx="11">
                  <c:v>0.1585</c:v>
                </c:pt>
                <c:pt idx="12">
                  <c:v>0.2092</c:v>
                </c:pt>
                <c:pt idx="13">
                  <c:v>0.16250000000000001</c:v>
                </c:pt>
                <c:pt idx="14">
                  <c:v>0.16689999999999999</c:v>
                </c:pt>
                <c:pt idx="15">
                  <c:v>0.16980000000000001</c:v>
                </c:pt>
                <c:pt idx="16">
                  <c:v>0.1232</c:v>
                </c:pt>
                <c:pt idx="17">
                  <c:v>0.15509999999999999</c:v>
                </c:pt>
                <c:pt idx="18">
                  <c:v>0.18099999999999999</c:v>
                </c:pt>
                <c:pt idx="19">
                  <c:v>0.2576</c:v>
                </c:pt>
                <c:pt idx="20">
                  <c:v>0.17680000000000001</c:v>
                </c:pt>
                <c:pt idx="21">
                  <c:v>0.2757</c:v>
                </c:pt>
                <c:pt idx="22">
                  <c:v>0.24759999999999999</c:v>
                </c:pt>
                <c:pt idx="23">
                  <c:v>0.24640000000000001</c:v>
                </c:pt>
                <c:pt idx="24">
                  <c:v>0.27110000000000001</c:v>
                </c:pt>
                <c:pt idx="25">
                  <c:v>0.35630000000000001</c:v>
                </c:pt>
                <c:pt idx="26">
                  <c:v>0.49590000000000001</c:v>
                </c:pt>
                <c:pt idx="27">
                  <c:v>0.43859999999999999</c:v>
                </c:pt>
                <c:pt idx="28">
                  <c:v>0.57099999999999995</c:v>
                </c:pt>
                <c:pt idx="29">
                  <c:v>0.51780000000000004</c:v>
                </c:pt>
                <c:pt idx="30">
                  <c:v>1</c:v>
                </c:pt>
                <c:pt idx="31">
                  <c:v>1</c:v>
                </c:pt>
                <c:pt idx="32">
                  <c:v>0.99939999999999996</c:v>
                </c:pt>
                <c:pt idx="33">
                  <c:v>0.84160000000000001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8C-1645-A334-C34A038445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MER in ALL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Sheet1!$A$2:$A$36</c:f>
              <c:strCache>
                <c:ptCount val="34"/>
                <c:pt idx="0">
                  <c:v>MobvoiASR</c:v>
                </c:pt>
                <c:pt idx="1">
                  <c:v>Qdreamer</c:v>
                </c:pt>
                <c:pt idx="2">
                  <c:v>西南小宇宙</c:v>
                </c:pt>
                <c:pt idx="3">
                  <c:v>苏州上下文</c:v>
                </c:pt>
                <c:pt idx="4">
                  <c:v>京蓉语音</c:v>
                </c:pt>
                <c:pt idx="5">
                  <c:v>vivo语音识别</c:v>
                </c:pt>
                <c:pt idx="6">
                  <c:v>I2R</c:v>
                </c:pt>
                <c:pt idx="7">
                  <c:v>Paopao</c:v>
                </c:pt>
                <c:pt idx="8">
                  <c:v>SCUT-ASR</c:v>
                </c:pt>
                <c:pt idx="9">
                  <c:v>royalflush</c:v>
                </c:pt>
                <c:pt idx="10">
                  <c:v>X2</c:v>
                </c:pt>
                <c:pt idx="11">
                  <c:v>Q2</c:v>
                </c:pt>
                <c:pt idx="12">
                  <c:v>E2</c:v>
                </c:pt>
                <c:pt idx="13">
                  <c:v>L</c:v>
                </c:pt>
                <c:pt idx="14">
                  <c:v>Y2</c:v>
                </c:pt>
                <c:pt idx="15">
                  <c:v>T</c:v>
                </c:pt>
                <c:pt idx="16">
                  <c:v>C</c:v>
                </c:pt>
                <c:pt idx="17">
                  <c:v>B2</c:v>
                </c:pt>
                <c:pt idx="18">
                  <c:v>P</c:v>
                </c:pt>
                <c:pt idx="19">
                  <c:v>N</c:v>
                </c:pt>
                <c:pt idx="20">
                  <c:v>Z2</c:v>
                </c:pt>
                <c:pt idx="21">
                  <c:v>I</c:v>
                </c:pt>
                <c:pt idx="22">
                  <c:v>W2</c:v>
                </c:pt>
                <c:pt idx="23">
                  <c:v>I2</c:v>
                </c:pt>
                <c:pt idx="24">
                  <c:v>H</c:v>
                </c:pt>
                <c:pt idx="25">
                  <c:v>D</c:v>
                </c:pt>
                <c:pt idx="26">
                  <c:v>L2</c:v>
                </c:pt>
                <c:pt idx="27">
                  <c:v>A</c:v>
                </c:pt>
                <c:pt idx="28">
                  <c:v>U2</c:v>
                </c:pt>
                <c:pt idx="29">
                  <c:v>V2</c:v>
                </c:pt>
                <c:pt idx="30">
                  <c:v>O</c:v>
                </c:pt>
                <c:pt idx="31">
                  <c:v>J2</c:v>
                </c:pt>
                <c:pt idx="32">
                  <c:v>C2</c:v>
                </c:pt>
                <c:pt idx="33">
                  <c:v>R2</c:v>
                </c:pt>
              </c:strCache>
            </c:strRef>
          </c:cat>
          <c:val>
            <c:numRef>
              <c:f>Sheet1!$D$2:$D$36</c:f>
              <c:numCache>
                <c:formatCode>0.00%</c:formatCode>
                <c:ptCount val="35"/>
                <c:pt idx="0">
                  <c:v>4.9399999999999999E-2</c:v>
                </c:pt>
                <c:pt idx="1">
                  <c:v>5.0500000000000003E-2</c:v>
                </c:pt>
                <c:pt idx="2">
                  <c:v>5.28E-2</c:v>
                </c:pt>
                <c:pt idx="3">
                  <c:v>5.6599999999999998E-2</c:v>
                </c:pt>
                <c:pt idx="4">
                  <c:v>5.74E-2</c:v>
                </c:pt>
                <c:pt idx="5">
                  <c:v>5.8099999999999999E-2</c:v>
                </c:pt>
                <c:pt idx="6">
                  <c:v>5.9700000000000003E-2</c:v>
                </c:pt>
                <c:pt idx="7">
                  <c:v>6.1899999999999997E-2</c:v>
                </c:pt>
                <c:pt idx="8">
                  <c:v>6.5699999999999995E-2</c:v>
                </c:pt>
                <c:pt idx="9">
                  <c:v>6.6100000000000006E-2</c:v>
                </c:pt>
                <c:pt idx="10">
                  <c:v>6.6100000000000006E-2</c:v>
                </c:pt>
                <c:pt idx="11">
                  <c:v>6.6900000000000001E-2</c:v>
                </c:pt>
                <c:pt idx="12">
                  <c:v>6.83E-2</c:v>
                </c:pt>
                <c:pt idx="13">
                  <c:v>6.8400000000000002E-2</c:v>
                </c:pt>
                <c:pt idx="14">
                  <c:v>6.9900000000000004E-2</c:v>
                </c:pt>
                <c:pt idx="15">
                  <c:v>7.3400000000000007E-2</c:v>
                </c:pt>
                <c:pt idx="16">
                  <c:v>7.46E-2</c:v>
                </c:pt>
                <c:pt idx="17">
                  <c:v>7.9699999999999993E-2</c:v>
                </c:pt>
                <c:pt idx="18">
                  <c:v>9.0499999999999997E-2</c:v>
                </c:pt>
                <c:pt idx="19">
                  <c:v>9.6500000000000002E-2</c:v>
                </c:pt>
                <c:pt idx="20">
                  <c:v>9.6600000000000005E-2</c:v>
                </c:pt>
                <c:pt idx="21">
                  <c:v>9.9599999999999994E-2</c:v>
                </c:pt>
                <c:pt idx="22">
                  <c:v>0.1099</c:v>
                </c:pt>
                <c:pt idx="23">
                  <c:v>0.1246</c:v>
                </c:pt>
                <c:pt idx="24">
                  <c:v>0.13120000000000001</c:v>
                </c:pt>
                <c:pt idx="25">
                  <c:v>0.2432</c:v>
                </c:pt>
                <c:pt idx="26">
                  <c:v>0.24399999999999999</c:v>
                </c:pt>
                <c:pt idx="27">
                  <c:v>0.26329999999999998</c:v>
                </c:pt>
                <c:pt idx="28">
                  <c:v>0.27389999999999998</c:v>
                </c:pt>
                <c:pt idx="29">
                  <c:v>0.27510000000000001</c:v>
                </c:pt>
                <c:pt idx="30">
                  <c:v>0.37919999999999998</c:v>
                </c:pt>
                <c:pt idx="31">
                  <c:v>0.42899999999999999</c:v>
                </c:pt>
                <c:pt idx="32">
                  <c:v>0.43819999999999998</c:v>
                </c:pt>
                <c:pt idx="33">
                  <c:v>0.46760000000000002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8C-1645-A334-C34A03844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403696"/>
        <c:axId val="560404352"/>
      </c:barChart>
      <c:catAx>
        <c:axId val="56040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endParaRPr lang="zh-CN"/>
          </a:p>
        </c:txPr>
        <c:crossAx val="560404352"/>
        <c:crosses val="autoZero"/>
        <c:auto val="1"/>
        <c:lblAlgn val="ctr"/>
        <c:lblOffset val="100"/>
        <c:noMultiLvlLbl val="0"/>
      </c:catAx>
      <c:valAx>
        <c:axId val="56040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040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161-CE4F-96F7-0EF5EFE9FA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161-CE4F-96F7-0EF5EFE9FA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161-CE4F-96F7-0EF5EFE9FA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161-CE4F-96F7-0EF5EFE9FA86}"/>
              </c:ext>
            </c:extLst>
          </c:dPt>
          <c:dLbls>
            <c:dLbl>
              <c:idx val="0"/>
              <c:layout>
                <c:manualLayout>
                  <c:x val="-5.2927847782306497E-2"/>
                  <c:y val="-6.7997447469998404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完全区分的音素集</a:t>
                    </a:r>
                  </a:p>
                  <a:p>
                    <a:r>
                      <a:rPr lang="en-US" altLang="zh-CN"/>
                      <a:t>11</a:t>
                    </a:r>
                    <a:r>
                      <a:rPr lang="zh-CN" altLang="en-US"/>
                      <a:t>队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5982364116304802"/>
                      <c:h val="0.308261601103511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161-CE4F-96F7-0EF5EFE9FA86}"/>
                </c:ext>
              </c:extLst>
            </c:dLbl>
            <c:dLbl>
              <c:idx val="1"/>
              <c:layout>
                <c:manualLayout>
                  <c:x val="5.2314894069929299E-2"/>
                  <c:y val="-8.7143152775980198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音素集部分合并</a:t>
                    </a:r>
                  </a:p>
                  <a:p>
                    <a:r>
                      <a:rPr lang="en-US" altLang="zh-CN"/>
                      <a:t>6</a:t>
                    </a:r>
                    <a:r>
                      <a:rPr lang="zh-CN" altLang="en-US"/>
                      <a:t>队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6389503872957"/>
                      <c:h val="0.308261601103511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161-CE4F-96F7-0EF5EFE9FA86}"/>
                </c:ext>
              </c:extLst>
            </c:dLbl>
            <c:dLbl>
              <c:idx val="2"/>
              <c:layout>
                <c:manualLayout>
                  <c:x val="3.5050886057931802E-2"/>
                  <c:y val="0.20157269900286601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音素集完全合并</a:t>
                    </a:r>
                  </a:p>
                  <a:p>
                    <a:r>
                      <a:rPr lang="en-US" altLang="zh-CN"/>
                      <a:t>2</a:t>
                    </a:r>
                    <a:r>
                      <a:rPr lang="zh-CN" altLang="en-US"/>
                      <a:t>队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8018062899566"/>
                      <c:h val="0.308261601103511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161-CE4F-96F7-0EF5EFE9FA86}"/>
                </c:ext>
              </c:extLst>
            </c:dLbl>
            <c:dLbl>
              <c:idx val="3"/>
              <c:layout>
                <c:manualLayout>
                  <c:x val="0.13562226022193299"/>
                  <c:y val="9.2162736245718399E-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/>
                      <a:t>高频词映射</a:t>
                    </a:r>
                  </a:p>
                  <a:p>
                    <a:r>
                      <a:rPr lang="en-US" altLang="zh-CN"/>
                      <a:t>1</a:t>
                    </a:r>
                    <a:r>
                      <a:rPr lang="zh-CN" altLang="en-US"/>
                      <a:t>队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0282407523173303"/>
                      <c:h val="0.23449258430512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161-CE4F-96F7-0EF5EFE9FA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完全区分的音素集</c:v>
                </c:pt>
                <c:pt idx="1">
                  <c:v>音素集部分合并</c:v>
                </c:pt>
                <c:pt idx="2">
                  <c:v>音素集完全合并</c:v>
                </c:pt>
                <c:pt idx="3">
                  <c:v>高频词映射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6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61-CE4F-96F7-0EF5EFE9FA86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CER in CH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MobvoiASR</c:v>
                </c:pt>
                <c:pt idx="1">
                  <c:v>Qdreamer</c:v>
                </c:pt>
                <c:pt idx="2">
                  <c:v>京蓉语音</c:v>
                </c:pt>
                <c:pt idx="3">
                  <c:v>royalflush</c:v>
                </c:pt>
                <c:pt idx="4">
                  <c:v>vivo语音识别</c:v>
                </c:pt>
                <c:pt idx="5">
                  <c:v>I2R</c:v>
                </c:pt>
                <c:pt idx="6">
                  <c:v>Aisg-xju</c:v>
                </c:pt>
                <c:pt idx="7">
                  <c:v>NUS-HLT</c:v>
                </c:pt>
                <c:pt idx="8">
                  <c:v>SCUT-ASR</c:v>
                </c:pt>
                <c:pt idx="9">
                  <c:v>xmuspeech</c:v>
                </c:pt>
                <c:pt idx="10">
                  <c:v>N</c:v>
                </c:pt>
                <c:pt idx="11">
                  <c:v>P</c:v>
                </c:pt>
                <c:pt idx="12">
                  <c:v>Z2</c:v>
                </c:pt>
                <c:pt idx="13">
                  <c:v>S2</c:v>
                </c:pt>
                <c:pt idx="14">
                  <c:v>U</c:v>
                </c:pt>
                <c:pt idx="15">
                  <c:v>B2</c:v>
                </c:pt>
                <c:pt idx="16">
                  <c:v>W2</c:v>
                </c:pt>
                <c:pt idx="17">
                  <c:v>F2</c:v>
                </c:pt>
                <c:pt idx="18">
                  <c:v>A</c:v>
                </c:pt>
                <c:pt idx="19">
                  <c:v>R</c:v>
                </c:pt>
                <c:pt idx="20">
                  <c:v>D</c:v>
                </c:pt>
              </c:strCache>
            </c:strRef>
          </c:cat>
          <c:val>
            <c:numRef>
              <c:f>Sheet1!$B$2:$B$22</c:f>
              <c:numCache>
                <c:formatCode>0.00%</c:formatCode>
                <c:ptCount val="21"/>
                <c:pt idx="0">
                  <c:v>3.7400000000000003E-2</c:v>
                </c:pt>
                <c:pt idx="1">
                  <c:v>3.8899999999999997E-2</c:v>
                </c:pt>
                <c:pt idx="2">
                  <c:v>4.5600000000000002E-2</c:v>
                </c:pt>
                <c:pt idx="3">
                  <c:v>4.4999999999999998E-2</c:v>
                </c:pt>
                <c:pt idx="4">
                  <c:v>4.5699999999999998E-2</c:v>
                </c:pt>
                <c:pt idx="5">
                  <c:v>5.16E-2</c:v>
                </c:pt>
                <c:pt idx="6">
                  <c:v>5.7700000000000001E-2</c:v>
                </c:pt>
                <c:pt idx="7">
                  <c:v>5.5800000000000002E-2</c:v>
                </c:pt>
                <c:pt idx="8">
                  <c:v>5.8799999999999998E-2</c:v>
                </c:pt>
                <c:pt idx="9">
                  <c:v>5.6800000000000003E-2</c:v>
                </c:pt>
                <c:pt idx="10">
                  <c:v>7.0300000000000001E-2</c:v>
                </c:pt>
                <c:pt idx="11">
                  <c:v>7.8700000000000006E-2</c:v>
                </c:pt>
                <c:pt idx="12">
                  <c:v>7.46E-2</c:v>
                </c:pt>
                <c:pt idx="13">
                  <c:v>8.4400000000000003E-2</c:v>
                </c:pt>
                <c:pt idx="14">
                  <c:v>0.1075</c:v>
                </c:pt>
                <c:pt idx="15">
                  <c:v>0.1236</c:v>
                </c:pt>
                <c:pt idx="16">
                  <c:v>0.13289999999999999</c:v>
                </c:pt>
                <c:pt idx="17">
                  <c:v>0.109</c:v>
                </c:pt>
                <c:pt idx="18">
                  <c:v>0.23599999999999999</c:v>
                </c:pt>
                <c:pt idx="19">
                  <c:v>0.74060000000000004</c:v>
                </c:pt>
                <c:pt idx="20">
                  <c:v>0.75829999999999997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B2-4E48-9A25-1B4EF21140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WER in EN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MobvoiASR</c:v>
                </c:pt>
                <c:pt idx="1">
                  <c:v>Qdreamer</c:v>
                </c:pt>
                <c:pt idx="2">
                  <c:v>京蓉语音</c:v>
                </c:pt>
                <c:pt idx="3">
                  <c:v>royalflush</c:v>
                </c:pt>
                <c:pt idx="4">
                  <c:v>vivo语音识别</c:v>
                </c:pt>
                <c:pt idx="5">
                  <c:v>I2R</c:v>
                </c:pt>
                <c:pt idx="6">
                  <c:v>Aisg-xju</c:v>
                </c:pt>
                <c:pt idx="7">
                  <c:v>NUS-HLT</c:v>
                </c:pt>
                <c:pt idx="8">
                  <c:v>SCUT-ASR</c:v>
                </c:pt>
                <c:pt idx="9">
                  <c:v>xmuspeech</c:v>
                </c:pt>
                <c:pt idx="10">
                  <c:v>N</c:v>
                </c:pt>
                <c:pt idx="11">
                  <c:v>P</c:v>
                </c:pt>
                <c:pt idx="12">
                  <c:v>Z2</c:v>
                </c:pt>
                <c:pt idx="13">
                  <c:v>S2</c:v>
                </c:pt>
                <c:pt idx="14">
                  <c:v>U</c:v>
                </c:pt>
                <c:pt idx="15">
                  <c:v>B2</c:v>
                </c:pt>
                <c:pt idx="16">
                  <c:v>W2</c:v>
                </c:pt>
                <c:pt idx="17">
                  <c:v>F2</c:v>
                </c:pt>
                <c:pt idx="18">
                  <c:v>A</c:v>
                </c:pt>
                <c:pt idx="19">
                  <c:v>R</c:v>
                </c:pt>
                <c:pt idx="20">
                  <c:v>D</c:v>
                </c:pt>
              </c:strCache>
            </c:strRef>
          </c:cat>
          <c:val>
            <c:numRef>
              <c:f>Sheet1!$C$2:$C$22</c:f>
              <c:numCache>
                <c:formatCode>0.00%</c:formatCode>
                <c:ptCount val="21"/>
                <c:pt idx="0">
                  <c:v>0.12759999999999999</c:v>
                </c:pt>
                <c:pt idx="1">
                  <c:v>0.19950000000000001</c:v>
                </c:pt>
                <c:pt idx="2">
                  <c:v>0.16</c:v>
                </c:pt>
                <c:pt idx="3">
                  <c:v>0.1729</c:v>
                </c:pt>
                <c:pt idx="4">
                  <c:v>0.1696</c:v>
                </c:pt>
                <c:pt idx="5">
                  <c:v>0.1522</c:v>
                </c:pt>
                <c:pt idx="6">
                  <c:v>0.13900000000000001</c:v>
                </c:pt>
                <c:pt idx="7">
                  <c:v>0.1585</c:v>
                </c:pt>
                <c:pt idx="8">
                  <c:v>0.13750000000000001</c:v>
                </c:pt>
                <c:pt idx="9">
                  <c:v>0.17849999999999999</c:v>
                </c:pt>
                <c:pt idx="10">
                  <c:v>0.21210000000000001</c:v>
                </c:pt>
                <c:pt idx="11">
                  <c:v>0.17780000000000001</c:v>
                </c:pt>
                <c:pt idx="12">
                  <c:v>0.38379999999999997</c:v>
                </c:pt>
                <c:pt idx="13">
                  <c:v>0.32229999999999998</c:v>
                </c:pt>
                <c:pt idx="14">
                  <c:v>0.36</c:v>
                </c:pt>
                <c:pt idx="15">
                  <c:v>0.32</c:v>
                </c:pt>
                <c:pt idx="16">
                  <c:v>0.5121</c:v>
                </c:pt>
                <c:pt idx="17">
                  <c:v>1.0125999999999999</c:v>
                </c:pt>
                <c:pt idx="18">
                  <c:v>0.46039999999999998</c:v>
                </c:pt>
                <c:pt idx="19">
                  <c:v>0.4078</c:v>
                </c:pt>
                <c:pt idx="20">
                  <c:v>1.0548999999999999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B2-4E48-9A25-1B4EF21140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MER in ALL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MobvoiASR</c:v>
                </c:pt>
                <c:pt idx="1">
                  <c:v>Qdreamer</c:v>
                </c:pt>
                <c:pt idx="2">
                  <c:v>京蓉语音</c:v>
                </c:pt>
                <c:pt idx="3">
                  <c:v>royalflush</c:v>
                </c:pt>
                <c:pt idx="4">
                  <c:v>vivo语音识别</c:v>
                </c:pt>
                <c:pt idx="5">
                  <c:v>I2R</c:v>
                </c:pt>
                <c:pt idx="6">
                  <c:v>Aisg-xju</c:v>
                </c:pt>
                <c:pt idx="7">
                  <c:v>NUS-HLT</c:v>
                </c:pt>
                <c:pt idx="8">
                  <c:v>SCUT-ASR</c:v>
                </c:pt>
                <c:pt idx="9">
                  <c:v>xmuspeech</c:v>
                </c:pt>
                <c:pt idx="10">
                  <c:v>N</c:v>
                </c:pt>
                <c:pt idx="11">
                  <c:v>P</c:v>
                </c:pt>
                <c:pt idx="12">
                  <c:v>Z2</c:v>
                </c:pt>
                <c:pt idx="13">
                  <c:v>S2</c:v>
                </c:pt>
                <c:pt idx="14">
                  <c:v>U</c:v>
                </c:pt>
                <c:pt idx="15">
                  <c:v>B2</c:v>
                </c:pt>
                <c:pt idx="16">
                  <c:v>W2</c:v>
                </c:pt>
                <c:pt idx="17">
                  <c:v>F2</c:v>
                </c:pt>
                <c:pt idx="18">
                  <c:v>A</c:v>
                </c:pt>
                <c:pt idx="19">
                  <c:v>R</c:v>
                </c:pt>
                <c:pt idx="20">
                  <c:v>D</c:v>
                </c:pt>
              </c:strCache>
            </c:strRef>
          </c:cat>
          <c:val>
            <c:numRef>
              <c:f>Sheet1!$D$2:$D$22</c:f>
              <c:numCache>
                <c:formatCode>0.00%</c:formatCode>
                <c:ptCount val="21"/>
                <c:pt idx="0">
                  <c:v>4.7199999999999999E-2</c:v>
                </c:pt>
                <c:pt idx="1">
                  <c:v>5.6399999999999999E-2</c:v>
                </c:pt>
                <c:pt idx="2">
                  <c:v>5.8000000000000003E-2</c:v>
                </c:pt>
                <c:pt idx="3">
                  <c:v>5.8799999999999998E-2</c:v>
                </c:pt>
                <c:pt idx="4">
                  <c:v>5.91E-2</c:v>
                </c:pt>
                <c:pt idx="5">
                  <c:v>6.25E-2</c:v>
                </c:pt>
                <c:pt idx="6">
                  <c:v>6.6500000000000004E-2</c:v>
                </c:pt>
                <c:pt idx="7">
                  <c:v>6.6900000000000001E-2</c:v>
                </c:pt>
                <c:pt idx="8">
                  <c:v>6.7400000000000002E-2</c:v>
                </c:pt>
                <c:pt idx="9">
                  <c:v>7.0099999999999996E-2</c:v>
                </c:pt>
                <c:pt idx="10">
                  <c:v>8.5699999999999998E-2</c:v>
                </c:pt>
                <c:pt idx="11">
                  <c:v>8.9499999999999996E-2</c:v>
                </c:pt>
                <c:pt idx="12">
                  <c:v>0.1081</c:v>
                </c:pt>
                <c:pt idx="13">
                  <c:v>0.11020000000000001</c:v>
                </c:pt>
                <c:pt idx="14">
                  <c:v>0.13489999999999999</c:v>
                </c:pt>
                <c:pt idx="15">
                  <c:v>0.1449</c:v>
                </c:pt>
                <c:pt idx="16">
                  <c:v>0.1741</c:v>
                </c:pt>
                <c:pt idx="17">
                  <c:v>0.20710000000000001</c:v>
                </c:pt>
                <c:pt idx="18">
                  <c:v>0.26029999999999998</c:v>
                </c:pt>
                <c:pt idx="19">
                  <c:v>0.70450000000000002</c:v>
                </c:pt>
                <c:pt idx="20">
                  <c:v>0.79049999999999998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B2-4E48-9A25-1B4EF2114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419440"/>
        <c:axId val="560421080"/>
      </c:barChart>
      <c:catAx>
        <c:axId val="56041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0421080"/>
        <c:crosses val="autoZero"/>
        <c:auto val="1"/>
        <c:lblAlgn val="ctr"/>
        <c:lblOffset val="100"/>
        <c:noMultiLvlLbl val="0"/>
      </c:catAx>
      <c:valAx>
        <c:axId val="560421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041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CER in CH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WYHZ</c:v>
                </c:pt>
                <c:pt idx="1">
                  <c:v>SJTU SpeechLab</c:v>
                </c:pt>
                <c:pt idx="2">
                  <c:v>royalflush</c:v>
                </c:pt>
                <c:pt idx="3">
                  <c:v>code-switcher</c:v>
                </c:pt>
                <c:pt idx="4">
                  <c:v>ZFZ</c:v>
                </c:pt>
                <c:pt idx="5">
                  <c:v>Qdreamer</c:v>
                </c:pt>
                <c:pt idx="6">
                  <c:v>vivo语音识别</c:v>
                </c:pt>
                <c:pt idx="7">
                  <c:v>UVoice</c:v>
                </c:pt>
                <c:pt idx="8">
                  <c:v>xmuspeech</c:v>
                </c:pt>
                <c:pt idx="9">
                  <c:v>Aisg-xju</c:v>
                </c:pt>
                <c:pt idx="10">
                  <c:v>T2</c:v>
                </c:pt>
                <c:pt idx="11">
                  <c:v>X2</c:v>
                </c:pt>
                <c:pt idx="12">
                  <c:v>Q</c:v>
                </c:pt>
                <c:pt idx="13">
                  <c:v>G2</c:v>
                </c:pt>
                <c:pt idx="14">
                  <c:v>Y2</c:v>
                </c:pt>
                <c:pt idx="15">
                  <c:v>D2</c:v>
                </c:pt>
                <c:pt idx="16">
                  <c:v>K2</c:v>
                </c:pt>
                <c:pt idx="17">
                  <c:v>Y</c:v>
                </c:pt>
                <c:pt idx="18">
                  <c:v>A</c:v>
                </c:pt>
                <c:pt idx="19">
                  <c:v>Z</c:v>
                </c:pt>
                <c:pt idx="20">
                  <c:v>N</c:v>
                </c:pt>
                <c:pt idx="21">
                  <c:v>D</c:v>
                </c:pt>
                <c:pt idx="22">
                  <c:v>A2</c:v>
                </c:pt>
                <c:pt idx="23">
                  <c:v>B</c:v>
                </c:pt>
                <c:pt idx="24">
                  <c:v>U</c:v>
                </c:pt>
                <c:pt idx="25">
                  <c:v>M</c:v>
                </c:pt>
                <c:pt idx="26">
                  <c:v>W</c:v>
                </c:pt>
              </c:strCache>
            </c:strRef>
          </c:cat>
          <c:val>
            <c:numRef>
              <c:f>Sheet1!$B$2:$B$28</c:f>
              <c:numCache>
                <c:formatCode>0.00%</c:formatCode>
                <c:ptCount val="27"/>
                <c:pt idx="0">
                  <c:v>4.3299999999999998E-2</c:v>
                </c:pt>
                <c:pt idx="1">
                  <c:v>6.93E-2</c:v>
                </c:pt>
                <c:pt idx="2">
                  <c:v>7.4899999999999994E-2</c:v>
                </c:pt>
                <c:pt idx="3">
                  <c:v>7.3800000000000004E-2</c:v>
                </c:pt>
                <c:pt idx="4">
                  <c:v>8.4900000000000003E-2</c:v>
                </c:pt>
                <c:pt idx="5">
                  <c:v>8.2299999999999998E-2</c:v>
                </c:pt>
                <c:pt idx="6">
                  <c:v>9.0499999999999997E-2</c:v>
                </c:pt>
                <c:pt idx="7">
                  <c:v>8.9399999999999993E-2</c:v>
                </c:pt>
                <c:pt idx="8">
                  <c:v>9.5899999999999999E-2</c:v>
                </c:pt>
                <c:pt idx="9">
                  <c:v>0.10440000000000001</c:v>
                </c:pt>
                <c:pt idx="10">
                  <c:v>0.10349999999999999</c:v>
                </c:pt>
                <c:pt idx="11">
                  <c:v>0.121</c:v>
                </c:pt>
                <c:pt idx="12">
                  <c:v>0.1183</c:v>
                </c:pt>
                <c:pt idx="13">
                  <c:v>0.11650000000000001</c:v>
                </c:pt>
                <c:pt idx="14">
                  <c:v>0.12239999999999999</c:v>
                </c:pt>
                <c:pt idx="15">
                  <c:v>0.1371</c:v>
                </c:pt>
                <c:pt idx="16">
                  <c:v>0.11310000000000001</c:v>
                </c:pt>
                <c:pt idx="17">
                  <c:v>0.15740000000000001</c:v>
                </c:pt>
                <c:pt idx="18">
                  <c:v>0.1832</c:v>
                </c:pt>
                <c:pt idx="19">
                  <c:v>0.20250000000000001</c:v>
                </c:pt>
                <c:pt idx="20">
                  <c:v>0.20300000000000001</c:v>
                </c:pt>
                <c:pt idx="21">
                  <c:v>0.21260000000000001</c:v>
                </c:pt>
                <c:pt idx="22">
                  <c:v>0.19950000000000001</c:v>
                </c:pt>
                <c:pt idx="23">
                  <c:v>0.20549999999999999</c:v>
                </c:pt>
                <c:pt idx="24">
                  <c:v>0.31719999999999998</c:v>
                </c:pt>
                <c:pt idx="25">
                  <c:v>0.32629999999999998</c:v>
                </c:pt>
                <c:pt idx="26">
                  <c:v>0.33929999999999999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85-7045-A435-543A9BA823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WER in EN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WYHZ</c:v>
                </c:pt>
                <c:pt idx="1">
                  <c:v>SJTU SpeechLab</c:v>
                </c:pt>
                <c:pt idx="2">
                  <c:v>royalflush</c:v>
                </c:pt>
                <c:pt idx="3">
                  <c:v>code-switcher</c:v>
                </c:pt>
                <c:pt idx="4">
                  <c:v>ZFZ</c:v>
                </c:pt>
                <c:pt idx="5">
                  <c:v>Qdreamer</c:v>
                </c:pt>
                <c:pt idx="6">
                  <c:v>vivo语音识别</c:v>
                </c:pt>
                <c:pt idx="7">
                  <c:v>UVoice</c:v>
                </c:pt>
                <c:pt idx="8">
                  <c:v>xmuspeech</c:v>
                </c:pt>
                <c:pt idx="9">
                  <c:v>Aisg-xju</c:v>
                </c:pt>
                <c:pt idx="10">
                  <c:v>T2</c:v>
                </c:pt>
                <c:pt idx="11">
                  <c:v>X2</c:v>
                </c:pt>
                <c:pt idx="12">
                  <c:v>Q</c:v>
                </c:pt>
                <c:pt idx="13">
                  <c:v>G2</c:v>
                </c:pt>
                <c:pt idx="14">
                  <c:v>Y2</c:v>
                </c:pt>
                <c:pt idx="15">
                  <c:v>D2</c:v>
                </c:pt>
                <c:pt idx="16">
                  <c:v>K2</c:v>
                </c:pt>
                <c:pt idx="17">
                  <c:v>Y</c:v>
                </c:pt>
                <c:pt idx="18">
                  <c:v>A</c:v>
                </c:pt>
                <c:pt idx="19">
                  <c:v>Z</c:v>
                </c:pt>
                <c:pt idx="20">
                  <c:v>N</c:v>
                </c:pt>
                <c:pt idx="21">
                  <c:v>D</c:v>
                </c:pt>
                <c:pt idx="22">
                  <c:v>A2</c:v>
                </c:pt>
                <c:pt idx="23">
                  <c:v>B</c:v>
                </c:pt>
                <c:pt idx="24">
                  <c:v>U</c:v>
                </c:pt>
                <c:pt idx="25">
                  <c:v>M</c:v>
                </c:pt>
                <c:pt idx="26">
                  <c:v>W</c:v>
                </c:pt>
              </c:strCache>
            </c:strRef>
          </c:cat>
          <c:val>
            <c:numRef>
              <c:f>Sheet1!$C$2:$C$28</c:f>
              <c:numCache>
                <c:formatCode>0.00%</c:formatCode>
                <c:ptCount val="27"/>
                <c:pt idx="0">
                  <c:v>0.1895</c:v>
                </c:pt>
                <c:pt idx="1">
                  <c:v>0.24349999999999999</c:v>
                </c:pt>
                <c:pt idx="2">
                  <c:v>0.214</c:v>
                </c:pt>
                <c:pt idx="3">
                  <c:v>0.25690000000000002</c:v>
                </c:pt>
                <c:pt idx="4">
                  <c:v>0.24560000000000001</c:v>
                </c:pt>
                <c:pt idx="5">
                  <c:v>0.3332</c:v>
                </c:pt>
                <c:pt idx="6">
                  <c:v>0.3221</c:v>
                </c:pt>
                <c:pt idx="7">
                  <c:v>0.41599999999999998</c:v>
                </c:pt>
                <c:pt idx="8">
                  <c:v>0.372</c:v>
                </c:pt>
                <c:pt idx="9">
                  <c:v>0.316</c:v>
                </c:pt>
                <c:pt idx="10">
                  <c:v>0.34660000000000002</c:v>
                </c:pt>
                <c:pt idx="11">
                  <c:v>0.33129999999999998</c:v>
                </c:pt>
                <c:pt idx="12">
                  <c:v>0.42809999999999998</c:v>
                </c:pt>
                <c:pt idx="13">
                  <c:v>0.44940000000000002</c:v>
                </c:pt>
                <c:pt idx="14">
                  <c:v>0.4229</c:v>
                </c:pt>
                <c:pt idx="15">
                  <c:v>0.35680000000000001</c:v>
                </c:pt>
                <c:pt idx="16">
                  <c:v>0.65080000000000005</c:v>
                </c:pt>
                <c:pt idx="17">
                  <c:v>0.47260000000000002</c:v>
                </c:pt>
                <c:pt idx="18">
                  <c:v>0.38769999999999999</c:v>
                </c:pt>
                <c:pt idx="19">
                  <c:v>0.69969999999999999</c:v>
                </c:pt>
                <c:pt idx="20">
                  <c:v>0.70660000000000001</c:v>
                </c:pt>
                <c:pt idx="21">
                  <c:v>0.71540000000000004</c:v>
                </c:pt>
                <c:pt idx="22">
                  <c:v>1.0153000000000001</c:v>
                </c:pt>
                <c:pt idx="23">
                  <c:v>1.4971000000000001</c:v>
                </c:pt>
                <c:pt idx="24">
                  <c:v>0.80689999999999995</c:v>
                </c:pt>
                <c:pt idx="25">
                  <c:v>1.1002000000000001</c:v>
                </c:pt>
                <c:pt idx="26">
                  <c:v>1.1283000000000001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85-7045-A435-543A9BA823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MER in ALL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WYHZ</c:v>
                </c:pt>
                <c:pt idx="1">
                  <c:v>SJTU SpeechLab</c:v>
                </c:pt>
                <c:pt idx="2">
                  <c:v>royalflush</c:v>
                </c:pt>
                <c:pt idx="3">
                  <c:v>code-switcher</c:v>
                </c:pt>
                <c:pt idx="4">
                  <c:v>ZFZ</c:v>
                </c:pt>
                <c:pt idx="5">
                  <c:v>Qdreamer</c:v>
                </c:pt>
                <c:pt idx="6">
                  <c:v>vivo语音识别</c:v>
                </c:pt>
                <c:pt idx="7">
                  <c:v>UVoice</c:v>
                </c:pt>
                <c:pt idx="8">
                  <c:v>xmuspeech</c:v>
                </c:pt>
                <c:pt idx="9">
                  <c:v>Aisg-xju</c:v>
                </c:pt>
                <c:pt idx="10">
                  <c:v>T2</c:v>
                </c:pt>
                <c:pt idx="11">
                  <c:v>X2</c:v>
                </c:pt>
                <c:pt idx="12">
                  <c:v>Q</c:v>
                </c:pt>
                <c:pt idx="13">
                  <c:v>G2</c:v>
                </c:pt>
                <c:pt idx="14">
                  <c:v>Y2</c:v>
                </c:pt>
                <c:pt idx="15">
                  <c:v>D2</c:v>
                </c:pt>
                <c:pt idx="16">
                  <c:v>K2</c:v>
                </c:pt>
                <c:pt idx="17">
                  <c:v>Y</c:v>
                </c:pt>
                <c:pt idx="18">
                  <c:v>A</c:v>
                </c:pt>
                <c:pt idx="19">
                  <c:v>Z</c:v>
                </c:pt>
                <c:pt idx="20">
                  <c:v>N</c:v>
                </c:pt>
                <c:pt idx="21">
                  <c:v>D</c:v>
                </c:pt>
                <c:pt idx="22">
                  <c:v>A2</c:v>
                </c:pt>
                <c:pt idx="23">
                  <c:v>B</c:v>
                </c:pt>
                <c:pt idx="24">
                  <c:v>U</c:v>
                </c:pt>
                <c:pt idx="25">
                  <c:v>M</c:v>
                </c:pt>
                <c:pt idx="26">
                  <c:v>W</c:v>
                </c:pt>
              </c:strCache>
            </c:strRef>
          </c:cat>
          <c:val>
            <c:numRef>
              <c:f>Sheet1!$D$2:$D$28</c:f>
              <c:numCache>
                <c:formatCode>0.00%</c:formatCode>
                <c:ptCount val="27"/>
                <c:pt idx="0">
                  <c:v>5.91E-2</c:v>
                </c:pt>
                <c:pt idx="1">
                  <c:v>8.8200000000000001E-2</c:v>
                </c:pt>
                <c:pt idx="2">
                  <c:v>0.09</c:v>
                </c:pt>
                <c:pt idx="3">
                  <c:v>9.3700000000000006E-2</c:v>
                </c:pt>
                <c:pt idx="4">
                  <c:v>0.1024</c:v>
                </c:pt>
                <c:pt idx="5">
                  <c:v>0.1096</c:v>
                </c:pt>
                <c:pt idx="6">
                  <c:v>0.1157</c:v>
                </c:pt>
                <c:pt idx="7">
                  <c:v>0.12479999999999999</c:v>
                </c:pt>
                <c:pt idx="8">
                  <c:v>0.12590000000000001</c:v>
                </c:pt>
                <c:pt idx="9">
                  <c:v>0.12740000000000001</c:v>
                </c:pt>
                <c:pt idx="10">
                  <c:v>0.12989999999999999</c:v>
                </c:pt>
                <c:pt idx="11">
                  <c:v>0.14380000000000001</c:v>
                </c:pt>
                <c:pt idx="12">
                  <c:v>0.15190000000000001</c:v>
                </c:pt>
                <c:pt idx="13">
                  <c:v>0.15260000000000001</c:v>
                </c:pt>
                <c:pt idx="14">
                  <c:v>0.15509999999999999</c:v>
                </c:pt>
                <c:pt idx="15">
                  <c:v>0.161</c:v>
                </c:pt>
                <c:pt idx="16">
                  <c:v>0.17150000000000001</c:v>
                </c:pt>
                <c:pt idx="17">
                  <c:v>0.19159999999999999</c:v>
                </c:pt>
                <c:pt idx="18">
                  <c:v>0.2054</c:v>
                </c:pt>
                <c:pt idx="19">
                  <c:v>0.25650000000000001</c:v>
                </c:pt>
                <c:pt idx="20">
                  <c:v>0.25769999999999998</c:v>
                </c:pt>
                <c:pt idx="21">
                  <c:v>0.26719999999999999</c:v>
                </c:pt>
                <c:pt idx="22">
                  <c:v>0.28810000000000002</c:v>
                </c:pt>
                <c:pt idx="23">
                  <c:v>0.34570000000000001</c:v>
                </c:pt>
                <c:pt idx="24">
                  <c:v>0.37030000000000002</c:v>
                </c:pt>
                <c:pt idx="25">
                  <c:v>0.4103</c:v>
                </c:pt>
                <c:pt idx="26">
                  <c:v>0.4249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85-7045-A435-543A9BA82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359496"/>
        <c:axId val="567356872"/>
      </c:barChart>
      <c:catAx>
        <c:axId val="567359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356872"/>
        <c:crosses val="autoZero"/>
        <c:auto val="1"/>
        <c:lblAlgn val="ctr"/>
        <c:lblOffset val="100"/>
        <c:noMultiLvlLbl val="0"/>
      </c:catAx>
      <c:valAx>
        <c:axId val="56735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735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212F9-E674-8045-831D-8D1B315A95B6}" type="datetimeFigureOut">
              <a:rPr kumimoji="1" lang="zh-CN" altLang="en-US" smtClean="0"/>
              <a:t>2019/11/25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3E7D1-9F12-AD42-BC24-9BE8CBEDE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5k-9k:</a:t>
            </a:r>
            <a:r>
              <a:rPr kumimoji="1" lang="zh-CN" altLang="en-US" dirty="0"/>
              <a:t>中文</a:t>
            </a:r>
            <a:r>
              <a:rPr kumimoji="1" lang="en-US" altLang="zh-CN" dirty="0"/>
              <a:t>3-4k</a:t>
            </a:r>
            <a:r>
              <a:rPr kumimoji="1" lang="zh-CN" altLang="en-US" dirty="0"/>
              <a:t>，剩余不同</a:t>
            </a:r>
            <a:r>
              <a:rPr kumimoji="1" lang="en-US" altLang="zh-CN" dirty="0"/>
              <a:t>BPE</a:t>
            </a:r>
            <a:r>
              <a:rPr kumimoji="1" lang="zh-CN" altLang="en-US" dirty="0"/>
              <a:t>的单元数量。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3E7D1-9F12-AD42-BC24-9BE8CBEDE46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F35D-F926-9A40-A5A4-6B5A474C8DE4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00A-94C3-5146-8630-3EF3D4060B17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0D51-12F6-8640-8C44-73C859695136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E0F9-4955-D340-AE95-73D87945715F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F62-72E1-0F4C-BEAE-A5255DBA3954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8E26-FBDE-244D-8F0D-7D12F3FE2CC3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86B6-1C55-804D-A146-52875602310D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DE01-06FB-D243-AA46-D56B6568DB5F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B097-100B-1446-B5D9-D0B6F142B759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4589-98E1-564E-8D34-C5B9F9FB9491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5C66-39E1-1D49-A5A9-E1BE4778DFBC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03A-FCFB-DF40-BDBB-3E62C71241AA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4-529A-AB46-9EBE-182D0D36EAB4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8078-38F2-C047-AA4D-2C3849305E8C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D79-91EC-9548-886D-643ED338CD22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13C5-B118-F94E-A462-2D71002F5AAD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78D5-15E5-E643-9CE3-2D4A7EEF65E5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7F3-31A7-B64A-AD6D-57484A0D6E76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B27E-5C9D-2E4D-8DCB-4114C95E39E5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D2AD-9BF7-FE45-827D-555336C2560B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E6AC3AB-09F8-7C43-B1AA-0E611FFDC184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39-860F-8143-A180-C361A07188C2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73F7-6354-DF44-8031-616C4610C48E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416-EB7B-E840-B992-5381FB70E890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D8F9-0065-6C43-995E-69923A9D7DA6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EC2-876D-9D4B-B822-A42F6A7357B7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24B-7A2B-AC4F-A19B-37AF9F1D0C05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9A2-2B4E-AC49-81EF-9367258E8702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6">
                <a:lumMod val="75000"/>
              </a:schemeClr>
            </a:gs>
            <a:gs pos="71000">
              <a:schemeClr val="bg2">
                <a:lumMod val="40000"/>
                <a:lumOff val="60000"/>
              </a:schemeClr>
            </a:gs>
            <a:gs pos="94000">
              <a:schemeClr val="bg2">
                <a:lumMod val="40000"/>
                <a:lumOff val="6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ABF101-AACE-274A-955E-39950258628F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31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90592" y="6283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282C6-9CE1-0C4E-954E-A0A8BA81E378}" type="datetime1">
              <a:rPr lang="zh-CN" altLang="en-US" smtClean="0"/>
              <a:t>2019/11/25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304044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A12E-EE77-4B9B-9C02-891D020EBC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68676" y="2687347"/>
            <a:ext cx="8993132" cy="1483306"/>
          </a:xfrm>
        </p:spPr>
        <p:txBody>
          <a:bodyPr>
            <a:normAutofit fontScale="90000"/>
          </a:bodyPr>
          <a:lstStyle/>
          <a:p>
            <a:r>
              <a:rPr lang="en-US" altLang="zh-CN" sz="4800" dirty="0">
                <a:latin typeface="SimHei" panose="02010609060101010101" pitchFamily="49" charset="-122"/>
                <a:ea typeface="SimHei" panose="02010609060101010101" pitchFamily="49" charset="-122"/>
              </a:rPr>
              <a:t>ASRU2019</a:t>
            </a:r>
            <a:r>
              <a:rPr lang="zh-CN" altLang="en-US" sz="4800" dirty="0">
                <a:latin typeface="SimHei" panose="02010609060101010101" pitchFamily="49" charset="-122"/>
                <a:ea typeface="SimHei" panose="02010609060101010101" pitchFamily="49" charset="-122"/>
              </a:rPr>
              <a:t>中英混杂语音识别挑战赛</a:t>
            </a:r>
            <a:br>
              <a:rPr lang="en-US" altLang="zh-CN" sz="48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4800" dirty="0">
                <a:latin typeface="SimHei" panose="02010609060101010101" pitchFamily="49" charset="-122"/>
                <a:ea typeface="SimHei" panose="02010609060101010101" pitchFamily="49" charset="-122"/>
              </a:rPr>
              <a:t>赛事总结</a:t>
            </a:r>
          </a:p>
        </p:txBody>
      </p:sp>
      <p:pic>
        <p:nvPicPr>
          <p:cNvPr id="6" name="图片 5" descr="图片包含 游戏机, 画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8" y="4619171"/>
            <a:ext cx="7982863" cy="6386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5769429"/>
            <a:ext cx="690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谢磊 西北工业大学 音频语音与语言处理研究组  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2019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年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11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月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23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63431" y="475381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语音对话与听觉专业组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结果与方案总结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赛道二</a:t>
            </a:r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37033"/>
              </p:ext>
            </p:extLst>
          </p:nvPr>
        </p:nvGraphicFramePr>
        <p:xfrm>
          <a:off x="680321" y="2264382"/>
          <a:ext cx="10564622" cy="426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09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文本数据</a:t>
                      </a:r>
                      <a:endParaRPr lang="en-US" altLang="zh-CN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2. </a:t>
                      </a:r>
                      <a:r>
                        <a:rPr lang="zh-CN" altLang="en-US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插值与重打分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52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部分队伍使用官方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arpa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unigram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作为训练数据分词依据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生成中英混杂文本：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742950" lvl="1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根据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Parallel Language Pair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与词性标记替换生成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742950" lvl="1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神经网络语言模型生成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爬数据进行筛选、从歌词中获取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404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训练数据抄本语言模型与官方语言模型差值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57404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根据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PPL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确定多个语言模型的插值权重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57404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N-Best lattice rescore</a:t>
                      </a:r>
                    </a:p>
                    <a:p>
                      <a:pPr marL="1031240" lvl="1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N-gram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N+gram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1031240" lvl="1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N-gram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+ RNNLM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567D-0808-774F-9C36-E3A35BE5DB0C}" type="datetime1">
              <a:rPr lang="zh-CN" altLang="en-US" smtClean="0"/>
              <a:t>2019/11/25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结果与方案总结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赛道三</a:t>
            </a:r>
          </a:p>
        </p:txBody>
      </p:sp>
      <p:graphicFrame>
        <p:nvGraphicFramePr>
          <p:cNvPr id="7" name="图表 6"/>
          <p:cNvGraphicFramePr/>
          <p:nvPr/>
        </p:nvGraphicFramePr>
        <p:xfrm>
          <a:off x="1180483" y="2139517"/>
          <a:ext cx="9831033" cy="4718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14"/>
          <p:cNvGraphicFramePr>
            <a:graphicFrameLocks noGrp="1"/>
          </p:cNvGraphicFramePr>
          <p:nvPr/>
        </p:nvGraphicFramePr>
        <p:xfrm>
          <a:off x="2258121" y="2510475"/>
          <a:ext cx="54785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  <a:r>
                        <a:rPr lang="en-US" altLang="zh-CN" sz="1600" baseline="300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st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WYHZ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4.33%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18.95%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5.91%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  <a:r>
                        <a:rPr lang="en-US" altLang="zh-CN" sz="1600" baseline="300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nd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SJTU Speech Lab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6.93%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24.35%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8.82%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  <a:r>
                        <a:rPr lang="en-US" altLang="zh-CN" sz="1600" baseline="300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rd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RoyalFlush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7.49%</a:t>
                      </a:r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21.40%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9.00%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A30D-10BC-1240-938C-A14D747F6321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结果与方案总结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赛道三</a:t>
            </a: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925286" y="2219993"/>
          <a:ext cx="9971314" cy="426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09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建模单元与数据处理</a:t>
                      </a:r>
                      <a:endParaRPr lang="en-US" altLang="zh-CN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2. </a:t>
                      </a:r>
                      <a:r>
                        <a:rPr lang="zh-CN" altLang="en-US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网络结构与训练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52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中文汉字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英文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BPE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使用最多，少许队伍使用中文汉字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英文字母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总建模单元数大多集中在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5k-9k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，中文约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4K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，英文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BPE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1-5K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数据扩充：变速和调音量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7845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网络使用：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Transformer  &gt; LAS &gt; CTC +Attention &gt; CTC</a:t>
                      </a:r>
                    </a:p>
                    <a:p>
                      <a:pPr marL="537845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ESPNet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工具包使用最多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537845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Spec-Augment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收益明显，使用者较多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537845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Multitask --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Language ID, CTC + attention</a:t>
                      </a:r>
                    </a:p>
                    <a:p>
                      <a:pPr marL="537845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Label smoothing and warmup …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90592" y="6293910"/>
            <a:ext cx="2743200" cy="365125"/>
          </a:xfrm>
        </p:spPr>
        <p:txBody>
          <a:bodyPr/>
          <a:lstStyle/>
          <a:p>
            <a:fld id="{D74347E8-539C-8E47-B0D3-8FF29FBB9C45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kumimoji="1" lang="en-US" altLang="zh-CN" dirty="0"/>
          </a:p>
          <a:p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端到端上有较大的发展潜力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此次竞赛暂未考察更为复杂声学场景的识别效果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后续将开放测试集抄本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感谢各参赛队伍的付出！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感谢中国计算机学会语音对话与听觉专业组、数据堂、赛事指导委员会！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颁奖典礼在新加坡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ASRU2019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上进行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F090-5E22-4A4E-8EB3-4E15769D3723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eiti SC Medium" pitchFamily="2" charset="-128"/>
                <a:ea typeface="Heiti SC Medium" pitchFamily="2" charset="-128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赛队建议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多次提交，动态排名</a:t>
            </a:r>
            <a:endParaRPr kumimoji="1"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增强带噪、远场条件下的评测</a:t>
            </a:r>
          </a:p>
          <a:p>
            <a:pPr lvl="1"/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优化赛道设置与规则设定</a:t>
            </a:r>
            <a:endParaRPr kumimoji="1"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欢迎提出更多意见和建议！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F090-5E22-4A4E-8EB3-4E15769D3723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赛事背景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赛事简介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结果与方案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总结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BA60-601F-E34A-9A06-7A3B84C054C5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赛事背景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0" y="2128873"/>
            <a:ext cx="10283601" cy="42066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语种混杂（</a:t>
            </a:r>
            <a:r>
              <a:rPr lang="en-US" altLang="zh-CN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Code-Switch</a:t>
            </a:r>
            <a:r>
              <a:rPr lang="zh-CN" altLang="en-US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）现象</a:t>
            </a:r>
            <a:endParaRPr lang="en-US" altLang="zh-CN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问题（或多语种问题）是当前语音识别技术所面临的挑战之一；不同语种音素构成和语言现象的差异，带有标注的语种混合数据较为稀缺使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CS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问题的研究进展缓慢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分类：句内混杂、句间混杂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中英混杂（</a:t>
            </a:r>
            <a:r>
              <a:rPr lang="en-US" altLang="zh-CN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Mandarin-English Code-Switch</a:t>
            </a:r>
            <a:r>
              <a:rPr lang="zh-CN" altLang="en-US" sz="1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日常交流中中英混杂现象普遍，特别是白领阶层和技术群体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高频词混输：大多商用系统能较好处理英文高频词问题（如：你家的</a:t>
            </a: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wifi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密码是啥？）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中英任意混：目前各大厂商均对此有一定的投入，但商用系统较少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公开数据：该领域公开数据集偏少，如新加坡南洋理工大学于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2010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年公开的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SEAME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数据集（采集地点：新加坡）；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120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小时数据中只有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30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小时的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code-switch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数据；中英混杂的公开文本数据更是少之又少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A0BA-5D3B-B14B-83F5-512C2E5EE1DE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871" y="63322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赛事简介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871" y="2314222"/>
            <a:ext cx="11075633" cy="516997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数据堂公开三批数据集：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200" dirty="0">
                <a:latin typeface="华文细黑" panose="02010600040101010101" pitchFamily="2" charset="-122"/>
                <a:ea typeface="华文细黑" panose="02010600040101010101" pitchFamily="2" charset="-122"/>
              </a:rPr>
              <a:t>500</a:t>
            </a: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小时纯中文语音识别数据</a:t>
            </a:r>
            <a:endParaRPr lang="en-US" altLang="zh-CN" sz="2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200" dirty="0">
                <a:latin typeface="华文细黑" panose="02010600040101010101" pitchFamily="2" charset="-122"/>
                <a:ea typeface="华文细黑" panose="02010600040101010101" pitchFamily="2" charset="-122"/>
              </a:rPr>
              <a:t>200</a:t>
            </a: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小时中英混杂语音识别数据</a:t>
            </a:r>
            <a:endParaRPr lang="en-US" altLang="zh-CN" sz="2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200" dirty="0">
                <a:latin typeface="华文细黑" panose="02010600040101010101" pitchFamily="2" charset="-122"/>
                <a:ea typeface="华文细黑" panose="02010600040101010101" pitchFamily="2" charset="-122"/>
              </a:rPr>
              <a:t>40</a:t>
            </a:r>
            <a:r>
              <a:rPr lang="zh-CN" altLang="en-US" sz="2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小时中英混杂语音识别数据（先后两批校验集）</a:t>
            </a:r>
            <a:endParaRPr lang="en-US" altLang="zh-CN" sz="2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手机录音，高质量人工标注抄本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西工大提供一个混杂文本数据训练的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trigram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B6F0-AFFD-BA4C-A5F3-D87699557E0A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赛事简介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145588"/>
            <a:ext cx="10652697" cy="43410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赛道一：传统语音识别模型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限制语言模型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使用限定的语音数据训练声学模型，结合官方提供的语言模型，完成传统语音识别模型（基于强制帧级对齐）的训练，主要考察参赛者混杂声学建模能力；不允许多系统融合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赛道二：传统语音识别模型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开放语言模型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使用限定的语音数据训练声学模型，参赛者可以使用任意语言模型训练数据，以及任何包括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rescore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在内的解码方式完成的传统识别模型，考察参赛者综合能力；不允许多系统融合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赛道三：端到端语音识别模型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使用限定语音数据训练非传统框架的语音识别模型（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CTC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Transformer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等），对于模型中的语言信息建模部分，只能使用限定的音频训练数据对应的抄本，以保证不同模型的公平比较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EDE3-AF71-1A45-8AC9-314830D3CBE8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赛事简介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参赛者信息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473475" y="2490092"/>
            <a:ext cx="11422602" cy="279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共有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71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组参赛者，其中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21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组来自高校，其余来自企业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52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组提交了结果，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37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组提交了技术方案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Track1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报名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52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组，提交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35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Track2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报名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37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组，提交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22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Track3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报名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45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组，提交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29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组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51433" y="3183822"/>
          <a:ext cx="4806931" cy="309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E770-B084-7F41-93F8-24F1FF5BEAAB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结果与方案总结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赛道一</a:t>
            </a:r>
          </a:p>
        </p:txBody>
      </p:sp>
      <p:graphicFrame>
        <p:nvGraphicFramePr>
          <p:cNvPr id="7" name="图表 6"/>
          <p:cNvGraphicFramePr/>
          <p:nvPr/>
        </p:nvGraphicFramePr>
        <p:xfrm>
          <a:off x="680321" y="2175700"/>
          <a:ext cx="10741980" cy="468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14"/>
          <p:cNvGraphicFramePr>
            <a:graphicFrameLocks noGrp="1"/>
          </p:cNvGraphicFramePr>
          <p:nvPr/>
        </p:nvGraphicFramePr>
        <p:xfrm>
          <a:off x="1685770" y="2624165"/>
          <a:ext cx="5132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  <a:r>
                        <a:rPr lang="en-US" altLang="zh-CN" sz="1600" baseline="300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st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MobvoiASR</a:t>
                      </a:r>
                      <a:endParaRPr lang="en-US" altLang="zh-CN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4.04%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12.33%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4.94%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  <a:r>
                        <a:rPr lang="en-US" altLang="zh-CN" sz="1600" baseline="300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nd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Qdreamer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3.85%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14.88%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5.05%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  <a:r>
                        <a:rPr lang="en-US" altLang="zh-CN" sz="1600" baseline="300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rd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西南小宇宙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4.05%</a:t>
                      </a:r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15.43%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5.28%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1D4D-7D5F-394C-B73E-6D378045E262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结果与方案总结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赛道一</a:t>
            </a: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591351" y="2162390"/>
          <a:ext cx="11009298" cy="4261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309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词典与音素集</a:t>
                      </a:r>
                      <a:endParaRPr lang="en-US" altLang="zh-CN" b="1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2. </a:t>
                      </a:r>
                      <a:r>
                        <a:rPr lang="zh-CN" altLang="en-US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特征与数据扩充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3. </a:t>
                      </a:r>
                      <a:r>
                        <a:rPr lang="zh-CN" altLang="en-US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网络结构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52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G2P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解决英文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OOV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问题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音素集的使用（共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个队伍）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使用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-vector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均会获得较大提升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(40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mfcc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+ 3 pitch + 100 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i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-vector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使用最多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变速扩充是使用较多的方法，音量扩充有少量队伍使用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Spec_augmentation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 layer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的效果存在争议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TDNN-F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CNN + TDNN-F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DNN Align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会获得较小的收益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LF-MMI + Cross-Entropy Loss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使用最多，权值调节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90204" pitchFamily="34" charset="0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909133" y="3496451"/>
          <a:ext cx="3119322" cy="2889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AA79-F45C-E34B-A9BA-78164DEFE112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/>
        </p:nvGraphicFramePr>
        <p:xfrm>
          <a:off x="1139779" y="2281561"/>
          <a:ext cx="9912442" cy="457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结果与方案总结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—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赛道二</a:t>
            </a:r>
          </a:p>
        </p:txBody>
      </p:sp>
      <p:graphicFrame>
        <p:nvGraphicFramePr>
          <p:cNvPr id="14" name="表格 14"/>
          <p:cNvGraphicFramePr>
            <a:graphicFrameLocks noGrp="1"/>
          </p:cNvGraphicFramePr>
          <p:nvPr/>
        </p:nvGraphicFramePr>
        <p:xfrm>
          <a:off x="2156287" y="2654998"/>
          <a:ext cx="5132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  <a:r>
                        <a:rPr lang="en-US" altLang="zh-CN" sz="1600" baseline="300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st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err="1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MobvoiASR</a:t>
                      </a:r>
                      <a:endParaRPr lang="en-US" altLang="zh-CN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3.74%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12.76%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4.72%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  <a:r>
                        <a:rPr lang="en-US" altLang="zh-CN" sz="1600" baseline="300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nd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Qdreamer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3.89%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19.95%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5.64%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  <a:r>
                        <a:rPr lang="en-US" altLang="zh-CN" sz="1600" baseline="300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rd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京蓉语音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4.56%</a:t>
                      </a:r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16.00%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5.80%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587-B639-0D4A-8157-ADB0C73FADD1}" type="datetime1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A12E-EE77-4B9B-9C02-891D020EBC9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3</TotalTime>
  <Words>1050</Words>
  <Application>Microsoft Macintosh PowerPoint</Application>
  <PresentationFormat>宽屏</PresentationFormat>
  <Paragraphs>173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SimHei</vt:lpstr>
      <vt:lpstr>华文细黑</vt:lpstr>
      <vt:lpstr>Heiti SC Medium</vt:lpstr>
      <vt:lpstr>Arial</vt:lpstr>
      <vt:lpstr>Calibri</vt:lpstr>
      <vt:lpstr>Calibri Light</vt:lpstr>
      <vt:lpstr>Trebuchet MS</vt:lpstr>
      <vt:lpstr>Wingdings 2</vt:lpstr>
      <vt:lpstr>HDOfficeLightV0</vt:lpstr>
      <vt:lpstr>柏林</vt:lpstr>
      <vt:lpstr>ASRU2019中英混杂语音识别挑战赛 赛事总结</vt:lpstr>
      <vt:lpstr>目录</vt:lpstr>
      <vt:lpstr>赛事背景</vt:lpstr>
      <vt:lpstr>赛事简介—数据</vt:lpstr>
      <vt:lpstr>赛事简介—赛道设置</vt:lpstr>
      <vt:lpstr>赛事简介—参赛者信息</vt:lpstr>
      <vt:lpstr>结果与方案总结—赛道一</vt:lpstr>
      <vt:lpstr>结果与方案总结—赛道一</vt:lpstr>
      <vt:lpstr>结果与方案总结—赛道二</vt:lpstr>
      <vt:lpstr>结果与方案总结—赛道二</vt:lpstr>
      <vt:lpstr>结果与方案总结—赛道三</vt:lpstr>
      <vt:lpstr>结果与方案总结—赛道三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ASRU Introduction</dc:title>
  <dc:creator>宪 石</dc:creator>
  <cp:lastModifiedBy>Xie Tom</cp:lastModifiedBy>
  <cp:revision>97</cp:revision>
  <dcterms:created xsi:type="dcterms:W3CDTF">2019-11-23T03:29:37Z</dcterms:created>
  <dcterms:modified xsi:type="dcterms:W3CDTF">2019-11-25T06:35:42Z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